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5" r:id="rId6"/>
    <p:sldId id="269" r:id="rId7"/>
    <p:sldId id="280" r:id="rId8"/>
    <p:sldId id="279" r:id="rId9"/>
    <p:sldId id="305" r:id="rId10"/>
    <p:sldId id="301" r:id="rId11"/>
    <p:sldId id="274" r:id="rId12"/>
    <p:sldId id="283" r:id="rId13"/>
    <p:sldId id="282" r:id="rId14"/>
    <p:sldId id="281" r:id="rId15"/>
    <p:sldId id="273" r:id="rId16"/>
    <p:sldId id="295" r:id="rId17"/>
    <p:sldId id="296" r:id="rId18"/>
    <p:sldId id="299" r:id="rId19"/>
    <p:sldId id="300" r:id="rId20"/>
    <p:sldId id="304" r:id="rId21"/>
    <p:sldId id="275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E1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>
      <p:cViewPr varScale="1">
        <p:scale>
          <a:sx n="64" d="100"/>
          <a:sy n="64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885C98-D152-4D4E-9D78-974E766BFB9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8260A-9605-4ED8-AAA0-3889020CF3ED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D3765-F6E1-49C2-AE43-BA035BA92AF7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6061D-38C8-4AEC-B1D6-723CC7C226F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13AE-5157-437E-B1B6-EAF53CC5E276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843FE-927D-4018-841B-A49C182621E9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8E994-54B9-4677-9ACA-C800C0B665B7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F641A-52D0-4807-BEF9-1D09CD83194D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9704C-3767-44D7-9C92-50E588342B52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7F96F-CA35-4C8C-A705-457A14C23D87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C9FED-DDA7-4774-8BBF-652CF1245F0A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2BD67-A8F3-49F5-8ABF-B8D40E95AB72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EC98C-D4B5-47A0-87BF-39F373B5CECE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E590D-8CAC-4900-A26D-30C33D0B55D2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4FC5A-2081-4463-B313-9AE199D34BE3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7AC9E-9700-497A-A340-F7BE2AC19A5D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573B-9F4E-44EC-A0D4-EFA6DE23967F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15FBD-55AD-42AA-B71E-BDB7F628263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FD7ED-5289-45EC-8BB7-A5BDE6EBAE19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5B1F2-0DBC-47CC-A2C6-DDEEECFEB33F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54B01-744E-4CBF-A29C-5F4F278E2E01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11855-12EA-4126-9632-63BD56727F0C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B2890-56D5-4A7C-85A7-EF3D6125AC11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FD10D-DF26-4902-A2AF-9357E946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0F1C8F-660C-4A9C-B551-F44404742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83346-8383-415C-AC87-834684E8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F9B1F-4BDA-466E-9309-79B31A48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C5CC6E-43CE-4749-B354-7F244F25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74-837B-4B6E-9650-686ADDCE5F6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3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D0BE-8AEC-459B-B2A7-D73D940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F22CAA-2B27-4AF9-9258-342936A8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ABDAF-8BB8-4C7A-90D6-92139CB1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04FA4-946B-4B40-B0D7-A6D71D9F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67C2C-BC9F-44BE-AD42-F0495729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A311-87BA-4D20-B115-5AD6F8EC04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33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5167F9-2952-4AF9-A2BE-AA6A18D5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E7A78-EC26-4D1C-AFB8-CACBB11FE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B6F0D-B422-4251-9B41-3528A361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89DC9-0EFB-44FF-A0DC-9F9101F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98BA2-55F2-45D9-BD4F-CEE8D0B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6F27-E061-4E87-9416-8E33D31E52F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68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E7F14-E547-410E-896C-2F57457B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3A8F1-CF98-466B-A33C-512590CF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F62F9-C55F-4BD2-BC7D-32476184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713D-E498-495A-89F6-5C438643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C1CAD-7789-44B9-A960-172459A3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176B-14E9-4B18-8D7D-1C88562DB37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998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4C89-9E4C-4DC4-AC53-D379919A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56945-18F9-47F4-8116-4E7B8F5B8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DB58C-EF74-4E8F-9338-4D822EE5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3FB51-696B-44D5-96B1-31C8AB13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B4579-E05C-4220-B7C3-08323470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6811-2C9F-45FA-B9FC-F89CBEAC686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1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77A82-2858-4A59-A314-68A52699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8B9D5-EF4B-4649-83A8-C6F7941E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B211A-686D-4674-A55A-6C5ECCD0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03EFFF-9854-467C-B222-D460BAA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B8FCD3-F408-44DB-9145-F12A780B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B3CA8-52CF-48A1-A460-8B6B79A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6C7-C836-481E-8CF5-564AFD51D06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07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47734-6BAB-4C3B-8BC9-82FF5B15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31274C-03E6-45E9-A276-54F02435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87460-1C44-4BB2-8F43-381A272A4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0096BB-0B1F-43E8-9CCA-1F06E6693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90743B-9C7D-439D-B95E-3D375948F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F53E68-B9EA-4377-B667-F964A530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15ADF9-F304-49ED-BD45-0E41F142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36F688-22E5-433B-9BC1-16BB6421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A97-8D40-4AE8-AD1E-712E6C13152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080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68972-BFB5-4AAB-8929-FB76C0A8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D112D9-CD6C-49AC-BA0B-58203FC9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A6099D-7B25-45F3-A8C2-B3FBD9A8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06A4CD-D1FD-450B-81CF-9874BFA5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D8E7-C3C2-4C57-80B3-6DF90B9E6C0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33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EAC1A5-014D-466F-8DA4-99380BC0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44D1D4-B29D-4CD1-9390-3CB9C6C3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56DE95-BDC1-4A37-8E23-47F5DB16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E88C-D3F3-4E88-943D-69E12CA55F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5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E4444-BAA6-410A-8A47-29E2D034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089E2-DB0A-4027-AF1E-AB9EFDD3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97FB6C-F808-439C-B010-EE7A2D0F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C48E3-BAB5-4BF4-AB6B-759B3449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EF8EE-A7A6-4CBF-BDBD-918975F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4AAF3-AD99-477E-8CBF-1ED4FAE5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1B6-365C-4BB4-B67F-06692E83D24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907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4E230-CA40-4CD1-8DE3-1C4494D0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7CD74D-2AEE-4C4E-9944-8812FADE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9CE9C-5F6F-4C59-8B58-998F795A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0C33A-A085-4B2B-ACF8-A6228215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98619-E147-4080-AE61-52A05100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33097-2EC2-490D-8F6B-7056186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F627-E45B-4142-AE0D-44EEB772FC1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43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4F993-283D-4DF2-B9E1-CFC60134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59990-3629-4C3B-B723-C3F68BC0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24A16-1091-49A1-8243-50E18DEE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1B6B6-AFC5-40FF-B4C8-D39A220E1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9BED0-FDD1-41B8-930D-1F5288672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A0F0-5388-4ACC-8947-698A6833B5E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76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341438"/>
            <a:ext cx="7772400" cy="1470025"/>
          </a:xfrm>
        </p:spPr>
        <p:txBody>
          <a:bodyPr anchor="ctr">
            <a:normAutofit fontScale="90000"/>
          </a:bodyPr>
          <a:lstStyle/>
          <a:p>
            <a:r>
              <a:rPr lang="en-US" altLang="ru-RU" sz="5400"/>
              <a:t>CASE-</a:t>
            </a:r>
            <a:r>
              <a:rPr lang="ru-RU" altLang="ru-RU" sz="5400"/>
              <a:t>средства</a:t>
            </a:r>
            <a:br>
              <a:rPr lang="en-US" altLang="ru-RU" sz="5400"/>
            </a:br>
            <a:r>
              <a:rPr lang="ru-RU" altLang="ru-RU" sz="5400"/>
              <a:t>Введение.</a:t>
            </a:r>
            <a:r>
              <a:rPr lang="en-US" altLang="ru-RU" sz="5400"/>
              <a:t>IDEF0</a:t>
            </a:r>
            <a:endParaRPr lang="ru-RU" altLang="ru-RU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sz="4000"/>
              <a:t>Функциональный блок </a:t>
            </a:r>
            <a:r>
              <a:rPr lang="en-US" altLang="ru-RU" sz="3600"/>
              <a:t>IDEF</a:t>
            </a:r>
            <a:r>
              <a:rPr lang="ru-RU" altLang="ru-RU" sz="3600"/>
              <a:t>0 (</a:t>
            </a:r>
            <a:r>
              <a:rPr lang="en-US" altLang="ru-RU" sz="3600"/>
              <a:t>3</a:t>
            </a:r>
            <a:r>
              <a:rPr lang="ru-RU" altLang="ru-RU" sz="3600"/>
              <a:t>/3)</a:t>
            </a:r>
          </a:p>
        </p:txBody>
      </p:sp>
      <p:graphicFrame>
        <p:nvGraphicFramePr>
          <p:cNvPr id="583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20688" y="836613"/>
          <a:ext cx="8229600" cy="56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Рисунок" r:id="rId3" imgW="5457960" imgH="3772080" progId="Word.Picture.8">
                  <p:embed/>
                </p:oleObj>
              </mc:Choice>
              <mc:Fallback>
                <p:oleObj name="Рисунок" r:id="rId3" imgW="5457960" imgH="3772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836613"/>
                        <a:ext cx="8229600" cy="56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6524625"/>
            <a:ext cx="8172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Интерфейсные дуги (стрелки)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9144000" cy="61658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/>
              <a:t>Интерфейсные дуги – это стрелки, отображающие связи между функциональными блоками. Стрелка представляет информационные, материальные и энергетические потоки  обрабатываемые  в моделируемой системе (процессе) или как-то влияющие на процессы.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Каждая стрелка в модели имеет уникальное наименование в одном из форматов: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        </a:t>
            </a:r>
            <a:r>
              <a:rPr lang="en-US" altLang="ru-RU" sz="2400" b="1"/>
              <a:t>“</a:t>
            </a:r>
            <a:r>
              <a:rPr lang="ru-RU" altLang="ru-RU" sz="2400" b="1"/>
              <a:t>имя_существительное</a:t>
            </a:r>
            <a:r>
              <a:rPr lang="en-US" altLang="ru-RU" sz="2400" b="1"/>
              <a:t>”</a:t>
            </a:r>
            <a:endParaRPr lang="ru-RU" altLang="ru-RU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 b="1"/>
              <a:t>        </a:t>
            </a:r>
            <a:r>
              <a:rPr lang="en-US" altLang="ru-RU" sz="2400" b="1"/>
              <a:t>“</a:t>
            </a:r>
            <a:r>
              <a:rPr lang="ru-RU" altLang="ru-RU" sz="2400" b="1"/>
              <a:t>имя_существительное + определение</a:t>
            </a:r>
            <a:r>
              <a:rPr lang="en-US" altLang="ru-RU" sz="2400" b="1"/>
              <a:t>”</a:t>
            </a:r>
            <a:endParaRPr lang="ru-RU" altLang="ru-RU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    например, </a:t>
            </a:r>
            <a:r>
              <a:rPr lang="en-US" altLang="ru-RU" sz="2400"/>
              <a:t>“</a:t>
            </a:r>
            <a:r>
              <a:rPr lang="ru-RU" altLang="ru-RU" sz="2400"/>
              <a:t>сырье</a:t>
            </a:r>
            <a:r>
              <a:rPr lang="en-US" altLang="ru-RU" sz="2400"/>
              <a:t>” </a:t>
            </a:r>
            <a:r>
              <a:rPr lang="ru-RU" altLang="ru-RU" sz="2400"/>
              <a:t>или </a:t>
            </a:r>
            <a:r>
              <a:rPr lang="en-US" altLang="ru-RU" sz="2400"/>
              <a:t>“”</a:t>
            </a:r>
            <a:r>
              <a:rPr lang="ru-RU" altLang="ru-RU" sz="2400"/>
              <a:t>«оперативные данные»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В зависимости от того, к какой из сторон функционального блока присоединена стрелка, она называется «входной», «выходной», «управляющей» или «механизмом». Частный случай механизма – </a:t>
            </a:r>
            <a:r>
              <a:rPr lang="en-US" altLang="ru-RU" sz="2400"/>
              <a:t>“</a:t>
            </a:r>
            <a:r>
              <a:rPr lang="ru-RU" altLang="ru-RU" sz="2400"/>
              <a:t>вызов</a:t>
            </a:r>
            <a:r>
              <a:rPr lang="en-US" altLang="ru-RU" sz="2400"/>
              <a:t>”</a:t>
            </a:r>
            <a:r>
              <a:rPr lang="ru-RU" altLang="ru-RU" sz="2400"/>
              <a:t>. И блок и дуга могут быть отнесены к определенному  классу   за счет выделения стилем (цветом или геометрией).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Подключение стрелок к углам блоков не допускается.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Запрещенные слова в метках стрелок: </a:t>
            </a:r>
            <a:r>
              <a:rPr lang="en-US" altLang="ru-RU" sz="2400"/>
              <a:t>“</a:t>
            </a:r>
            <a:r>
              <a:rPr lang="ru-RU" altLang="ru-RU" sz="2400"/>
              <a:t>функция</a:t>
            </a:r>
            <a:r>
              <a:rPr lang="en-US" altLang="ru-RU" sz="2400"/>
              <a:t>”</a:t>
            </a:r>
            <a:r>
              <a:rPr lang="ru-RU" altLang="ru-RU" sz="2400"/>
              <a:t>, </a:t>
            </a:r>
            <a:r>
              <a:rPr lang="en-US" altLang="ru-RU" sz="2400"/>
              <a:t>“</a:t>
            </a:r>
            <a:r>
              <a:rPr lang="ru-RU" altLang="ru-RU" sz="2400"/>
              <a:t>вход</a:t>
            </a:r>
            <a:r>
              <a:rPr lang="en-US" altLang="ru-RU" sz="2400"/>
              <a:t>”</a:t>
            </a:r>
            <a:r>
              <a:rPr lang="ru-RU" altLang="ru-RU" sz="2400"/>
              <a:t>, </a:t>
            </a:r>
            <a:r>
              <a:rPr lang="en-US" altLang="ru-RU" sz="2400"/>
              <a:t>“</a:t>
            </a:r>
            <a:r>
              <a:rPr lang="ru-RU" altLang="ru-RU" sz="2400"/>
              <a:t>выход</a:t>
            </a:r>
            <a:r>
              <a:rPr lang="en-US" altLang="ru-RU" sz="2400"/>
              <a:t>”</a:t>
            </a:r>
            <a:r>
              <a:rPr lang="ru-RU" altLang="ru-RU" sz="2400"/>
              <a:t>, </a:t>
            </a:r>
            <a:r>
              <a:rPr lang="en-US" altLang="ru-RU" sz="2400"/>
              <a:t>“</a:t>
            </a:r>
            <a:r>
              <a:rPr lang="ru-RU" altLang="ru-RU" sz="2400"/>
              <a:t>механизм</a:t>
            </a:r>
            <a:r>
              <a:rPr lang="en-US" altLang="ru-RU" sz="2400"/>
              <a:t>”</a:t>
            </a:r>
            <a:r>
              <a:rPr lang="ru-RU" altLang="ru-RU" sz="2400"/>
              <a:t>, </a:t>
            </a:r>
            <a:r>
              <a:rPr lang="en-US" altLang="ru-RU" sz="2400"/>
              <a:t>“</a:t>
            </a:r>
            <a:r>
              <a:rPr lang="ru-RU" altLang="ru-RU" sz="2400"/>
              <a:t>вызов</a:t>
            </a:r>
            <a:r>
              <a:rPr lang="en-US" altLang="ru-RU" sz="2400"/>
              <a:t>”</a:t>
            </a:r>
            <a:r>
              <a:rPr lang="ru-RU" altLang="ru-RU" sz="240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Правила синтаксиса стрелок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708275"/>
            <a:ext cx="8229600" cy="38893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ru-RU" sz="2400"/>
              <a:t>                Одиночные стрелки </a:t>
            </a:r>
          </a:p>
          <a:p>
            <a:endParaRPr lang="ru-RU" altLang="ru-RU" sz="2400"/>
          </a:p>
          <a:p>
            <a:endParaRPr lang="ru-RU" altLang="ru-RU" sz="2400"/>
          </a:p>
          <a:p>
            <a:pPr>
              <a:buFontTx/>
              <a:buNone/>
            </a:pPr>
            <a:r>
              <a:rPr lang="ru-RU" altLang="ru-RU" sz="2400"/>
              <a:t>                               Сливающиеся стрелки</a:t>
            </a:r>
          </a:p>
          <a:p>
            <a:pPr>
              <a:buFontTx/>
              <a:buNone/>
            </a:pPr>
            <a:r>
              <a:rPr lang="ru-RU" altLang="ru-RU" sz="2400"/>
              <a:t>            Разветвляющиеся стрелки</a:t>
            </a:r>
          </a:p>
          <a:p>
            <a:endParaRPr lang="ru-RU" altLang="ru-RU" sz="2400"/>
          </a:p>
          <a:p>
            <a:endParaRPr lang="ru-RU" altLang="ru-RU" sz="2400"/>
          </a:p>
          <a:p>
            <a:r>
              <a:rPr lang="ru-RU" altLang="ru-RU" sz="2400"/>
              <a:t>Правила именования сливающихся и разветвляющихся стрелок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4213" y="981075"/>
            <a:ext cx="8229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/>
              <a:t>Стрелки могут быть одиночными, могут сливаться и разветвляться, сопрягаясь на чертежах дугами в 90</a:t>
            </a:r>
            <a:r>
              <a:rPr lang="ru-RU" altLang="ru-RU" sz="2400" baseline="30000"/>
              <a:t>0</a:t>
            </a:r>
          </a:p>
          <a:p>
            <a:r>
              <a:rPr lang="ru-RU" altLang="ru-RU" sz="2400"/>
              <a:t>Описания на сливающихся и разветвляющихся стрелках должны исключить неоднозначность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148263" y="3068638"/>
            <a:ext cx="201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5148263" y="3357563"/>
            <a:ext cx="1368425" cy="574675"/>
            <a:chOff x="3424" y="2115"/>
            <a:chExt cx="862" cy="362"/>
          </a:xfrm>
        </p:grpSpPr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3424" y="2115"/>
              <a:ext cx="862" cy="227"/>
              <a:chOff x="3470" y="2296"/>
              <a:chExt cx="862" cy="227"/>
            </a:xfrm>
          </p:grpSpPr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>
                <a:off x="3470" y="2296"/>
                <a:ext cx="589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5" name="Arc 7"/>
              <p:cNvSpPr>
                <a:spLocks/>
              </p:cNvSpPr>
              <p:nvPr/>
            </p:nvSpPr>
            <p:spPr bwMode="auto">
              <a:xfrm>
                <a:off x="4059" y="2296"/>
                <a:ext cx="273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4286" y="2341"/>
              <a:ext cx="0" cy="1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1476375" y="3716338"/>
            <a:ext cx="2305050" cy="647700"/>
            <a:chOff x="930" y="2568"/>
            <a:chExt cx="1452" cy="408"/>
          </a:xfrm>
        </p:grpSpPr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930" y="2568"/>
              <a:ext cx="14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1" name="Arc 13"/>
            <p:cNvSpPr>
              <a:spLocks/>
            </p:cNvSpPr>
            <p:nvPr/>
          </p:nvSpPr>
          <p:spPr bwMode="auto">
            <a:xfrm flipH="1">
              <a:off x="1565" y="2568"/>
              <a:ext cx="182" cy="2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3" name="Arc 15"/>
            <p:cNvSpPr>
              <a:spLocks/>
            </p:cNvSpPr>
            <p:nvPr/>
          </p:nvSpPr>
          <p:spPr bwMode="auto">
            <a:xfrm rot="21563745" flipV="1">
              <a:off x="1247" y="2750"/>
              <a:ext cx="323" cy="226"/>
            </a:xfrm>
            <a:custGeom>
              <a:avLst/>
              <a:gdLst>
                <a:gd name="G0" fmla="+- 0 0 0"/>
                <a:gd name="G1" fmla="+- 18933 0 0"/>
                <a:gd name="G2" fmla="+- 21600 0 0"/>
                <a:gd name="T0" fmla="*/ 10398 w 21559"/>
                <a:gd name="T1" fmla="*/ 0 h 18933"/>
                <a:gd name="T2" fmla="*/ 21559 w 21559"/>
                <a:gd name="T3" fmla="*/ 17600 h 18933"/>
                <a:gd name="T4" fmla="*/ 0 w 21559"/>
                <a:gd name="T5" fmla="*/ 18933 h 18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59" h="18933" fill="none" extrusionOk="0">
                  <a:moveTo>
                    <a:pt x="10397" y="0"/>
                  </a:moveTo>
                  <a:cubicBezTo>
                    <a:pt x="16889" y="3565"/>
                    <a:pt x="21101" y="10207"/>
                    <a:pt x="21558" y="17600"/>
                  </a:cubicBezTo>
                </a:path>
                <a:path w="21559" h="18933" stroke="0" extrusionOk="0">
                  <a:moveTo>
                    <a:pt x="10397" y="0"/>
                  </a:moveTo>
                  <a:cubicBezTo>
                    <a:pt x="16889" y="3565"/>
                    <a:pt x="21101" y="10207"/>
                    <a:pt x="21558" y="17600"/>
                  </a:cubicBezTo>
                  <a:lnTo>
                    <a:pt x="0" y="18933"/>
                  </a:lnTo>
                  <a:close/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1476375" y="436562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4787900" y="4581525"/>
            <a:ext cx="2520950" cy="647700"/>
            <a:chOff x="2880" y="3430"/>
            <a:chExt cx="1588" cy="408"/>
          </a:xfrm>
        </p:grpSpPr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2880" y="3838"/>
              <a:ext cx="15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3787" y="3430"/>
              <a:ext cx="6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3" name="Arc 25"/>
            <p:cNvSpPr>
              <a:spLocks/>
            </p:cNvSpPr>
            <p:nvPr/>
          </p:nvSpPr>
          <p:spPr bwMode="auto">
            <a:xfrm flipH="1">
              <a:off x="3606" y="3430"/>
              <a:ext cx="182" cy="2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94" name="Arc 26"/>
            <p:cNvSpPr>
              <a:spLocks/>
            </p:cNvSpPr>
            <p:nvPr/>
          </p:nvSpPr>
          <p:spPr bwMode="auto">
            <a:xfrm rot="21563745" flipV="1">
              <a:off x="3288" y="3612"/>
              <a:ext cx="323" cy="226"/>
            </a:xfrm>
            <a:custGeom>
              <a:avLst/>
              <a:gdLst>
                <a:gd name="G0" fmla="+- 0 0 0"/>
                <a:gd name="G1" fmla="+- 18933 0 0"/>
                <a:gd name="G2" fmla="+- 21600 0 0"/>
                <a:gd name="T0" fmla="*/ 10398 w 21559"/>
                <a:gd name="T1" fmla="*/ 0 h 18933"/>
                <a:gd name="T2" fmla="*/ 21559 w 21559"/>
                <a:gd name="T3" fmla="*/ 17600 h 18933"/>
                <a:gd name="T4" fmla="*/ 0 w 21559"/>
                <a:gd name="T5" fmla="*/ 18933 h 18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59" h="18933" fill="none" extrusionOk="0">
                  <a:moveTo>
                    <a:pt x="10397" y="0"/>
                  </a:moveTo>
                  <a:cubicBezTo>
                    <a:pt x="16889" y="3565"/>
                    <a:pt x="21101" y="10207"/>
                    <a:pt x="21558" y="17600"/>
                  </a:cubicBezTo>
                </a:path>
                <a:path w="21559" h="18933" stroke="0" extrusionOk="0">
                  <a:moveTo>
                    <a:pt x="10397" y="0"/>
                  </a:moveTo>
                  <a:cubicBezTo>
                    <a:pt x="16889" y="3565"/>
                    <a:pt x="21101" y="10207"/>
                    <a:pt x="21558" y="17600"/>
                  </a:cubicBezTo>
                  <a:lnTo>
                    <a:pt x="0" y="18933"/>
                  </a:lnTo>
                  <a:close/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altLang="ru-RU"/>
              <a:t>Контекстная диаграмма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5068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1800"/>
              <a:t>       </a:t>
            </a:r>
            <a:r>
              <a:rPr lang="ru-RU" altLang="ru-RU" sz="2400"/>
              <a:t>Разработка модели </a:t>
            </a:r>
            <a:r>
              <a:rPr lang="en-US" altLang="ru-RU" sz="2400"/>
              <a:t>IDEF</a:t>
            </a:r>
            <a:r>
              <a:rPr lang="ru-RU" altLang="ru-RU" sz="2400"/>
              <a:t>0 начинается с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представления моделируемого бизнеса в виде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единственного функционального блока.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       Диаграмма, содержащая этот блок, называется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основной контекстной диаграммой. Ее номер в проекте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всегда </a:t>
            </a:r>
            <a:r>
              <a:rPr lang="en-US" altLang="ru-RU" sz="2400"/>
              <a:t>“</a:t>
            </a:r>
            <a:r>
              <a:rPr lang="ru-RU" altLang="ru-RU" sz="2400"/>
              <a:t>А-0</a:t>
            </a:r>
            <a:r>
              <a:rPr lang="en-US" altLang="ru-RU" sz="2400"/>
              <a:t>”.</a:t>
            </a:r>
            <a:r>
              <a:rPr lang="ru-RU" altLang="ru-RU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       Могут существовать другие контекстные диаграммы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с номерами </a:t>
            </a:r>
            <a:r>
              <a:rPr lang="en-US" altLang="ru-RU" sz="2400"/>
              <a:t>“A-n”</a:t>
            </a:r>
            <a:endParaRPr lang="ru-RU" altLang="ru-RU" sz="2400"/>
          </a:p>
          <a:p>
            <a:pPr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      Интерфейсные дуги контекстной диаграммы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определяют связи моделируемого бизнеса с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процессами в других организациях или окружающей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среде.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8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2150"/>
          </a:xfrm>
        </p:spPr>
        <p:txBody>
          <a:bodyPr>
            <a:normAutofit/>
          </a:bodyPr>
          <a:lstStyle/>
          <a:p>
            <a:r>
              <a:rPr lang="ru-RU" altLang="ru-RU" sz="4000"/>
              <a:t>Пример контекстной диаграммы 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FAFC667C-1727-42EF-9DF9-7FB9E496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" y="566738"/>
            <a:ext cx="9132106" cy="634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ru-RU" altLang="ru-RU" sz="3600"/>
              <a:t>Декомпозиция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400"/>
              <a:t>Модель </a:t>
            </a:r>
            <a:r>
              <a:rPr lang="en-US" altLang="ru-RU" sz="2400"/>
              <a:t>IDEF</a:t>
            </a:r>
            <a:r>
              <a:rPr lang="ru-RU" altLang="ru-RU" sz="2400"/>
              <a:t>0 всегда начинается с представления моделируемого процесса в виде одного функционального блока с интерфейсными дугами, которые определяют границы (рамки) процесса, отделяют его от других процессов в организации или за ее пределами. Диаграмма, содержащая этот блок (его номер – А0), называется контекстной диаграммой с идентификационным номером «А-0».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В процессе декомпозиции функциональный блок А0 подвергается детализации на дочерней диаграмме. Дочерняя диаграмма содержит функциональные блоки, которые представляют процессы, из которых состоит декомпозируемый процесс. По отношению к дочерней диаграмме и всем блокам на ней декомпозируемый блок является родительским блоком.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17513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Декомпозиция (начало)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8686800" cy="6021387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6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Декомпозиция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92150"/>
            <a:ext cx="8964613" cy="61658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r>
              <a:rPr lang="ru-RU" altLang="ru-RU" sz="3600"/>
              <a:t>Связи между блоками </a:t>
            </a:r>
            <a:r>
              <a:rPr lang="en-US" altLang="ru-RU" sz="3600"/>
              <a:t>IDEF0</a:t>
            </a:r>
            <a:endParaRPr lang="ru-RU" altLang="ru-RU" sz="36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58324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ru-RU" sz="2400"/>
              <a:t>В методологии IDEF0 допускаются пять типов связей между </a:t>
            </a:r>
          </a:p>
          <a:p>
            <a:pPr>
              <a:buFontTx/>
              <a:buNone/>
            </a:pPr>
            <a:r>
              <a:rPr lang="ru-RU" altLang="ru-RU" sz="2400"/>
              <a:t>блоками одной диаграммы: </a:t>
            </a:r>
          </a:p>
          <a:p>
            <a:pPr>
              <a:buFontTx/>
              <a:buNone/>
            </a:pPr>
            <a:r>
              <a:rPr lang="ru-RU" altLang="ru-RU" sz="2400"/>
              <a:t>                                                  </a:t>
            </a:r>
          </a:p>
          <a:p>
            <a:pPr>
              <a:buFontTx/>
              <a:buNone/>
            </a:pPr>
            <a:r>
              <a:rPr lang="ru-RU" altLang="ru-RU" sz="2400"/>
              <a:t>1.Выход –                                      4.Обратная связь по входу </a:t>
            </a:r>
          </a:p>
          <a:p>
            <a:pPr>
              <a:buFontTx/>
              <a:buNone/>
            </a:pPr>
            <a:r>
              <a:rPr lang="ru-RU" altLang="ru-RU" sz="2400"/>
              <a:t>   вход</a:t>
            </a:r>
          </a:p>
          <a:p>
            <a:pPr>
              <a:buFontTx/>
              <a:buNone/>
            </a:pPr>
            <a:endParaRPr lang="ru-RU" altLang="ru-RU" sz="2400"/>
          </a:p>
          <a:p>
            <a:pPr>
              <a:buFontTx/>
              <a:buNone/>
            </a:pPr>
            <a:r>
              <a:rPr lang="ru-RU" altLang="ru-RU" sz="2400"/>
              <a:t>2.Выход–                                       </a:t>
            </a:r>
          </a:p>
          <a:p>
            <a:pPr>
              <a:buFontTx/>
              <a:buNone/>
            </a:pPr>
            <a:r>
              <a:rPr lang="ru-RU" altLang="ru-RU" sz="2400"/>
              <a:t>   управление</a:t>
            </a:r>
          </a:p>
          <a:p>
            <a:pPr>
              <a:buFontTx/>
              <a:buNone/>
            </a:pPr>
            <a:r>
              <a:rPr lang="ru-RU" altLang="ru-RU" sz="2400"/>
              <a:t>                                                  5.Обратная связь по управлению </a:t>
            </a:r>
          </a:p>
          <a:p>
            <a:pPr>
              <a:buFontTx/>
              <a:buNone/>
            </a:pPr>
            <a:endParaRPr lang="ru-RU" altLang="ru-RU" sz="2400"/>
          </a:p>
          <a:p>
            <a:pPr>
              <a:buFontTx/>
              <a:buNone/>
            </a:pPr>
            <a:r>
              <a:rPr lang="ru-RU" altLang="ru-RU" sz="2400"/>
              <a:t>3.Выход –                                    </a:t>
            </a:r>
          </a:p>
          <a:p>
            <a:pPr>
              <a:buFontTx/>
              <a:buNone/>
            </a:pPr>
            <a:r>
              <a:rPr lang="ru-RU" altLang="ru-RU" sz="2400"/>
              <a:t>   механизм.                                      </a:t>
            </a:r>
          </a:p>
          <a:p>
            <a:pPr>
              <a:buFontTx/>
              <a:buNone/>
            </a:pPr>
            <a:endParaRPr lang="ru-RU" altLang="ru-RU" sz="2400"/>
          </a:p>
          <a:p>
            <a:pPr>
              <a:buFontTx/>
              <a:buNone/>
            </a:pPr>
            <a:endParaRPr lang="ru-RU" altLang="ru-RU" sz="240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19462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33600"/>
            <a:ext cx="1936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300663"/>
            <a:ext cx="1906587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36838"/>
            <a:ext cx="21685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868863"/>
            <a:ext cx="2062162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31800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Туннели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08050"/>
            <a:ext cx="8964612" cy="5616575"/>
          </a:xfrm>
        </p:spPr>
        <p:txBody>
          <a:bodyPr/>
          <a:lstStyle/>
          <a:p>
            <a:r>
              <a:rPr lang="ru-RU" altLang="ru-RU" sz="2400"/>
              <a:t>Туннели обозначаются круглыми скобками, помещенными в начале и/или конце стрелки. </a:t>
            </a:r>
          </a:p>
          <a:p>
            <a:r>
              <a:rPr lang="ru-RU" altLang="ru-RU" sz="2400"/>
              <a:t>Стрелка, помещается в туннель в месте присоединения к блоку, если данные, энергия или материальные объекты, определенные этой стрелкой, не обязательны на следующем уровне декомпозиции.</a:t>
            </a:r>
          </a:p>
          <a:p>
            <a:r>
              <a:rPr lang="ru-RU" altLang="ru-RU" sz="2400"/>
              <a:t>Если стрелка, помещается в туннель на свободном конце то представленные ею объекты отсутствуют на родительской диаграмме.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altLang="ru-RU"/>
              <a:t>Бизнес-процессы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3200" b="1" dirty="0"/>
              <a:t>Бизнес-операции</a:t>
            </a:r>
            <a:r>
              <a:rPr lang="ru-RU" altLang="ru-RU" sz="3200" dirty="0"/>
              <a:t> это элементарные операции, которые представляют интерес с точки зрения поставленной цели моделирования и могут быть заданы алгоритмами, может быть нечеткими.</a:t>
            </a:r>
            <a:endParaRPr lang="en-US" altLang="ru-RU" sz="3200" dirty="0"/>
          </a:p>
          <a:p>
            <a:r>
              <a:rPr lang="ru-RU" altLang="ru-RU" sz="3200" dirty="0"/>
              <a:t>Бизнес-процессы состоят из </a:t>
            </a:r>
            <a:r>
              <a:rPr lang="ru-RU" altLang="ru-RU" sz="3200" b="1" dirty="0"/>
              <a:t>бизнес-функций, </a:t>
            </a:r>
            <a:r>
              <a:rPr lang="ru-RU" altLang="ru-RU" sz="3200" dirty="0"/>
              <a:t>представляющих совокупности</a:t>
            </a:r>
            <a:r>
              <a:rPr lang="ru-RU" altLang="ru-RU" sz="3200" b="1" dirty="0"/>
              <a:t> бизнес-операций.</a:t>
            </a:r>
          </a:p>
          <a:p>
            <a:pPr>
              <a:lnSpc>
                <a:spcPct val="90000"/>
              </a:lnSpc>
            </a:pPr>
            <a:endParaRPr lang="en-US" altLang="ru-RU" sz="3200" dirty="0"/>
          </a:p>
          <a:p>
            <a:pPr marL="0" indent="0">
              <a:lnSpc>
                <a:spcPct val="90000"/>
              </a:lnSpc>
              <a:buNone/>
            </a:pPr>
            <a:endParaRPr lang="ru-RU" altLang="ru-RU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Туннели. Пример</a:t>
            </a: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H="1">
            <a:off x="684213" y="836613"/>
            <a:ext cx="2663825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>
            <a:off x="6443663" y="2852738"/>
            <a:ext cx="288925" cy="3671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3419475" y="836613"/>
            <a:ext cx="3313113" cy="2016125"/>
            <a:chOff x="1927" y="572"/>
            <a:chExt cx="2087" cy="1315"/>
          </a:xfrm>
        </p:grpSpPr>
        <p:grpSp>
          <p:nvGrpSpPr>
            <p:cNvPr id="62486" name="Group 22"/>
            <p:cNvGrpSpPr>
              <a:grpSpLocks/>
            </p:cNvGrpSpPr>
            <p:nvPr/>
          </p:nvGrpSpPr>
          <p:grpSpPr bwMode="auto">
            <a:xfrm>
              <a:off x="1927" y="572"/>
              <a:ext cx="2087" cy="1315"/>
              <a:chOff x="748" y="663"/>
              <a:chExt cx="2087" cy="1315"/>
            </a:xfrm>
          </p:grpSpPr>
          <p:sp>
            <p:nvSpPr>
              <p:cNvPr id="62468" name="Rectangle 4"/>
              <p:cNvSpPr>
                <a:spLocks noChangeArrowheads="1"/>
              </p:cNvSpPr>
              <p:nvPr/>
            </p:nvSpPr>
            <p:spPr bwMode="auto">
              <a:xfrm>
                <a:off x="748" y="663"/>
                <a:ext cx="2087" cy="131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62485" name="Group 21"/>
              <p:cNvGrpSpPr>
                <a:grpSpLocks/>
              </p:cNvGrpSpPr>
              <p:nvPr/>
            </p:nvGrpSpPr>
            <p:grpSpPr bwMode="auto">
              <a:xfrm>
                <a:off x="839" y="709"/>
                <a:ext cx="1633" cy="635"/>
                <a:chOff x="839" y="709"/>
                <a:chExt cx="1633" cy="635"/>
              </a:xfrm>
            </p:grpSpPr>
            <p:sp>
              <p:nvSpPr>
                <p:cNvPr id="62473" name="Rectangle 9"/>
                <p:cNvSpPr>
                  <a:spLocks noChangeArrowheads="1"/>
                </p:cNvSpPr>
                <p:nvPr/>
              </p:nvSpPr>
              <p:spPr bwMode="auto">
                <a:xfrm>
                  <a:off x="1383" y="981"/>
                  <a:ext cx="681" cy="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2474" name="Line 10"/>
                <p:cNvSpPr>
                  <a:spLocks noChangeShapeType="1"/>
                </p:cNvSpPr>
                <p:nvPr/>
              </p:nvSpPr>
              <p:spPr bwMode="auto">
                <a:xfrm>
                  <a:off x="1429" y="70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2476" name="Line 12"/>
                <p:cNvSpPr>
                  <a:spLocks noChangeShapeType="1"/>
                </p:cNvSpPr>
                <p:nvPr/>
              </p:nvSpPr>
              <p:spPr bwMode="auto">
                <a:xfrm>
                  <a:off x="1973" y="70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2477" name="Line 13"/>
                <p:cNvSpPr>
                  <a:spLocks noChangeShapeType="1"/>
                </p:cNvSpPr>
                <p:nvPr/>
              </p:nvSpPr>
              <p:spPr bwMode="auto">
                <a:xfrm>
                  <a:off x="839" y="1162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2478" name="Line 14"/>
                <p:cNvSpPr>
                  <a:spLocks noChangeShapeType="1"/>
                </p:cNvSpPr>
                <p:nvPr/>
              </p:nvSpPr>
              <p:spPr bwMode="auto">
                <a:xfrm>
                  <a:off x="2064" y="1162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24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2" y="709"/>
                  <a:ext cx="182" cy="1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ru-RU" altLang="ru-RU"/>
                    <a:t>С1</a:t>
                  </a:r>
                </a:p>
              </p:txBody>
            </p:sp>
            <p:sp>
              <p:nvSpPr>
                <p:cNvPr id="624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519" y="709"/>
                  <a:ext cx="182" cy="1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ru-RU" altLang="ru-RU"/>
                    <a:t>С2</a:t>
                  </a:r>
                </a:p>
              </p:txBody>
            </p:sp>
          </p:grpSp>
        </p:grp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3243" y="663"/>
              <a:ext cx="182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С3</a:t>
              </a:r>
            </a:p>
          </p:txBody>
        </p:sp>
        <p:grpSp>
          <p:nvGrpSpPr>
            <p:cNvPr id="62487" name="Group 23"/>
            <p:cNvGrpSpPr>
              <a:grpSpLocks/>
            </p:cNvGrpSpPr>
            <p:nvPr/>
          </p:nvGrpSpPr>
          <p:grpSpPr bwMode="auto">
            <a:xfrm>
              <a:off x="2925" y="618"/>
              <a:ext cx="90" cy="272"/>
              <a:chOff x="1746" y="709"/>
              <a:chExt cx="90" cy="272"/>
            </a:xfrm>
          </p:grpSpPr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1791" y="70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479" name="AutoShape 15"/>
              <p:cNvSpPr>
                <a:spLocks noChangeArrowheads="1"/>
              </p:cNvSpPr>
              <p:nvPr/>
            </p:nvSpPr>
            <p:spPr bwMode="auto">
              <a:xfrm>
                <a:off x="1746" y="754"/>
                <a:ext cx="90" cy="1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5076825" y="5013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7092950" y="981075"/>
            <a:ext cx="1871663" cy="720725"/>
          </a:xfrm>
          <a:prstGeom prst="wedgeRoundRectCallout">
            <a:avLst>
              <a:gd name="adj1" fmla="val -82486"/>
              <a:gd name="adj2" fmla="val 25773"/>
              <a:gd name="adj3" fmla="val 16667"/>
            </a:avLst>
          </a:prstGeom>
          <a:solidFill>
            <a:srgbClr val="EBF6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/>
              <a:t>Родительская диаграмма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3563938" y="1844675"/>
            <a:ext cx="4318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I1</a:t>
            </a:r>
            <a:endParaRPr lang="ru-RU" altLang="ru-RU"/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5795963" y="1773238"/>
            <a:ext cx="360362" cy="288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O1</a:t>
            </a:r>
            <a:endParaRPr lang="ru-RU" altLang="ru-RU"/>
          </a:p>
        </p:txBody>
      </p:sp>
      <p:sp>
        <p:nvSpPr>
          <p:cNvPr id="62505" name="AutoShape 41"/>
          <p:cNvSpPr>
            <a:spLocks noChangeArrowheads="1"/>
          </p:cNvSpPr>
          <p:nvPr/>
        </p:nvSpPr>
        <p:spPr bwMode="auto">
          <a:xfrm>
            <a:off x="2484438" y="2276475"/>
            <a:ext cx="2519362" cy="863600"/>
          </a:xfrm>
          <a:prstGeom prst="wedgeRectCallout">
            <a:avLst>
              <a:gd name="adj1" fmla="val 47667"/>
              <a:gd name="adj2" fmla="val -170222"/>
            </a:avLst>
          </a:prstGeom>
          <a:solidFill>
            <a:srgbClr val="EBF6FB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/>
              <a:t>Стрелка С2 не показывается на дочерней диаграмме</a:t>
            </a:r>
          </a:p>
          <a:p>
            <a:pPr algn="ctr"/>
            <a:endParaRPr lang="ru-RU" altLang="ru-RU"/>
          </a:p>
        </p:txBody>
      </p:sp>
      <p:grpSp>
        <p:nvGrpSpPr>
          <p:cNvPr id="62509" name="Group 45"/>
          <p:cNvGrpSpPr>
            <a:grpSpLocks/>
          </p:cNvGrpSpPr>
          <p:nvPr/>
        </p:nvGrpSpPr>
        <p:grpSpPr bwMode="auto">
          <a:xfrm>
            <a:off x="684213" y="3357563"/>
            <a:ext cx="5759450" cy="3167062"/>
            <a:chOff x="431" y="2115"/>
            <a:chExt cx="3628" cy="1995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431" y="2115"/>
              <a:ext cx="3628" cy="19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2508" name="Group 44"/>
            <p:cNvGrpSpPr>
              <a:grpSpLocks/>
            </p:cNvGrpSpPr>
            <p:nvPr/>
          </p:nvGrpSpPr>
          <p:grpSpPr bwMode="auto">
            <a:xfrm>
              <a:off x="521" y="2296"/>
              <a:ext cx="3312" cy="1814"/>
              <a:chOff x="521" y="2296"/>
              <a:chExt cx="3312" cy="1814"/>
            </a:xfrm>
          </p:grpSpPr>
          <p:sp>
            <p:nvSpPr>
              <p:cNvPr id="62489" name="Rectangle 25"/>
              <p:cNvSpPr>
                <a:spLocks noChangeArrowheads="1"/>
              </p:cNvSpPr>
              <p:nvPr/>
            </p:nvSpPr>
            <p:spPr bwMode="auto">
              <a:xfrm>
                <a:off x="930" y="2750"/>
                <a:ext cx="907" cy="58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2490" name="Rectangle 26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907" cy="58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2491" name="Line 27"/>
              <p:cNvSpPr>
                <a:spLocks noChangeShapeType="1"/>
              </p:cNvSpPr>
              <p:nvPr/>
            </p:nvSpPr>
            <p:spPr bwMode="auto">
              <a:xfrm>
                <a:off x="521" y="3067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492" name="Line 28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494" name="Line 30"/>
              <p:cNvSpPr>
                <a:spLocks noChangeShapeType="1"/>
              </p:cNvSpPr>
              <p:nvPr/>
            </p:nvSpPr>
            <p:spPr bwMode="auto">
              <a:xfrm>
                <a:off x="1383" y="234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495" name="Line 31"/>
              <p:cNvSpPr>
                <a:spLocks noChangeShapeType="1"/>
              </p:cNvSpPr>
              <p:nvPr/>
            </p:nvSpPr>
            <p:spPr bwMode="auto">
              <a:xfrm>
                <a:off x="2744" y="2341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497" name="Rectangle 33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227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ru-RU" altLang="ru-RU"/>
                  <a:t>С1</a:t>
                </a:r>
              </a:p>
            </p:txBody>
          </p:sp>
          <p:sp>
            <p:nvSpPr>
              <p:cNvPr id="62498" name="Rectangle 34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227" cy="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ru-RU" altLang="ru-RU"/>
                  <a:t>С3</a:t>
                </a:r>
              </a:p>
            </p:txBody>
          </p:sp>
          <p:sp>
            <p:nvSpPr>
              <p:cNvPr id="62501" name="Rectangle 37"/>
              <p:cNvSpPr>
                <a:spLocks noChangeArrowheads="1"/>
              </p:cNvSpPr>
              <p:nvPr/>
            </p:nvSpPr>
            <p:spPr bwMode="auto">
              <a:xfrm>
                <a:off x="3470" y="3249"/>
                <a:ext cx="227" cy="1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/>
                  <a:t>O1</a:t>
                </a:r>
                <a:endParaRPr lang="ru-RU" altLang="ru-RU"/>
              </a:p>
            </p:txBody>
          </p:sp>
          <p:sp>
            <p:nvSpPr>
              <p:cNvPr id="62502" name="Rectangle 38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72" cy="1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/>
                  <a:t>I1</a:t>
                </a:r>
                <a:endParaRPr lang="ru-RU" altLang="ru-RU"/>
              </a:p>
            </p:txBody>
          </p:sp>
          <p:sp>
            <p:nvSpPr>
              <p:cNvPr id="62503" name="Line 39"/>
              <p:cNvSpPr>
                <a:spLocks noChangeShapeType="1"/>
              </p:cNvSpPr>
              <p:nvPr/>
            </p:nvSpPr>
            <p:spPr bwMode="auto">
              <a:xfrm>
                <a:off x="3198" y="2886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504" name="AutoShape 40"/>
              <p:cNvSpPr>
                <a:spLocks noChangeArrowheads="1"/>
              </p:cNvSpPr>
              <p:nvPr/>
            </p:nvSpPr>
            <p:spPr bwMode="auto">
              <a:xfrm rot="16200000">
                <a:off x="3640" y="2784"/>
                <a:ext cx="181" cy="20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2506" name="Rectangle 42"/>
              <p:cNvSpPr>
                <a:spLocks noChangeArrowheads="1"/>
              </p:cNvSpPr>
              <p:nvPr/>
            </p:nvSpPr>
            <p:spPr bwMode="auto">
              <a:xfrm>
                <a:off x="3379" y="2523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ru-RU"/>
                  <a:t>O2</a:t>
                </a:r>
                <a:endParaRPr lang="ru-RU" altLang="ru-RU"/>
              </a:p>
            </p:txBody>
          </p:sp>
          <p:sp>
            <p:nvSpPr>
              <p:cNvPr id="62507" name="AutoShape 43"/>
              <p:cNvSpPr>
                <a:spLocks noChangeArrowheads="1"/>
              </p:cNvSpPr>
              <p:nvPr/>
            </p:nvSpPr>
            <p:spPr bwMode="auto">
              <a:xfrm>
                <a:off x="1338" y="3612"/>
                <a:ext cx="2313" cy="498"/>
              </a:xfrm>
              <a:prstGeom prst="wedgeRectCallout">
                <a:avLst>
                  <a:gd name="adj1" fmla="val 41657"/>
                  <a:gd name="adj2" fmla="val -186745"/>
                </a:avLst>
              </a:prstGeom>
              <a:solidFill>
                <a:srgbClr val="EBF6FB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ru-RU" altLang="ru-RU"/>
                  <a:t>Выход </a:t>
                </a:r>
                <a:r>
                  <a:rPr lang="en-US" altLang="ru-RU"/>
                  <a:t>O2</a:t>
                </a:r>
                <a:r>
                  <a:rPr lang="ru-RU" altLang="ru-RU"/>
                  <a:t> не показан на</a:t>
                </a:r>
              </a:p>
              <a:p>
                <a:pPr algn="ctr"/>
                <a:r>
                  <a:rPr lang="ru-RU" altLang="ru-RU"/>
                  <a:t>диаграмме родительского блока</a:t>
                </a:r>
              </a:p>
            </p:txBody>
          </p:sp>
        </p:grpSp>
      </p:grp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7380288" y="2997200"/>
            <a:ext cx="1511300" cy="647700"/>
          </a:xfrm>
          <a:prstGeom prst="wedgeRoundRectCallout">
            <a:avLst>
              <a:gd name="adj1" fmla="val -134032"/>
              <a:gd name="adj2" fmla="val 63481"/>
              <a:gd name="adj3" fmla="val 16667"/>
            </a:avLst>
          </a:prstGeom>
          <a:solidFill>
            <a:srgbClr val="EBF6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/>
              <a:t>Дочерняя диаграмма</a:t>
            </a:r>
          </a:p>
        </p:txBody>
      </p:sp>
      <p:sp>
        <p:nvSpPr>
          <p:cNvPr id="62510" name="Rectangle 46"/>
          <p:cNvSpPr>
            <a:spLocks noChangeArrowheads="1"/>
          </p:cNvSpPr>
          <p:nvPr/>
        </p:nvSpPr>
        <p:spPr bwMode="auto">
          <a:xfrm>
            <a:off x="6732588" y="4221163"/>
            <a:ext cx="2232025" cy="2376487"/>
          </a:xfrm>
          <a:prstGeom prst="rect">
            <a:avLst/>
          </a:prstGeom>
          <a:solidFill>
            <a:srgbClr val="EBF6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/>
              <a:t>Стрелка С2 обяза-</a:t>
            </a:r>
          </a:p>
          <a:p>
            <a:r>
              <a:rPr lang="ru-RU" altLang="ru-RU"/>
              <a:t>тельно должна </a:t>
            </a:r>
          </a:p>
          <a:p>
            <a:r>
              <a:rPr lang="ru-RU" altLang="ru-RU"/>
              <a:t>появиться в </a:t>
            </a:r>
          </a:p>
          <a:p>
            <a:r>
              <a:rPr lang="ru-RU" altLang="ru-RU"/>
              <a:t>одной из диаграмм</a:t>
            </a:r>
          </a:p>
          <a:p>
            <a:r>
              <a:rPr lang="ru-RU" altLang="ru-RU"/>
              <a:t>нижнего уровня</a:t>
            </a:r>
          </a:p>
          <a:p>
            <a:r>
              <a:rPr lang="ru-RU" altLang="ru-RU"/>
              <a:t>не показанных на</a:t>
            </a:r>
          </a:p>
          <a:p>
            <a:r>
              <a:rPr lang="ru-RU" altLang="ru-RU"/>
              <a:t>этом чертеже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196975"/>
          </a:xfrm>
        </p:spPr>
        <p:txBody>
          <a:bodyPr>
            <a:normAutofit/>
          </a:bodyPr>
          <a:lstStyle/>
          <a:p>
            <a:r>
              <a:rPr lang="ru-RU" altLang="ru-RU" sz="3600"/>
              <a:t>Какие задачи решаются с помощью описания бизнеса диаграммами </a:t>
            </a:r>
            <a:r>
              <a:rPr lang="en-US" altLang="ru-RU" sz="3600"/>
              <a:t>IDEF0</a:t>
            </a:r>
            <a:endParaRPr lang="ru-RU" altLang="ru-RU" sz="36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95776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ru-RU" sz="2400" dirty="0"/>
              <a:t>Описание бизнеса диаграммами </a:t>
            </a:r>
            <a:r>
              <a:rPr lang="en-US" altLang="ru-RU" sz="2400" dirty="0"/>
              <a:t>IDEF0</a:t>
            </a:r>
            <a:r>
              <a:rPr lang="ru-RU" altLang="ru-RU" sz="2400" dirty="0"/>
              <a:t> позволяет </a:t>
            </a:r>
          </a:p>
          <a:p>
            <a:pPr>
              <a:buFontTx/>
              <a:buNone/>
            </a:pPr>
            <a:r>
              <a:rPr lang="ru-RU" altLang="ru-RU" sz="2400" dirty="0"/>
              <a:t>бизнес-аналитику (системному аналитику) найти общий </a:t>
            </a:r>
          </a:p>
          <a:p>
            <a:pPr>
              <a:buFontTx/>
              <a:buNone/>
            </a:pPr>
            <a:r>
              <a:rPr lang="ru-RU" altLang="ru-RU" sz="2400" dirty="0"/>
              <a:t>язык со специалистами предметной области и выяснить:</a:t>
            </a:r>
          </a:p>
          <a:p>
            <a:pPr>
              <a:buFontTx/>
              <a:buNone/>
            </a:pPr>
            <a:endParaRPr lang="ru-RU" altLang="ru-RU" sz="2400" dirty="0"/>
          </a:p>
          <a:p>
            <a:r>
              <a:rPr lang="ru-RU" altLang="ru-RU" sz="2400" dirty="0"/>
              <a:t>Какие функции реализует система</a:t>
            </a:r>
          </a:p>
          <a:p>
            <a:r>
              <a:rPr lang="ru-RU" altLang="ru-RU" sz="2400" dirty="0"/>
              <a:t>Каково реальное содержание этих функций</a:t>
            </a:r>
          </a:p>
          <a:p>
            <a:r>
              <a:rPr lang="ru-RU" altLang="ru-RU" sz="2400" dirty="0"/>
              <a:t>Что необходимо для реализации этих функций</a:t>
            </a:r>
          </a:p>
          <a:p>
            <a:r>
              <a:rPr lang="ru-RU" altLang="ru-RU" sz="2400" dirty="0"/>
              <a:t>Что система делает правильно</a:t>
            </a:r>
          </a:p>
          <a:p>
            <a:r>
              <a:rPr lang="ru-RU" altLang="ru-RU" sz="2400" dirty="0"/>
              <a:t>Что система делает неправильно</a:t>
            </a:r>
            <a:endParaRPr lang="en-US" altLang="ru-RU" sz="2400" dirty="0"/>
          </a:p>
          <a:p>
            <a:pPr>
              <a:buFontTx/>
              <a:buNone/>
            </a:pPr>
            <a:endParaRPr lang="ru-RU" altLang="ru-RU" sz="2400" dirty="0"/>
          </a:p>
          <a:p>
            <a:endParaRPr lang="ru-RU" alt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Что есть и чего нет в </a:t>
            </a:r>
            <a:r>
              <a:rPr lang="en-US" altLang="ru-RU" sz="4000"/>
              <a:t>IDEF0</a:t>
            </a:r>
            <a:endParaRPr lang="ru-RU" altLang="ru-RU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507413" cy="6092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Что есть в диаграмме </a:t>
            </a:r>
            <a:r>
              <a:rPr lang="en-US" altLang="ru-RU" sz="2400"/>
              <a:t>IDEF0</a:t>
            </a:r>
            <a:r>
              <a:rPr lang="ru-RU" altLang="ru-RU" sz="2400"/>
              <a:t>:</a:t>
            </a:r>
            <a:endParaRPr lang="en-US" altLang="ru-RU" sz="2400"/>
          </a:p>
          <a:p>
            <a:pPr>
              <a:lnSpc>
                <a:spcPct val="90000"/>
              </a:lnSpc>
            </a:pPr>
            <a:r>
              <a:rPr lang="ru-RU" altLang="ru-RU" sz="2400"/>
              <a:t>Боксы деятельностей с 4-мя выделенными сторонами (вход, выход, управление, механизм)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Наименования деятельностей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Связи между деятельностями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Туннели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Нет в в диаграмме </a:t>
            </a:r>
            <a:r>
              <a:rPr lang="en-US" altLang="ru-RU" sz="2400"/>
              <a:t>IDEF0</a:t>
            </a:r>
            <a:r>
              <a:rPr lang="ru-RU" altLang="ru-RU" sz="2400"/>
              <a:t> таких свойств деятельностей и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связей между деятельностями, как: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Порядок действий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Временн</a:t>
            </a:r>
            <a:r>
              <a:rPr lang="en-US" altLang="ru-RU" sz="2400">
                <a:cs typeface="Arial" panose="020B0604020202020204" pitchFamily="34" charset="0"/>
              </a:rPr>
              <a:t>'</a:t>
            </a:r>
            <a:r>
              <a:rPr lang="ru-RU" altLang="ru-RU" sz="2400"/>
              <a:t>ые соотношения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Условия перехода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Группирование действий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400"/>
              <a:t>Что можно добавить:</a:t>
            </a:r>
          </a:p>
          <a:p>
            <a:pPr>
              <a:lnSpc>
                <a:spcPct val="90000"/>
              </a:lnSpc>
            </a:pPr>
            <a:r>
              <a:rPr lang="ru-RU" altLang="ru-RU" sz="2400"/>
              <a:t>Свойства, определенные пользователем (для </a:t>
            </a:r>
            <a:r>
              <a:rPr lang="en-US" altLang="ru-RU" sz="2400"/>
              <a:t>ABC-</a:t>
            </a:r>
            <a:r>
              <a:rPr lang="ru-RU" altLang="ru-RU" sz="2400"/>
              <a:t>анализа)</a:t>
            </a:r>
          </a:p>
          <a:p>
            <a:pPr>
              <a:lnSpc>
                <a:spcPct val="90000"/>
              </a:lnSpc>
            </a:pPr>
            <a:endParaRPr lang="en-US" altLang="ru-RU" sz="2400"/>
          </a:p>
          <a:p>
            <a:pPr>
              <a:lnSpc>
                <a:spcPct val="90000"/>
              </a:lnSpc>
            </a:pPr>
            <a:endParaRPr lang="ru-RU" altLang="ru-RU" sz="2400"/>
          </a:p>
          <a:p>
            <a:pPr>
              <a:lnSpc>
                <a:spcPct val="90000"/>
              </a:lnSpc>
            </a:pPr>
            <a:endParaRPr lang="ru-RU" altLang="ru-R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975"/>
          </a:xfrm>
        </p:spPr>
        <p:txBody>
          <a:bodyPr/>
          <a:lstStyle/>
          <a:p>
            <a:r>
              <a:rPr lang="ru-RU" altLang="ru-RU"/>
              <a:t>Бизнес-процессы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642350" cy="5516562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/>
              <a:t>Еще одно </a:t>
            </a:r>
            <a:r>
              <a:rPr lang="ru-RU" altLang="ru-RU" sz="2400" u="sng" dirty="0"/>
              <a:t>определение</a:t>
            </a:r>
            <a:r>
              <a:rPr lang="ru-RU" altLang="ru-RU" sz="2400" dirty="0"/>
              <a:t>: это совокупность различных </a:t>
            </a:r>
            <a:endParaRPr lang="en-US" altLang="ru-RU" sz="2400" dirty="0"/>
          </a:p>
          <a:p>
            <a:pPr algn="just">
              <a:buFontTx/>
              <a:buNone/>
            </a:pPr>
            <a:r>
              <a:rPr lang="ru-RU" altLang="ru-RU" sz="2400" dirty="0"/>
              <a:t>процессов, объединённых в рамках определенного вида</a:t>
            </a:r>
            <a:r>
              <a:rPr lang="en-US" altLang="ru-RU" sz="2400" dirty="0"/>
              <a:t> </a:t>
            </a:r>
          </a:p>
          <a:p>
            <a:pPr algn="just">
              <a:buFontTx/>
              <a:buNone/>
            </a:pPr>
            <a:r>
              <a:rPr lang="ru-RU" altLang="ru-RU" sz="2400" dirty="0"/>
              <a:t>деятельности (бизнеса), "на входе" которой</a:t>
            </a:r>
            <a:r>
              <a:rPr lang="en-US" altLang="ru-RU" sz="2400" dirty="0"/>
              <a:t> </a:t>
            </a:r>
            <a:r>
              <a:rPr lang="ru-RU" altLang="ru-RU" sz="2400" dirty="0"/>
              <a:t> используются</a:t>
            </a:r>
            <a:r>
              <a:rPr lang="en-US" altLang="ru-RU" sz="2400" dirty="0"/>
              <a:t> </a:t>
            </a:r>
          </a:p>
          <a:p>
            <a:pPr algn="just">
              <a:buFontTx/>
              <a:buNone/>
            </a:pPr>
            <a:r>
              <a:rPr lang="ru-RU" altLang="ru-RU" sz="2400" dirty="0"/>
              <a:t>один или более видов ресурсов, и в результате этой</a:t>
            </a:r>
            <a:r>
              <a:rPr lang="en-US" altLang="ru-RU" sz="2400" dirty="0"/>
              <a:t> </a:t>
            </a:r>
          </a:p>
          <a:p>
            <a:pPr algn="just">
              <a:buFontTx/>
              <a:buNone/>
            </a:pPr>
            <a:r>
              <a:rPr lang="ru-RU" altLang="ru-RU" sz="2400" dirty="0"/>
              <a:t>деятельности на "выходе" создается продукт (или услуга),</a:t>
            </a:r>
            <a:r>
              <a:rPr lang="en-US" altLang="ru-RU" sz="2400" dirty="0"/>
              <a:t> </a:t>
            </a:r>
          </a:p>
          <a:p>
            <a:pPr algn="just">
              <a:buFontTx/>
              <a:buNone/>
            </a:pPr>
            <a:r>
              <a:rPr lang="ru-RU" altLang="ru-RU" sz="2400" dirty="0"/>
              <a:t>представляющий ценность для потребителя </a:t>
            </a:r>
          </a:p>
          <a:p>
            <a:pPr algn="just">
              <a:buFontTx/>
              <a:buNone/>
            </a:pPr>
            <a:endParaRPr lang="ru-RU" altLang="ru-RU" sz="2400" dirty="0"/>
          </a:p>
          <a:p>
            <a:pPr algn="just">
              <a:buFontTx/>
              <a:buNone/>
            </a:pPr>
            <a:r>
              <a:rPr lang="ru-RU" altLang="ru-RU" sz="2400" dirty="0"/>
              <a:t>По отношению к получению добавленной ценности </a:t>
            </a:r>
          </a:p>
          <a:p>
            <a:pPr algn="just">
              <a:buFontTx/>
              <a:buNone/>
            </a:pPr>
            <a:r>
              <a:rPr lang="ru-RU" altLang="ru-RU" sz="2400" dirty="0"/>
              <a:t>выделяют два класса процессов:</a:t>
            </a:r>
          </a:p>
          <a:p>
            <a:pPr algn="just"/>
            <a:r>
              <a:rPr lang="ru-RU" altLang="ru-RU" sz="2400" dirty="0"/>
              <a:t>Основные (увеличивают ценность)</a:t>
            </a:r>
          </a:p>
          <a:p>
            <a:pPr algn="just"/>
            <a:r>
              <a:rPr lang="ru-RU" altLang="ru-RU" sz="2400" dirty="0"/>
              <a:t>Обеспечивающие (увеличивают стоимость, но не увеличивают ценность)</a:t>
            </a:r>
          </a:p>
          <a:p>
            <a:endParaRPr lang="ru-RU" alt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>
            <a:normAutofit/>
          </a:bodyPr>
          <a:lstStyle/>
          <a:p>
            <a:r>
              <a:rPr lang="ru-RU" altLang="ru-RU" sz="3600"/>
              <a:t>Бизнес-процессы и потоки информации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686800" cy="5876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Основные бизнес-процессы:</a:t>
            </a:r>
            <a:endParaRPr lang="en-US" altLang="ru-RU" sz="2400"/>
          </a:p>
          <a:p>
            <a:pPr>
              <a:lnSpc>
                <a:spcPct val="80000"/>
              </a:lnSpc>
            </a:pPr>
            <a:r>
              <a:rPr lang="ru-RU" altLang="ru-RU" sz="2400"/>
              <a:t>Планирование деятельности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Осуществление деятельности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Регистрация текущей информации по выполнению процессов (производственный, управленческий и бухгалтерский учеты)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Контроль и анализ исполнения плана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Принятие управленческих решений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Потоки информации в организации с линейной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(функционально-иерархической) структурой: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Плановая информация (сверху вниз)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Контроль (по всем уровням организации)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Оперативная и периодическая отчетность (снизу вверх)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Анализ и прогнозирование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>
            <a:normAutofit/>
          </a:bodyPr>
          <a:lstStyle/>
          <a:p>
            <a:r>
              <a:rPr lang="ru-RU" altLang="ru-RU" sz="4000"/>
              <a:t>Основные функции управления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8424863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 b="1"/>
              <a:t>Планирование</a:t>
            </a:r>
            <a:r>
              <a:rPr lang="ru-RU" altLang="ru-RU" sz="2400" i="1"/>
              <a:t> </a:t>
            </a:r>
            <a:r>
              <a:rPr lang="ru-RU" altLang="ru-RU" sz="2400"/>
              <a:t>это выбор желаемого поведения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процесса на период планирования.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 b="1"/>
              <a:t>Учет </a:t>
            </a:r>
            <a:r>
              <a:rPr lang="ru-RU" altLang="ru-RU" sz="2400"/>
              <a:t>это определение фактического состояния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процесса в заданные моменты времени.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 b="1"/>
              <a:t>Контроль</a:t>
            </a:r>
            <a:r>
              <a:rPr lang="ru-RU" altLang="ru-RU" sz="2400"/>
              <a:t> позволяет определить отклонение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фактического состояния от планируемого.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 b="1"/>
              <a:t>Регулирование</a:t>
            </a:r>
            <a:r>
              <a:rPr lang="ru-RU" altLang="ru-RU" sz="2400"/>
              <a:t> заключается в определении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скорректированного плана, то есть регулирование это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решение задачи планирования при меняющихся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начальных условиях.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 b="1"/>
              <a:t>Анализ</a:t>
            </a:r>
            <a:r>
              <a:rPr lang="ru-RU" altLang="ru-RU" sz="2400" i="1"/>
              <a:t> -  </a:t>
            </a:r>
            <a:r>
              <a:rPr lang="ru-RU" altLang="ru-RU" sz="2400"/>
              <a:t>это итоговая оценка управления за выбранный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период, выявление факторов, повлиявших на качество 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ru-RU" altLang="ru-RU" sz="2400"/>
              <a:t>управления.</a:t>
            </a:r>
          </a:p>
          <a:p>
            <a:pPr>
              <a:lnSpc>
                <a:spcPct val="80000"/>
              </a:lnSpc>
            </a:pPr>
            <a:endParaRPr lang="ru-RU" alt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Частные методологии </a:t>
            </a:r>
            <a:r>
              <a:rPr lang="en-US" altLang="ru-RU"/>
              <a:t>IDEF</a:t>
            </a:r>
            <a:r>
              <a:rPr lang="ru-RU" altLang="ru-RU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sz="2800" b="1"/>
              <a:t>IDEF0</a:t>
            </a:r>
            <a:r>
              <a:rPr lang="ru-RU" altLang="ru-RU" sz="2800"/>
              <a:t> – функциональное моделирования;</a:t>
            </a:r>
          </a:p>
          <a:p>
            <a:r>
              <a:rPr lang="ru-RU" altLang="ru-RU" sz="2800"/>
              <a:t>IDEF1 – информационное моделирование;</a:t>
            </a:r>
          </a:p>
          <a:p>
            <a:r>
              <a:rPr lang="ru-RU" altLang="ru-RU" sz="2800" b="1"/>
              <a:t>IDEF1X</a:t>
            </a:r>
            <a:r>
              <a:rPr lang="ru-RU" altLang="ru-RU" sz="2800"/>
              <a:t> – моделирование данных;</a:t>
            </a:r>
          </a:p>
          <a:p>
            <a:r>
              <a:rPr lang="ru-RU" altLang="ru-RU" sz="2800" b="1"/>
              <a:t>IDEF3</a:t>
            </a:r>
            <a:r>
              <a:rPr lang="ru-RU" altLang="ru-RU" sz="2800"/>
              <a:t> – моделирование «потока» процессов;</a:t>
            </a:r>
          </a:p>
          <a:p>
            <a:r>
              <a:rPr lang="ru-RU" altLang="ru-RU" sz="2800"/>
              <a:t>IDEF4 – объектно-ориентированное  </a:t>
            </a:r>
          </a:p>
          <a:p>
            <a:pPr>
              <a:buFontTx/>
              <a:buNone/>
            </a:pPr>
            <a:r>
              <a:rPr lang="ru-RU" altLang="ru-RU" sz="2800"/>
              <a:t>                  проектирование и анализ;</a:t>
            </a:r>
          </a:p>
          <a:p>
            <a:r>
              <a:rPr lang="ru-RU" altLang="ru-RU" sz="2800"/>
              <a:t>IDEF5 – определение онтологий (словарей);</a:t>
            </a:r>
          </a:p>
          <a:p>
            <a:r>
              <a:rPr lang="ru-RU" altLang="ru-RU" sz="2800"/>
              <a:t>IDEF9 – моделирование требований;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ru-RU" sz="4000"/>
              <a:t>IDEF0</a:t>
            </a:r>
            <a:endParaRPr lang="ru-RU" altLang="ru-RU" sz="4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92150"/>
            <a:ext cx="8713788" cy="6165850"/>
          </a:xfrm>
        </p:spPr>
        <p:txBody>
          <a:bodyPr>
            <a:normAutofit/>
          </a:bodyPr>
          <a:lstStyle/>
          <a:p>
            <a:r>
              <a:rPr lang="en-US" altLang="ru-RU" sz="2400"/>
              <a:t>IDEF0 </a:t>
            </a:r>
            <a:r>
              <a:rPr lang="ru-RU" altLang="ru-RU" sz="2400"/>
              <a:t>позволяет создавать функциональные модели в виде набора взаимодействующих и взаимосвязанных блоков, изображаемых прямоугольниками с метками</a:t>
            </a:r>
          </a:p>
          <a:p>
            <a:r>
              <a:rPr lang="ru-RU" altLang="ru-RU" sz="2400"/>
              <a:t>Функциями в </a:t>
            </a:r>
            <a:r>
              <a:rPr lang="en-US" altLang="ru-RU" sz="2400"/>
              <a:t>IDEF0</a:t>
            </a:r>
            <a:r>
              <a:rPr lang="ru-RU" altLang="ru-RU" sz="2400"/>
              <a:t> принято называть все, что происходит в системе и ее подсистемах</a:t>
            </a:r>
          </a:p>
          <a:p>
            <a:r>
              <a:rPr lang="ru-RU" altLang="ru-RU" sz="2400"/>
              <a:t>Интерфейсы блоков изображаются стрелками, представляющими потоки информации, энергии и материальных объектов, связывающие блоки (функции)</a:t>
            </a:r>
          </a:p>
          <a:p>
            <a:r>
              <a:rPr lang="ru-RU" altLang="ru-RU" sz="2400"/>
              <a:t>Для описания блоков и стрелок используются метки на естественном языке</a:t>
            </a:r>
          </a:p>
          <a:p>
            <a:r>
              <a:rPr lang="ru-RU" altLang="ru-RU" sz="2400"/>
              <a:t>Процесс создания модели идет сверху вниз от общих моделей к более детальным</a:t>
            </a:r>
          </a:p>
          <a:p>
            <a:r>
              <a:rPr lang="en-US" altLang="ru-RU" sz="2400"/>
              <a:t>IDEF0 </a:t>
            </a:r>
            <a:r>
              <a:rPr lang="ru-RU" altLang="ru-RU" sz="2400"/>
              <a:t>отображает и структуру и функции системы, однако следует избегать привязки функций к существующей организационной схеме</a:t>
            </a:r>
          </a:p>
          <a:p>
            <a:endParaRPr lang="ru-RU" altLang="ru-RU" sz="24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6669088"/>
            <a:ext cx="2700338" cy="188912"/>
          </a:xfrm>
          <a:prstGeom prst="rect">
            <a:avLst/>
          </a:prstGeom>
          <a:solidFill>
            <a:srgbClr val="EBF6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ru-RU" sz="2000" b="1">
                <a:solidFill>
                  <a:schemeClr val="bg2"/>
                </a:solidFill>
                <a:sym typeface="Symbol" panose="05050102010706020507" pitchFamily="18" charset="2"/>
              </a:rPr>
              <a:t></a:t>
            </a:r>
            <a:r>
              <a:rPr lang="en-US" altLang="ru-RU"/>
              <a:t> </a:t>
            </a:r>
            <a:r>
              <a:rPr lang="ru-RU" altLang="ru-RU"/>
              <a:t>Бессарабов Н.В.</a:t>
            </a:r>
            <a:r>
              <a:rPr lang="en-US" altLang="ru-RU"/>
              <a:t>2007</a:t>
            </a:r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Функциональный блок </a:t>
            </a:r>
            <a:r>
              <a:rPr lang="en-US" altLang="ru-RU" sz="3600"/>
              <a:t>IDEF</a:t>
            </a:r>
            <a:r>
              <a:rPr lang="ru-RU" altLang="ru-RU" sz="3600"/>
              <a:t>0 (1/3)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179388" y="1196975"/>
            <a:ext cx="4716462" cy="2449513"/>
            <a:chOff x="1020" y="1117"/>
            <a:chExt cx="2971" cy="1543"/>
          </a:xfrm>
        </p:grpSpPr>
        <p:grpSp>
          <p:nvGrpSpPr>
            <p:cNvPr id="28691" name="Group 19"/>
            <p:cNvGrpSpPr>
              <a:grpSpLocks/>
            </p:cNvGrpSpPr>
            <p:nvPr/>
          </p:nvGrpSpPr>
          <p:grpSpPr bwMode="auto">
            <a:xfrm>
              <a:off x="1020" y="1253"/>
              <a:ext cx="2971" cy="1407"/>
              <a:chOff x="0" y="663"/>
              <a:chExt cx="2971" cy="1407"/>
            </a:xfrm>
          </p:grpSpPr>
          <p:sp>
            <p:nvSpPr>
              <p:cNvPr id="28676" name="Rectangle 4"/>
              <p:cNvSpPr>
                <a:spLocks noChangeArrowheads="1"/>
              </p:cNvSpPr>
              <p:nvPr/>
            </p:nvSpPr>
            <p:spPr bwMode="auto">
              <a:xfrm>
                <a:off x="703" y="1071"/>
                <a:ext cx="1316" cy="5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ru-RU" altLang="ru-RU" sz="2400"/>
                  <a:t>Имя функции</a:t>
                </a:r>
              </a:p>
            </p:txBody>
          </p:sp>
          <p:grpSp>
            <p:nvGrpSpPr>
              <p:cNvPr id="28690" name="Group 18"/>
              <p:cNvGrpSpPr>
                <a:grpSpLocks/>
              </p:cNvGrpSpPr>
              <p:nvPr/>
            </p:nvGrpSpPr>
            <p:grpSpPr bwMode="auto">
              <a:xfrm>
                <a:off x="0" y="663"/>
                <a:ext cx="2971" cy="1407"/>
                <a:chOff x="0" y="663"/>
                <a:chExt cx="2971" cy="1407"/>
              </a:xfrm>
            </p:grpSpPr>
            <p:sp>
              <p:nvSpPr>
                <p:cNvPr id="28678" name="Line 6"/>
                <p:cNvSpPr>
                  <a:spLocks noChangeShapeType="1"/>
                </p:cNvSpPr>
                <p:nvPr/>
              </p:nvSpPr>
              <p:spPr bwMode="auto">
                <a:xfrm>
                  <a:off x="1383" y="663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auto">
                <a:xfrm>
                  <a:off x="2018" y="1389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auto">
                <a:xfrm>
                  <a:off x="385" y="1389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auto">
                <a:xfrm>
                  <a:off x="1565" y="166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68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11" y="166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683" name="AutoShape 11"/>
                <p:cNvSpPr>
                  <a:spLocks noChangeArrowheads="1"/>
                </p:cNvSpPr>
                <p:nvPr/>
              </p:nvSpPr>
              <p:spPr bwMode="auto">
                <a:xfrm>
                  <a:off x="2154" y="890"/>
                  <a:ext cx="817" cy="272"/>
                </a:xfrm>
                <a:prstGeom prst="wedgeRoundRectCallout">
                  <a:avLst>
                    <a:gd name="adj1" fmla="val -43880"/>
                    <a:gd name="adj2" fmla="val 118384"/>
                    <a:gd name="adj3" fmla="val 16667"/>
                  </a:avLst>
                </a:prstGeom>
                <a:solidFill>
                  <a:srgbClr val="EBF6F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ru-RU" altLang="ru-RU" sz="2000"/>
                    <a:t>Выход</a:t>
                  </a:r>
                </a:p>
              </p:txBody>
            </p:sp>
            <p:sp>
              <p:nvSpPr>
                <p:cNvPr id="28684" name="AutoShape 12"/>
                <p:cNvSpPr>
                  <a:spLocks noChangeArrowheads="1"/>
                </p:cNvSpPr>
                <p:nvPr/>
              </p:nvSpPr>
              <p:spPr bwMode="auto">
                <a:xfrm>
                  <a:off x="1882" y="1752"/>
                  <a:ext cx="816" cy="272"/>
                </a:xfrm>
                <a:prstGeom prst="wedgeRoundRectCallout">
                  <a:avLst>
                    <a:gd name="adj1" fmla="val -86764"/>
                    <a:gd name="adj2" fmla="val -25366"/>
                    <a:gd name="adj3" fmla="val 16667"/>
                  </a:avLst>
                </a:prstGeom>
                <a:solidFill>
                  <a:srgbClr val="EBF6F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ru-RU" altLang="ru-RU" sz="2000"/>
                    <a:t>Вызов</a:t>
                  </a:r>
                </a:p>
              </p:txBody>
            </p:sp>
            <p:sp>
              <p:nvSpPr>
                <p:cNvPr id="28686" name="AutoShape 14"/>
                <p:cNvSpPr>
                  <a:spLocks noChangeArrowheads="1"/>
                </p:cNvSpPr>
                <p:nvPr/>
              </p:nvSpPr>
              <p:spPr bwMode="auto">
                <a:xfrm>
                  <a:off x="0" y="1797"/>
                  <a:ext cx="953" cy="273"/>
                </a:xfrm>
                <a:prstGeom prst="wedgeRoundRectCallout">
                  <a:avLst>
                    <a:gd name="adj1" fmla="val 62384"/>
                    <a:gd name="adj2" fmla="val -11171"/>
                    <a:gd name="adj3" fmla="val 16667"/>
                  </a:avLst>
                </a:prstGeom>
                <a:solidFill>
                  <a:srgbClr val="EBF6F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ru-RU" altLang="ru-RU"/>
                    <a:t>Механизм</a:t>
                  </a:r>
                </a:p>
              </p:txBody>
            </p:sp>
            <p:sp>
              <p:nvSpPr>
                <p:cNvPr id="28688" name="AutoShape 16"/>
                <p:cNvSpPr>
                  <a:spLocks noChangeArrowheads="1"/>
                </p:cNvSpPr>
                <p:nvPr/>
              </p:nvSpPr>
              <p:spPr bwMode="auto">
                <a:xfrm>
                  <a:off x="0" y="890"/>
                  <a:ext cx="576" cy="272"/>
                </a:xfrm>
                <a:prstGeom prst="wedgeRoundRectCallout">
                  <a:avLst>
                    <a:gd name="adj1" fmla="val 36458"/>
                    <a:gd name="adj2" fmla="val 126472"/>
                    <a:gd name="adj3" fmla="val 16667"/>
                  </a:avLst>
                </a:prstGeom>
                <a:solidFill>
                  <a:srgbClr val="EBF6F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ru-RU" altLang="ru-RU" sz="2000"/>
                    <a:t>Вход</a:t>
                  </a:r>
                </a:p>
              </p:txBody>
            </p:sp>
          </p:grpSp>
        </p:grpSp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>
              <a:off x="2562" y="1117"/>
              <a:ext cx="1134" cy="227"/>
            </a:xfrm>
            <a:prstGeom prst="wedgeRoundRectCallout">
              <a:avLst>
                <a:gd name="adj1" fmla="val -59523"/>
                <a:gd name="adj2" fmla="val 98898"/>
                <a:gd name="adj3" fmla="val 16667"/>
              </a:avLst>
            </a:prstGeom>
            <a:solidFill>
              <a:srgbClr val="EBF6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Управление</a:t>
              </a:r>
            </a:p>
          </p:txBody>
        </p:sp>
      </p:grp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50825" y="3573463"/>
            <a:ext cx="82296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ru-RU" altLang="ru-RU" sz="2400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148263" y="908050"/>
            <a:ext cx="369252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ru-RU" altLang="ru-RU" sz="2400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003800" y="981075"/>
            <a:ext cx="3995738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400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076825" y="1125538"/>
            <a:ext cx="3852863" cy="302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Имя функционального блока --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активное глагольное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выражение: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b="1"/>
              <a:t>глагол + объект_действия 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b="1"/>
              <a:t>[дополнение]</a:t>
            </a:r>
            <a:endParaRPr lang="ru-RU" altLang="ru-RU" sz="2000" b="1" i="1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i="1"/>
              <a:t>Примеры: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i="1"/>
              <a:t>«производить продукцию»,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i="1"/>
              <a:t>«обрабатывать платежные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i="1"/>
              <a:t>  поручения».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23850" y="4365625"/>
            <a:ext cx="864235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2000"/>
              <a:t>Левая сторона блока обозначает входы (материальные, энергетические и информационные);</a:t>
            </a:r>
          </a:p>
          <a:p>
            <a:r>
              <a:rPr lang="ru-RU" altLang="ru-RU" sz="2000"/>
              <a:t>Правая сторона – выход (что создается процессом);</a:t>
            </a:r>
          </a:p>
          <a:p>
            <a:r>
              <a:rPr lang="ru-RU" altLang="ru-RU" sz="2000"/>
              <a:t>Верхняя сторона – управление (инструкции, ограничения);</a:t>
            </a:r>
          </a:p>
          <a:p>
            <a:r>
              <a:rPr lang="ru-RU" altLang="ru-RU" sz="2000"/>
              <a:t>Нижняя сторона – это или механизм (ресурсы необходимые для исполнения процесса) или вызов сторонней функции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>
            <a:normAutofit/>
          </a:bodyPr>
          <a:lstStyle/>
          <a:p>
            <a:r>
              <a:rPr lang="ru-RU" altLang="ru-RU" sz="4000"/>
              <a:t>Функциональный блок </a:t>
            </a:r>
            <a:r>
              <a:rPr lang="en-US" altLang="ru-RU" sz="3600"/>
              <a:t>IDEF</a:t>
            </a:r>
            <a:r>
              <a:rPr lang="ru-RU" altLang="ru-RU" sz="3600"/>
              <a:t>0 (2/3)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ru-RU" sz="2400"/>
              <a:t>Аббревиатура </a:t>
            </a:r>
            <a:r>
              <a:rPr lang="en-US" altLang="ru-RU" sz="2400"/>
              <a:t>ICOM:</a:t>
            </a:r>
          </a:p>
          <a:p>
            <a:pPr>
              <a:buFontTx/>
              <a:buNone/>
            </a:pPr>
            <a:r>
              <a:rPr lang="en-US" altLang="ru-RU" sz="2400"/>
              <a:t>I		-- </a:t>
            </a:r>
            <a:r>
              <a:rPr lang="en-US" altLang="ru-RU" sz="2400" b="1"/>
              <a:t>I</a:t>
            </a:r>
            <a:r>
              <a:rPr lang="en-US" altLang="ru-RU" sz="2400"/>
              <a:t>nput  (</a:t>
            </a:r>
            <a:r>
              <a:rPr lang="ru-RU" altLang="ru-RU" sz="2400"/>
              <a:t>Вход</a:t>
            </a:r>
            <a:r>
              <a:rPr lang="en-US" altLang="ru-RU" sz="2400"/>
              <a:t>)</a:t>
            </a:r>
            <a:r>
              <a:rPr lang="ru-RU" altLang="ru-RU" sz="2400"/>
              <a:t>  описывает то, что   </a:t>
            </a:r>
          </a:p>
          <a:p>
            <a:pPr>
              <a:buFontTx/>
              <a:buNone/>
            </a:pPr>
            <a:r>
              <a:rPr lang="ru-RU" altLang="ru-RU" sz="2400"/>
              <a:t>              потребляется процессом</a:t>
            </a:r>
            <a:endParaRPr lang="en-US" altLang="ru-RU" sz="2400"/>
          </a:p>
          <a:p>
            <a:pPr>
              <a:buFontTx/>
              <a:buNone/>
            </a:pPr>
            <a:r>
              <a:rPr lang="en-US" altLang="ru-RU" sz="2400"/>
              <a:t>C		-- </a:t>
            </a:r>
            <a:r>
              <a:rPr lang="en-US" altLang="ru-RU" sz="2400" b="1"/>
              <a:t>C</a:t>
            </a:r>
            <a:r>
              <a:rPr lang="en-US" altLang="ru-RU" sz="2400"/>
              <a:t>ontrol</a:t>
            </a:r>
            <a:r>
              <a:rPr lang="ru-RU" altLang="ru-RU" sz="2400"/>
              <a:t>  (Управление)  задает ограничения на </a:t>
            </a:r>
          </a:p>
          <a:p>
            <a:pPr>
              <a:buFontTx/>
              <a:buNone/>
            </a:pPr>
            <a:r>
              <a:rPr lang="ru-RU" altLang="ru-RU" sz="2400"/>
              <a:t>               процесс</a:t>
            </a:r>
            <a:endParaRPr lang="en-US" altLang="ru-RU" sz="2400"/>
          </a:p>
          <a:p>
            <a:pPr>
              <a:buFontTx/>
              <a:buNone/>
            </a:pPr>
            <a:r>
              <a:rPr lang="en-US" altLang="ru-RU" sz="2400"/>
              <a:t>O		-- </a:t>
            </a:r>
            <a:r>
              <a:rPr lang="en-US" altLang="ru-RU" sz="2400" b="1"/>
              <a:t>O</a:t>
            </a:r>
            <a:r>
              <a:rPr lang="en-US" altLang="ru-RU" sz="2400"/>
              <a:t>utput</a:t>
            </a:r>
            <a:r>
              <a:rPr lang="ru-RU" altLang="ru-RU" sz="2400"/>
              <a:t>  (Выход)  это результаты процесса</a:t>
            </a:r>
            <a:endParaRPr lang="en-US" altLang="ru-RU" sz="2400"/>
          </a:p>
          <a:p>
            <a:pPr>
              <a:buFontTx/>
              <a:buNone/>
            </a:pPr>
            <a:r>
              <a:rPr lang="en-US" altLang="ru-RU" sz="2400"/>
              <a:t>M		-- </a:t>
            </a:r>
            <a:r>
              <a:rPr lang="en-US" altLang="ru-RU" sz="2400" b="1"/>
              <a:t>M</a:t>
            </a:r>
            <a:r>
              <a:rPr lang="en-US" altLang="ru-RU" sz="2400"/>
              <a:t>echanism</a:t>
            </a:r>
            <a:r>
              <a:rPr lang="ru-RU" altLang="ru-RU" sz="2400"/>
              <a:t>  (Механизм)  -- то, что выполняет </a:t>
            </a:r>
          </a:p>
          <a:p>
            <a:pPr>
              <a:buFontTx/>
              <a:buNone/>
            </a:pPr>
            <a:r>
              <a:rPr lang="ru-RU" altLang="ru-RU" sz="2400"/>
              <a:t>              процесс</a:t>
            </a:r>
          </a:p>
          <a:p>
            <a:pPr>
              <a:buFontTx/>
              <a:buNone/>
            </a:pPr>
            <a:r>
              <a:rPr lang="ru-RU" altLang="ru-RU" sz="2400"/>
              <a:t>Замечание: Стрелка </a:t>
            </a:r>
            <a:r>
              <a:rPr lang="en-US" altLang="ru-RU" sz="2400"/>
              <a:t>“</a:t>
            </a:r>
            <a:r>
              <a:rPr lang="ru-RU" altLang="ru-RU" sz="2400"/>
              <a:t>Вызов</a:t>
            </a:r>
            <a:r>
              <a:rPr lang="en-US" altLang="ru-RU" sz="2400"/>
              <a:t>”</a:t>
            </a:r>
            <a:r>
              <a:rPr lang="ru-RU" altLang="ru-RU" sz="2400"/>
              <a:t> считается как бы не </a:t>
            </a:r>
          </a:p>
          <a:p>
            <a:pPr>
              <a:buFontTx/>
              <a:buNone/>
            </a:pPr>
            <a:r>
              <a:rPr lang="ru-RU" altLang="ru-RU" sz="2400"/>
              <a:t>вполне стандартной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1272</Words>
  <Application>Microsoft Office PowerPoint</Application>
  <PresentationFormat>Экран (4:3)</PresentationFormat>
  <Paragraphs>221</Paragraphs>
  <Slides>22</Slides>
  <Notes>22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Рисунок</vt:lpstr>
      <vt:lpstr>CASE-средства Введение.IDEF0</vt:lpstr>
      <vt:lpstr>Бизнес-процессы (1)</vt:lpstr>
      <vt:lpstr>Бизнес-процессы (2)</vt:lpstr>
      <vt:lpstr>Бизнес-процессы и потоки информации</vt:lpstr>
      <vt:lpstr>Основные функции управления</vt:lpstr>
      <vt:lpstr>Частные методологии IDEF </vt:lpstr>
      <vt:lpstr>IDEF0</vt:lpstr>
      <vt:lpstr>Функциональный блок IDEF0 (1/3)</vt:lpstr>
      <vt:lpstr>Функциональный блок IDEF0 (2/3)</vt:lpstr>
      <vt:lpstr>Функциональный блок IDEF0 (3/3)</vt:lpstr>
      <vt:lpstr>Интерфейсные дуги (стрелки)</vt:lpstr>
      <vt:lpstr>Правила синтаксиса стрелок</vt:lpstr>
      <vt:lpstr>Контекстная диаграмма</vt:lpstr>
      <vt:lpstr>Пример контекстной диаграммы </vt:lpstr>
      <vt:lpstr>Декомпозиция</vt:lpstr>
      <vt:lpstr>Декомпозиция (начало)</vt:lpstr>
      <vt:lpstr>Декомпозиция</vt:lpstr>
      <vt:lpstr>Связи между блоками IDEF0</vt:lpstr>
      <vt:lpstr>Туннели</vt:lpstr>
      <vt:lpstr>Туннели. Пример</vt:lpstr>
      <vt:lpstr>Какие задачи решаются с помощью описания бизнеса диаграммами IDEF0</vt:lpstr>
      <vt:lpstr>Что есть и чего нет в IDEF0</vt:lpstr>
    </vt:vector>
  </TitlesOfParts>
  <Company>KUBGU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CASE-средства</dc:title>
  <dc:creator>u08</dc:creator>
  <cp:lastModifiedBy>Vladimir Kozlov</cp:lastModifiedBy>
  <cp:revision>70</cp:revision>
  <dcterms:created xsi:type="dcterms:W3CDTF">2007-02-15T05:33:59Z</dcterms:created>
  <dcterms:modified xsi:type="dcterms:W3CDTF">2022-02-25T06:17:21Z</dcterms:modified>
</cp:coreProperties>
</file>