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89" r:id="rId3"/>
    <p:sldId id="287" r:id="rId4"/>
    <p:sldId id="288" r:id="rId5"/>
    <p:sldId id="259" r:id="rId6"/>
    <p:sldId id="260" r:id="rId7"/>
    <p:sldId id="261" r:id="rId8"/>
    <p:sldId id="263" r:id="rId9"/>
    <p:sldId id="264" r:id="rId10"/>
    <p:sldId id="265" r:id="rId11"/>
    <p:sldId id="266" r:id="rId12"/>
    <p:sldId id="267" r:id="rId13"/>
    <p:sldId id="268" r:id="rId14"/>
    <p:sldId id="281" r:id="rId15"/>
    <p:sldId id="290" r:id="rId16"/>
    <p:sldId id="291" r:id="rId17"/>
    <p:sldId id="292" r:id="rId18"/>
    <p:sldId id="293" r:id="rId19"/>
    <p:sldId id="294" r:id="rId20"/>
    <p:sldId id="29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Lato" panose="020F0502020204030203" pitchFamily="34" charset="0"/>
      <p:regular r:id="rId31"/>
      <p:bold r:id="rId32"/>
      <p:italic r:id="rId33"/>
      <p:boldItalic r:id="rId34"/>
    </p:embeddedFont>
    <p:embeddedFont>
      <p:font typeface="Raleway"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Wingdings 3" panose="05040102010807070707" pitchFamily="18" charset="2"/>
      <p:regular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5fcaf759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5fcaf759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b9a0b074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b9a0b074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297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b9a0b074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29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23630543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2363054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b9a0b074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b9a0b074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14cf7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814cf7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5fcaf759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5fcaf759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23630543_5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23630543_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96B29DE5-550E-4896-9373-56B7C0BFBE4E}" type="datetimeFigureOut">
              <a:rPr lang="en-US" smtClean="0"/>
              <a:t>5/12/2022</a:t>
            </a:fld>
            <a:endParaRPr lang="en-US"/>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5961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B29DE5-550E-4896-9373-56B7C0BFBE4E}"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58207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6B29DE5-550E-4896-9373-56B7C0BFBE4E}"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75823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6B29DE5-550E-4896-9373-56B7C0BFBE4E}"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57004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9DE5-550E-4896-9373-56B7C0BFBE4E}"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22030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B29DE5-550E-4896-9373-56B7C0BFBE4E}"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87249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B29DE5-550E-4896-9373-56B7C0BFBE4E}" type="datetimeFigureOut">
              <a:rPr lang="en-US" smtClean="0"/>
              <a:t>5/12/2022</a:t>
            </a:fld>
            <a:endParaRPr lang="en-US"/>
          </a:p>
        </p:txBody>
      </p:sp>
      <p:sp>
        <p:nvSpPr>
          <p:cNvPr id="8" name="Footer Placeholder 7"/>
          <p:cNvSpPr>
            <a:spLocks noGrp="1"/>
          </p:cNvSpPr>
          <p:nvPr>
            <p:ph type="ftr" sz="quarter" idx="11"/>
          </p:nvPr>
        </p:nvSpPr>
        <p:spPr>
          <a:xfrm>
            <a:off x="420833" y="4793879"/>
            <a:ext cx="2733212" cy="228601"/>
          </a:xfrm>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84382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96B29DE5-550E-4896-9373-56B7C0BFBE4E}"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59156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96B29DE5-550E-4896-9373-56B7C0BFBE4E}"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869403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44"/>
        <p:cNvGrpSpPr/>
        <p:nvPr/>
      </p:nvGrpSpPr>
      <p:grpSpPr>
        <a:xfrm>
          <a:off x="0" y="0"/>
          <a:ext cx="0" cy="0"/>
          <a:chOff x="0" y="0"/>
          <a:chExt cx="0" cy="0"/>
        </a:xfrm>
      </p:grpSpPr>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57650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6"/>
        <p:cNvGrpSpPr/>
        <p:nvPr/>
      </p:nvGrpSpPr>
      <p:grpSpPr>
        <a:xfrm>
          <a:off x="0" y="0"/>
          <a:ext cx="0" cy="0"/>
          <a:chOff x="0" y="0"/>
          <a:chExt cx="0" cy="0"/>
        </a:xfrm>
      </p:grpSpPr>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93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29DE5-550E-4896-9373-56B7C0BFBE4E}"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104952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9"/>
        <p:cNvGrpSpPr/>
        <p:nvPr/>
      </p:nvGrpSpPr>
      <p:grpSpPr>
        <a:xfrm>
          <a:off x="0" y="0"/>
          <a:ext cx="0" cy="0"/>
          <a:chOff x="0" y="0"/>
          <a:chExt cx="0" cy="0"/>
        </a:xfrm>
      </p:grpSpPr>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596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B29DE5-550E-4896-9373-56B7C0BFBE4E}"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4199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B29DE5-550E-4896-9373-56B7C0BFBE4E}"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00877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29DE5-550E-4896-9373-56B7C0BFBE4E}"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08478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B29DE5-550E-4896-9373-56B7C0BFBE4E}"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33814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29DE5-550E-4896-9373-56B7C0BFBE4E}"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297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B29DE5-550E-4896-9373-56B7C0BFBE4E}"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88047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B29DE5-550E-4896-9373-56B7C0BFBE4E}"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26416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96B29DE5-550E-4896-9373-56B7C0BFBE4E}" type="datetimeFigureOut">
              <a:rPr lang="en-US" smtClean="0"/>
              <a:t>5/12/2022</a:t>
            </a:fld>
            <a:endParaRPr lang="en-US"/>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953216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implilearn.com/tutorials/machine-learning-tutorial/what-is-machine-learning"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Music Genre Classification</a:t>
            </a:r>
            <a:endParaRPr dirty="0"/>
          </a:p>
        </p:txBody>
      </p:sp>
      <p:sp>
        <p:nvSpPr>
          <p:cNvPr id="73" name="Google Shape;73;p13"/>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Major Project-2 presentation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p:nvPr/>
        </p:nvSpPr>
        <p:spPr>
          <a:xfrm>
            <a:off x="525225" y="615775"/>
            <a:ext cx="8331000" cy="36009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accent5"/>
                </a:solidFill>
                <a:latin typeface="Lato"/>
                <a:ea typeface="Lato"/>
                <a:cs typeface="Lato"/>
                <a:sym typeface="Lato"/>
              </a:rPr>
              <a:t>2) Unsupervised Learning</a:t>
            </a:r>
          </a:p>
          <a:p>
            <a:pPr marL="0" lvl="0" indent="0" algn="l" rtl="0">
              <a:spcBef>
                <a:spcPts val="0"/>
              </a:spcBef>
              <a:spcAft>
                <a:spcPts val="0"/>
              </a:spcAft>
              <a:buNone/>
            </a:pPr>
            <a:endParaRPr lang="en" sz="2400" b="1" dirty="0">
              <a:solidFill>
                <a:schemeClr val="accent5"/>
              </a:solidFill>
              <a:latin typeface="Lato"/>
              <a:ea typeface="Lato"/>
              <a:cs typeface="Lato"/>
              <a:sym typeface="Lato"/>
            </a:endParaRPr>
          </a:p>
          <a:p>
            <a:pPr marL="0" lvl="0" indent="0" algn="l" rtl="0">
              <a:spcBef>
                <a:spcPts val="0"/>
              </a:spcBef>
              <a:spcAft>
                <a:spcPts val="0"/>
              </a:spcAft>
              <a:buNone/>
            </a:pPr>
            <a:endParaRPr sz="2400" b="1" dirty="0">
              <a:solidFill>
                <a:schemeClr val="accent5"/>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endParaRPr sz="1200" b="1" dirty="0">
              <a:solidFill>
                <a:schemeClr val="lt1"/>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b="1" dirty="0">
                <a:latin typeface="Lato"/>
                <a:ea typeface="Lato"/>
                <a:cs typeface="Lato"/>
                <a:sym typeface="Lato"/>
              </a:rPr>
              <a:t>Unsupervised learning is a learning method in which a machine learns without any supervision.</a:t>
            </a:r>
            <a:endParaRPr b="1" dirty="0">
              <a:latin typeface="Lato"/>
              <a:ea typeface="Lato"/>
              <a:cs typeface="Lato"/>
              <a:sym typeface="Lato"/>
            </a:endParaRPr>
          </a:p>
          <a:p>
            <a:pPr marL="0" lvl="0" indent="0" algn="l" rtl="0">
              <a:spcBef>
                <a:spcPts val="0"/>
              </a:spcBef>
              <a:spcAft>
                <a:spcPts val="0"/>
              </a:spcAft>
              <a:buClr>
                <a:schemeClr val="dk2"/>
              </a:buClr>
              <a:buSzPts val="1100"/>
              <a:buFont typeface="Arial"/>
              <a:buNone/>
            </a:pPr>
            <a:endParaRPr b="1" dirty="0">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en" b="1" dirty="0">
                <a:latin typeface="Lato"/>
                <a:ea typeface="Lato"/>
                <a:cs typeface="Lato"/>
                <a:sym typeface="Lato"/>
              </a:rPr>
              <a:t>The training is provided to the machine with the set of data that has not been labeled, classified, or categorized, and the algorithm needs to act on that data without any supervision. The goal of unsupervised learning is to restructure the input data into new features or a group of objects with similar patterns.</a:t>
            </a:r>
            <a:endParaRPr b="1" dirty="0">
              <a:latin typeface="Lato"/>
              <a:ea typeface="Lato"/>
              <a:cs typeface="Lato"/>
              <a:sym typeface="Lato"/>
            </a:endParaRPr>
          </a:p>
          <a:p>
            <a:pPr marL="0" lvl="0" indent="0" algn="l" rtl="0">
              <a:spcBef>
                <a:spcPts val="0"/>
              </a:spcBef>
              <a:spcAft>
                <a:spcPts val="0"/>
              </a:spcAft>
              <a:buNone/>
            </a:pPr>
            <a:endParaRPr sz="1200" b="1" dirty="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283100" y="434650"/>
            <a:ext cx="8645700" cy="411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 sz="2400" dirty="0">
                <a:solidFill>
                  <a:schemeClr val="accent5"/>
                </a:solidFill>
              </a:rPr>
            </a:br>
            <a:r>
              <a:rPr lang="en" sz="2400" dirty="0">
                <a:solidFill>
                  <a:schemeClr val="accent5"/>
                </a:solidFill>
              </a:rPr>
              <a:t>3) Reinforcement Learning</a:t>
            </a:r>
            <a:br>
              <a:rPr lang="en" sz="2400" dirty="0">
                <a:solidFill>
                  <a:schemeClr val="accent5"/>
                </a:solidFill>
              </a:rPr>
            </a:br>
            <a:br>
              <a:rPr lang="en" sz="2400" dirty="0">
                <a:solidFill>
                  <a:schemeClr val="accent5"/>
                </a:solidFill>
              </a:rPr>
            </a:br>
            <a:endParaRPr sz="2400" dirty="0">
              <a:solidFill>
                <a:schemeClr val="accent5"/>
              </a:solidFill>
            </a:endParaRPr>
          </a:p>
          <a:p>
            <a:pPr marL="0" lvl="0" indent="0" algn="l" rtl="0">
              <a:spcBef>
                <a:spcPts val="0"/>
              </a:spcBef>
              <a:spcAft>
                <a:spcPts val="0"/>
              </a:spcAft>
              <a:buClr>
                <a:schemeClr val="dk2"/>
              </a:buClr>
              <a:buSzPts val="1100"/>
              <a:buFont typeface="Arial"/>
              <a:buNone/>
            </a:pPr>
            <a:endParaRPr sz="2000" dirty="0"/>
          </a:p>
          <a:p>
            <a:pPr marL="0" lvl="0" indent="0" algn="l" rtl="0">
              <a:spcBef>
                <a:spcPts val="0"/>
              </a:spcBef>
              <a:spcAft>
                <a:spcPts val="0"/>
              </a:spcAft>
              <a:buClr>
                <a:schemeClr val="dk2"/>
              </a:buClr>
              <a:buSzPts val="1100"/>
              <a:buFont typeface="Arial"/>
              <a:buNone/>
            </a:pPr>
            <a:r>
              <a:rPr lang="en" sz="1800" dirty="0">
                <a:solidFill>
                  <a:schemeClr val="tx1"/>
                </a:solidFill>
              </a:rPr>
              <a:t>Reinforcement learning is a feedback-based learning method, in which a learning agent gets a reward for each right action and gets a penalty for each wrong action. The agent learns automatically with these feedbacks and improves its performance. In reinforcement learning, the agent interacts with the environment and explores it. The goal of an agent is to get the most reward points, and hence, it improves its performance.</a:t>
            </a:r>
            <a:endParaRPr sz="1800" dirty="0">
              <a:solidFill>
                <a:schemeClr val="tx1"/>
              </a:solidFill>
            </a:endParaRPr>
          </a:p>
          <a:p>
            <a:pPr marL="0" lvl="0" indent="0" algn="l" rtl="0">
              <a:spcBef>
                <a:spcPts val="0"/>
              </a:spcBef>
              <a:spcAft>
                <a:spcPts val="0"/>
              </a:spcAft>
              <a:buClr>
                <a:schemeClr val="dk2"/>
              </a:buClr>
              <a:buSzPts val="1100"/>
              <a:buFont typeface="Arial"/>
              <a:buNone/>
            </a:pPr>
            <a:endParaRPr sz="1800" dirty="0">
              <a:solidFill>
                <a:schemeClr val="tx1"/>
              </a:solidFill>
            </a:endParaRPr>
          </a:p>
          <a:p>
            <a:pPr marL="0" lvl="0" indent="0" algn="l" rtl="0">
              <a:spcBef>
                <a:spcPts val="0"/>
              </a:spcBef>
              <a:spcAft>
                <a:spcPts val="0"/>
              </a:spcAft>
              <a:buClr>
                <a:schemeClr val="dk2"/>
              </a:buClr>
              <a:buSzPts val="1100"/>
              <a:buFont typeface="Arial"/>
              <a:buNone/>
            </a:pPr>
            <a:r>
              <a:rPr lang="en" sz="1800" dirty="0">
                <a:solidFill>
                  <a:schemeClr val="tx1"/>
                </a:solidFill>
              </a:rPr>
              <a:t>The robotic dog, which automatically learns the movement of his arms, is an example of Reinforcement learning.</a:t>
            </a:r>
            <a:endParaRPr sz="1800" dirty="0">
              <a:solidFill>
                <a:schemeClr val="tx1"/>
              </a:solidFill>
            </a:endParaRPr>
          </a:p>
          <a:p>
            <a:pPr marL="0" lvl="0" indent="0" algn="l" rtl="0">
              <a:spcBef>
                <a:spcPts val="0"/>
              </a:spcBef>
              <a:spcAft>
                <a:spcPts val="0"/>
              </a:spcAft>
              <a:buNone/>
            </a:pP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24"/>
          <p:cNvSpPr txBox="1"/>
          <p:nvPr/>
        </p:nvSpPr>
        <p:spPr>
          <a:xfrm>
            <a:off x="434650" y="362225"/>
            <a:ext cx="8204400" cy="26691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400"/>
              </a:spcBef>
              <a:spcAft>
                <a:spcPts val="0"/>
              </a:spcAft>
              <a:buNone/>
            </a:pPr>
            <a:r>
              <a:rPr lang="en" sz="2200" b="1">
                <a:solidFill>
                  <a:schemeClr val="dk2"/>
                </a:solidFill>
                <a:highlight>
                  <a:srgbClr val="FFFFFF"/>
                </a:highlight>
              </a:rPr>
              <a:t>                          Supervised Machine Learning</a:t>
            </a:r>
            <a:endParaRPr sz="2200" b="1">
              <a:solidFill>
                <a:schemeClr val="dk2"/>
              </a:solidFill>
              <a:highlight>
                <a:srgbClr val="FFFFFF"/>
              </a:highlight>
            </a:endParaRPr>
          </a:p>
          <a:p>
            <a:pPr marL="0" lvl="0" indent="0" algn="just" rtl="0">
              <a:lnSpc>
                <a:spcPct val="115000"/>
              </a:lnSpc>
              <a:spcBef>
                <a:spcPts val="1200"/>
              </a:spcBef>
              <a:spcAft>
                <a:spcPts val="0"/>
              </a:spcAft>
              <a:buNone/>
            </a:pPr>
            <a:r>
              <a:rPr lang="en" sz="1200" b="1">
                <a:solidFill>
                  <a:srgbClr val="333333"/>
                </a:solidFill>
                <a:highlight>
                  <a:srgbClr val="FFFFFF"/>
                </a:highlight>
                <a:latin typeface="Roboto"/>
                <a:ea typeface="Roboto"/>
                <a:cs typeface="Roboto"/>
                <a:sym typeface="Roboto"/>
              </a:rPr>
              <a:t>In supervised learning, models are trained using labelled dataset, where the model learns about each type of data. Once the training process is completed, the model is tested on the basis of test data (a subset of the training set), and then it predicts the output.</a:t>
            </a: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a:solidFill>
                  <a:srgbClr val="333333"/>
                </a:solidFill>
                <a:highlight>
                  <a:srgbClr val="FFFFFF"/>
                </a:highlight>
                <a:latin typeface="Roboto"/>
                <a:ea typeface="Roboto"/>
                <a:cs typeface="Roboto"/>
                <a:sym typeface="Roboto"/>
              </a:rPr>
              <a:t>The working of Supervised learning can be easily understood by the below example and diagram:</a:t>
            </a:r>
            <a:endParaRPr sz="1200" b="1">
              <a:solidFill>
                <a:srgbClr val="333333"/>
              </a:solidFill>
              <a:highlight>
                <a:srgbClr val="FFFFFF"/>
              </a:highlight>
              <a:latin typeface="Roboto"/>
              <a:ea typeface="Roboto"/>
              <a:cs typeface="Roboto"/>
              <a:sym typeface="Roboto"/>
            </a:endParaRPr>
          </a:p>
          <a:p>
            <a:pPr marL="0" lvl="0" indent="0" algn="just" rtl="0">
              <a:lnSpc>
                <a:spcPct val="130000"/>
              </a:lnSpc>
              <a:spcBef>
                <a:spcPts val="1200"/>
              </a:spcBef>
              <a:spcAft>
                <a:spcPts val="0"/>
              </a:spcAft>
              <a:buClr>
                <a:schemeClr val="dk2"/>
              </a:buClr>
              <a:buSzPts val="1100"/>
              <a:buFont typeface="Arial"/>
              <a:buNone/>
            </a:pPr>
            <a:endParaRPr sz="2200" b="1">
              <a:solidFill>
                <a:schemeClr val="dk2"/>
              </a:solidFill>
              <a:highlight>
                <a:srgbClr val="FFFFFF"/>
              </a:highlight>
            </a:endParaRPr>
          </a:p>
          <a:p>
            <a:pPr marL="0" lvl="0" indent="0" algn="l" rtl="0">
              <a:spcBef>
                <a:spcPts val="600"/>
              </a:spcBef>
              <a:spcAft>
                <a:spcPts val="0"/>
              </a:spcAft>
              <a:buNone/>
            </a:pPr>
            <a:endParaRPr>
              <a:latin typeface="Lato"/>
              <a:ea typeface="Lato"/>
              <a:cs typeface="Lato"/>
              <a:sym typeface="Lato"/>
            </a:endParaRPr>
          </a:p>
        </p:txBody>
      </p:sp>
      <p:pic>
        <p:nvPicPr>
          <p:cNvPr id="141" name="Google Shape;141;p24"/>
          <p:cNvPicPr preferRelativeResize="0"/>
          <p:nvPr/>
        </p:nvPicPr>
        <p:blipFill>
          <a:blip r:embed="rId3">
            <a:alphaModFix/>
          </a:blip>
          <a:stretch>
            <a:fillRect/>
          </a:stretch>
        </p:blipFill>
        <p:spPr>
          <a:xfrm>
            <a:off x="1438250" y="2286000"/>
            <a:ext cx="5715000" cy="285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815000" y="452775"/>
            <a:ext cx="7896300" cy="8517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Clr>
                <a:schemeClr val="dk2"/>
              </a:buClr>
              <a:buSzPts val="1100"/>
              <a:buFont typeface="Arial"/>
              <a:buNone/>
            </a:pPr>
            <a:r>
              <a:rPr lang="en" sz="2000" b="1">
                <a:solidFill>
                  <a:schemeClr val="dk2"/>
                </a:solidFill>
                <a:highlight>
                  <a:srgbClr val="FFFFFF"/>
                </a:highlight>
              </a:rPr>
              <a:t>      Types of supervised Machine learning Algorithms:</a:t>
            </a:r>
            <a:endParaRPr sz="2000" b="1">
              <a:solidFill>
                <a:schemeClr val="dk2"/>
              </a:solidFill>
              <a:highlight>
                <a:srgbClr val="FFFFFF"/>
              </a:highlight>
            </a:endParaRPr>
          </a:p>
          <a:p>
            <a:pPr marL="0" lvl="0" indent="0" algn="l" rtl="0">
              <a:spcBef>
                <a:spcPts val="400"/>
              </a:spcBef>
              <a:spcAft>
                <a:spcPts val="0"/>
              </a:spcAft>
              <a:buNone/>
            </a:pPr>
            <a:endParaRPr>
              <a:latin typeface="Lato"/>
              <a:ea typeface="Lato"/>
              <a:cs typeface="Lato"/>
              <a:sym typeface="Lato"/>
            </a:endParaRPr>
          </a:p>
        </p:txBody>
      </p:sp>
      <p:pic>
        <p:nvPicPr>
          <p:cNvPr id="147" name="Google Shape;147;p25"/>
          <p:cNvPicPr preferRelativeResize="0"/>
          <p:nvPr/>
        </p:nvPicPr>
        <p:blipFill>
          <a:blip r:embed="rId3">
            <a:alphaModFix/>
          </a:blip>
          <a:stretch>
            <a:fillRect/>
          </a:stretch>
        </p:blipFill>
        <p:spPr>
          <a:xfrm>
            <a:off x="1720525" y="1493100"/>
            <a:ext cx="5316100" cy="265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alpha val="76920"/>
          </a:srgbClr>
        </a:solidFill>
        <a:effectLst/>
      </p:bgPr>
    </p:bg>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545805" y="1800446"/>
            <a:ext cx="7804298" cy="2855853"/>
          </a:xfrm>
          <a:prstGeom prst="rect">
            <a:avLst/>
          </a:prstGeom>
        </p:spPr>
        <p:txBody>
          <a:bodyPr spcFirstLastPara="1" wrap="square" lIns="91425" tIns="91425" rIns="91425" bIns="91425" anchor="ctr" anchorCtr="0">
            <a:noAutofit/>
          </a:bodyPr>
          <a:lstStyle/>
          <a:p>
            <a:pPr algn="ctr"/>
            <a:r>
              <a:rPr lang="en-US" sz="1800" dirty="0">
                <a:solidFill>
                  <a:srgbClr val="000000"/>
                </a:solidFill>
                <a:effectLst/>
                <a:latin typeface="Times New Roman" panose="02020603050405020304" pitchFamily="18" charset="0"/>
                <a:ea typeface="Droid Sans Fallback"/>
              </a:rPr>
              <a:t>Deep learning can be considered as a subset of </a:t>
            </a:r>
            <a:r>
              <a:rPr lang="en-US" sz="1800" u="sng" dirty="0">
                <a:solidFill>
                  <a:srgbClr val="000000"/>
                </a:solidFill>
                <a:effectLst/>
                <a:latin typeface="Times New Roman" panose="02020603050405020304" pitchFamily="18" charset="0"/>
                <a:ea typeface="Droid Sans Fallback"/>
                <a:hlinkClick r:id="rId3" tooltip="machine learning"/>
              </a:rPr>
              <a:t>machine learning</a:t>
            </a:r>
            <a:r>
              <a:rPr lang="en-US" sz="1800" dirty="0">
                <a:solidFill>
                  <a:srgbClr val="000000"/>
                </a:solidFill>
                <a:effectLst/>
                <a:latin typeface="Times New Roman" panose="02020603050405020304" pitchFamily="18" charset="0"/>
                <a:ea typeface="Droid Sans Fallback"/>
              </a:rPr>
              <a:t>. It is a field that is based on learning and improving on its own by examining computer algorithms. While machine learning uses simpler concepts, deep learning works with artificial neural networks, which are designed to imitate how humans think and learn. </a:t>
            </a:r>
            <a:br>
              <a:rPr lang="en-US" sz="1800" dirty="0">
                <a:solidFill>
                  <a:srgbClr val="00000A"/>
                </a:solidFill>
                <a:effectLst/>
                <a:latin typeface="Calibri" panose="020F0502020204030204" pitchFamily="34" charset="0"/>
                <a:ea typeface="Droid Sans Fallback"/>
              </a:rPr>
            </a:br>
            <a:r>
              <a:rPr lang="en" dirty="0"/>
              <a:t>THANK YOU</a:t>
            </a:r>
            <a:endParaRPr dirty="0"/>
          </a:p>
        </p:txBody>
      </p:sp>
      <p:sp>
        <p:nvSpPr>
          <p:cNvPr id="2" name="TextBox 1">
            <a:extLst>
              <a:ext uri="{FF2B5EF4-FFF2-40B4-BE49-F238E27FC236}">
                <a16:creationId xmlns:a16="http://schemas.microsoft.com/office/drawing/2014/main" id="{899C48B0-7CD1-E3D8-37DC-014C583C4E1E}"/>
              </a:ext>
            </a:extLst>
          </p:cNvPr>
          <p:cNvSpPr txBox="1"/>
          <p:nvPr/>
        </p:nvSpPr>
        <p:spPr>
          <a:xfrm>
            <a:off x="808074" y="820800"/>
            <a:ext cx="4841359" cy="461665"/>
          </a:xfrm>
          <a:prstGeom prst="rect">
            <a:avLst/>
          </a:prstGeom>
          <a:noFill/>
        </p:spPr>
        <p:txBody>
          <a:bodyPr wrap="square" rtlCol="0">
            <a:spAutoFit/>
          </a:bodyPr>
          <a:lstStyle/>
          <a:p>
            <a:r>
              <a:rPr lang="en-US" sz="2400" b="1" dirty="0">
                <a:solidFill>
                  <a:srgbClr val="00B0F0"/>
                </a:solidFill>
                <a:effectLst/>
                <a:latin typeface="Times New Roman" panose="02020603050405020304" pitchFamily="18" charset="0"/>
                <a:ea typeface="Droid Sans Fallback"/>
              </a:rPr>
              <a:t>DEEP LEARNING</a:t>
            </a:r>
            <a:endParaRPr lang="en-US" sz="2400" dirty="0">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alpha val="76920"/>
          </a:srgbClr>
        </a:solidFill>
        <a:effectLst/>
      </p:bgPr>
    </p:bg>
    <p:spTree>
      <p:nvGrpSpPr>
        <p:cNvPr id="1" name="Shape 222"/>
        <p:cNvGrpSpPr/>
        <p:nvPr/>
      </p:nvGrpSpPr>
      <p:grpSpPr>
        <a:xfrm>
          <a:off x="0" y="0"/>
          <a:ext cx="0" cy="0"/>
          <a:chOff x="0" y="0"/>
          <a:chExt cx="0" cy="0"/>
        </a:xfrm>
      </p:grpSpPr>
      <p:sp>
        <p:nvSpPr>
          <p:cNvPr id="2" name="TextBox 1">
            <a:extLst>
              <a:ext uri="{FF2B5EF4-FFF2-40B4-BE49-F238E27FC236}">
                <a16:creationId xmlns:a16="http://schemas.microsoft.com/office/drawing/2014/main" id="{899C48B0-7CD1-E3D8-37DC-014C583C4E1E}"/>
              </a:ext>
            </a:extLst>
          </p:cNvPr>
          <p:cNvSpPr txBox="1"/>
          <p:nvPr/>
        </p:nvSpPr>
        <p:spPr>
          <a:xfrm>
            <a:off x="808074" y="820800"/>
            <a:ext cx="4841359" cy="461665"/>
          </a:xfrm>
          <a:prstGeom prst="rect">
            <a:avLst/>
          </a:prstGeom>
          <a:noFill/>
        </p:spPr>
        <p:txBody>
          <a:bodyPr wrap="square" rtlCol="0">
            <a:spAutoFit/>
          </a:bodyPr>
          <a:lstStyle/>
          <a:p>
            <a:r>
              <a:rPr lang="en-US" sz="2400" b="1" dirty="0">
                <a:solidFill>
                  <a:srgbClr val="00B0F0"/>
                </a:solidFill>
                <a:effectLst/>
                <a:latin typeface="Times New Roman" panose="02020603050405020304" pitchFamily="18" charset="0"/>
                <a:ea typeface="Droid Sans Fallback"/>
              </a:rPr>
              <a:t>FLOW OF DEEP LEARNING</a:t>
            </a:r>
            <a:endParaRPr lang="en-US" sz="2400" dirty="0">
              <a:solidFill>
                <a:srgbClr val="00B0F0"/>
              </a:solidFill>
            </a:endParaRPr>
          </a:p>
        </p:txBody>
      </p:sp>
      <p:pic>
        <p:nvPicPr>
          <p:cNvPr id="5" name="Picture 4">
            <a:extLst>
              <a:ext uri="{FF2B5EF4-FFF2-40B4-BE49-F238E27FC236}">
                <a16:creationId xmlns:a16="http://schemas.microsoft.com/office/drawing/2014/main" id="{5A766E5A-11A3-1671-01BB-00EAE23818F0}"/>
              </a:ext>
            </a:extLst>
          </p:cNvPr>
          <p:cNvPicPr>
            <a:picLocks noChangeAspect="1"/>
          </p:cNvPicPr>
          <p:nvPr/>
        </p:nvPicPr>
        <p:blipFill>
          <a:blip r:embed="rId3"/>
          <a:stretch>
            <a:fillRect/>
          </a:stretch>
        </p:blipFill>
        <p:spPr>
          <a:xfrm>
            <a:off x="701693" y="2067477"/>
            <a:ext cx="7740614" cy="2114661"/>
          </a:xfrm>
          <a:prstGeom prst="rect">
            <a:avLst/>
          </a:prstGeom>
        </p:spPr>
      </p:pic>
    </p:spTree>
    <p:extLst>
      <p:ext uri="{BB962C8B-B14F-4D97-AF65-F5344CB8AC3E}">
        <p14:creationId xmlns:p14="http://schemas.microsoft.com/office/powerpoint/2010/main" val="347735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alpha val="76920"/>
          </a:srgbClr>
        </a:solidFill>
        <a:effectLst/>
      </p:bgPr>
    </p:bg>
    <p:spTree>
      <p:nvGrpSpPr>
        <p:cNvPr id="1" name="Shape 222"/>
        <p:cNvGrpSpPr/>
        <p:nvPr/>
      </p:nvGrpSpPr>
      <p:grpSpPr>
        <a:xfrm>
          <a:off x="0" y="0"/>
          <a:ext cx="0" cy="0"/>
          <a:chOff x="0" y="0"/>
          <a:chExt cx="0" cy="0"/>
        </a:xfrm>
      </p:grpSpPr>
      <p:sp>
        <p:nvSpPr>
          <p:cNvPr id="2" name="TextBox 1">
            <a:extLst>
              <a:ext uri="{FF2B5EF4-FFF2-40B4-BE49-F238E27FC236}">
                <a16:creationId xmlns:a16="http://schemas.microsoft.com/office/drawing/2014/main" id="{899C48B0-7CD1-E3D8-37DC-014C583C4E1E}"/>
              </a:ext>
            </a:extLst>
          </p:cNvPr>
          <p:cNvSpPr txBox="1"/>
          <p:nvPr/>
        </p:nvSpPr>
        <p:spPr>
          <a:xfrm>
            <a:off x="808074" y="820800"/>
            <a:ext cx="4841359" cy="461665"/>
          </a:xfrm>
          <a:prstGeom prst="rect">
            <a:avLst/>
          </a:prstGeom>
          <a:noFill/>
        </p:spPr>
        <p:txBody>
          <a:bodyPr wrap="square" rtlCol="0">
            <a:spAutoFit/>
          </a:bodyPr>
          <a:lstStyle/>
          <a:p>
            <a:r>
              <a:rPr lang="en-US" sz="2400" b="1" dirty="0">
                <a:solidFill>
                  <a:srgbClr val="00B0F0"/>
                </a:solidFill>
                <a:effectLst/>
                <a:latin typeface="Times New Roman" panose="02020603050405020304" pitchFamily="18" charset="0"/>
                <a:ea typeface="Droid Sans Fallback"/>
              </a:rPr>
              <a:t>NEURAL NETWORK</a:t>
            </a:r>
            <a:endParaRPr lang="en-US" sz="2400" dirty="0">
              <a:solidFill>
                <a:srgbClr val="00B0F0"/>
              </a:solidFill>
            </a:endParaRPr>
          </a:p>
        </p:txBody>
      </p:sp>
      <p:sp>
        <p:nvSpPr>
          <p:cNvPr id="3" name="TextBox 2">
            <a:extLst>
              <a:ext uri="{FF2B5EF4-FFF2-40B4-BE49-F238E27FC236}">
                <a16:creationId xmlns:a16="http://schemas.microsoft.com/office/drawing/2014/main" id="{2DF01C33-B409-F0A2-8CF8-2FF6F97490EA}"/>
              </a:ext>
            </a:extLst>
          </p:cNvPr>
          <p:cNvSpPr txBox="1"/>
          <p:nvPr/>
        </p:nvSpPr>
        <p:spPr>
          <a:xfrm>
            <a:off x="808074" y="2239926"/>
            <a:ext cx="7846828" cy="1200329"/>
          </a:xfrm>
          <a:prstGeom prst="rect">
            <a:avLst/>
          </a:prstGeom>
          <a:noFill/>
        </p:spPr>
        <p:txBody>
          <a:bodyPr wrap="square" rtlCol="0">
            <a:spAutoFit/>
          </a:bodyPr>
          <a:lstStyle/>
          <a:p>
            <a:r>
              <a:rPr lang="en-US" sz="1800" spc="5" dirty="0">
                <a:solidFill>
                  <a:srgbClr val="111111"/>
                </a:solidFill>
                <a:effectLst/>
                <a:latin typeface="Times New Roman" panose="02020603050405020304" pitchFamily="18" charset="0"/>
                <a:ea typeface="Times New Roman" panose="02020603050405020304" pitchFamily="18" charset="0"/>
              </a:rPr>
              <a:t>A neural network is a series of algorithms that endeavors to recognize underlying relationships in a set of data through a process that mimics the way the human brain operates.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2956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981A-F3CF-FFC7-22C9-D9B583AF7B94}"/>
              </a:ext>
            </a:extLst>
          </p:cNvPr>
          <p:cNvSpPr>
            <a:spLocks noGrp="1"/>
          </p:cNvSpPr>
          <p:nvPr>
            <p:ph type="title"/>
          </p:nvPr>
        </p:nvSpPr>
        <p:spPr>
          <a:xfrm>
            <a:off x="559981" y="552894"/>
            <a:ext cx="6549656" cy="793897"/>
          </a:xfrm>
        </p:spPr>
        <p:txBody>
          <a:bodyPr/>
          <a:lstStyle/>
          <a:p>
            <a:r>
              <a:rPr lang="en-US" sz="2400" dirty="0">
                <a:solidFill>
                  <a:srgbClr val="00B0F0"/>
                </a:solidFill>
              </a:rPr>
              <a:t>MUSIC GENRE CLASSIFICATION</a:t>
            </a:r>
          </a:p>
        </p:txBody>
      </p:sp>
      <p:sp>
        <p:nvSpPr>
          <p:cNvPr id="3" name="TextBox 2">
            <a:extLst>
              <a:ext uri="{FF2B5EF4-FFF2-40B4-BE49-F238E27FC236}">
                <a16:creationId xmlns:a16="http://schemas.microsoft.com/office/drawing/2014/main" id="{753509CD-6BE7-2B03-9D8B-D1EB2DCB30BE}"/>
              </a:ext>
            </a:extLst>
          </p:cNvPr>
          <p:cNvSpPr txBox="1"/>
          <p:nvPr/>
        </p:nvSpPr>
        <p:spPr>
          <a:xfrm>
            <a:off x="559981" y="2048540"/>
            <a:ext cx="8236689" cy="646331"/>
          </a:xfrm>
          <a:prstGeom prst="rect">
            <a:avLst/>
          </a:prstGeom>
          <a:noFill/>
        </p:spPr>
        <p:txBody>
          <a:bodyPr wrap="square" rtlCol="0">
            <a:spAutoFit/>
          </a:bodyPr>
          <a:lstStyle/>
          <a:p>
            <a:r>
              <a:rPr lang="en-US" dirty="0"/>
              <a:t>Predicting an audio clip’s genre by using MFCC of the input clip with the help of CNN </a:t>
            </a:r>
          </a:p>
        </p:txBody>
      </p:sp>
    </p:spTree>
    <p:extLst>
      <p:ext uri="{BB962C8B-B14F-4D97-AF65-F5344CB8AC3E}">
        <p14:creationId xmlns:p14="http://schemas.microsoft.com/office/powerpoint/2010/main" val="268672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8430-A827-A097-33EA-FE5CE15C4877}"/>
              </a:ext>
            </a:extLst>
          </p:cNvPr>
          <p:cNvSpPr>
            <a:spLocks noGrp="1"/>
          </p:cNvSpPr>
          <p:nvPr>
            <p:ph type="title"/>
          </p:nvPr>
        </p:nvSpPr>
        <p:spPr>
          <a:xfrm>
            <a:off x="609168" y="435694"/>
            <a:ext cx="6244200" cy="1010333"/>
          </a:xfrm>
        </p:spPr>
        <p:txBody>
          <a:bodyPr/>
          <a:lstStyle/>
          <a:p>
            <a:r>
              <a:rPr lang="en-US" dirty="0">
                <a:solidFill>
                  <a:srgbClr val="00B0F0"/>
                </a:solidFill>
              </a:rPr>
              <a:t>DATASET</a:t>
            </a:r>
          </a:p>
        </p:txBody>
      </p:sp>
      <p:sp>
        <p:nvSpPr>
          <p:cNvPr id="4" name="TextBox 3">
            <a:extLst>
              <a:ext uri="{FF2B5EF4-FFF2-40B4-BE49-F238E27FC236}">
                <a16:creationId xmlns:a16="http://schemas.microsoft.com/office/drawing/2014/main" id="{4EB7E71A-CC9E-F0CB-67DD-C2D015645BDB}"/>
              </a:ext>
            </a:extLst>
          </p:cNvPr>
          <p:cNvSpPr txBox="1"/>
          <p:nvPr/>
        </p:nvSpPr>
        <p:spPr>
          <a:xfrm>
            <a:off x="365051" y="2188627"/>
            <a:ext cx="8445796" cy="1289071"/>
          </a:xfrm>
          <a:prstGeom prst="rect">
            <a:avLst/>
          </a:prstGeom>
          <a:noFill/>
        </p:spPr>
        <p:txBody>
          <a:bodyPr wrap="square">
            <a:spAutoFit/>
          </a:bodyPr>
          <a:lstStyle/>
          <a:p>
            <a:pPr marL="285750" marR="0" indent="-285750">
              <a:lnSpc>
                <a:spcPct val="150000"/>
              </a:lnSpc>
              <a:spcBef>
                <a:spcPts val="0"/>
              </a:spcBef>
              <a:buFont typeface="Wingdings" panose="05000000000000000000" pitchFamily="2" charset="2"/>
              <a:buChar char="§"/>
            </a:pPr>
            <a:r>
              <a:rPr lang="en-US" sz="1800" spc="5" dirty="0">
                <a:solidFill>
                  <a:srgbClr val="111111"/>
                </a:solidFill>
                <a:effectLst/>
                <a:latin typeface="Times New Roman" panose="02020603050405020304" pitchFamily="18" charset="0"/>
                <a:ea typeface="Times New Roman" panose="02020603050405020304" pitchFamily="18" charset="0"/>
              </a:rPr>
              <a:t>The dataset used for this project is GTZAN Dataset which contains 10 audio clips for every genre of 30 seconds each.</a:t>
            </a:r>
          </a:p>
          <a:p>
            <a:pPr marL="285750" marR="0" indent="-285750">
              <a:lnSpc>
                <a:spcPct val="150000"/>
              </a:lnSpc>
              <a:spcBef>
                <a:spcPts val="0"/>
              </a:spcBef>
              <a:buFont typeface="Wingdings" panose="05000000000000000000" pitchFamily="2" charset="2"/>
              <a:buChar char="§"/>
            </a:pPr>
            <a:r>
              <a:rPr lang="en-US" spc="5" dirty="0">
                <a:solidFill>
                  <a:srgbClr val="111111"/>
                </a:solidFill>
                <a:latin typeface="Times New Roman" panose="02020603050405020304" pitchFamily="18" charset="0"/>
                <a:ea typeface="Times New Roman" panose="02020603050405020304" pitchFamily="18" charset="0"/>
              </a:rPr>
              <a:t>It is downloaded from Kaggle</a:t>
            </a:r>
            <a:r>
              <a:rPr lang="en-US" sz="1800" spc="5" dirty="0">
                <a:solidFill>
                  <a:srgbClr val="111111"/>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17779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8430-A827-A097-33EA-FE5CE15C4877}"/>
              </a:ext>
            </a:extLst>
          </p:cNvPr>
          <p:cNvSpPr>
            <a:spLocks noGrp="1"/>
          </p:cNvSpPr>
          <p:nvPr>
            <p:ph type="title"/>
          </p:nvPr>
        </p:nvSpPr>
        <p:spPr>
          <a:xfrm>
            <a:off x="609168" y="435694"/>
            <a:ext cx="6244200" cy="1010333"/>
          </a:xfrm>
        </p:spPr>
        <p:txBody>
          <a:bodyPr/>
          <a:lstStyle/>
          <a:p>
            <a:r>
              <a:rPr lang="en-US" sz="2400" dirty="0">
                <a:solidFill>
                  <a:srgbClr val="00B0F0"/>
                </a:solidFill>
              </a:rPr>
              <a:t>TECHONOLOGIES USED</a:t>
            </a:r>
          </a:p>
        </p:txBody>
      </p:sp>
      <p:sp>
        <p:nvSpPr>
          <p:cNvPr id="4" name="TextBox 3">
            <a:extLst>
              <a:ext uri="{FF2B5EF4-FFF2-40B4-BE49-F238E27FC236}">
                <a16:creationId xmlns:a16="http://schemas.microsoft.com/office/drawing/2014/main" id="{4EB7E71A-CC9E-F0CB-67DD-C2D015645BDB}"/>
              </a:ext>
            </a:extLst>
          </p:cNvPr>
          <p:cNvSpPr txBox="1"/>
          <p:nvPr/>
        </p:nvSpPr>
        <p:spPr>
          <a:xfrm>
            <a:off x="365051" y="2188627"/>
            <a:ext cx="8445796" cy="1704569"/>
          </a:xfrm>
          <a:prstGeom prst="rect">
            <a:avLst/>
          </a:prstGeom>
          <a:noFill/>
        </p:spPr>
        <p:txBody>
          <a:bodyPr wrap="square">
            <a:spAutoFit/>
          </a:bodyPr>
          <a:lstStyle/>
          <a:p>
            <a:pPr marL="285750" marR="0" indent="-285750">
              <a:lnSpc>
                <a:spcPct val="150000"/>
              </a:lnSpc>
              <a:spcBef>
                <a:spcPts val="0"/>
              </a:spcBef>
              <a:buFont typeface="Wingdings" panose="05000000000000000000" pitchFamily="2" charset="2"/>
              <a:buChar char="§"/>
            </a:pPr>
            <a:r>
              <a:rPr lang="en-US" spc="5" dirty="0">
                <a:solidFill>
                  <a:srgbClr val="111111"/>
                </a:solidFill>
                <a:latin typeface="Times New Roman" panose="02020603050405020304" pitchFamily="18" charset="0"/>
                <a:ea typeface="Times New Roman" panose="02020603050405020304" pitchFamily="18" charset="0"/>
              </a:rPr>
              <a:t>The programming language used in the project is Python</a:t>
            </a:r>
          </a:p>
          <a:p>
            <a:pPr marL="285750" marR="0" indent="-285750">
              <a:lnSpc>
                <a:spcPct val="150000"/>
              </a:lnSpc>
              <a:spcBef>
                <a:spcPts val="0"/>
              </a:spcBef>
              <a:buFont typeface="Wingdings" panose="05000000000000000000" pitchFamily="2" charset="2"/>
              <a:buChar char="§"/>
            </a:pPr>
            <a:r>
              <a:rPr lang="en-US" spc="5" dirty="0">
                <a:solidFill>
                  <a:srgbClr val="111111"/>
                </a:solidFill>
                <a:latin typeface="Times New Roman" panose="02020603050405020304" pitchFamily="18" charset="0"/>
                <a:ea typeface="Times New Roman" panose="02020603050405020304" pitchFamily="18" charset="0"/>
              </a:rPr>
              <a:t>Google </a:t>
            </a:r>
            <a:r>
              <a:rPr lang="en-US" spc="5" dirty="0" err="1">
                <a:solidFill>
                  <a:srgbClr val="111111"/>
                </a:solidFill>
                <a:latin typeface="Times New Roman" panose="02020603050405020304" pitchFamily="18" charset="0"/>
                <a:ea typeface="Times New Roman" panose="02020603050405020304" pitchFamily="18" charset="0"/>
              </a:rPr>
              <a:t>Colab</a:t>
            </a:r>
            <a:r>
              <a:rPr lang="en-US" spc="5" dirty="0">
                <a:solidFill>
                  <a:srgbClr val="111111"/>
                </a:solidFill>
                <a:latin typeface="Times New Roman" panose="02020603050405020304" pitchFamily="18" charset="0"/>
                <a:ea typeface="Times New Roman" panose="02020603050405020304" pitchFamily="18" charset="0"/>
              </a:rPr>
              <a:t> platform is used for building and training the model</a:t>
            </a:r>
          </a:p>
          <a:p>
            <a:pPr marL="285750" marR="0" indent="-285750">
              <a:lnSpc>
                <a:spcPct val="150000"/>
              </a:lnSpc>
              <a:spcBef>
                <a:spcPts val="0"/>
              </a:spcBef>
              <a:buFont typeface="Wingdings" panose="05000000000000000000" pitchFamily="2" charset="2"/>
              <a:buChar char="§"/>
            </a:pPr>
            <a:r>
              <a:rPr lang="en-US" spc="5" dirty="0" err="1">
                <a:solidFill>
                  <a:srgbClr val="111111"/>
                </a:solidFill>
                <a:latin typeface="Times New Roman" panose="02020603050405020304" pitchFamily="18" charset="0"/>
                <a:ea typeface="Times New Roman" panose="02020603050405020304" pitchFamily="18" charset="0"/>
              </a:rPr>
              <a:t>Pycharm</a:t>
            </a:r>
            <a:r>
              <a:rPr lang="en-US" spc="5" dirty="0">
                <a:solidFill>
                  <a:srgbClr val="111111"/>
                </a:solidFill>
                <a:latin typeface="Times New Roman" panose="02020603050405020304" pitchFamily="18" charset="0"/>
                <a:ea typeface="Times New Roman" panose="02020603050405020304" pitchFamily="18" charset="0"/>
              </a:rPr>
              <a:t> IDE is used for feature extraction of training data  </a:t>
            </a:r>
          </a:p>
          <a:p>
            <a:pPr marL="285750" marR="0" indent="-285750">
              <a:lnSpc>
                <a:spcPct val="150000"/>
              </a:lnSpc>
              <a:spcBef>
                <a:spcPts val="0"/>
              </a:spcBef>
              <a:buFont typeface="Wingdings" panose="05000000000000000000" pitchFamily="2" charset="2"/>
              <a:buChar char="§"/>
            </a:pPr>
            <a:r>
              <a:rPr lang="en-US" sz="1800" spc="5" dirty="0">
                <a:solidFill>
                  <a:srgbClr val="111111"/>
                </a:solidFill>
                <a:effectLst/>
                <a:latin typeface="Times New Roman" panose="02020603050405020304" pitchFamily="18" charset="0"/>
                <a:ea typeface="Times New Roman" panose="02020603050405020304" pitchFamily="18" charset="0"/>
              </a:rPr>
              <a:t>Python libra</a:t>
            </a:r>
            <a:r>
              <a:rPr lang="en-US" spc="5" dirty="0">
                <a:solidFill>
                  <a:srgbClr val="111111"/>
                </a:solidFill>
                <a:latin typeface="Times New Roman" panose="02020603050405020304" pitchFamily="18" charset="0"/>
                <a:ea typeface="Times New Roman" panose="02020603050405020304" pitchFamily="18" charset="0"/>
              </a:rPr>
              <a:t>ries like </a:t>
            </a:r>
            <a:r>
              <a:rPr lang="en-US" spc="5" dirty="0" err="1">
                <a:solidFill>
                  <a:srgbClr val="111111"/>
                </a:solidFill>
                <a:latin typeface="Times New Roman" panose="02020603050405020304" pitchFamily="18" charset="0"/>
                <a:ea typeface="Times New Roman" panose="02020603050405020304" pitchFamily="18" charset="0"/>
              </a:rPr>
              <a:t>Numpy</a:t>
            </a:r>
            <a:r>
              <a:rPr lang="en-US" spc="5" dirty="0">
                <a:solidFill>
                  <a:srgbClr val="111111"/>
                </a:solidFill>
                <a:latin typeface="Times New Roman" panose="02020603050405020304" pitchFamily="18" charset="0"/>
                <a:ea typeface="Times New Roman" panose="02020603050405020304" pitchFamily="18" charset="0"/>
              </a:rPr>
              <a:t>, </a:t>
            </a:r>
            <a:r>
              <a:rPr lang="en-US" spc="5" dirty="0" err="1">
                <a:solidFill>
                  <a:srgbClr val="111111"/>
                </a:solidFill>
                <a:latin typeface="Times New Roman" panose="02020603050405020304" pitchFamily="18" charset="0"/>
                <a:ea typeface="Times New Roman" panose="02020603050405020304" pitchFamily="18" charset="0"/>
              </a:rPr>
              <a:t>Librosa</a:t>
            </a:r>
            <a:r>
              <a:rPr lang="en-US" spc="5" dirty="0">
                <a:solidFill>
                  <a:srgbClr val="111111"/>
                </a:solidFill>
                <a:latin typeface="Times New Roman" panose="02020603050405020304" pitchFamily="18" charset="0"/>
                <a:ea typeface="Times New Roman" panose="02020603050405020304" pitchFamily="18" charset="0"/>
              </a:rPr>
              <a:t>, </a:t>
            </a:r>
            <a:r>
              <a:rPr lang="en-US" spc="5" dirty="0" err="1">
                <a:solidFill>
                  <a:srgbClr val="111111"/>
                </a:solidFill>
                <a:latin typeface="Times New Roman" panose="02020603050405020304" pitchFamily="18" charset="0"/>
                <a:ea typeface="Times New Roman" panose="02020603050405020304" pitchFamily="18" charset="0"/>
              </a:rPr>
              <a:t>Tensorflow</a:t>
            </a:r>
            <a:r>
              <a:rPr lang="en-US" spc="5" dirty="0">
                <a:solidFill>
                  <a:srgbClr val="111111"/>
                </a:solidFill>
                <a:latin typeface="Times New Roman" panose="02020603050405020304" pitchFamily="18" charset="0"/>
                <a:ea typeface="Times New Roman" panose="02020603050405020304" pitchFamily="18" charset="0"/>
              </a:rPr>
              <a:t> are used</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8826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058A-EF02-854B-A81D-96946FA49ADE}"/>
              </a:ext>
            </a:extLst>
          </p:cNvPr>
          <p:cNvSpPr>
            <a:spLocks noGrp="1"/>
          </p:cNvSpPr>
          <p:nvPr>
            <p:ph type="ctrTitle"/>
          </p:nvPr>
        </p:nvSpPr>
        <p:spPr>
          <a:xfrm>
            <a:off x="482009" y="992371"/>
            <a:ext cx="4834269" cy="3140149"/>
          </a:xfrm>
        </p:spPr>
        <p:txBody>
          <a:bodyPr/>
          <a:lstStyle/>
          <a:p>
            <a:r>
              <a:rPr lang="en" sz="1800" dirty="0">
                <a:solidFill>
                  <a:srgbClr val="FFFF00"/>
                </a:solidFill>
              </a:rPr>
              <a:t>Internship Details:</a:t>
            </a:r>
            <a:br>
              <a:rPr lang="en" sz="1800" dirty="0">
                <a:solidFill>
                  <a:schemeClr val="dk1"/>
                </a:solidFill>
              </a:rPr>
            </a:br>
            <a:br>
              <a:rPr lang="en" sz="1800" dirty="0">
                <a:solidFill>
                  <a:schemeClr val="dk1"/>
                </a:solidFill>
              </a:rPr>
            </a:br>
            <a:r>
              <a:rPr lang="en-US" sz="1800" dirty="0">
                <a:latin typeface="Lato"/>
                <a:ea typeface="Lato"/>
                <a:cs typeface="Lato"/>
                <a:sym typeface="Lato"/>
              </a:rPr>
              <a:t>Organization name:- </a:t>
            </a:r>
            <a:r>
              <a:rPr lang="en-US" sz="1800" dirty="0" err="1">
                <a:latin typeface="Lato"/>
                <a:ea typeface="Lato"/>
                <a:cs typeface="Lato"/>
                <a:sym typeface="Lato"/>
              </a:rPr>
              <a:t>Linkites</a:t>
            </a:r>
            <a:r>
              <a:rPr lang="en-US" sz="1800" dirty="0">
                <a:latin typeface="Lato"/>
                <a:ea typeface="Lato"/>
                <a:cs typeface="Lato"/>
                <a:sym typeface="Lato"/>
              </a:rPr>
              <a:t> Infotech Pvt Ltd</a:t>
            </a:r>
            <a:br>
              <a:rPr lang="en-US" sz="1800" dirty="0">
                <a:latin typeface="Lato"/>
                <a:ea typeface="Lato"/>
                <a:cs typeface="Lato"/>
                <a:sym typeface="Lato"/>
              </a:rPr>
            </a:br>
            <a:r>
              <a:rPr lang="en-US" sz="1800" dirty="0">
                <a:latin typeface="Lato"/>
                <a:ea typeface="Lato"/>
                <a:cs typeface="Lato"/>
                <a:sym typeface="Lato"/>
              </a:rPr>
              <a:t>Mentor:- Mr. Vivek </a:t>
            </a:r>
            <a:r>
              <a:rPr lang="en-US" sz="1800" dirty="0" err="1">
                <a:latin typeface="Lato"/>
                <a:ea typeface="Lato"/>
                <a:cs typeface="Lato"/>
                <a:sym typeface="Lato"/>
              </a:rPr>
              <a:t>Gurjar</a:t>
            </a:r>
            <a:br>
              <a:rPr lang="en-US" sz="1800" dirty="0">
                <a:latin typeface="Lato"/>
                <a:ea typeface="Lato"/>
                <a:cs typeface="Lato"/>
                <a:sym typeface="Lato"/>
              </a:rPr>
            </a:br>
            <a:br>
              <a:rPr lang="en" sz="1800" dirty="0">
                <a:solidFill>
                  <a:schemeClr val="dk1"/>
                </a:solidFill>
              </a:rPr>
            </a:br>
            <a:br>
              <a:rPr lang="en" sz="1800" dirty="0">
                <a:solidFill>
                  <a:schemeClr val="dk1"/>
                </a:solidFill>
              </a:rPr>
            </a:br>
            <a:endParaRPr lang="en-US" sz="1800" dirty="0"/>
          </a:p>
        </p:txBody>
      </p:sp>
      <p:sp>
        <p:nvSpPr>
          <p:cNvPr id="3" name="Subtitle 2">
            <a:extLst>
              <a:ext uri="{FF2B5EF4-FFF2-40B4-BE49-F238E27FC236}">
                <a16:creationId xmlns:a16="http://schemas.microsoft.com/office/drawing/2014/main" id="{2FC066A9-EB03-957B-57E8-C3FD9347CF0E}"/>
              </a:ext>
            </a:extLst>
          </p:cNvPr>
          <p:cNvSpPr>
            <a:spLocks noGrp="1"/>
          </p:cNvSpPr>
          <p:nvPr>
            <p:ph type="subTitle" idx="1"/>
          </p:nvPr>
        </p:nvSpPr>
        <p:spPr>
          <a:xfrm>
            <a:off x="6010940" y="1749498"/>
            <a:ext cx="2495106" cy="1644503"/>
          </a:xfrm>
        </p:spPr>
        <p:txBody>
          <a:bodyPr/>
          <a:lstStyle/>
          <a:p>
            <a:r>
              <a:rPr lang="en-US" sz="1400" b="1" dirty="0">
                <a:solidFill>
                  <a:srgbClr val="FFFF00"/>
                </a:solidFill>
                <a:latin typeface="Lato"/>
                <a:ea typeface="Lato"/>
                <a:cs typeface="Lato"/>
                <a:sym typeface="Lato"/>
              </a:rPr>
              <a:t>Student Details:</a:t>
            </a:r>
          </a:p>
          <a:p>
            <a:r>
              <a:rPr lang="en-US" sz="1400" b="1" dirty="0">
                <a:solidFill>
                  <a:srgbClr val="FFC000"/>
                </a:solidFill>
                <a:latin typeface="Lato"/>
                <a:ea typeface="Lato"/>
                <a:cs typeface="Lato"/>
                <a:sym typeface="Lato"/>
              </a:rPr>
              <a:t>name: </a:t>
            </a:r>
          </a:p>
          <a:p>
            <a:r>
              <a:rPr lang="en-US" sz="1400" b="1" dirty="0">
                <a:solidFill>
                  <a:srgbClr val="FFFF00"/>
                </a:solidFill>
                <a:latin typeface="Lato"/>
                <a:ea typeface="Lato"/>
                <a:cs typeface="Lato"/>
                <a:sym typeface="Lato"/>
              </a:rPr>
              <a:t>Aditya </a:t>
            </a:r>
            <a:r>
              <a:rPr lang="en-US" sz="1400" b="1" dirty="0" err="1">
                <a:solidFill>
                  <a:srgbClr val="FFFF00"/>
                </a:solidFill>
                <a:latin typeface="Lato"/>
                <a:ea typeface="Lato"/>
                <a:cs typeface="Lato"/>
                <a:sym typeface="Lato"/>
              </a:rPr>
              <a:t>manthankar</a:t>
            </a:r>
            <a:endParaRPr lang="en-US" sz="1400" b="1" dirty="0">
              <a:solidFill>
                <a:srgbClr val="FFFF00"/>
              </a:solidFill>
              <a:latin typeface="Lato"/>
              <a:ea typeface="Lato"/>
              <a:cs typeface="Lato"/>
              <a:sym typeface="Lato"/>
            </a:endParaRPr>
          </a:p>
          <a:p>
            <a:r>
              <a:rPr lang="en-US" sz="1400" b="1" dirty="0">
                <a:solidFill>
                  <a:srgbClr val="FFC000"/>
                </a:solidFill>
                <a:latin typeface="Lato"/>
                <a:ea typeface="Lato"/>
                <a:cs typeface="Lato"/>
                <a:sym typeface="Lato"/>
              </a:rPr>
              <a:t>Enrollment number: </a:t>
            </a:r>
            <a:r>
              <a:rPr lang="en-US" sz="1400" b="1" dirty="0">
                <a:solidFill>
                  <a:srgbClr val="FFFF00"/>
                </a:solidFill>
                <a:latin typeface="Lato"/>
                <a:ea typeface="Lato"/>
                <a:cs typeface="Lato"/>
                <a:sym typeface="Lato"/>
              </a:rPr>
              <a:t>en18cs301012</a:t>
            </a:r>
          </a:p>
          <a:p>
            <a:endParaRPr lang="en-US" sz="1400" b="1" dirty="0">
              <a:solidFill>
                <a:schemeClr val="bg1"/>
              </a:solidFill>
              <a:latin typeface="Lato"/>
              <a:ea typeface="Lato"/>
              <a:cs typeface="Lato"/>
              <a:sym typeface="Lato"/>
            </a:endParaRPr>
          </a:p>
          <a:p>
            <a:endParaRPr lang="en-US" dirty="0">
              <a:solidFill>
                <a:srgbClr val="FFFF00"/>
              </a:solidFill>
            </a:endParaRPr>
          </a:p>
        </p:txBody>
      </p:sp>
    </p:spTree>
    <p:extLst>
      <p:ext uri="{BB962C8B-B14F-4D97-AF65-F5344CB8AC3E}">
        <p14:creationId xmlns:p14="http://schemas.microsoft.com/office/powerpoint/2010/main" val="1945179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A361-6C51-C399-8D2B-C911DDE6B559}"/>
              </a:ext>
            </a:extLst>
          </p:cNvPr>
          <p:cNvSpPr>
            <a:spLocks noGrp="1"/>
          </p:cNvSpPr>
          <p:nvPr>
            <p:ph type="title"/>
          </p:nvPr>
        </p:nvSpPr>
        <p:spPr>
          <a:xfrm>
            <a:off x="283103" y="2395869"/>
            <a:ext cx="8797102" cy="2151771"/>
          </a:xfrm>
        </p:spPr>
        <p:txBody>
          <a:bodyPr/>
          <a:lstStyle/>
          <a:p>
            <a:pPr algn="ctr"/>
            <a:r>
              <a:rPr lang="en-US" dirty="0">
                <a:solidFill>
                  <a:srgbClr val="FFC000"/>
                </a:solidFill>
              </a:rPr>
              <a:t>THANK YOU</a:t>
            </a:r>
          </a:p>
        </p:txBody>
      </p:sp>
    </p:spTree>
    <p:extLst>
      <p:ext uri="{BB962C8B-B14F-4D97-AF65-F5344CB8AC3E}">
        <p14:creationId xmlns:p14="http://schemas.microsoft.com/office/powerpoint/2010/main" val="122868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0E9B-50FE-F0BA-E6C6-59E777FB66E7}"/>
              </a:ext>
            </a:extLst>
          </p:cNvPr>
          <p:cNvSpPr>
            <a:spLocks noGrp="1"/>
          </p:cNvSpPr>
          <p:nvPr>
            <p:ph type="ctrTitle"/>
          </p:nvPr>
        </p:nvSpPr>
        <p:spPr>
          <a:xfrm>
            <a:off x="1143000" y="841772"/>
            <a:ext cx="6858000" cy="738935"/>
          </a:xfrm>
        </p:spPr>
        <p:txBody>
          <a:bodyPr/>
          <a:lstStyle/>
          <a:p>
            <a:r>
              <a:rPr lang="en-US" dirty="0"/>
              <a:t>ABOUT THE COMAPNY</a:t>
            </a:r>
          </a:p>
        </p:txBody>
      </p:sp>
      <p:sp>
        <p:nvSpPr>
          <p:cNvPr id="3" name="Subtitle 2">
            <a:extLst>
              <a:ext uri="{FF2B5EF4-FFF2-40B4-BE49-F238E27FC236}">
                <a16:creationId xmlns:a16="http://schemas.microsoft.com/office/drawing/2014/main" id="{B6F0E0E3-2F6C-96C2-07D9-F5919F10F1FD}"/>
              </a:ext>
            </a:extLst>
          </p:cNvPr>
          <p:cNvSpPr>
            <a:spLocks noGrp="1"/>
          </p:cNvSpPr>
          <p:nvPr>
            <p:ph type="subTitle" idx="1"/>
          </p:nvPr>
        </p:nvSpPr>
        <p:spPr>
          <a:xfrm>
            <a:off x="1072117" y="2198641"/>
            <a:ext cx="6858000" cy="1241822"/>
          </a:xfrm>
        </p:spPr>
        <p:txBody>
          <a:bodyPr>
            <a:normAutofit lnSpcReduction="10000"/>
          </a:bodyPr>
          <a:lstStyle/>
          <a:p>
            <a:r>
              <a:rPr lang="en-US" dirty="0" err="1"/>
              <a:t>Linkites</a:t>
            </a:r>
            <a:r>
              <a:rPr lang="en-US" dirty="0"/>
              <a:t> is a notable Web/Mobile Design and development company that has set business mark with innovative design.</a:t>
            </a:r>
          </a:p>
          <a:p>
            <a:endParaRPr lang="en-US" dirty="0"/>
          </a:p>
          <a:p>
            <a:r>
              <a:rPr lang="en-US" dirty="0" err="1"/>
              <a:t>Linkites</a:t>
            </a:r>
            <a:r>
              <a:rPr lang="en-US" dirty="0"/>
              <a:t> group also achieved excellency in Artificial intelligence and custom enterprise solutions.</a:t>
            </a:r>
          </a:p>
        </p:txBody>
      </p:sp>
    </p:spTree>
    <p:extLst>
      <p:ext uri="{BB962C8B-B14F-4D97-AF65-F5344CB8AC3E}">
        <p14:creationId xmlns:p14="http://schemas.microsoft.com/office/powerpoint/2010/main" val="294395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0E9B-50FE-F0BA-E6C6-59E777FB66E7}"/>
              </a:ext>
            </a:extLst>
          </p:cNvPr>
          <p:cNvSpPr>
            <a:spLocks noGrp="1"/>
          </p:cNvSpPr>
          <p:nvPr>
            <p:ph type="ctrTitle"/>
          </p:nvPr>
        </p:nvSpPr>
        <p:spPr>
          <a:xfrm>
            <a:off x="1143000" y="841772"/>
            <a:ext cx="6858000" cy="738935"/>
          </a:xfrm>
        </p:spPr>
        <p:txBody>
          <a:bodyPr>
            <a:normAutofit fontScale="90000"/>
          </a:bodyPr>
          <a:lstStyle/>
          <a:p>
            <a:pPr marL="12700">
              <a:lnSpc>
                <a:spcPct val="100000"/>
              </a:lnSpc>
              <a:spcBef>
                <a:spcPts val="135"/>
              </a:spcBef>
            </a:pPr>
            <a:br>
              <a:rPr lang="en-US" sz="4800" dirty="0">
                <a:latin typeface="Arial"/>
                <a:cs typeface="Arial"/>
              </a:rPr>
            </a:br>
            <a:r>
              <a:rPr lang="en-US" sz="4800" b="1" spc="-25" dirty="0">
                <a:latin typeface="Arial"/>
                <a:cs typeface="Arial"/>
              </a:rPr>
              <a:t>Training Details:</a:t>
            </a:r>
            <a:endParaRPr lang="en-US" sz="4800" dirty="0">
              <a:latin typeface="Arial"/>
              <a:cs typeface="Arial"/>
            </a:endParaRPr>
          </a:p>
        </p:txBody>
      </p:sp>
      <p:sp>
        <p:nvSpPr>
          <p:cNvPr id="3" name="Subtitle 2">
            <a:extLst>
              <a:ext uri="{FF2B5EF4-FFF2-40B4-BE49-F238E27FC236}">
                <a16:creationId xmlns:a16="http://schemas.microsoft.com/office/drawing/2014/main" id="{B6F0E0E3-2F6C-96C2-07D9-F5919F10F1FD}"/>
              </a:ext>
            </a:extLst>
          </p:cNvPr>
          <p:cNvSpPr>
            <a:spLocks noGrp="1"/>
          </p:cNvSpPr>
          <p:nvPr>
            <p:ph type="subTitle" idx="1"/>
          </p:nvPr>
        </p:nvSpPr>
        <p:spPr>
          <a:xfrm>
            <a:off x="1072117" y="2198640"/>
            <a:ext cx="6858000" cy="1848819"/>
          </a:xfrm>
        </p:spPr>
        <p:txBody>
          <a:bodyPr>
            <a:normAutofit/>
          </a:bodyPr>
          <a:lstStyle/>
          <a:p>
            <a:pPr marL="285750" indent="-285750" algn="just">
              <a:buFont typeface="Arial" pitchFamily="34" charset="0"/>
              <a:buChar char="•"/>
            </a:pPr>
            <a:r>
              <a:rPr lang="en-US" dirty="0"/>
              <a:t>Training Duration: 3 Months.</a:t>
            </a:r>
          </a:p>
          <a:p>
            <a:pPr marL="285750" indent="-285750" algn="just">
              <a:buFont typeface="Arial" pitchFamily="34" charset="0"/>
              <a:buChar char="•"/>
            </a:pPr>
            <a:endParaRPr lang="en-US" dirty="0"/>
          </a:p>
          <a:p>
            <a:pPr marL="285750" indent="-285750" algn="just">
              <a:buFont typeface="Arial" pitchFamily="34" charset="0"/>
              <a:buChar char="•"/>
            </a:pPr>
            <a:r>
              <a:rPr lang="en-US" dirty="0"/>
              <a:t>Date of Joining: January 03 2022.</a:t>
            </a:r>
          </a:p>
          <a:p>
            <a:pPr marL="285750" indent="-285750" algn="just">
              <a:buFont typeface="Arial" pitchFamily="34" charset="0"/>
              <a:buChar char="•"/>
            </a:pPr>
            <a:endParaRPr lang="en-US" dirty="0"/>
          </a:p>
          <a:p>
            <a:pPr marL="285750" indent="-285750" algn="just">
              <a:buFont typeface="Arial" pitchFamily="34" charset="0"/>
              <a:buChar char="•"/>
            </a:pPr>
            <a:r>
              <a:rPr lang="en-US" dirty="0"/>
              <a:t>Location: Indore</a:t>
            </a:r>
          </a:p>
        </p:txBody>
      </p:sp>
    </p:spTree>
    <p:extLst>
      <p:ext uri="{BB962C8B-B14F-4D97-AF65-F5344CB8AC3E}">
        <p14:creationId xmlns:p14="http://schemas.microsoft.com/office/powerpoint/2010/main" val="233800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283100" y="1871330"/>
            <a:ext cx="8631600" cy="2676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5"/>
                </a:solidFill>
              </a:rPr>
              <a:t>Machine Learning is said as a subset of artificial intelligence that is mainly concerned with the development of algorithms which allow a computer to learn from the data and past experiences on their own. The term machine learning was first introduced by Arthur Samuel in 1959. We can define it in a summarized way as:</a:t>
            </a:r>
            <a:endParaRPr sz="2400" dirty="0">
              <a:solidFill>
                <a:schemeClr val="accent5"/>
              </a:solidFill>
            </a:endParaRPr>
          </a:p>
          <a:p>
            <a:pPr marL="0" lvl="0" indent="0" algn="l" rtl="0">
              <a:spcBef>
                <a:spcPts val="0"/>
              </a:spcBef>
              <a:spcAft>
                <a:spcPts val="0"/>
              </a:spcAft>
              <a:buNone/>
            </a:pPr>
            <a:endParaRPr sz="2400" dirty="0">
              <a:solidFill>
                <a:schemeClr val="accent5"/>
              </a:solidFill>
            </a:endParaRPr>
          </a:p>
          <a:p>
            <a:pPr marL="0" lvl="0" indent="0" algn="l" rtl="0">
              <a:spcBef>
                <a:spcPts val="0"/>
              </a:spcBef>
              <a:spcAft>
                <a:spcPts val="0"/>
              </a:spcAft>
              <a:buNone/>
            </a:pPr>
            <a:r>
              <a:rPr lang="en" sz="2400" dirty="0"/>
              <a:t>“ Machine learning enables a machine to automatically learn from data, improve performance from experiences, and predict things without being explicitly programmed. “</a:t>
            </a:r>
            <a:endParaRPr sz="2400" dirty="0"/>
          </a:p>
        </p:txBody>
      </p:sp>
      <p:sp>
        <p:nvSpPr>
          <p:cNvPr id="2" name="TextBox 1">
            <a:extLst>
              <a:ext uri="{FF2B5EF4-FFF2-40B4-BE49-F238E27FC236}">
                <a16:creationId xmlns:a16="http://schemas.microsoft.com/office/drawing/2014/main" id="{1C09057A-C529-737F-56F3-8550471B103F}"/>
              </a:ext>
            </a:extLst>
          </p:cNvPr>
          <p:cNvSpPr txBox="1"/>
          <p:nvPr/>
        </p:nvSpPr>
        <p:spPr>
          <a:xfrm>
            <a:off x="843516" y="723013"/>
            <a:ext cx="5273749" cy="830997"/>
          </a:xfrm>
          <a:prstGeom prst="rect">
            <a:avLst/>
          </a:prstGeom>
          <a:noFill/>
        </p:spPr>
        <p:txBody>
          <a:bodyPr wrap="square" rtlCol="0">
            <a:spAutoFit/>
          </a:bodyPr>
          <a:lstStyle/>
          <a:p>
            <a:r>
              <a:rPr lang="en-US" sz="2400" b="1" dirty="0">
                <a:solidFill>
                  <a:srgbClr val="FFFF00"/>
                </a:solidFill>
                <a:latin typeface="Raleway"/>
                <a:ea typeface="Raleway"/>
                <a:cs typeface="Raleway"/>
                <a:sym typeface="Raleway"/>
              </a:rPr>
              <a:t>MACHINE LEARNING</a:t>
            </a:r>
          </a:p>
          <a:p>
            <a:endParaRPr lang="en-US" sz="2400"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283099" y="1772092"/>
            <a:ext cx="8622300" cy="2775557"/>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1800" dirty="0">
                <a:solidFill>
                  <a:schemeClr val="accent5"/>
                </a:solidFill>
              </a:rPr>
              <a:t>With the help of sample historical data, which is known as </a:t>
            </a:r>
            <a:r>
              <a:rPr lang="en" sz="1800" dirty="0"/>
              <a:t>training data</a:t>
            </a:r>
            <a:r>
              <a:rPr lang="en" sz="1800" dirty="0">
                <a:solidFill>
                  <a:schemeClr val="accent5"/>
                </a:solidFill>
              </a:rPr>
              <a:t>, machine learning algorithms build a mathematical model that helps in making predictions or decisions without being explicitly programmed. Machine learning brings computer science and statistics together for creating predictive models. Machine learning constructs or uses the algorithms that learn from historical data. The more we will provide the information, the higher will be the performance.</a:t>
            </a:r>
            <a:endParaRPr sz="1800" b="0" dirty="0"/>
          </a:p>
        </p:txBody>
      </p:sp>
      <p:sp>
        <p:nvSpPr>
          <p:cNvPr id="4" name="TextBox 3">
            <a:extLst>
              <a:ext uri="{FF2B5EF4-FFF2-40B4-BE49-F238E27FC236}">
                <a16:creationId xmlns:a16="http://schemas.microsoft.com/office/drawing/2014/main" id="{B03CC72D-ABD5-7AF2-DBF5-03BE4B4E4E35}"/>
              </a:ext>
            </a:extLst>
          </p:cNvPr>
          <p:cNvSpPr txBox="1"/>
          <p:nvPr/>
        </p:nvSpPr>
        <p:spPr>
          <a:xfrm>
            <a:off x="545805" y="474922"/>
            <a:ext cx="5840818" cy="646331"/>
          </a:xfrm>
          <a:prstGeom prst="rect">
            <a:avLst/>
          </a:prstGeom>
          <a:noFill/>
        </p:spPr>
        <p:txBody>
          <a:bodyPr wrap="square">
            <a:spAutoFit/>
          </a:bodyPr>
          <a:lstStyle/>
          <a:p>
            <a:r>
              <a:rPr lang="en-US" sz="1800" b="1" dirty="0">
                <a:solidFill>
                  <a:srgbClr val="FFFF00"/>
                </a:solidFill>
                <a:latin typeface="Raleway"/>
                <a:ea typeface="Raleway"/>
                <a:cs typeface="Raleway"/>
                <a:sym typeface="Raleway"/>
              </a:rPr>
              <a:t>FLOW OF MACHINE LEARNING</a:t>
            </a:r>
          </a:p>
          <a:p>
            <a:endParaRPr lang="en-US" sz="1800"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406425" y="597650"/>
            <a:ext cx="8296800" cy="7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                HOW DOES MACHINE LEARNING WORK</a:t>
            </a:r>
            <a:endParaRPr sz="2400"/>
          </a:p>
        </p:txBody>
      </p:sp>
      <p:pic>
        <p:nvPicPr>
          <p:cNvPr id="105" name="Google Shape;105;p18"/>
          <p:cNvPicPr preferRelativeResize="0"/>
          <p:nvPr/>
        </p:nvPicPr>
        <p:blipFill>
          <a:blip r:embed="rId3">
            <a:alphaModFix/>
          </a:blip>
          <a:stretch>
            <a:fillRect/>
          </a:stretch>
        </p:blipFill>
        <p:spPr>
          <a:xfrm>
            <a:off x="1503200" y="1430750"/>
            <a:ext cx="6483725" cy="246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20"/>
          <p:cNvSpPr txBox="1">
            <a:spLocks noGrp="1"/>
          </p:cNvSpPr>
          <p:nvPr>
            <p:ph type="body" idx="1"/>
          </p:nvPr>
        </p:nvSpPr>
        <p:spPr>
          <a:xfrm>
            <a:off x="452775" y="543325"/>
            <a:ext cx="7906800" cy="561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2"/>
              </a:buClr>
              <a:buSzPts val="1100"/>
              <a:buFont typeface="Arial"/>
              <a:buNone/>
            </a:pPr>
            <a:r>
              <a:rPr lang="en" sz="2000" b="1" dirty="0">
                <a:solidFill>
                  <a:srgbClr val="FFFF00"/>
                </a:solidFill>
              </a:rPr>
              <a:t>                            CLASSIFICATION OF MACHINE LEARNING</a:t>
            </a:r>
            <a:endParaRPr sz="2000" b="1" dirty="0">
              <a:solidFill>
                <a:srgbClr val="FFFF00"/>
              </a:solidFill>
            </a:endParaRPr>
          </a:p>
        </p:txBody>
      </p:sp>
      <p:pic>
        <p:nvPicPr>
          <p:cNvPr id="119" name="Google Shape;119;p20"/>
          <p:cNvPicPr preferRelativeResize="0"/>
          <p:nvPr/>
        </p:nvPicPr>
        <p:blipFill>
          <a:blip r:embed="rId3">
            <a:alphaModFix/>
          </a:blip>
          <a:stretch>
            <a:fillRect/>
          </a:stretch>
        </p:blipFill>
        <p:spPr>
          <a:xfrm>
            <a:off x="833100" y="1772093"/>
            <a:ext cx="7316800" cy="32190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alpha val="76920"/>
          </a:srgbClr>
        </a:solidFill>
        <a:effectLst/>
      </p:bgPr>
    </p:bg>
    <p:spTree>
      <p:nvGrpSpPr>
        <p:cNvPr id="1" name="Shape 123"/>
        <p:cNvGrpSpPr/>
        <p:nvPr/>
      </p:nvGrpSpPr>
      <p:grpSpPr>
        <a:xfrm>
          <a:off x="0" y="0"/>
          <a:ext cx="0" cy="0"/>
          <a:chOff x="0" y="0"/>
          <a:chExt cx="0" cy="0"/>
        </a:xfrm>
      </p:grpSpPr>
      <p:sp>
        <p:nvSpPr>
          <p:cNvPr id="125" name="Google Shape;125;p21"/>
          <p:cNvSpPr txBox="1">
            <a:spLocks noGrp="1"/>
          </p:cNvSpPr>
          <p:nvPr>
            <p:ph type="title"/>
          </p:nvPr>
        </p:nvSpPr>
        <p:spPr>
          <a:xfrm>
            <a:off x="283100" y="1701209"/>
            <a:ext cx="8700000" cy="28464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endParaRPr sz="1200" dirty="0">
              <a:solidFill>
                <a:schemeClr val="tx1"/>
              </a:solidFill>
            </a:endParaRPr>
          </a:p>
          <a:p>
            <a:pPr marL="0" lvl="0" indent="0" algn="l" rtl="0">
              <a:spcBef>
                <a:spcPts val="0"/>
              </a:spcBef>
              <a:spcAft>
                <a:spcPts val="0"/>
              </a:spcAft>
              <a:buClr>
                <a:schemeClr val="dk2"/>
              </a:buClr>
              <a:buSzPts val="1100"/>
              <a:buFont typeface="Arial"/>
              <a:buNone/>
            </a:pPr>
            <a:r>
              <a:rPr lang="en" sz="1200" dirty="0">
                <a:solidFill>
                  <a:schemeClr val="tx1"/>
                </a:solidFill>
              </a:rPr>
              <a:t>Supervised learning is a type of machine learning method in which we provide sample labeled data to the machine learning system in order to train it, and on that basis, it predicts the output.</a:t>
            </a:r>
            <a:endParaRPr sz="1200" dirty="0">
              <a:solidFill>
                <a:schemeClr val="tx1"/>
              </a:solidFill>
            </a:endParaRPr>
          </a:p>
          <a:p>
            <a:pPr marL="0" lvl="0" indent="0" algn="l" rtl="0">
              <a:spcBef>
                <a:spcPts val="0"/>
              </a:spcBef>
              <a:spcAft>
                <a:spcPts val="0"/>
              </a:spcAft>
              <a:buClr>
                <a:schemeClr val="dk2"/>
              </a:buClr>
              <a:buSzPts val="1100"/>
              <a:buFont typeface="Arial"/>
              <a:buNone/>
            </a:pPr>
            <a:endParaRPr sz="1200" dirty="0">
              <a:solidFill>
                <a:schemeClr val="tx1"/>
              </a:solidFill>
            </a:endParaRPr>
          </a:p>
          <a:p>
            <a:pPr marL="0" lvl="0" indent="0" algn="l" rtl="0">
              <a:spcBef>
                <a:spcPts val="0"/>
              </a:spcBef>
              <a:spcAft>
                <a:spcPts val="0"/>
              </a:spcAft>
              <a:buClr>
                <a:schemeClr val="dk2"/>
              </a:buClr>
              <a:buSzPts val="1100"/>
              <a:buFont typeface="Arial"/>
              <a:buNone/>
            </a:pPr>
            <a:r>
              <a:rPr lang="en" sz="1200" dirty="0">
                <a:solidFill>
                  <a:schemeClr val="tx1"/>
                </a:solidFill>
              </a:rPr>
              <a:t>The system creates a model using labeled data to understand the datasets and learn about each data, once the training and processing are done then we test the model by providing a sample data to check whether it is predicting the exact output or not.</a:t>
            </a:r>
            <a:endParaRPr sz="1200" dirty="0">
              <a:solidFill>
                <a:schemeClr val="tx1"/>
              </a:solidFill>
            </a:endParaRPr>
          </a:p>
          <a:p>
            <a:pPr marL="0" lvl="0" indent="0" algn="l" rtl="0">
              <a:spcBef>
                <a:spcPts val="0"/>
              </a:spcBef>
              <a:spcAft>
                <a:spcPts val="0"/>
              </a:spcAft>
              <a:buNone/>
            </a:pPr>
            <a:endParaRPr sz="1200" dirty="0">
              <a:solidFill>
                <a:schemeClr val="tx1"/>
              </a:solidFill>
            </a:endParaRPr>
          </a:p>
          <a:p>
            <a:pPr marL="0" lvl="0" indent="0" algn="l" rtl="0">
              <a:spcBef>
                <a:spcPts val="0"/>
              </a:spcBef>
              <a:spcAft>
                <a:spcPts val="0"/>
              </a:spcAft>
              <a:buClr>
                <a:schemeClr val="dk2"/>
              </a:buClr>
              <a:buSzPts val="1100"/>
              <a:buFont typeface="Arial"/>
              <a:buNone/>
            </a:pPr>
            <a:r>
              <a:rPr lang="en" sz="1200" dirty="0">
                <a:solidFill>
                  <a:schemeClr val="tx1"/>
                </a:solidFill>
              </a:rPr>
              <a:t>The goal of supervised learning is to map input data with the output data. The supervised learning is based on supervision, and it is the same as when a student learns things in the supervision of the teacher. The example of supervised learning is spam filtering.</a:t>
            </a:r>
            <a:endParaRPr sz="1200" dirty="0">
              <a:solidFill>
                <a:schemeClr val="tx1"/>
              </a:solidFill>
            </a:endParaRPr>
          </a:p>
          <a:p>
            <a:pPr marL="0" lvl="0" indent="0" algn="l" rtl="0">
              <a:spcBef>
                <a:spcPts val="0"/>
              </a:spcBef>
              <a:spcAft>
                <a:spcPts val="0"/>
              </a:spcAft>
              <a:buNone/>
            </a:pPr>
            <a:endParaRPr sz="1200" dirty="0">
              <a:solidFill>
                <a:schemeClr val="tx1"/>
              </a:solidFill>
            </a:endParaRPr>
          </a:p>
        </p:txBody>
      </p:sp>
      <p:sp>
        <p:nvSpPr>
          <p:cNvPr id="5" name="TextBox 4">
            <a:extLst>
              <a:ext uri="{FF2B5EF4-FFF2-40B4-BE49-F238E27FC236}">
                <a16:creationId xmlns:a16="http://schemas.microsoft.com/office/drawing/2014/main" id="{D8126D3F-E3BE-4284-A1F4-E3E475539A6D}"/>
              </a:ext>
            </a:extLst>
          </p:cNvPr>
          <p:cNvSpPr txBox="1"/>
          <p:nvPr/>
        </p:nvSpPr>
        <p:spPr>
          <a:xfrm>
            <a:off x="769089" y="821882"/>
            <a:ext cx="4572000" cy="369332"/>
          </a:xfrm>
          <a:prstGeom prst="rect">
            <a:avLst/>
          </a:prstGeom>
          <a:noFill/>
        </p:spPr>
        <p:txBody>
          <a:bodyPr wrap="square">
            <a:spAutoFit/>
          </a:bodyPr>
          <a:lstStyle/>
          <a:p>
            <a:pPr marL="0" lvl="0" indent="0" algn="l" rtl="0">
              <a:spcBef>
                <a:spcPts val="0"/>
              </a:spcBef>
              <a:spcAft>
                <a:spcPts val="0"/>
              </a:spcAft>
              <a:buNone/>
            </a:pPr>
            <a:r>
              <a:rPr lang="en" b="1" dirty="0">
                <a:solidFill>
                  <a:schemeClr val="accent5"/>
                </a:solidFill>
                <a:latin typeface="Lato"/>
                <a:ea typeface="Lato"/>
                <a:cs typeface="Lato"/>
                <a:sym typeface="Lato"/>
              </a:rPr>
              <a:t>1</a:t>
            </a:r>
            <a:r>
              <a:rPr lang="en" sz="1800" b="1" dirty="0">
                <a:solidFill>
                  <a:schemeClr val="accent5"/>
                </a:solidFill>
                <a:latin typeface="Lato"/>
                <a:ea typeface="Lato"/>
                <a:cs typeface="Lato"/>
                <a:sym typeface="Lato"/>
              </a:rPr>
              <a:t>) Supervised Learning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863</Words>
  <Application>Microsoft Office PowerPoint</Application>
  <PresentationFormat>On-screen Show (16:9)</PresentationFormat>
  <Paragraphs>64</Paragraphs>
  <Slides>20</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Century Gothic</vt:lpstr>
      <vt:lpstr>Calibri</vt:lpstr>
      <vt:lpstr>Lato</vt:lpstr>
      <vt:lpstr>Wingdings 3</vt:lpstr>
      <vt:lpstr>Times New Roman</vt:lpstr>
      <vt:lpstr>Raleway</vt:lpstr>
      <vt:lpstr>Wingdings</vt:lpstr>
      <vt:lpstr>Roboto</vt:lpstr>
      <vt:lpstr>Ion Boardroom</vt:lpstr>
      <vt:lpstr>Music Genre Classification</vt:lpstr>
      <vt:lpstr>Internship Details:  Organization name:- Linkites Infotech Pvt Ltd Mentor:- Mr. Vivek Gurjar   </vt:lpstr>
      <vt:lpstr>ABOUT THE COMAPNY</vt:lpstr>
      <vt:lpstr> Training Details:</vt:lpstr>
      <vt:lpstr>Machine Learning is said as a subset of artificial intelligence that is mainly concerned with the development of algorithms which allow a computer to learn from the data and past experiences on their own. The term machine learning was first introduced by Arthur Samuel in 1959. We can define it in a summarized way as:  “ Machine learning enables a machine to automatically learn from data, improve performance from experiences, and predict things without being explicitly programmed. “</vt:lpstr>
      <vt:lpstr>With the help of sample historical data, which is known as training data, machine learning algorithms build a mathematical model that helps in making predictions or decisions without being explicitly programmed. Machine learning brings computer science and statistics together for creating predictive models. Machine learning constructs or uses the algorithms that learn from historical data. The more we will provide the information, the higher will be the performance.</vt:lpstr>
      <vt:lpstr>                HOW DOES MACHINE LEARNING WORK</vt:lpstr>
      <vt:lpstr>PowerPoint Presentation</vt:lpstr>
      <vt:lpstr> Supervised learning is a type of machine learning method in which we provide sample labeled data to the machine learning system in order to train it, and on that basis, it predicts the output.  The system creates a model using labeled data to understand the datasets and learn about each data, once the training and processing are done then we test the model by providing a sample data to check whether it is predicting the exact output or not.  The goal of supervised learning is to map input data with the output data. The supervised learning is based on supervision, and it is the same as when a student learns things in the supervision of the teacher. The example of supervised learning is spam filtering. </vt:lpstr>
      <vt:lpstr>PowerPoint Presentation</vt:lpstr>
      <vt:lpstr> 3) Reinforcement Learning    Reinforcement learning is a feedback-based learning method, in which a learning agent gets a reward for each right action and gets a penalty for each wrong action. The agent learns automatically with these feedbacks and improves its performance. In reinforcement learning, the agent interacts with the environment and explores it. The goal of an agent is to get the most reward points, and hence, it improves its performance.  The robotic dog, which automatically learns the movement of his arms, is an example of Reinforcement learning. </vt:lpstr>
      <vt:lpstr>PowerPoint Presentation</vt:lpstr>
      <vt:lpstr>PowerPoint Presentation</vt:lpstr>
      <vt:lpstr>Deep learning can be considered as a subset of machine learning. It is a field that is based on learning and improving on its own by examining computer algorithms. While machine learning uses simpler concepts, deep learning works with artificial neural networks, which are designed to imitate how humans think and learn.  THANK YOU</vt:lpstr>
      <vt:lpstr>PowerPoint Presentation</vt:lpstr>
      <vt:lpstr>PowerPoint Presentation</vt:lpstr>
      <vt:lpstr>MUSIC GENRE CLASSIFICATION</vt:lpstr>
      <vt:lpstr>DATASET</vt:lpstr>
      <vt:lpstr>TECHONOLOGIES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cp:lastModifiedBy>Aditya Manthankar</cp:lastModifiedBy>
  <cp:revision>9</cp:revision>
  <dcterms:modified xsi:type="dcterms:W3CDTF">2022-05-12T17:49:08Z</dcterms:modified>
</cp:coreProperties>
</file>