
<file path=[Content_Types].xml><?xml version="1.0" encoding="utf-8"?>
<Types xmlns="http://schemas.openxmlformats.org/package/2006/content-types">
  <Default Extension="bin" ContentType="application/vnd.openxmlformats-officedocument.oleObject"/>
  <Default Extension="png" ContentType="image/png"/>
  <Default Extension="E77EDCC0"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8"/>
  </p:notesMasterIdLst>
  <p:handoutMasterIdLst>
    <p:handoutMasterId r:id="rId9"/>
  </p:handoutMasterIdLst>
  <p:sldIdLst>
    <p:sldId id="256" r:id="rId5"/>
    <p:sldId id="257" r:id="rId6"/>
    <p:sldId id="258" r:id="rId7"/>
  </p:sldIdLst>
  <p:sldSz cx="9144000" cy="6858000" type="screen4x3"/>
  <p:notesSz cx="6799263" cy="9875838"/>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昕-临时" initials="刘昕-临时" lastIdx="2" clrIdx="0"/>
  <p:cmAuthor id="2" name="李炳堃" initials="李炳堃" lastIdx="1" clrIdx="1">
    <p:extLst>
      <p:ext uri="{19B8F6BF-5375-455C-9EA6-DF929625EA0E}">
        <p15:presenceInfo xmlns:p15="http://schemas.microsoft.com/office/powerpoint/2012/main" userId="S-1-5-21-1401049191-71933782-2550835932-2331" providerId="AD"/>
      </p:ext>
    </p:extLst>
  </p:cmAuthor>
  <p:cmAuthor id="3" name="洪恺" initials="洪恺" lastIdx="1" clrIdx="2">
    <p:extLst>
      <p:ext uri="{19B8F6BF-5375-455C-9EA6-DF929625EA0E}">
        <p15:presenceInfo xmlns:p15="http://schemas.microsoft.com/office/powerpoint/2012/main" userId="S-1-5-21-1401049191-71933782-2550835932-3262" providerId="AD"/>
      </p:ext>
    </p:extLst>
  </p:cmAuthor>
  <p:cmAuthor id="4" name="Mo Peng (IB)" initials="MP(" lastIdx="3" clrIdx="3">
    <p:extLst>
      <p:ext uri="{19B8F6BF-5375-455C-9EA6-DF929625EA0E}">
        <p15:presenceInfo xmlns:p15="http://schemas.microsoft.com/office/powerpoint/2012/main" userId="S::Mo.Peng@cicc.com.cn::9daa592f-426d-47f9-a9f4-337f2e75e1a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79"/>
    <a:srgbClr val="0E5688"/>
    <a:srgbClr val="DEEBF7"/>
    <a:srgbClr val="009644"/>
    <a:srgbClr val="339D66"/>
    <a:srgbClr val="093A5B"/>
    <a:srgbClr val="4DBCA5"/>
    <a:srgbClr val="ECECEC"/>
    <a:srgbClr val="808080"/>
    <a:srgbClr val="0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54" autoAdjust="0"/>
    <p:restoredTop sz="75643" autoAdjust="0"/>
  </p:normalViewPr>
  <p:slideViewPr>
    <p:cSldViewPr snapToObjects="1">
      <p:cViewPr varScale="1">
        <p:scale>
          <a:sx n="116" d="100"/>
          <a:sy n="116" d="100"/>
        </p:scale>
        <p:origin x="1758" y="108"/>
      </p:cViewPr>
      <p:guideLst>
        <p:guide orient="horz" pos="2137"/>
        <p:guide pos="2880"/>
      </p:guideLst>
    </p:cSldViewPr>
  </p:slideViewPr>
  <p:notesTextViewPr>
    <p:cViewPr>
      <p:scale>
        <a:sx n="100" d="100"/>
        <a:sy n="100" d="100"/>
      </p:scale>
      <p:origin x="0" y="0"/>
    </p:cViewPr>
  </p:notesTextViewPr>
  <p:sorterViewPr>
    <p:cViewPr>
      <p:scale>
        <a:sx n="100" d="100"/>
        <a:sy n="100" d="100"/>
      </p:scale>
      <p:origin x="0" y="-2796"/>
    </p:cViewPr>
  </p:sorterViewPr>
  <p:notesViewPr>
    <p:cSldViewPr snapToObjects="1">
      <p:cViewPr varScale="1">
        <p:scale>
          <a:sx n="82" d="100"/>
          <a:sy n="82" d="100"/>
        </p:scale>
        <p:origin x="3972" y="96"/>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7090" cy="494266"/>
          </a:xfrm>
          <a:prstGeom prst="rect">
            <a:avLst/>
          </a:prstGeom>
        </p:spPr>
        <p:txBody>
          <a:bodyPr vert="horz" lIns="90828" tIns="45412" rIns="90828" bIns="45412" rtlCol="0"/>
          <a:lstStyle>
            <a:lvl1pPr algn="l">
              <a:defRPr sz="1100"/>
            </a:lvl1pPr>
          </a:lstStyle>
          <a:p>
            <a:endParaRPr lang="zh-CN" altLang="en-US"/>
          </a:p>
        </p:txBody>
      </p:sp>
      <p:sp>
        <p:nvSpPr>
          <p:cNvPr id="3" name="Date Placeholder 2"/>
          <p:cNvSpPr>
            <a:spLocks noGrp="1"/>
          </p:cNvSpPr>
          <p:nvPr>
            <p:ph type="dt" sz="quarter" idx="1"/>
          </p:nvPr>
        </p:nvSpPr>
        <p:spPr>
          <a:xfrm>
            <a:off x="3850589" y="0"/>
            <a:ext cx="2947090" cy="494266"/>
          </a:xfrm>
          <a:prstGeom prst="rect">
            <a:avLst/>
          </a:prstGeom>
        </p:spPr>
        <p:txBody>
          <a:bodyPr vert="horz" lIns="90828" tIns="45412" rIns="90828" bIns="45412" rtlCol="0"/>
          <a:lstStyle>
            <a:lvl1pPr algn="r">
              <a:defRPr sz="1100"/>
            </a:lvl1pPr>
          </a:lstStyle>
          <a:p>
            <a:fld id="{47C37BF4-F495-469A-89C0-BEECD5DEEC93}" type="datetimeFigureOut">
              <a:rPr lang="zh-CN" altLang="en-US" smtClean="0"/>
              <a:pPr/>
              <a:t>2021/9/24</a:t>
            </a:fld>
            <a:endParaRPr lang="zh-CN" altLang="en-US"/>
          </a:p>
        </p:txBody>
      </p:sp>
      <p:sp>
        <p:nvSpPr>
          <p:cNvPr id="4" name="Footer Placeholder 3"/>
          <p:cNvSpPr>
            <a:spLocks noGrp="1"/>
          </p:cNvSpPr>
          <p:nvPr>
            <p:ph type="ftr" sz="quarter" idx="2"/>
          </p:nvPr>
        </p:nvSpPr>
        <p:spPr>
          <a:xfrm>
            <a:off x="1" y="9379993"/>
            <a:ext cx="2947090" cy="494266"/>
          </a:xfrm>
          <a:prstGeom prst="rect">
            <a:avLst/>
          </a:prstGeom>
        </p:spPr>
        <p:txBody>
          <a:bodyPr vert="horz" lIns="90828" tIns="45412" rIns="90828" bIns="45412" rtlCol="0" anchor="b"/>
          <a:lstStyle>
            <a:lvl1pPr algn="l">
              <a:defRPr sz="1100"/>
            </a:lvl1pPr>
          </a:lstStyle>
          <a:p>
            <a:endParaRPr lang="zh-CN" altLang="en-US"/>
          </a:p>
        </p:txBody>
      </p:sp>
      <p:sp>
        <p:nvSpPr>
          <p:cNvPr id="5" name="Slide Number Placeholder 4"/>
          <p:cNvSpPr>
            <a:spLocks noGrp="1"/>
          </p:cNvSpPr>
          <p:nvPr>
            <p:ph type="sldNum" sz="quarter" idx="3"/>
          </p:nvPr>
        </p:nvSpPr>
        <p:spPr>
          <a:xfrm>
            <a:off x="3850589" y="9379993"/>
            <a:ext cx="2947090" cy="494266"/>
          </a:xfrm>
          <a:prstGeom prst="rect">
            <a:avLst/>
          </a:prstGeom>
        </p:spPr>
        <p:txBody>
          <a:bodyPr vert="horz" lIns="90828" tIns="45412" rIns="90828" bIns="45412" rtlCol="0" anchor="b"/>
          <a:lstStyle>
            <a:lvl1pPr algn="r">
              <a:defRPr sz="1100"/>
            </a:lvl1pPr>
          </a:lstStyle>
          <a:p>
            <a:fld id="{EAF738E3-A98F-4F5D-901F-8B6C7083B6C2}" type="slidenum">
              <a:rPr lang="zh-CN" altLang="en-US" smtClean="0"/>
              <a:pPr/>
              <a:t>‹#›</a:t>
            </a:fld>
            <a:endParaRPr lang="zh-CN" altLang="en-US"/>
          </a:p>
        </p:txBody>
      </p:sp>
    </p:spTree>
    <p:extLst>
      <p:ext uri="{BB962C8B-B14F-4D97-AF65-F5344CB8AC3E}">
        <p14:creationId xmlns:p14="http://schemas.microsoft.com/office/powerpoint/2010/main" val="1062105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8" y="9"/>
            <a:ext cx="2946347" cy="493790"/>
          </a:xfrm>
          <a:prstGeom prst="rect">
            <a:avLst/>
          </a:prstGeom>
        </p:spPr>
        <p:txBody>
          <a:bodyPr vert="horz" lIns="90818" tIns="45409" rIns="90818" bIns="45409" rtlCol="0"/>
          <a:lstStyle>
            <a:lvl1pPr algn="l">
              <a:defRPr sz="1100"/>
            </a:lvl1pPr>
          </a:lstStyle>
          <a:p>
            <a:endParaRPr lang="zh-CN" altLang="en-US"/>
          </a:p>
        </p:txBody>
      </p:sp>
      <p:sp>
        <p:nvSpPr>
          <p:cNvPr id="3" name="日期占位符 2"/>
          <p:cNvSpPr>
            <a:spLocks noGrp="1"/>
          </p:cNvSpPr>
          <p:nvPr>
            <p:ph type="dt" idx="1"/>
          </p:nvPr>
        </p:nvSpPr>
        <p:spPr>
          <a:xfrm>
            <a:off x="3851348" y="9"/>
            <a:ext cx="2946347" cy="493790"/>
          </a:xfrm>
          <a:prstGeom prst="rect">
            <a:avLst/>
          </a:prstGeom>
        </p:spPr>
        <p:txBody>
          <a:bodyPr vert="horz" lIns="90818" tIns="45409" rIns="90818" bIns="45409" rtlCol="0"/>
          <a:lstStyle>
            <a:lvl1pPr algn="r">
              <a:defRPr sz="1100"/>
            </a:lvl1pPr>
          </a:lstStyle>
          <a:p>
            <a:fld id="{B2F6FF9F-ED2F-49E7-A243-3B5A5474446C}" type="datetimeFigureOut">
              <a:rPr lang="zh-CN" altLang="en-US" smtClean="0"/>
              <a:pPr/>
              <a:t>2021/9/24</a:t>
            </a:fld>
            <a:endParaRPr lang="zh-CN" altLang="en-US"/>
          </a:p>
        </p:txBody>
      </p:sp>
      <p:sp>
        <p:nvSpPr>
          <p:cNvPr id="4" name="幻灯片图像占位符 3"/>
          <p:cNvSpPr>
            <a:spLocks noGrp="1" noRot="1" noChangeAspect="1"/>
          </p:cNvSpPr>
          <p:nvPr>
            <p:ph type="sldImg" idx="2"/>
          </p:nvPr>
        </p:nvSpPr>
        <p:spPr>
          <a:xfrm>
            <a:off x="931863" y="741363"/>
            <a:ext cx="4935537" cy="3702050"/>
          </a:xfrm>
          <a:prstGeom prst="rect">
            <a:avLst/>
          </a:prstGeom>
          <a:noFill/>
          <a:ln w="12700">
            <a:solidFill>
              <a:prstClr val="black"/>
            </a:solidFill>
          </a:ln>
        </p:spPr>
        <p:txBody>
          <a:bodyPr vert="horz" lIns="90818" tIns="45409" rIns="90818" bIns="45409" rtlCol="0" anchor="ctr"/>
          <a:lstStyle/>
          <a:p>
            <a:endParaRPr lang="zh-CN" altLang="en-US"/>
          </a:p>
        </p:txBody>
      </p:sp>
      <p:sp>
        <p:nvSpPr>
          <p:cNvPr id="5" name="备注占位符 4"/>
          <p:cNvSpPr>
            <a:spLocks noGrp="1"/>
          </p:cNvSpPr>
          <p:nvPr>
            <p:ph type="body" sz="quarter" idx="3"/>
          </p:nvPr>
        </p:nvSpPr>
        <p:spPr>
          <a:xfrm>
            <a:off x="679927" y="4691030"/>
            <a:ext cx="5439410" cy="4444127"/>
          </a:xfrm>
          <a:prstGeom prst="rect">
            <a:avLst/>
          </a:prstGeom>
        </p:spPr>
        <p:txBody>
          <a:bodyPr vert="horz" lIns="90818" tIns="45409" rIns="90818" bIns="4540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8" y="9380340"/>
            <a:ext cx="2946347" cy="493790"/>
          </a:xfrm>
          <a:prstGeom prst="rect">
            <a:avLst/>
          </a:prstGeom>
        </p:spPr>
        <p:txBody>
          <a:bodyPr vert="horz" lIns="90818" tIns="45409" rIns="90818" bIns="45409" rtlCol="0" anchor="b"/>
          <a:lstStyle>
            <a:lvl1pPr algn="l">
              <a:defRPr sz="1100"/>
            </a:lvl1pPr>
          </a:lstStyle>
          <a:p>
            <a:endParaRPr lang="zh-CN" altLang="en-US"/>
          </a:p>
        </p:txBody>
      </p:sp>
      <p:sp>
        <p:nvSpPr>
          <p:cNvPr id="7" name="灯片编号占位符 6"/>
          <p:cNvSpPr>
            <a:spLocks noGrp="1"/>
          </p:cNvSpPr>
          <p:nvPr>
            <p:ph type="sldNum" sz="quarter" idx="5"/>
          </p:nvPr>
        </p:nvSpPr>
        <p:spPr>
          <a:xfrm>
            <a:off x="3851348" y="9380340"/>
            <a:ext cx="2946347" cy="493790"/>
          </a:xfrm>
          <a:prstGeom prst="rect">
            <a:avLst/>
          </a:prstGeom>
        </p:spPr>
        <p:txBody>
          <a:bodyPr vert="horz" lIns="90818" tIns="45409" rIns="90818" bIns="45409" rtlCol="0" anchor="b"/>
          <a:lstStyle>
            <a:lvl1pPr algn="r">
              <a:defRPr sz="1100"/>
            </a:lvl1pPr>
          </a:lstStyle>
          <a:p>
            <a:fld id="{8AD53F28-192D-4C49-9201-DF63D0046C94}" type="slidenum">
              <a:rPr lang="zh-CN" altLang="en-US" smtClean="0"/>
              <a:pPr/>
              <a:t>‹#›</a:t>
            </a:fld>
            <a:endParaRPr lang="zh-CN" altLang="en-US"/>
          </a:p>
        </p:txBody>
      </p:sp>
    </p:spTree>
    <p:extLst>
      <p:ext uri="{BB962C8B-B14F-4D97-AF65-F5344CB8AC3E}">
        <p14:creationId xmlns:p14="http://schemas.microsoft.com/office/powerpoint/2010/main" val="3086482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sz="1800" b="0" i="0" u="none" strike="noStrike" baseline="0" dirty="0">
                <a:solidFill>
                  <a:srgbClr val="000000"/>
                </a:solidFill>
                <a:latin typeface="Gill Sans MT" panose="020B0502020104020203" pitchFamily="34" charset="0"/>
              </a:rPr>
              <a:t>More than a thousand companies are committing to meet the objectives of the Paris Agreement by setting Science-Based Targets (“SBTs”) for reductions in their Scope 1-3 emissions. Currently, SBTs only consider a 5-10 year time horizon but they are due to be extended, starting in the fall of 2021, such that they will act as a tool to enable companies to chart a path to net zero by or before 2050.</a:t>
            </a:r>
          </a:p>
          <a:p>
            <a:endParaRPr lang="en-US" altLang="zh-CN" sz="1800" b="0" i="0" u="none" strike="noStrike" baseline="0" dirty="0">
              <a:solidFill>
                <a:srgbClr val="000000"/>
              </a:solidFill>
              <a:latin typeface="Gill Sans MT" panose="020B0502020104020203" pitchFamily="34" charset="0"/>
            </a:endParaRPr>
          </a:p>
          <a:p>
            <a:r>
              <a:rPr lang="en-US" altLang="zh-CN" sz="1200" dirty="0"/>
              <a:t>(</a:t>
            </a:r>
            <a:r>
              <a:rPr lang="en-US" altLang="zh-CN" sz="1200" dirty="0" err="1"/>
              <a:t>i</a:t>
            </a:r>
            <a:r>
              <a:rPr lang="en-US" altLang="zh-CN" sz="1200" dirty="0"/>
              <a:t>) Avoidance: Preventing GHG emissions from entering the atmosphere (e.g., through bringing to market products that are less GHG intensive than existing solutions).</a:t>
            </a:r>
          </a:p>
          <a:p>
            <a:r>
              <a:rPr lang="en-US" altLang="zh-CN" sz="1200" dirty="0"/>
              <a:t>(ii) Removal: Capturing and storing, with some degree of permanence, GHGs from the atmosphere (e.g. through direct carbon capture from the air).</a:t>
            </a:r>
          </a:p>
          <a:p>
            <a:endParaRPr lang="en-US" altLang="zh-CN" sz="1200" dirty="0"/>
          </a:p>
          <a:p>
            <a:r>
              <a:rPr lang="en-US" altLang="zh-CN" sz="1800" b="0" i="0" u="none" strike="noStrike" baseline="0" dirty="0">
                <a:solidFill>
                  <a:srgbClr val="000000"/>
                </a:solidFill>
                <a:latin typeface="Gill Sans MT" panose="020B0502020104020203" pitchFamily="34" charset="0"/>
              </a:rPr>
              <a:t>“system enablers,” “lock-in effects,” and “disruption potential” </a:t>
            </a:r>
            <a:endParaRPr lang="en-US" altLang="zh-CN" sz="1200" dirty="0"/>
          </a:p>
        </p:txBody>
      </p:sp>
      <p:sp>
        <p:nvSpPr>
          <p:cNvPr id="4" name="灯片编号占位符 3"/>
          <p:cNvSpPr>
            <a:spLocks noGrp="1"/>
          </p:cNvSpPr>
          <p:nvPr>
            <p:ph type="sldNum" sz="quarter" idx="10"/>
          </p:nvPr>
        </p:nvSpPr>
        <p:spPr/>
        <p:txBody>
          <a:bodyPr/>
          <a:lstStyle/>
          <a:p>
            <a:fld id="{8AD53F28-192D-4C49-9201-DF63D0046C94}" type="slidenum">
              <a:rPr lang="zh-CN" altLang="en-US" smtClean="0"/>
              <a:pPr/>
              <a:t>1</a:t>
            </a:fld>
            <a:endParaRPr lang="zh-CN" altLang="en-US"/>
          </a:p>
        </p:txBody>
      </p:sp>
    </p:spTree>
    <p:extLst>
      <p:ext uri="{BB962C8B-B14F-4D97-AF65-F5344CB8AC3E}">
        <p14:creationId xmlns:p14="http://schemas.microsoft.com/office/powerpoint/2010/main" val="4242598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sz="1800" b="0" i="0" u="none" strike="noStrike" baseline="0" dirty="0">
                <a:solidFill>
                  <a:srgbClr val="000000"/>
                </a:solidFill>
                <a:latin typeface="Gill Sans MT" panose="020B0502020104020203" pitchFamily="34" charset="0"/>
              </a:rPr>
              <a:t>More than a thousand companies are committing to meet the objectives of the Paris Agreement by setting Science-Based Targets (“SBTs”) for reductions in their Scope 1-3 emissions. Currently, SBTs only consider a 5-10 year time horizon but they are due to be extended, starting in the fall of 2021, such that they will act as a tool to enable companies to chart a path to net zero by or before 2050.</a:t>
            </a:r>
          </a:p>
          <a:p>
            <a:endParaRPr lang="en-US" altLang="zh-CN" sz="1800" b="0" i="0" u="none" strike="noStrike" baseline="0" dirty="0">
              <a:solidFill>
                <a:srgbClr val="000000"/>
              </a:solidFill>
              <a:latin typeface="Gill Sans MT" panose="020B0502020104020203" pitchFamily="34" charset="0"/>
            </a:endParaRPr>
          </a:p>
          <a:p>
            <a:r>
              <a:rPr lang="en-US" altLang="zh-CN" sz="1200" dirty="0"/>
              <a:t>(</a:t>
            </a:r>
            <a:r>
              <a:rPr lang="en-US" altLang="zh-CN" sz="1200" dirty="0" err="1"/>
              <a:t>i</a:t>
            </a:r>
            <a:r>
              <a:rPr lang="en-US" altLang="zh-CN" sz="1200" dirty="0"/>
              <a:t>) Avoidance: Preventing GHG emissions from entering the atmosphere (e.g., through bringing to market products that are less GHG intensive than existing solutions).</a:t>
            </a:r>
          </a:p>
          <a:p>
            <a:r>
              <a:rPr lang="en-US" altLang="zh-CN" sz="1200" dirty="0"/>
              <a:t>(ii) Removal: Capturing and storing, with some degree of permanence, GHGs from the atmosphere (e.g. through direct carbon capture from the air).</a:t>
            </a:r>
          </a:p>
          <a:p>
            <a:endParaRPr lang="en-US" altLang="zh-CN" sz="1200" dirty="0"/>
          </a:p>
          <a:p>
            <a:r>
              <a:rPr lang="en-US" altLang="zh-CN" sz="1800" b="0" i="0" u="none" strike="noStrike" baseline="0" dirty="0">
                <a:solidFill>
                  <a:srgbClr val="000000"/>
                </a:solidFill>
                <a:latin typeface="Gill Sans MT" panose="020B0502020104020203" pitchFamily="34" charset="0"/>
              </a:rPr>
              <a:t>“system enablers,” “lock-in effects,” and “disruption potential” </a:t>
            </a:r>
            <a:endParaRPr lang="en-US" altLang="zh-CN" sz="1200" dirty="0"/>
          </a:p>
        </p:txBody>
      </p:sp>
      <p:sp>
        <p:nvSpPr>
          <p:cNvPr id="4" name="灯片编号占位符 3"/>
          <p:cNvSpPr>
            <a:spLocks noGrp="1"/>
          </p:cNvSpPr>
          <p:nvPr>
            <p:ph type="sldNum" sz="quarter" idx="10"/>
          </p:nvPr>
        </p:nvSpPr>
        <p:spPr/>
        <p:txBody>
          <a:bodyPr/>
          <a:lstStyle/>
          <a:p>
            <a:fld id="{8AD53F28-192D-4C49-9201-DF63D0046C94}" type="slidenum">
              <a:rPr lang="zh-CN" altLang="en-US" smtClean="0"/>
              <a:pPr/>
              <a:t>2</a:t>
            </a:fld>
            <a:endParaRPr lang="zh-CN" altLang="en-US"/>
          </a:p>
        </p:txBody>
      </p:sp>
    </p:spTree>
    <p:extLst>
      <p:ext uri="{BB962C8B-B14F-4D97-AF65-F5344CB8AC3E}">
        <p14:creationId xmlns:p14="http://schemas.microsoft.com/office/powerpoint/2010/main" val="225389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sz="1800" b="0" i="0" u="none" strike="noStrike" baseline="0" dirty="0">
                <a:solidFill>
                  <a:srgbClr val="000000"/>
                </a:solidFill>
                <a:latin typeface="Gill Sans MT" panose="020B0502020104020203" pitchFamily="34" charset="0"/>
              </a:rPr>
              <a:t>More than a thousand companies are committing to meet the objectives of the Paris Agreement by setting Science-Based Targets (“SBTs”) for reductions in their Scope 1-3 emissions. Currently, SBTs only consider a 5-10 year time horizon but they are due to be extended, starting in the fall of 2021, such that they will act as a tool to enable companies to chart a path to net zero by or before 2050.</a:t>
            </a:r>
          </a:p>
          <a:p>
            <a:endParaRPr lang="en-US" altLang="zh-CN" sz="1800" b="0" i="0" u="none" strike="noStrike" baseline="0" dirty="0">
              <a:solidFill>
                <a:srgbClr val="000000"/>
              </a:solidFill>
              <a:latin typeface="Gill Sans MT" panose="020B0502020104020203" pitchFamily="34" charset="0"/>
            </a:endParaRPr>
          </a:p>
          <a:p>
            <a:r>
              <a:rPr lang="en-US" altLang="zh-CN" sz="1200" dirty="0"/>
              <a:t>(</a:t>
            </a:r>
            <a:r>
              <a:rPr lang="en-US" altLang="zh-CN" sz="1200" dirty="0" err="1"/>
              <a:t>i</a:t>
            </a:r>
            <a:r>
              <a:rPr lang="en-US" altLang="zh-CN" sz="1200" dirty="0"/>
              <a:t>) Avoidance: Preventing GHG emissions from entering the atmosphere (e.g., through bringing to market products that are less GHG intensive than existing solutions).</a:t>
            </a:r>
          </a:p>
          <a:p>
            <a:r>
              <a:rPr lang="en-US" altLang="zh-CN" sz="1200" dirty="0"/>
              <a:t>(ii) Removal: Capturing and storing, with some degree of permanence, GHGs from the atmosphere (e.g. through direct carbon capture from the air).</a:t>
            </a:r>
          </a:p>
          <a:p>
            <a:endParaRPr lang="en-US" altLang="zh-CN" sz="1200" dirty="0"/>
          </a:p>
          <a:p>
            <a:r>
              <a:rPr lang="en-US" altLang="zh-CN" sz="1800" b="0" i="0" u="none" strike="noStrike" baseline="0" dirty="0">
                <a:solidFill>
                  <a:srgbClr val="000000"/>
                </a:solidFill>
                <a:latin typeface="Gill Sans MT" panose="020B0502020104020203" pitchFamily="34" charset="0"/>
              </a:rPr>
              <a:t>“system enablers,” “lock-in effects,” and “disruption potential” </a:t>
            </a:r>
            <a:endParaRPr lang="en-US" altLang="zh-CN" sz="1200" dirty="0"/>
          </a:p>
        </p:txBody>
      </p:sp>
      <p:sp>
        <p:nvSpPr>
          <p:cNvPr id="4" name="灯片编号占位符 3"/>
          <p:cNvSpPr>
            <a:spLocks noGrp="1"/>
          </p:cNvSpPr>
          <p:nvPr>
            <p:ph type="sldNum" sz="quarter" idx="10"/>
          </p:nvPr>
        </p:nvSpPr>
        <p:spPr/>
        <p:txBody>
          <a:bodyPr/>
          <a:lstStyle/>
          <a:p>
            <a:fld id="{8AD53F28-192D-4C49-9201-DF63D0046C94}" type="slidenum">
              <a:rPr lang="zh-CN" altLang="en-US" smtClean="0"/>
              <a:pPr/>
              <a:t>3</a:t>
            </a:fld>
            <a:endParaRPr lang="zh-CN" altLang="en-US"/>
          </a:p>
        </p:txBody>
      </p:sp>
    </p:spTree>
    <p:extLst>
      <p:ext uri="{BB962C8B-B14F-4D97-AF65-F5344CB8AC3E}">
        <p14:creationId xmlns:p14="http://schemas.microsoft.com/office/powerpoint/2010/main" val="804918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4"/>
          <p:cNvSpPr>
            <a:spLocks noGrp="1" noChangeArrowheads="1"/>
          </p:cNvSpPr>
          <p:nvPr>
            <p:ph type="dt" sz="half" idx="10"/>
          </p:nvPr>
        </p:nvSpPr>
        <p:spPr>
          <a:xfrm>
            <a:off x="685800" y="6400800"/>
            <a:ext cx="1905000" cy="457200"/>
          </a:xfrm>
          <a:ln/>
        </p:spPr>
        <p:txBody>
          <a:bodyPr/>
          <a:lstStyle>
            <a:lvl1pPr>
              <a:defRPr/>
            </a:lvl1pPr>
          </a:lstStyle>
          <a:p>
            <a:pPr>
              <a:defRPr/>
            </a:pPr>
            <a:fld id="{D822A7F9-CC64-45F8-A935-8685B51BFD32}" type="datetime1">
              <a:rPr lang="zh-CN" altLang="en-US" smtClean="0">
                <a:solidFill>
                  <a:prstClr val="black"/>
                </a:solidFill>
              </a:rPr>
              <a:t>2021/9/24</a:t>
            </a:fld>
            <a:endParaRPr lang="en-US" altLang="zh-CN">
              <a:solidFill>
                <a:prstClr val="black"/>
              </a:solidFill>
            </a:endParaRPr>
          </a:p>
        </p:txBody>
      </p:sp>
      <p:sp>
        <p:nvSpPr>
          <p:cNvPr id="3" name="Rectangle 5"/>
          <p:cNvSpPr>
            <a:spLocks noGrp="1" noChangeArrowheads="1"/>
          </p:cNvSpPr>
          <p:nvPr>
            <p:ph type="ftr" sz="quarter" idx="11"/>
          </p:nvPr>
        </p:nvSpPr>
        <p:spPr>
          <a:xfrm>
            <a:off x="3225285" y="6386516"/>
            <a:ext cx="2895600" cy="457200"/>
          </a:xfrm>
          <a:ln/>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a:xfrm>
            <a:off x="6973887" y="6525344"/>
            <a:ext cx="1905000" cy="455613"/>
          </a:xfrm>
          <a:ln/>
        </p:spPr>
        <p:txBody>
          <a:bodyPr/>
          <a:lstStyle>
            <a:lvl1pPr>
              <a:defRPr sz="1000"/>
            </a:lvl1pPr>
          </a:lstStyle>
          <a:p>
            <a:pPr>
              <a:defRPr/>
            </a:pPr>
            <a:r>
              <a:rPr lang="en-US" altLang="zh-CN">
                <a:solidFill>
                  <a:prstClr val="black"/>
                </a:solidFill>
              </a:rPr>
              <a:t>	</a:t>
            </a:r>
            <a:fld id="{A7EE54E7-383F-47F2-89C8-A1AC839AEC91}" type="slidenum">
              <a:rPr lang="en-US" altLang="zh-CN" smtClean="0">
                <a:solidFill>
                  <a:prstClr val="black"/>
                </a:solidFill>
              </a:rPr>
              <a:pPr>
                <a:defRPr/>
              </a:pPr>
              <a:t>‹#›</a:t>
            </a:fld>
            <a:endParaRPr lang="en-US" altLang="zh-CN" dirty="0">
              <a:solidFill>
                <a:prstClr val="black"/>
              </a:solidFill>
            </a:endParaRPr>
          </a:p>
        </p:txBody>
      </p:sp>
      <p:cxnSp>
        <p:nvCxnSpPr>
          <p:cNvPr id="8" name="直接连接符 7"/>
          <p:cNvCxnSpPr/>
          <p:nvPr/>
        </p:nvCxnSpPr>
        <p:spPr>
          <a:xfrm>
            <a:off x="383105" y="656692"/>
            <a:ext cx="8312339"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3" hasCustomPrompt="1"/>
          </p:nvPr>
        </p:nvSpPr>
        <p:spPr>
          <a:xfrm>
            <a:off x="284162" y="319237"/>
            <a:ext cx="8594725" cy="387350"/>
          </a:xfrm>
        </p:spPr>
        <p:txBody>
          <a:bodyPr/>
          <a:lstStyle>
            <a:lvl1pPr marL="0" indent="0" algn="l">
              <a:buNone/>
              <a:defRPr sz="1600" b="1">
                <a:solidFill>
                  <a:schemeClr val="tx2">
                    <a:lumMod val="75000"/>
                  </a:schemeClr>
                </a:solidFill>
              </a:defRPr>
            </a:lvl1pPr>
          </a:lstStyle>
          <a:p>
            <a:pPr lvl="0"/>
            <a:r>
              <a:rPr lang="zh-CN" altLang="en-US" dirty="0"/>
              <a:t>标题</a:t>
            </a:r>
          </a:p>
        </p:txBody>
      </p:sp>
    </p:spTree>
    <p:extLst>
      <p:ext uri="{BB962C8B-B14F-4D97-AF65-F5344CB8AC3E}">
        <p14:creationId xmlns:p14="http://schemas.microsoft.com/office/powerpoint/2010/main" val="245044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4"/>
          <p:cNvSpPr>
            <a:spLocks noGrp="1" noChangeArrowheads="1"/>
          </p:cNvSpPr>
          <p:nvPr>
            <p:ph type="dt" sz="half" idx="10"/>
          </p:nvPr>
        </p:nvSpPr>
        <p:spPr>
          <a:xfrm>
            <a:off x="685800" y="6400800"/>
            <a:ext cx="1905000" cy="457200"/>
          </a:xfrm>
          <a:ln/>
        </p:spPr>
        <p:txBody>
          <a:bodyPr/>
          <a:lstStyle>
            <a:lvl1pPr>
              <a:defRPr/>
            </a:lvl1pPr>
          </a:lstStyle>
          <a:p>
            <a:pPr>
              <a:defRPr/>
            </a:pPr>
            <a:fld id="{D822A7F9-CC64-45F8-A935-8685B51BFD32}" type="datetime1">
              <a:rPr lang="zh-CN" altLang="en-US" smtClean="0">
                <a:solidFill>
                  <a:prstClr val="black"/>
                </a:solidFill>
              </a:rPr>
              <a:t>2021/9/24</a:t>
            </a:fld>
            <a:endParaRPr lang="en-US" altLang="zh-CN">
              <a:solidFill>
                <a:prstClr val="black"/>
              </a:solidFill>
            </a:endParaRPr>
          </a:p>
        </p:txBody>
      </p:sp>
      <p:sp>
        <p:nvSpPr>
          <p:cNvPr id="3" name="Rectangle 5"/>
          <p:cNvSpPr>
            <a:spLocks noGrp="1" noChangeArrowheads="1"/>
          </p:cNvSpPr>
          <p:nvPr>
            <p:ph type="ftr" sz="quarter" idx="11"/>
          </p:nvPr>
        </p:nvSpPr>
        <p:spPr>
          <a:xfrm>
            <a:off x="3225285" y="6386516"/>
            <a:ext cx="2895600" cy="457200"/>
          </a:xfrm>
          <a:ln/>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a:xfrm>
            <a:off x="6973887" y="6525344"/>
            <a:ext cx="1905000" cy="455613"/>
          </a:xfrm>
          <a:ln/>
        </p:spPr>
        <p:txBody>
          <a:bodyPr/>
          <a:lstStyle>
            <a:lvl1pPr>
              <a:defRPr sz="1000"/>
            </a:lvl1pPr>
          </a:lstStyle>
          <a:p>
            <a:pPr>
              <a:defRPr/>
            </a:pPr>
            <a:r>
              <a:rPr lang="en-US" altLang="zh-CN">
                <a:solidFill>
                  <a:prstClr val="black"/>
                </a:solidFill>
              </a:rPr>
              <a:t>	</a:t>
            </a:r>
            <a:fld id="{A7EE54E7-383F-47F2-89C8-A1AC839AEC91}" type="slidenum">
              <a:rPr lang="en-US" altLang="zh-CN" smtClean="0">
                <a:solidFill>
                  <a:prstClr val="black"/>
                </a:solidFill>
              </a:rPr>
              <a:pPr>
                <a:defRPr/>
              </a:pPr>
              <a:t>‹#›</a:t>
            </a:fld>
            <a:endParaRPr lang="en-US" altLang="zh-CN" dirty="0">
              <a:solidFill>
                <a:prstClr val="black"/>
              </a:solidFill>
            </a:endParaRPr>
          </a:p>
        </p:txBody>
      </p:sp>
      <p:cxnSp>
        <p:nvCxnSpPr>
          <p:cNvPr id="9" name="直接连接符 8"/>
          <p:cNvCxnSpPr/>
          <p:nvPr userDrawn="1"/>
        </p:nvCxnSpPr>
        <p:spPr bwMode="auto">
          <a:xfrm>
            <a:off x="107504" y="603346"/>
            <a:ext cx="6912768" cy="0"/>
          </a:xfrm>
          <a:prstGeom prst="line">
            <a:avLst/>
          </a:prstGeom>
          <a:solidFill>
            <a:schemeClr val="accent1"/>
          </a:solidFill>
          <a:ln w="9525" cap="flat" cmpd="sng" algn="ctr">
            <a:solidFill>
              <a:srgbClr val="2F527D"/>
            </a:solidFill>
            <a:prstDash val="solid"/>
            <a:round/>
            <a:headEnd type="none" w="med" len="med"/>
            <a:tailEnd type="none" w="med" len="med"/>
          </a:ln>
          <a:effectLst/>
        </p:spPr>
      </p:cxnSp>
      <p:sp>
        <p:nvSpPr>
          <p:cNvPr id="7" name="内容占位符 11">
            <a:extLst>
              <a:ext uri="{FF2B5EF4-FFF2-40B4-BE49-F238E27FC236}">
                <a16:creationId xmlns:a16="http://schemas.microsoft.com/office/drawing/2014/main" xmlns="" id="{9B323284-55D7-4879-89C8-CB17B519D2CE}"/>
              </a:ext>
            </a:extLst>
          </p:cNvPr>
          <p:cNvSpPr>
            <a:spLocks noGrp="1"/>
          </p:cNvSpPr>
          <p:nvPr>
            <p:ph sz="quarter" idx="13" hasCustomPrompt="1"/>
          </p:nvPr>
        </p:nvSpPr>
        <p:spPr>
          <a:xfrm>
            <a:off x="284162" y="319237"/>
            <a:ext cx="8594725" cy="387350"/>
          </a:xfrm>
        </p:spPr>
        <p:txBody>
          <a:bodyPr/>
          <a:lstStyle>
            <a:lvl1pPr marL="0" indent="0" algn="l">
              <a:buNone/>
              <a:defRPr sz="1600" b="1">
                <a:solidFill>
                  <a:schemeClr val="tx2">
                    <a:lumMod val="75000"/>
                  </a:schemeClr>
                </a:solidFill>
              </a:defRPr>
            </a:lvl1pPr>
          </a:lstStyle>
          <a:p>
            <a:pPr lvl="0"/>
            <a:r>
              <a:rPr lang="zh-CN" altLang="en-US" dirty="0"/>
              <a:t>标题</a:t>
            </a:r>
          </a:p>
        </p:txBody>
      </p:sp>
    </p:spTree>
    <p:extLst>
      <p:ext uri="{BB962C8B-B14F-4D97-AF65-F5344CB8AC3E}">
        <p14:creationId xmlns:p14="http://schemas.microsoft.com/office/powerpoint/2010/main" val="318120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lvl2pPr>
              <a:defRPr baseline="0">
                <a:latin typeface="Times New Roman" panose="02020603050405020304" pitchFamily="18" charset="0"/>
                <a:ea typeface="华文楷体" panose="02010600040101010101" pitchFamily="2" charset="-122"/>
              </a:defRPr>
            </a:lvl2pPr>
            <a:lvl3pPr>
              <a:defRPr baseline="0">
                <a:latin typeface="Times New Roman" panose="02020603050405020304" pitchFamily="18" charset="0"/>
                <a:ea typeface="华文楷体" panose="02010600040101010101" pitchFamily="2" charset="-122"/>
              </a:defRPr>
            </a:lvl3pPr>
            <a:lvl4pPr>
              <a:defRPr baseline="0">
                <a:latin typeface="Times New Roman" panose="02020603050405020304" pitchFamily="18" charset="0"/>
                <a:ea typeface="华文楷体" panose="02010600040101010101" pitchFamily="2" charset="-122"/>
              </a:defRPr>
            </a:lvl4pPr>
            <a:lvl5pPr>
              <a:defRPr baseline="0">
                <a:latin typeface="Times New Roman" panose="02020603050405020304" pitchFamily="18" charset="0"/>
                <a:ea typeface="华文楷体" panose="020106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Rectangle 4"/>
          <p:cNvSpPr>
            <a:spLocks noGrp="1" noChangeArrowheads="1"/>
          </p:cNvSpPr>
          <p:nvPr>
            <p:ph type="dt" sz="half" idx="10"/>
          </p:nvPr>
        </p:nvSpPr>
        <p:spPr>
          <a:ln/>
        </p:spPr>
        <p:txBody>
          <a:bodyPr/>
          <a:lstStyle>
            <a:lvl1pPr>
              <a:defRPr/>
            </a:lvl1pPr>
          </a:lstStyle>
          <a:p>
            <a:pPr>
              <a:defRPr/>
            </a:pPr>
            <a:fld id="{654635BE-8650-482F-B445-946758F6E14D}" type="datetime1">
              <a:rPr lang="zh-CN" altLang="en-US" smtClean="0">
                <a:solidFill>
                  <a:prstClr val="black"/>
                </a:solidFill>
              </a:rPr>
              <a:t>2021/9/24</a:t>
            </a:fld>
            <a:endParaRPr lang="en-US" altLang="zh-CN">
              <a:solidFill>
                <a:prstClr val="black"/>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prstClr val="black"/>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zh-CN" dirty="0">
                <a:solidFill>
                  <a:prstClr val="black"/>
                </a:solidFill>
              </a:rPr>
              <a:t>	</a:t>
            </a:r>
            <a:fld id="{3E044E29-2350-4B8E-BA20-BE5AF3BE06D1}" type="slidenum">
              <a:rPr lang="en-US" altLang="zh-CN">
                <a:solidFill>
                  <a:prstClr val="black"/>
                </a:solidFill>
              </a:rPr>
              <a:pPr>
                <a:defRPr/>
              </a:pPr>
              <a:t>‹#›</a:t>
            </a:fld>
            <a:endParaRPr lang="en-US" altLang="zh-CN" dirty="0">
              <a:solidFill>
                <a:prstClr val="black"/>
              </a:solidFill>
            </a:endParaRPr>
          </a:p>
        </p:txBody>
      </p:sp>
      <p:cxnSp>
        <p:nvCxnSpPr>
          <p:cNvPr id="7" name="直接连接符 6"/>
          <p:cNvCxnSpPr/>
          <p:nvPr userDrawn="1"/>
        </p:nvCxnSpPr>
        <p:spPr bwMode="auto">
          <a:xfrm>
            <a:off x="107504" y="603346"/>
            <a:ext cx="6912768" cy="0"/>
          </a:xfrm>
          <a:prstGeom prst="line">
            <a:avLst/>
          </a:prstGeom>
          <a:solidFill>
            <a:schemeClr val="accent1"/>
          </a:solidFill>
          <a:ln w="9525" cap="flat" cmpd="sng" algn="ctr">
            <a:solidFill>
              <a:srgbClr val="2F527D"/>
            </a:solidFill>
            <a:prstDash val="solid"/>
            <a:round/>
            <a:headEnd type="none" w="med" len="med"/>
            <a:tailEnd type="none" w="med" len="med"/>
          </a:ln>
          <a:effectLst/>
        </p:spPr>
      </p:cxnSp>
    </p:spTree>
    <p:extLst>
      <p:ext uri="{BB962C8B-B14F-4D97-AF65-F5344CB8AC3E}">
        <p14:creationId xmlns:p14="http://schemas.microsoft.com/office/powerpoint/2010/main" val="199791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对象 7"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 name="Rectangle 2"/>
          <p:cNvSpPr>
            <a:spLocks noGrp="1" noChangeArrowheads="1"/>
          </p:cNvSpPr>
          <p:nvPr>
            <p:ph type="title"/>
          </p:nvPr>
        </p:nvSpPr>
        <p:spPr bwMode="auto">
          <a:xfrm>
            <a:off x="685800" y="609600"/>
            <a:ext cx="7772400" cy="1143000"/>
          </a:xfrm>
          <a:prstGeom prst="rect">
            <a:avLst/>
          </a:prstGeom>
          <a:noFill/>
          <a:ln w="9525" algn="ctr">
            <a:noFill/>
            <a:miter lim="800000"/>
            <a:headEnd/>
            <a:tailEnd/>
          </a:ln>
        </p:spPr>
        <p:txBody>
          <a:bodyPr vert="horz" wrap="square" lIns="95779" tIns="47890" rIns="95779" bIns="4789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5779" tIns="47890" rIns="95779" bIns="4789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5779" tIns="47890" rIns="95779" bIns="47890" numCol="1" anchor="t" anchorCtr="0" compatLnSpc="1">
            <a:prstTxWarp prst="textNoShape">
              <a:avLst/>
            </a:prstTxWarp>
          </a:bodyPr>
          <a:lstStyle>
            <a:lvl1pPr eaLnBrk="0" hangingPunct="0">
              <a:defRPr sz="1500" baseline="0">
                <a:latin typeface="Times New Roman" pitchFamily="18" charset="0"/>
                <a:ea typeface="宋体" charset="-122"/>
                <a:cs typeface="+mn-cs"/>
              </a:defRPr>
            </a:lvl1pPr>
          </a:lstStyle>
          <a:p>
            <a:pPr fontAlgn="base">
              <a:spcBef>
                <a:spcPct val="0"/>
              </a:spcBef>
              <a:spcAft>
                <a:spcPct val="0"/>
              </a:spcAft>
              <a:defRPr/>
            </a:pPr>
            <a:fld id="{EE992AF3-AF6E-46BB-8292-D8D825215A68}" type="datetime1">
              <a:rPr lang="zh-CN" altLang="en-US" smtClean="0">
                <a:solidFill>
                  <a:prstClr val="black"/>
                </a:solidFill>
              </a:rPr>
              <a:t>2021/9/24</a:t>
            </a:fld>
            <a:endParaRPr lang="en-US" altLang="zh-CN">
              <a:solidFill>
                <a:prstClr val="black"/>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5779" tIns="47890" rIns="95779" bIns="47890" numCol="1" anchor="t" anchorCtr="0" compatLnSpc="1">
            <a:prstTxWarp prst="textNoShape">
              <a:avLst/>
            </a:prstTxWarp>
          </a:bodyPr>
          <a:lstStyle>
            <a:lvl1pPr algn="ctr" eaLnBrk="0" hangingPunct="0">
              <a:defRPr sz="1500" baseline="0">
                <a:latin typeface="Times New Roman" pitchFamily="18" charset="0"/>
                <a:ea typeface="宋体" charset="-122"/>
                <a:cs typeface="Arial" charset="0"/>
              </a:defRPr>
            </a:lvl1pPr>
          </a:lstStyle>
          <a:p>
            <a:pPr fontAlgn="base">
              <a:spcBef>
                <a:spcPct val="0"/>
              </a:spcBef>
              <a:spcAft>
                <a:spcPct val="0"/>
              </a:spcAft>
              <a:defRPr/>
            </a:pPr>
            <a:endParaRPr lang="en-US" altLang="zh-CN">
              <a:solidFill>
                <a:prstClr val="black"/>
              </a:solidFill>
            </a:endParaRPr>
          </a:p>
        </p:txBody>
      </p:sp>
      <p:sp>
        <p:nvSpPr>
          <p:cNvPr id="1030" name="Rectangle 6"/>
          <p:cNvSpPr>
            <a:spLocks noGrp="1" noChangeArrowheads="1"/>
          </p:cNvSpPr>
          <p:nvPr>
            <p:ph type="sldNum" sz="quarter" idx="4"/>
          </p:nvPr>
        </p:nvSpPr>
        <p:spPr bwMode="auto">
          <a:xfrm>
            <a:off x="6822831" y="6388103"/>
            <a:ext cx="1905000" cy="455613"/>
          </a:xfrm>
          <a:prstGeom prst="rect">
            <a:avLst/>
          </a:prstGeom>
          <a:noFill/>
          <a:ln w="9525">
            <a:noFill/>
            <a:miter lim="800000"/>
            <a:headEnd/>
            <a:tailEnd/>
          </a:ln>
          <a:effectLst/>
        </p:spPr>
        <p:txBody>
          <a:bodyPr vert="horz" wrap="square" lIns="95779" tIns="47890" rIns="95779" bIns="47890" numCol="1" anchor="t" anchorCtr="0" compatLnSpc="1">
            <a:prstTxWarp prst="textNoShape">
              <a:avLst/>
            </a:prstTxWarp>
          </a:bodyPr>
          <a:lstStyle>
            <a:lvl1pPr algn="r" eaLnBrk="0" hangingPunct="0">
              <a:defRPr sz="1200" baseline="0">
                <a:latin typeface="Times New Roman" pitchFamily="18" charset="0"/>
                <a:ea typeface="宋体" charset="-122"/>
                <a:cs typeface="Arial" charset="0"/>
              </a:defRPr>
            </a:lvl1pPr>
          </a:lstStyle>
          <a:p>
            <a:pPr fontAlgn="base">
              <a:spcBef>
                <a:spcPct val="0"/>
              </a:spcBef>
              <a:spcAft>
                <a:spcPct val="0"/>
              </a:spcAft>
              <a:defRPr/>
            </a:pPr>
            <a:r>
              <a:rPr lang="en-US" altLang="zh-CN">
                <a:solidFill>
                  <a:prstClr val="black"/>
                </a:solidFill>
              </a:rPr>
              <a:t>	</a:t>
            </a:r>
            <a:fld id="{95F72652-802A-49D6-AE7D-EB76D17B37D1}" type="slidenum">
              <a:rPr lang="en-US" altLang="zh-CN" smtClean="0">
                <a:solidFill>
                  <a:prstClr val="black"/>
                </a:solidFill>
              </a:rPr>
              <a:pPr fontAlgn="base">
                <a:spcBef>
                  <a:spcPct val="0"/>
                </a:spcBef>
                <a:spcAft>
                  <a:spcPct val="0"/>
                </a:spcAft>
                <a:defRPr/>
              </a:pPr>
              <a:t>‹#›</a:t>
            </a:fld>
            <a:endParaRPr lang="en-US" altLang="zh-CN">
              <a:solidFill>
                <a:prstClr val="black"/>
              </a:solidFill>
            </a:endParaRPr>
          </a:p>
        </p:txBody>
      </p:sp>
      <p:pic>
        <p:nvPicPr>
          <p:cNvPr id="9" name="图片 7" descr="CIC Capital Logo.jpg"/>
          <p:cNvPicPr>
            <a:picLocks noChangeAspect="1"/>
          </p:cNvPicPr>
          <p:nvPr userDrawn="1"/>
        </p:nvPicPr>
        <p:blipFill>
          <a:blip r:embed="rId9" cstate="print"/>
          <a:stretch>
            <a:fillRect/>
          </a:stretch>
        </p:blipFill>
        <p:spPr>
          <a:xfrm>
            <a:off x="7144512" y="152401"/>
            <a:ext cx="1847088" cy="279708"/>
          </a:xfrm>
          <a:prstGeom prst="rect">
            <a:avLst/>
          </a:prstGeom>
        </p:spPr>
      </p:pic>
    </p:spTree>
    <p:extLst>
      <p:ext uri="{BB962C8B-B14F-4D97-AF65-F5344CB8AC3E}">
        <p14:creationId xmlns:p14="http://schemas.microsoft.com/office/powerpoint/2010/main" val="2415207593"/>
      </p:ext>
    </p:extLst>
  </p:cSld>
  <p:clrMap bg1="lt1" tx1="dk1" bg2="lt2" tx2="dk2" accent1="accent1" accent2="accent2" accent3="accent3" accent4="accent4" accent5="accent5" accent6="accent6" hlink="hlink" folHlink="folHlink"/>
  <p:sldLayoutIdLst>
    <p:sldLayoutId id="2147483669" r:id="rId1"/>
    <p:sldLayoutId id="2147483678" r:id="rId2"/>
    <p:sldLayoutId id="2147483670" r:id="rId3"/>
  </p:sldLayoutIdLst>
  <p:hf hdr="0" ftr="0" dt="0"/>
  <p:txStyles>
    <p:titleStyle>
      <a:lvl1pPr algn="ctr" defTabSz="957263" rtl="0" eaLnBrk="0" fontAlgn="base" hangingPunct="0">
        <a:spcBef>
          <a:spcPct val="0"/>
        </a:spcBef>
        <a:spcAft>
          <a:spcPct val="0"/>
        </a:spcAft>
        <a:defRPr sz="4600">
          <a:solidFill>
            <a:schemeClr val="tx1"/>
          </a:solidFill>
          <a:latin typeface="+mj-lt"/>
          <a:ea typeface="+mj-ea"/>
          <a:cs typeface="+mj-cs"/>
        </a:defRPr>
      </a:lvl1pPr>
      <a:lvl2pPr algn="ctr" defTabSz="957263" rtl="0" eaLnBrk="0" fontAlgn="base" hangingPunct="0">
        <a:spcBef>
          <a:spcPct val="0"/>
        </a:spcBef>
        <a:spcAft>
          <a:spcPct val="0"/>
        </a:spcAft>
        <a:defRPr sz="4600">
          <a:solidFill>
            <a:schemeClr val="tx1"/>
          </a:solidFill>
          <a:latin typeface="Times New Roman" pitchFamily="18" charset="0"/>
        </a:defRPr>
      </a:lvl2pPr>
      <a:lvl3pPr algn="ctr" defTabSz="957263" rtl="0" eaLnBrk="0" fontAlgn="base" hangingPunct="0">
        <a:spcBef>
          <a:spcPct val="0"/>
        </a:spcBef>
        <a:spcAft>
          <a:spcPct val="0"/>
        </a:spcAft>
        <a:defRPr sz="4600">
          <a:solidFill>
            <a:schemeClr val="tx1"/>
          </a:solidFill>
          <a:latin typeface="Times New Roman" pitchFamily="18" charset="0"/>
        </a:defRPr>
      </a:lvl3pPr>
      <a:lvl4pPr algn="ctr" defTabSz="957263" rtl="0" eaLnBrk="0" fontAlgn="base" hangingPunct="0">
        <a:spcBef>
          <a:spcPct val="0"/>
        </a:spcBef>
        <a:spcAft>
          <a:spcPct val="0"/>
        </a:spcAft>
        <a:defRPr sz="4600">
          <a:solidFill>
            <a:schemeClr val="tx1"/>
          </a:solidFill>
          <a:latin typeface="Times New Roman" pitchFamily="18" charset="0"/>
        </a:defRPr>
      </a:lvl4pPr>
      <a:lvl5pPr algn="ctr" defTabSz="957263" rtl="0" eaLnBrk="0" fontAlgn="base" hangingPunct="0">
        <a:spcBef>
          <a:spcPct val="0"/>
        </a:spcBef>
        <a:spcAft>
          <a:spcPct val="0"/>
        </a:spcAft>
        <a:defRPr sz="4600">
          <a:solidFill>
            <a:schemeClr val="tx1"/>
          </a:solidFill>
          <a:latin typeface="Times New Roman" pitchFamily="18" charset="0"/>
        </a:defRPr>
      </a:lvl5pPr>
      <a:lvl6pPr marL="429814" algn="ctr" defTabSz="958126" rtl="0" eaLnBrk="0" fontAlgn="base" hangingPunct="0">
        <a:spcBef>
          <a:spcPct val="0"/>
        </a:spcBef>
        <a:spcAft>
          <a:spcPct val="0"/>
        </a:spcAft>
        <a:defRPr sz="4600">
          <a:solidFill>
            <a:schemeClr val="tx1"/>
          </a:solidFill>
          <a:latin typeface="Times New Roman" pitchFamily="18" charset="0"/>
        </a:defRPr>
      </a:lvl6pPr>
      <a:lvl7pPr marL="859627" algn="ctr" defTabSz="958126" rtl="0" eaLnBrk="0" fontAlgn="base" hangingPunct="0">
        <a:spcBef>
          <a:spcPct val="0"/>
        </a:spcBef>
        <a:spcAft>
          <a:spcPct val="0"/>
        </a:spcAft>
        <a:defRPr sz="4600">
          <a:solidFill>
            <a:schemeClr val="tx1"/>
          </a:solidFill>
          <a:latin typeface="Times New Roman" pitchFamily="18" charset="0"/>
        </a:defRPr>
      </a:lvl7pPr>
      <a:lvl8pPr marL="1289441" algn="ctr" defTabSz="958126" rtl="0" eaLnBrk="0" fontAlgn="base" hangingPunct="0">
        <a:spcBef>
          <a:spcPct val="0"/>
        </a:spcBef>
        <a:spcAft>
          <a:spcPct val="0"/>
        </a:spcAft>
        <a:defRPr sz="4600">
          <a:solidFill>
            <a:schemeClr val="tx1"/>
          </a:solidFill>
          <a:latin typeface="Times New Roman" pitchFamily="18" charset="0"/>
        </a:defRPr>
      </a:lvl8pPr>
      <a:lvl9pPr marL="1719255" algn="ctr" defTabSz="958126" rtl="0" eaLnBrk="0" fontAlgn="base" hangingPunct="0">
        <a:spcBef>
          <a:spcPct val="0"/>
        </a:spcBef>
        <a:spcAft>
          <a:spcPct val="0"/>
        </a:spcAft>
        <a:defRPr sz="4600">
          <a:solidFill>
            <a:schemeClr val="tx1"/>
          </a:solidFill>
          <a:latin typeface="Times New Roman" pitchFamily="18" charset="0"/>
        </a:defRPr>
      </a:lvl9pPr>
    </p:titleStyle>
    <p:bodyStyle>
      <a:lvl1pPr marL="322263" indent="-322263" algn="l" defTabSz="957263" rtl="0" eaLnBrk="0" fontAlgn="base" hangingPunct="0">
        <a:spcBef>
          <a:spcPct val="0"/>
        </a:spcBef>
        <a:spcAft>
          <a:spcPct val="35000"/>
        </a:spcAft>
        <a:buChar char="•"/>
        <a:defRPr sz="1200">
          <a:solidFill>
            <a:schemeClr val="tx1"/>
          </a:solidFill>
          <a:latin typeface="+mn-lt"/>
          <a:ea typeface="+mn-ea"/>
          <a:cs typeface="+mn-cs"/>
        </a:defRPr>
      </a:lvl1pPr>
      <a:lvl2pPr marL="160338" indent="-158750" algn="l" defTabSz="957263" rtl="0" eaLnBrk="0" fontAlgn="base" hangingPunct="0">
        <a:spcBef>
          <a:spcPct val="0"/>
        </a:spcBef>
        <a:spcAft>
          <a:spcPct val="35000"/>
        </a:spcAft>
        <a:buChar char="•"/>
        <a:defRPr sz="1200">
          <a:solidFill>
            <a:schemeClr val="tx1"/>
          </a:solidFill>
          <a:latin typeface="+mn-lt"/>
        </a:defRPr>
      </a:lvl2pPr>
      <a:lvl3pPr marL="322263" indent="-158750" algn="l" defTabSz="957263" rtl="0" eaLnBrk="0" fontAlgn="base" hangingPunct="0">
        <a:spcBef>
          <a:spcPct val="0"/>
        </a:spcBef>
        <a:spcAft>
          <a:spcPct val="35000"/>
        </a:spcAft>
        <a:buChar char="–"/>
        <a:defRPr sz="1200">
          <a:solidFill>
            <a:schemeClr val="tx1"/>
          </a:solidFill>
          <a:latin typeface="+mn-lt"/>
        </a:defRPr>
      </a:lvl3pPr>
      <a:lvl4pPr marL="531813" indent="-207963" algn="l" defTabSz="957263" rtl="0" eaLnBrk="0" fontAlgn="base" hangingPunct="0">
        <a:spcBef>
          <a:spcPct val="0"/>
        </a:spcBef>
        <a:spcAft>
          <a:spcPct val="35000"/>
        </a:spcAft>
        <a:buChar char="–"/>
        <a:defRPr sz="1200">
          <a:solidFill>
            <a:schemeClr val="tx1"/>
          </a:solidFill>
          <a:latin typeface="+mn-lt"/>
        </a:defRPr>
      </a:lvl4pPr>
      <a:lvl5pPr marL="696913" indent="-163513" algn="l" defTabSz="957263" rtl="0" eaLnBrk="0" fontAlgn="base" hangingPunct="0">
        <a:spcBef>
          <a:spcPct val="0"/>
        </a:spcBef>
        <a:spcAft>
          <a:spcPct val="35000"/>
        </a:spcAft>
        <a:buChar char="–"/>
        <a:defRPr sz="1200">
          <a:solidFill>
            <a:schemeClr val="tx1"/>
          </a:solidFill>
          <a:latin typeface="+mn-lt"/>
        </a:defRPr>
      </a:lvl5pPr>
      <a:lvl6pPr marL="1128261" indent="-164165" algn="l" defTabSz="958126" rtl="0" eaLnBrk="0" fontAlgn="base" hangingPunct="0">
        <a:spcBef>
          <a:spcPct val="0"/>
        </a:spcBef>
        <a:spcAft>
          <a:spcPct val="35000"/>
        </a:spcAft>
        <a:buChar char="–"/>
        <a:defRPr sz="1200">
          <a:solidFill>
            <a:schemeClr val="tx1"/>
          </a:solidFill>
          <a:latin typeface="+mn-lt"/>
        </a:defRPr>
      </a:lvl6pPr>
      <a:lvl7pPr marL="1558075" indent="-164165" algn="l" defTabSz="958126" rtl="0" eaLnBrk="0" fontAlgn="base" hangingPunct="0">
        <a:spcBef>
          <a:spcPct val="0"/>
        </a:spcBef>
        <a:spcAft>
          <a:spcPct val="35000"/>
        </a:spcAft>
        <a:buChar char="–"/>
        <a:defRPr sz="1200">
          <a:solidFill>
            <a:schemeClr val="tx1"/>
          </a:solidFill>
          <a:latin typeface="+mn-lt"/>
        </a:defRPr>
      </a:lvl7pPr>
      <a:lvl8pPr marL="1987888" indent="-164165" algn="l" defTabSz="958126" rtl="0" eaLnBrk="0" fontAlgn="base" hangingPunct="0">
        <a:spcBef>
          <a:spcPct val="0"/>
        </a:spcBef>
        <a:spcAft>
          <a:spcPct val="35000"/>
        </a:spcAft>
        <a:buChar char="–"/>
        <a:defRPr sz="1200">
          <a:solidFill>
            <a:schemeClr val="tx1"/>
          </a:solidFill>
          <a:latin typeface="+mn-lt"/>
        </a:defRPr>
      </a:lvl8pPr>
      <a:lvl9pPr marL="2417702" indent="-164165" algn="l" defTabSz="958126" rtl="0" eaLnBrk="0" fontAlgn="base" hangingPunct="0">
        <a:spcBef>
          <a:spcPct val="0"/>
        </a:spcBef>
        <a:spcAft>
          <a:spcPct val="35000"/>
        </a:spcAft>
        <a:buChar char="–"/>
        <a:defRPr sz="1200">
          <a:solidFill>
            <a:schemeClr val="tx1"/>
          </a:solidFill>
          <a:latin typeface="+mn-lt"/>
        </a:defRPr>
      </a:lvl9pPr>
    </p:bodyStyle>
    <p:otherStyle>
      <a:defPPr>
        <a:defRPr lang="zh-CN"/>
      </a:defPPr>
      <a:lvl1pPr marL="0" algn="l" defTabSz="859627" rtl="0" eaLnBrk="1" latinLnBrk="0" hangingPunct="1">
        <a:defRPr sz="1700" kern="1200">
          <a:solidFill>
            <a:schemeClr val="tx1"/>
          </a:solidFill>
          <a:latin typeface="+mn-lt"/>
          <a:ea typeface="+mn-ea"/>
          <a:cs typeface="+mn-cs"/>
        </a:defRPr>
      </a:lvl1pPr>
      <a:lvl2pPr marL="429814" algn="l" defTabSz="859627" rtl="0" eaLnBrk="1" latinLnBrk="0" hangingPunct="1">
        <a:defRPr sz="1700" kern="1200">
          <a:solidFill>
            <a:schemeClr val="tx1"/>
          </a:solidFill>
          <a:latin typeface="+mn-lt"/>
          <a:ea typeface="+mn-ea"/>
          <a:cs typeface="+mn-cs"/>
        </a:defRPr>
      </a:lvl2pPr>
      <a:lvl3pPr marL="859627" algn="l" defTabSz="859627" rtl="0" eaLnBrk="1" latinLnBrk="0" hangingPunct="1">
        <a:defRPr sz="1700" kern="1200">
          <a:solidFill>
            <a:schemeClr val="tx1"/>
          </a:solidFill>
          <a:latin typeface="+mn-lt"/>
          <a:ea typeface="+mn-ea"/>
          <a:cs typeface="+mn-cs"/>
        </a:defRPr>
      </a:lvl3pPr>
      <a:lvl4pPr marL="1289441" algn="l" defTabSz="859627" rtl="0" eaLnBrk="1" latinLnBrk="0" hangingPunct="1">
        <a:defRPr sz="1700" kern="1200">
          <a:solidFill>
            <a:schemeClr val="tx1"/>
          </a:solidFill>
          <a:latin typeface="+mn-lt"/>
          <a:ea typeface="+mn-ea"/>
          <a:cs typeface="+mn-cs"/>
        </a:defRPr>
      </a:lvl4pPr>
      <a:lvl5pPr marL="1719255" algn="l" defTabSz="859627" rtl="0" eaLnBrk="1" latinLnBrk="0" hangingPunct="1">
        <a:defRPr sz="1700" kern="1200">
          <a:solidFill>
            <a:schemeClr val="tx1"/>
          </a:solidFill>
          <a:latin typeface="+mn-lt"/>
          <a:ea typeface="+mn-ea"/>
          <a:cs typeface="+mn-cs"/>
        </a:defRPr>
      </a:lvl5pPr>
      <a:lvl6pPr marL="2149069" algn="l" defTabSz="859627" rtl="0" eaLnBrk="1" latinLnBrk="0" hangingPunct="1">
        <a:defRPr sz="1700" kern="1200">
          <a:solidFill>
            <a:schemeClr val="tx1"/>
          </a:solidFill>
          <a:latin typeface="+mn-lt"/>
          <a:ea typeface="+mn-ea"/>
          <a:cs typeface="+mn-cs"/>
        </a:defRPr>
      </a:lvl6pPr>
      <a:lvl7pPr marL="2578882" algn="l" defTabSz="859627" rtl="0" eaLnBrk="1" latinLnBrk="0" hangingPunct="1">
        <a:defRPr sz="1700" kern="1200">
          <a:solidFill>
            <a:schemeClr val="tx1"/>
          </a:solidFill>
          <a:latin typeface="+mn-lt"/>
          <a:ea typeface="+mn-ea"/>
          <a:cs typeface="+mn-cs"/>
        </a:defRPr>
      </a:lvl7pPr>
      <a:lvl8pPr marL="3008696" algn="l" defTabSz="859627" rtl="0" eaLnBrk="1" latinLnBrk="0" hangingPunct="1">
        <a:defRPr sz="1700" kern="1200">
          <a:solidFill>
            <a:schemeClr val="tx1"/>
          </a:solidFill>
          <a:latin typeface="+mn-lt"/>
          <a:ea typeface="+mn-ea"/>
          <a:cs typeface="+mn-cs"/>
        </a:defRPr>
      </a:lvl8pPr>
      <a:lvl9pPr marL="3438510" algn="l" defTabSz="859627"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6.jpeg"/><Relationship Id="rId11" Type="http://schemas.openxmlformats.org/officeDocument/2006/relationships/image" Target="../media/image7.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1.E77EDCC0"/></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r>
              <a:rPr lang="en-US" altLang="zh-CN" dirty="0">
                <a:solidFill>
                  <a:prstClr val="black"/>
                </a:solidFill>
              </a:rPr>
              <a:t>	</a:t>
            </a:r>
            <a:fld id="{3E044E29-2350-4B8E-BA20-BE5AF3BE06D1}" type="slidenum">
              <a:rPr lang="en-US" altLang="zh-CN" smtClean="0">
                <a:solidFill>
                  <a:prstClr val="black"/>
                </a:solidFill>
              </a:rPr>
              <a:pPr>
                <a:defRPr/>
              </a:pPr>
              <a:t>1</a:t>
            </a:fld>
            <a:endParaRPr lang="en-US" altLang="zh-CN" dirty="0">
              <a:solidFill>
                <a:prstClr val="black"/>
              </a:solidFill>
            </a:endParaRPr>
          </a:p>
        </p:txBody>
      </p:sp>
      <p:sp>
        <p:nvSpPr>
          <p:cNvPr id="17" name="内容占位符 1">
            <a:extLst>
              <a:ext uri="{FF2B5EF4-FFF2-40B4-BE49-F238E27FC236}">
                <a16:creationId xmlns="" xmlns:a16="http://schemas.microsoft.com/office/drawing/2014/main" id="{36B8A29B-85A0-44C7-B38B-56C32D0BB8FC}"/>
              </a:ext>
            </a:extLst>
          </p:cNvPr>
          <p:cNvSpPr>
            <a:spLocks noGrp="1"/>
          </p:cNvSpPr>
          <p:nvPr>
            <p:ph/>
          </p:nvPr>
        </p:nvSpPr>
        <p:spPr>
          <a:xfrm>
            <a:off x="144263" y="44624"/>
            <a:ext cx="6912013" cy="561764"/>
          </a:xfrm>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t>气候变化领域通用术语表</a:t>
            </a:r>
          </a:p>
        </p:txBody>
      </p:sp>
      <p:graphicFrame>
        <p:nvGraphicFramePr>
          <p:cNvPr id="18" name="object 5">
            <a:extLst>
              <a:ext uri="{FF2B5EF4-FFF2-40B4-BE49-F238E27FC236}">
                <a16:creationId xmlns="" xmlns:a16="http://schemas.microsoft.com/office/drawing/2014/main" id="{A20AB442-6790-43D8-AD28-809058B6AC91}"/>
              </a:ext>
            </a:extLst>
          </p:cNvPr>
          <p:cNvGraphicFramePr>
            <a:graphicFrameLocks noGrp="1"/>
          </p:cNvGraphicFramePr>
          <p:nvPr>
            <p:extLst/>
          </p:nvPr>
        </p:nvGraphicFramePr>
        <p:xfrm>
          <a:off x="1172253" y="656698"/>
          <a:ext cx="7684223" cy="5723170"/>
        </p:xfrm>
        <a:graphic>
          <a:graphicData uri="http://schemas.openxmlformats.org/drawingml/2006/table">
            <a:tbl>
              <a:tblPr firstRow="1" bandRow="1">
                <a:tableStyleId>{74C1A8A3-306A-4EB7-A6B1-4F7E0EB9C5D6}</a:tableStyleId>
              </a:tblPr>
              <a:tblGrid>
                <a:gridCol w="1404156">
                  <a:extLst>
                    <a:ext uri="{9D8B030D-6E8A-4147-A177-3AD203B41FA5}">
                      <a16:colId xmlns="" xmlns:a16="http://schemas.microsoft.com/office/drawing/2014/main" val="20001"/>
                    </a:ext>
                  </a:extLst>
                </a:gridCol>
                <a:gridCol w="576064">
                  <a:extLst>
                    <a:ext uri="{9D8B030D-6E8A-4147-A177-3AD203B41FA5}">
                      <a16:colId xmlns="" xmlns:a16="http://schemas.microsoft.com/office/drawing/2014/main" val="2120828609"/>
                    </a:ext>
                  </a:extLst>
                </a:gridCol>
                <a:gridCol w="1152128">
                  <a:extLst>
                    <a:ext uri="{9D8B030D-6E8A-4147-A177-3AD203B41FA5}">
                      <a16:colId xmlns="" xmlns:a16="http://schemas.microsoft.com/office/drawing/2014/main" val="2218192468"/>
                    </a:ext>
                  </a:extLst>
                </a:gridCol>
                <a:gridCol w="4551875">
                  <a:extLst>
                    <a:ext uri="{9D8B030D-6E8A-4147-A177-3AD203B41FA5}">
                      <a16:colId xmlns="" xmlns:a16="http://schemas.microsoft.com/office/drawing/2014/main" val="2213401105"/>
                    </a:ext>
                  </a:extLst>
                </a:gridCol>
              </a:tblGrid>
              <a:tr h="238136">
                <a:tc>
                  <a:txBody>
                    <a:bodyPr/>
                    <a:lstStyle/>
                    <a:p>
                      <a:pPr algn="ctr"/>
                      <a:r>
                        <a:rPr lang="zh-CN" altLang="en-US" sz="1050" dirty="0">
                          <a:latin typeface="+mn-lt"/>
                          <a:ea typeface="+mn-ea"/>
                        </a:rPr>
                        <a:t>英文全称</a:t>
                      </a:r>
                    </a:p>
                  </a:txBody>
                  <a:tcPr marL="72000" marR="0" marT="36000" marB="36000" anchor="ctr">
                    <a:lnL>
                      <a:noFill/>
                    </a:lnL>
                    <a:lnR>
                      <a:noFill/>
                    </a:lnR>
                    <a:lnT w="25400" cmpd="sng">
                      <a:noFill/>
                    </a:lnT>
                    <a:lnB w="25400" cmpd="sng">
                      <a:noFill/>
                    </a:lnB>
                    <a:lnTlToBr w="12700" cmpd="sng">
                      <a:noFill/>
                      <a:prstDash val="solid"/>
                    </a:lnTlToBr>
                    <a:lnBlToTr w="12700" cmpd="sng">
                      <a:noFill/>
                      <a:prstDash val="solid"/>
                    </a:lnBlToTr>
                    <a:solidFill>
                      <a:srgbClr val="0D5587"/>
                    </a:solidFill>
                  </a:tcPr>
                </a:tc>
                <a:tc>
                  <a:txBody>
                    <a:bodyPr/>
                    <a:lstStyle/>
                    <a:p>
                      <a:pPr algn="ctr"/>
                      <a:r>
                        <a:rPr lang="zh-CN" altLang="en-US" sz="1050" dirty="0">
                          <a:latin typeface="+mn-lt"/>
                          <a:ea typeface="+mn-ea"/>
                        </a:rPr>
                        <a:t>英文简称</a:t>
                      </a:r>
                    </a:p>
                  </a:txBody>
                  <a:tcPr marL="0" marR="0" marT="36000" marB="36000" anchor="ctr">
                    <a:lnL>
                      <a:noFill/>
                    </a:lnL>
                    <a:lnR>
                      <a:noFill/>
                    </a:lnR>
                    <a:lnT w="25400" cmpd="sng">
                      <a:noFill/>
                    </a:lnT>
                    <a:lnB w="25400" cmpd="sng">
                      <a:noFill/>
                    </a:lnB>
                    <a:lnTlToBr w="12700" cmpd="sng">
                      <a:noFill/>
                      <a:prstDash val="solid"/>
                    </a:lnTlToBr>
                    <a:lnBlToTr w="12700" cmpd="sng">
                      <a:noFill/>
                      <a:prstDash val="solid"/>
                    </a:lnBlToTr>
                    <a:solidFill>
                      <a:srgbClr val="0D5587"/>
                    </a:solidFill>
                  </a:tcPr>
                </a:tc>
                <a:tc>
                  <a:txBody>
                    <a:bodyPr/>
                    <a:lstStyle/>
                    <a:p>
                      <a:pPr marL="0" marR="0" lvl="0" indent="0" algn="ctr" defTabSz="859627" rtl="0" eaLnBrk="1" fontAlgn="auto" latinLnBrk="0" hangingPunct="1">
                        <a:lnSpc>
                          <a:spcPct val="100000"/>
                        </a:lnSpc>
                        <a:spcBef>
                          <a:spcPts val="0"/>
                        </a:spcBef>
                        <a:spcAft>
                          <a:spcPts val="0"/>
                        </a:spcAft>
                        <a:buClrTx/>
                        <a:buSzTx/>
                        <a:buFontTx/>
                        <a:buNone/>
                        <a:tabLst/>
                        <a:defRPr/>
                      </a:pPr>
                      <a:r>
                        <a:rPr lang="zh-CN" altLang="en-US" sz="1050" dirty="0">
                          <a:latin typeface="+mn-lt"/>
                          <a:ea typeface="+mn-ea"/>
                        </a:rPr>
                        <a:t>中文名称</a:t>
                      </a:r>
                    </a:p>
                  </a:txBody>
                  <a:tcPr marL="0" marR="0" marT="36000" marB="36000" anchor="ctr">
                    <a:lnL>
                      <a:noFill/>
                    </a:lnL>
                    <a:lnR>
                      <a:noFill/>
                    </a:lnR>
                    <a:lnT w="25400" cmpd="sng">
                      <a:noFill/>
                    </a:lnT>
                    <a:lnB w="25400" cmpd="sng">
                      <a:noFill/>
                    </a:lnB>
                    <a:lnTlToBr w="12700" cmpd="sng">
                      <a:noFill/>
                      <a:prstDash val="solid"/>
                    </a:lnTlToBr>
                    <a:lnBlToTr w="12700" cmpd="sng">
                      <a:noFill/>
                      <a:prstDash val="solid"/>
                    </a:lnBlToTr>
                    <a:solidFill>
                      <a:srgbClr val="0D5587"/>
                    </a:solidFill>
                  </a:tcPr>
                </a:tc>
                <a:tc>
                  <a:txBody>
                    <a:bodyPr/>
                    <a:lstStyle/>
                    <a:p>
                      <a:pPr algn="ctr"/>
                      <a:r>
                        <a:rPr lang="zh-CN" altLang="en-US" sz="1050" dirty="0">
                          <a:latin typeface="+mn-lt"/>
                          <a:ea typeface="+mn-ea"/>
                        </a:rPr>
                        <a:t>简介</a:t>
                      </a:r>
                    </a:p>
                  </a:txBody>
                  <a:tcPr marL="0" marR="0" marT="36000" marB="36000" anchor="ctr">
                    <a:lnL>
                      <a:noFill/>
                    </a:lnL>
                    <a:lnR>
                      <a:noFill/>
                    </a:lnR>
                    <a:lnT w="25400" cmpd="sng">
                      <a:noFill/>
                    </a:lnT>
                    <a:lnB w="25400" cmpd="sng">
                      <a:noFill/>
                    </a:lnB>
                    <a:lnTlToBr w="12700" cmpd="sng">
                      <a:noFill/>
                      <a:prstDash val="solid"/>
                    </a:lnTlToBr>
                    <a:lnBlToTr w="12700" cmpd="sng">
                      <a:noFill/>
                      <a:prstDash val="solid"/>
                    </a:lnBlToTr>
                    <a:solidFill>
                      <a:srgbClr val="0D5587"/>
                    </a:solidFill>
                  </a:tcPr>
                </a:tc>
                <a:extLst>
                  <a:ext uri="{0D108BD9-81ED-4DB2-BD59-A6C34878D82A}">
                    <a16:rowId xmlns="" xmlns:a16="http://schemas.microsoft.com/office/drawing/2014/main" val="10000"/>
                  </a:ext>
                </a:extLst>
              </a:tr>
              <a:tr h="499232">
                <a:tc>
                  <a:txBody>
                    <a:bodyPr/>
                    <a:lstStyle/>
                    <a:p>
                      <a:pPr algn="l"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Certified B Corporation</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B Corp</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共益企业</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25400" cmpd="sng">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经</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2006</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年成立于美国的非营利</a:t>
                      </a:r>
                      <a:r>
                        <a:rPr lang="zh-CN" altLang="en-US" sz="1050" b="0" i="0" u="none" strike="noStrike" dirty="0" smtClean="0">
                          <a:solidFill>
                            <a:srgbClr val="000000"/>
                          </a:solidFill>
                          <a:effectLst/>
                          <a:latin typeface="华文楷体" panose="02010600040101010101" pitchFamily="2" charset="-122"/>
                          <a:ea typeface="华文楷体" panose="02010600040101010101" pitchFamily="2" charset="-122"/>
                        </a:rPr>
                        <a:t>组织</a:t>
                      </a:r>
                      <a:r>
                        <a:rPr lang="en-US" altLang="zh-CN" sz="1050" b="0" i="0" u="none" strike="noStrike" dirty="0" smtClean="0">
                          <a:solidFill>
                            <a:srgbClr val="000000"/>
                          </a:solidFill>
                          <a:effectLst/>
                          <a:latin typeface="Times New Roman" panose="02020603050405020304" pitchFamily="18" charset="0"/>
                          <a:ea typeface="等线" panose="02010600030101010101" pitchFamily="2" charset="-122"/>
                        </a:rPr>
                        <a:t>“</a:t>
                      </a:r>
                      <a:r>
                        <a:rPr lang="zh-CN" altLang="en-US" sz="1050" b="0" i="0" u="none" strike="noStrike" dirty="0" smtClean="0">
                          <a:solidFill>
                            <a:srgbClr val="000000"/>
                          </a:solidFill>
                          <a:effectLst/>
                          <a:latin typeface="华文楷体" panose="02010600040101010101" pitchFamily="2" charset="-122"/>
                          <a:ea typeface="华文楷体" panose="02010600040101010101" pitchFamily="2" charset="-122"/>
                        </a:rPr>
                        <a:t>共</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益实验室</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(B Lab)”</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评估，达到了社会及环境影响力</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治理、员工、社区、环境和客户</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5</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个维度上</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的认证标准，实现了商业利润和社会责任的平衡的新型企业</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493083221"/>
                  </a:ext>
                </a:extLst>
              </a:tr>
              <a:tr h="827708">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CDP Worldwide</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CDP</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CDP</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全球环境信息研究中心</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25400" cmpd="sng">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a:solidFill>
                            <a:srgbClr val="000000"/>
                          </a:solidFill>
                          <a:effectLst/>
                          <a:latin typeface="华文楷体" panose="02010600040101010101" pitchFamily="2" charset="-122"/>
                          <a:ea typeface="华文楷体" panose="02010600040101010101" pitchFamily="2" charset="-122"/>
                        </a:rPr>
                        <a:t>一家总部位于伦敦的国际非营利组织，创立于</a:t>
                      </a:r>
                      <a:r>
                        <a:rPr lang="en-US" altLang="zh-CN" sz="1050" b="0" i="0" u="none" strike="noStrike">
                          <a:solidFill>
                            <a:srgbClr val="000000"/>
                          </a:solidFill>
                          <a:effectLst/>
                          <a:latin typeface="Times New Roman" panose="02020603050405020304" pitchFamily="18" charset="0"/>
                          <a:ea typeface="等线" panose="02010600030101010101" pitchFamily="2" charset="-122"/>
                        </a:rPr>
                        <a:t>2000</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年，前身为碳披露项目</a:t>
                      </a:r>
                      <a:r>
                        <a:rPr lang="zh-CN" altLang="en-US" sz="1050" b="0" i="0" u="none" strike="noStrike">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a:solidFill>
                            <a:srgbClr val="000000"/>
                          </a:solidFill>
                          <a:effectLst/>
                          <a:latin typeface="Times New Roman" panose="02020603050405020304" pitchFamily="18" charset="0"/>
                          <a:ea typeface="等线" panose="02010600030101010101" pitchFamily="2" charset="-122"/>
                        </a:rPr>
                        <a:t>(Carbon Disclosure Project)</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，作为全球唯一测量、披露、管理和分享重要环境信息的系统，目前拥有全球最大的关于气候变化、水和森林风险的信息数据库，与全球超过</a:t>
                      </a:r>
                      <a:r>
                        <a:rPr lang="en-US" altLang="zh-CN" sz="1050" b="0" i="0" u="none" strike="noStrike">
                          <a:solidFill>
                            <a:srgbClr val="000000"/>
                          </a:solidFill>
                          <a:effectLst/>
                          <a:latin typeface="Times New Roman" panose="02020603050405020304" pitchFamily="18" charset="0"/>
                          <a:ea typeface="等线" panose="02010600030101010101" pitchFamily="2" charset="-122"/>
                        </a:rPr>
                        <a:t>590</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家、总资产达</a:t>
                      </a:r>
                      <a:r>
                        <a:rPr lang="en-US" altLang="zh-CN" sz="1050" b="0" i="0" u="none" strike="noStrike">
                          <a:solidFill>
                            <a:srgbClr val="000000"/>
                          </a:solidFill>
                          <a:effectLst/>
                          <a:latin typeface="Times New Roman" panose="02020603050405020304" pitchFamily="18" charset="0"/>
                          <a:ea typeface="等线" panose="02010600030101010101" pitchFamily="2" charset="-122"/>
                        </a:rPr>
                        <a:t>110</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万亿美元的机构投资者以及超过</a:t>
                      </a:r>
                      <a:r>
                        <a:rPr lang="en-US" altLang="zh-CN" sz="1050" b="0" i="0" u="none" strike="noStrike">
                          <a:solidFill>
                            <a:srgbClr val="000000"/>
                          </a:solidFill>
                          <a:effectLst/>
                          <a:latin typeface="Times New Roman" panose="02020603050405020304" pitchFamily="18" charset="0"/>
                          <a:ea typeface="等线" panose="02010600030101010101" pitchFamily="2" charset="-122"/>
                        </a:rPr>
                        <a:t>200</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家采购企业合作，致力于推动企业和政府减少温室气体排放，保护水和森林资源</a:t>
                      </a:r>
                      <a:endParaRPr lang="zh-CN" altLang="en-US" sz="105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150378368"/>
                  </a:ext>
                </a:extLst>
              </a:tr>
              <a:tr h="663470">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Conference of the Parties</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COP</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联合国气候变化框架公约缔约方会议</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联合国气候变化大会</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a:t>
                      </a:r>
                    </a:p>
                  </a:txBody>
                  <a:tcPr marL="6350" marR="6350" marT="6350" marB="0" anchor="ctr">
                    <a:lnL>
                      <a:noFill/>
                    </a:lnL>
                    <a:lnR>
                      <a:noFill/>
                    </a:lnR>
                    <a:lnT w="25400" cmpd="sng">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每年召开的</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COP</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是</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UNFCCC</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的最高决策机构，由各缔约方政府参与，商业代表、国际组织、利益团体和协会作为观察员。第二十六次缔约方大会</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(COP 26) </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由英国与意大利合办，原定于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2020</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11</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月举行，因新冠疫情影响推迟至</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2021</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11</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月在苏格兰格拉斯哥举行</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260096048"/>
                  </a:ext>
                </a:extLst>
              </a:tr>
              <a:tr h="334994">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Environmental, Social, and Governance</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ESG</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环境、社会和公司治理</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25400" cmpd="sng">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影响企业可持续性的非财务因素，</a:t>
                      </a:r>
                      <a:r>
                        <a:rPr lang="en-US" altLang="zh-CN" sz="1050" b="0" i="0" u="none" strike="noStrike">
                          <a:solidFill>
                            <a:srgbClr val="000000"/>
                          </a:solidFill>
                          <a:effectLst/>
                          <a:latin typeface="Times New Roman" panose="02020603050405020304" pitchFamily="18" charset="0"/>
                          <a:ea typeface="等线" panose="02010600030101010101" pitchFamily="2" charset="-122"/>
                        </a:rPr>
                        <a:t>SASB</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、全球报告倡议组织</a:t>
                      </a:r>
                      <a:r>
                        <a:rPr lang="zh-CN" altLang="en-US" sz="1050" b="0" i="0" u="none" strike="noStrike">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a:solidFill>
                            <a:srgbClr val="000000"/>
                          </a:solidFill>
                          <a:effectLst/>
                          <a:latin typeface="Times New Roman" panose="02020603050405020304" pitchFamily="18" charset="0"/>
                          <a:ea typeface="等线" panose="02010600030101010101" pitchFamily="2" charset="-122"/>
                        </a:rPr>
                        <a:t>(GRI) </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及</a:t>
                      </a:r>
                      <a:r>
                        <a:rPr lang="en-US" altLang="zh-CN" sz="1050" b="0" i="0" u="none" strike="noStrike">
                          <a:solidFill>
                            <a:srgbClr val="000000"/>
                          </a:solidFill>
                          <a:effectLst/>
                          <a:latin typeface="Times New Roman" panose="02020603050405020304" pitchFamily="18" charset="0"/>
                          <a:ea typeface="等线" panose="02010600030101010101" pitchFamily="2" charset="-122"/>
                        </a:rPr>
                        <a:t>TCFD</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等组织正制定标准和重要性，以促进将</a:t>
                      </a:r>
                      <a:r>
                        <a:rPr lang="en-US" altLang="zh-CN" sz="1050" b="0" i="0" u="none" strike="noStrike">
                          <a:solidFill>
                            <a:srgbClr val="000000"/>
                          </a:solidFill>
                          <a:effectLst/>
                          <a:latin typeface="Times New Roman" panose="02020603050405020304" pitchFamily="18" charset="0"/>
                          <a:ea typeface="等线" panose="02010600030101010101" pitchFamily="2" charset="-122"/>
                        </a:rPr>
                        <a:t>ESG</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因素纳入投资流程</a:t>
                      </a:r>
                      <a:endParaRPr lang="zh-CN" altLang="en-US" sz="105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34852868"/>
                  </a:ext>
                </a:extLst>
              </a:tr>
              <a:tr h="334994">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Financial Stability Board</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FSB</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金融稳定委员会</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25400" cmpd="sng">
                      <a:noFill/>
                    </a:lnT>
                    <a:lnB>
                      <a:noFill/>
                    </a:lnB>
                    <a:lnTlToBr w="12700" cmpd="sng">
                      <a:noFill/>
                      <a:prstDash val="solid"/>
                    </a:lnTlToBr>
                    <a:lnBlToTr w="12700" cmpd="sng">
                      <a:noFill/>
                      <a:prstDash val="solid"/>
                    </a:lnBlToTr>
                  </a:tcPr>
                </a:tc>
                <a:tc>
                  <a:txBody>
                    <a:bodyPr/>
                    <a:lstStyle/>
                    <a:p>
                      <a:pPr algn="l" fontAlgn="ct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国集团</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(G20) </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下属的专门性国际组织，成立于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2009</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4</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月，负责对全球金融体系进行监管并提出建议</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91480734"/>
                  </a:ext>
                </a:extLst>
              </a:tr>
              <a:tr h="334994">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Greenhouse Gas Protocol</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GHG Protocol</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温室气体核算体系</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25400" cmpd="sng">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全球使用范围最广的国际温室气体核算工具，由</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WRI</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WBCSD</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1998</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年开始合作开发，帮助政府和企业理解、测量与管理温室气体排放</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24608249"/>
                  </a:ext>
                </a:extLst>
              </a:tr>
              <a:tr h="663470">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Paris Agreement, The</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altLang="zh-CN" sz="1050" b="0" i="0" u="none" strike="noStrike" dirty="0">
                          <a:solidFill>
                            <a:srgbClr val="000000"/>
                          </a:solidFill>
                          <a:effectLst/>
                          <a:latin typeface="华文楷体" panose="02010600040101010101" pitchFamily="2" charset="-122"/>
                          <a:ea typeface="华文楷体" panose="02010600040101010101" pitchFamily="2" charset="-122"/>
                        </a:rPr>
                        <a:t>《</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巴黎协定</a:t>
                      </a:r>
                      <a:r>
                        <a:rPr lang="en-US" altLang="zh-CN" sz="1050" b="0" i="0" u="none" strike="noStrike" dirty="0">
                          <a:solidFill>
                            <a:srgbClr val="000000"/>
                          </a:solidFill>
                          <a:effectLst/>
                          <a:latin typeface="华文楷体" panose="02010600040101010101" pitchFamily="2" charset="-122"/>
                          <a:ea typeface="华文楷体" panose="02010600040101010101" pitchFamily="2" charset="-122"/>
                        </a:rPr>
                        <a:t>》</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25400" cmpd="sng">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由</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UNFCCC</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所有缔约方于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2015</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12</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月一致通过，是历史上关于气候变化首个具有法律约束力的全球性条约，对</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2020</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年后应对气候变化国际机制作出安排，目标是将与工业化前水平相比的全球平均温度升幅控制在</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℃以下，努力实现</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1.5</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℃的目标</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939804787"/>
                  </a:ext>
                </a:extLst>
              </a:tr>
              <a:tr h="499232">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Principles for Responsible Investment</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PRI</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负责任投资原则</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25400" cmpd="sng">
                      <a:noFill/>
                    </a:lnT>
                    <a:lnB>
                      <a:noFill/>
                    </a:lnB>
                    <a:lnTlToBr w="12700" cmpd="sng">
                      <a:noFill/>
                      <a:prstDash val="solid"/>
                    </a:lnTlToBr>
                    <a:lnBlToTr w="12700" cmpd="sng">
                      <a:noFill/>
                      <a:prstDash val="solid"/>
                    </a:lnBlToTr>
                  </a:tcPr>
                </a:tc>
                <a:tc>
                  <a:txBody>
                    <a:bodyPr/>
                    <a:lstStyle/>
                    <a:p>
                      <a:pPr algn="l" fontAlgn="ctr"/>
                      <a:r>
                        <a:rPr lang="en-US" altLang="zh-CN" sz="1050" b="0" i="0" u="none" strike="noStrike">
                          <a:solidFill>
                            <a:srgbClr val="000000"/>
                          </a:solidFill>
                          <a:effectLst/>
                          <a:latin typeface="Times New Roman" panose="02020603050405020304" pitchFamily="18" charset="0"/>
                          <a:ea typeface="等线" panose="02010600030101010101" pitchFamily="2" charset="-122"/>
                        </a:rPr>
                        <a:t>UNEP FI</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和</a:t>
                      </a:r>
                      <a:r>
                        <a:rPr lang="en-US" altLang="zh-CN" sz="1050" b="0" i="0" u="none" strike="noStrike">
                          <a:solidFill>
                            <a:srgbClr val="000000"/>
                          </a:solidFill>
                          <a:effectLst/>
                          <a:latin typeface="Times New Roman" panose="02020603050405020304" pitchFamily="18" charset="0"/>
                          <a:ea typeface="等线" panose="02010600030101010101" pitchFamily="2" charset="-122"/>
                        </a:rPr>
                        <a:t>UNGC</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协作的投资者倡议，于</a:t>
                      </a:r>
                      <a:r>
                        <a:rPr lang="en-US" altLang="zh-CN" sz="1050" b="0" i="0" u="none" strike="noStrike">
                          <a:solidFill>
                            <a:srgbClr val="000000"/>
                          </a:solidFill>
                          <a:effectLst/>
                          <a:latin typeface="Times New Roman" panose="02020603050405020304" pitchFamily="18" charset="0"/>
                          <a:ea typeface="等线" panose="02010600030101010101" pitchFamily="2" charset="-122"/>
                        </a:rPr>
                        <a:t>2006</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年</a:t>
                      </a:r>
                      <a:r>
                        <a:rPr lang="en-US" altLang="zh-CN" sz="1050" b="0" i="0" u="none" strike="noStrike">
                          <a:solidFill>
                            <a:srgbClr val="000000"/>
                          </a:solidFill>
                          <a:effectLst/>
                          <a:latin typeface="Times New Roman" panose="02020603050405020304" pitchFamily="18" charset="0"/>
                          <a:ea typeface="等线" panose="02010600030101010101" pitchFamily="2" charset="-122"/>
                        </a:rPr>
                        <a:t>4</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月启动，贯彻执行负责任投资六项原则，将</a:t>
                      </a:r>
                      <a:r>
                        <a:rPr lang="en-US" altLang="zh-CN" sz="1050" b="0" i="0" u="none" strike="noStrike">
                          <a:solidFill>
                            <a:srgbClr val="000000"/>
                          </a:solidFill>
                          <a:effectLst/>
                          <a:latin typeface="Times New Roman" panose="02020603050405020304" pitchFamily="18" charset="0"/>
                          <a:ea typeface="等线" panose="02010600030101010101" pitchFamily="2" charset="-122"/>
                        </a:rPr>
                        <a:t>ESG</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因素纳入投资决策和积极所有权，目前全球签署机构超过</a:t>
                      </a:r>
                      <a:r>
                        <a:rPr lang="en-US" altLang="zh-CN" sz="1050" b="0" i="0" u="none" strike="noStrike">
                          <a:solidFill>
                            <a:srgbClr val="000000"/>
                          </a:solidFill>
                          <a:effectLst/>
                          <a:latin typeface="Times New Roman" panose="02020603050405020304" pitchFamily="18" charset="0"/>
                          <a:ea typeface="等线" panose="02010600030101010101" pitchFamily="2" charset="-122"/>
                        </a:rPr>
                        <a:t>4000</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家、总资产超过</a:t>
                      </a:r>
                      <a:r>
                        <a:rPr lang="en-US" altLang="zh-CN" sz="1050" b="0" i="0" u="none" strike="noStrike">
                          <a:solidFill>
                            <a:srgbClr val="000000"/>
                          </a:solidFill>
                          <a:effectLst/>
                          <a:latin typeface="Times New Roman" panose="02020603050405020304" pitchFamily="18" charset="0"/>
                          <a:ea typeface="等线" panose="02010600030101010101" pitchFamily="2" charset="-122"/>
                        </a:rPr>
                        <a:t>140</a:t>
                      </a:r>
                      <a:r>
                        <a:rPr lang="zh-CN" altLang="en-US" sz="1050" b="0" i="0" u="none" strike="noStrike">
                          <a:solidFill>
                            <a:srgbClr val="000000"/>
                          </a:solidFill>
                          <a:effectLst/>
                          <a:latin typeface="华文楷体" panose="02010600040101010101" pitchFamily="2" charset="-122"/>
                          <a:ea typeface="华文楷体" panose="02010600040101010101" pitchFamily="2" charset="-122"/>
                        </a:rPr>
                        <a:t>万亿美元</a:t>
                      </a:r>
                      <a:endParaRPr lang="zh-CN" altLang="en-US" sz="105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34966523"/>
                  </a:ext>
                </a:extLst>
              </a:tr>
              <a:tr h="827708">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Sustainability Accounting Standards Board</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SASB</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可持续发展会计准则委员会</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25400" cmpd="sng">
                      <a:noFill/>
                    </a:lnT>
                    <a:lnB>
                      <a:noFill/>
                    </a:lnB>
                    <a:lnTlToBr w="12700" cmpd="sng">
                      <a:noFill/>
                      <a:prstDash val="solid"/>
                    </a:lnTlToBr>
                    <a:lnBlToTr w="12700" cmpd="sng">
                      <a:noFill/>
                      <a:prstDash val="solid"/>
                    </a:lnBlToTr>
                  </a:tcPr>
                </a:tc>
                <a:tc>
                  <a:txBody>
                    <a:bodyPr/>
                    <a:lstStyle/>
                    <a:p>
                      <a:pPr algn="l" fontAlgn="ct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2011</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年成立于美国的非营利组织，于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2021</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6</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月正式与国际综合报告委员会</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(IIRC) </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合并形成价值报告基金会</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(Value Reporting Foundation)</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，沿用</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IIRC</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价值总览报告框架与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SASB</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准则，旨在简化国际可持续性信息披露体系。</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SASB</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准则为企业对投资者有重大财务影响的可持续性信息披露提供指引，规定了</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77</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个行业</a:t>
                      </a:r>
                      <a:r>
                        <a:rPr lang="zh-CN" altLang="en-US" sz="1050" b="0" i="0" u="none" strike="noStrike" dirty="0" smtClean="0">
                          <a:solidFill>
                            <a:srgbClr val="000000"/>
                          </a:solidFill>
                          <a:effectLst/>
                          <a:latin typeface="华文楷体" panose="02010600040101010101" pitchFamily="2" charset="-122"/>
                          <a:ea typeface="华文楷体" panose="02010600040101010101" pitchFamily="2" charset="-122"/>
                        </a:rPr>
                        <a:t>的</a:t>
                      </a:r>
                      <a:r>
                        <a:rPr lang="en-US" altLang="zh-CN" sz="1050" b="0" i="0" u="none" strike="noStrike" dirty="0" err="1" smtClean="0">
                          <a:solidFill>
                            <a:srgbClr val="000000"/>
                          </a:solidFill>
                          <a:effectLst/>
                          <a:latin typeface="华文楷体" panose="02010600040101010101" pitchFamily="2" charset="-122"/>
                          <a:ea typeface="华文楷体" panose="02010600040101010101" pitchFamily="2" charset="-122"/>
                        </a:rPr>
                        <a:t>特定</a:t>
                      </a:r>
                      <a:r>
                        <a:rPr lang="en-US" altLang="zh-CN" sz="1050" b="0" i="0" u="none" strike="noStrike" dirty="0" err="1" smtClean="0">
                          <a:solidFill>
                            <a:srgbClr val="000000"/>
                          </a:solidFill>
                          <a:effectLst/>
                          <a:latin typeface="Times New Roman" panose="02020603050405020304" pitchFamily="18" charset="0"/>
                          <a:ea typeface="等线" panose="02010600030101010101" pitchFamily="2" charset="-122"/>
                        </a:rPr>
                        <a:t>ESG</a:t>
                      </a:r>
                      <a:r>
                        <a:rPr lang="zh-CN" altLang="en-US" sz="1050" b="0" i="0" u="none" strike="noStrike" dirty="0" smtClean="0">
                          <a:solidFill>
                            <a:srgbClr val="000000"/>
                          </a:solidFill>
                          <a:effectLst/>
                          <a:latin typeface="华文楷体" panose="02010600040101010101" pitchFamily="2" charset="-122"/>
                          <a:ea typeface="华文楷体" panose="02010600040101010101" pitchFamily="2" charset="-122"/>
                        </a:rPr>
                        <a:t>项目和标准</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266626795"/>
                  </a:ext>
                </a:extLst>
              </a:tr>
              <a:tr h="499232">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Science-Based Targets Initiative</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SBTi</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科学碳目标倡议</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由</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CDP</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UNGC</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WRI</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和世界自然基金会</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(WWF) </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共同发起的温室气体减排全球倡议，是全球商业气候联盟的行动承诺之一，旨在帮助企业设定符合</a:t>
                      </a:r>
                      <a:r>
                        <a:rPr lang="en-US" altLang="zh-CN" sz="1050" b="0" i="0" u="none" strike="noStrike" dirty="0">
                          <a:solidFill>
                            <a:srgbClr val="000000"/>
                          </a:solidFill>
                          <a:effectLst/>
                          <a:latin typeface="华文楷体" panose="02010600040101010101" pitchFamily="2" charset="-122"/>
                          <a:ea typeface="华文楷体" panose="02010600040101010101" pitchFamily="2" charset="-122"/>
                        </a:rPr>
                        <a:t>《</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巴黎协定</a:t>
                      </a:r>
                      <a:r>
                        <a:rPr lang="en-US" altLang="zh-CN" sz="1050" b="0" i="0" u="none" strike="noStrike" dirty="0">
                          <a:solidFill>
                            <a:srgbClr val="000000"/>
                          </a:solidFill>
                          <a:effectLst/>
                          <a:latin typeface="华文楷体" panose="02010600040101010101" pitchFamily="2" charset="-122"/>
                          <a:ea typeface="华文楷体" panose="02010600040101010101" pitchFamily="2" charset="-122"/>
                        </a:rPr>
                        <a:t>》</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温控目标的科学碳目标</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(SBTs)</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，并致力于推动</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SBTs</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成为商业惯例</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528371803"/>
                  </a:ext>
                </a:extLst>
              </a:tr>
            </a:tbl>
          </a:graphicData>
        </a:graphic>
      </p:graphicFrame>
      <p:pic>
        <p:nvPicPr>
          <p:cNvPr id="7" name="图片 6">
            <a:extLst>
              <a:ext uri="{FF2B5EF4-FFF2-40B4-BE49-F238E27FC236}">
                <a16:creationId xmlns="" xmlns:a16="http://schemas.microsoft.com/office/drawing/2014/main" id="{5E554D0B-ED6F-4A93-BF06-7D530BF0D931}"/>
              </a:ext>
            </a:extLst>
          </p:cNvPr>
          <p:cNvPicPr>
            <a:picLocks noChangeAspect="1"/>
          </p:cNvPicPr>
          <p:nvPr/>
        </p:nvPicPr>
        <p:blipFill>
          <a:blip r:embed="rId3"/>
          <a:stretch>
            <a:fillRect/>
          </a:stretch>
        </p:blipFill>
        <p:spPr>
          <a:xfrm>
            <a:off x="215616" y="5877272"/>
            <a:ext cx="900000" cy="506250"/>
          </a:xfrm>
          <a:prstGeom prst="rect">
            <a:avLst/>
          </a:prstGeom>
        </p:spPr>
      </p:pic>
      <p:pic>
        <p:nvPicPr>
          <p:cNvPr id="9" name="图片 8">
            <a:extLst>
              <a:ext uri="{FF2B5EF4-FFF2-40B4-BE49-F238E27FC236}">
                <a16:creationId xmlns="" xmlns:a16="http://schemas.microsoft.com/office/drawing/2014/main" id="{34F82555-ED33-42C3-8872-B919F140832C}"/>
              </a:ext>
            </a:extLst>
          </p:cNvPr>
          <p:cNvPicPr>
            <a:picLocks noChangeAspect="1"/>
          </p:cNvPicPr>
          <p:nvPr/>
        </p:nvPicPr>
        <p:blipFill rotWithShape="1">
          <a:blip r:embed="rId4"/>
          <a:srcRect l="9969" t="30714" r="14408" b="25730"/>
          <a:stretch/>
        </p:blipFill>
        <p:spPr>
          <a:xfrm>
            <a:off x="215616" y="4649585"/>
            <a:ext cx="900000" cy="291583"/>
          </a:xfrm>
          <a:prstGeom prst="rect">
            <a:avLst/>
          </a:prstGeom>
        </p:spPr>
      </p:pic>
      <p:pic>
        <p:nvPicPr>
          <p:cNvPr id="10" name="Picture 10" descr="B Corporation - Stonyfield">
            <a:extLst>
              <a:ext uri="{FF2B5EF4-FFF2-40B4-BE49-F238E27FC236}">
                <a16:creationId xmlns="" xmlns:a16="http://schemas.microsoft.com/office/drawing/2014/main" id="{A8F84409-D96C-4C29-8AB8-47082EE7759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239" t="9203" r="10472" b="7773"/>
          <a:stretch/>
        </p:blipFill>
        <p:spPr bwMode="auto">
          <a:xfrm>
            <a:off x="480288" y="821770"/>
            <a:ext cx="432048" cy="6689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arbon Disclosure Project - Wikipedia">
            <a:extLst>
              <a:ext uri="{FF2B5EF4-FFF2-40B4-BE49-F238E27FC236}">
                <a16:creationId xmlns="" xmlns:a16="http://schemas.microsoft.com/office/drawing/2014/main" id="{E52A86F8-B958-420E-963C-DABC5D7D150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616" y="1611866"/>
            <a:ext cx="900000" cy="3158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eenhouse Gas (GHG) Protocol Reporting - Everything you need to know &amp;amp;  more - Ecochain">
            <a:extLst>
              <a:ext uri="{FF2B5EF4-FFF2-40B4-BE49-F238E27FC236}">
                <a16:creationId xmlns="" xmlns:a16="http://schemas.microsoft.com/office/drawing/2014/main" id="{2FBA6B09-9699-4480-A758-06BAE37C9E9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5616" y="3609020"/>
            <a:ext cx="900000" cy="250469"/>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 xmlns:a16="http://schemas.microsoft.com/office/drawing/2014/main" id="{57B2B0FE-D2A9-428A-85E6-676B49BDFE21}"/>
              </a:ext>
            </a:extLst>
          </p:cNvPr>
          <p:cNvPicPr>
            <a:picLocks noChangeAspect="1"/>
          </p:cNvPicPr>
          <p:nvPr/>
        </p:nvPicPr>
        <p:blipFill>
          <a:blip r:embed="rId8"/>
          <a:stretch>
            <a:fillRect/>
          </a:stretch>
        </p:blipFill>
        <p:spPr>
          <a:xfrm>
            <a:off x="215616" y="2249335"/>
            <a:ext cx="900000" cy="585000"/>
          </a:xfrm>
          <a:prstGeom prst="rect">
            <a:avLst/>
          </a:prstGeom>
        </p:spPr>
      </p:pic>
      <p:pic>
        <p:nvPicPr>
          <p:cNvPr id="1044" name="Picture 20" descr="Financial Stability Board (FSB) - Overview, Functions, Structure">
            <a:extLst>
              <a:ext uri="{FF2B5EF4-FFF2-40B4-BE49-F238E27FC236}">
                <a16:creationId xmlns="" xmlns:a16="http://schemas.microsoft.com/office/drawing/2014/main" id="{31B12994-B3AE-4C5E-BD6D-546E0900C7C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5616" y="3257447"/>
            <a:ext cx="900000" cy="247813"/>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23">
            <a:extLst>
              <a:ext uri="{FF2B5EF4-FFF2-40B4-BE49-F238E27FC236}">
                <a16:creationId xmlns="" xmlns:a16="http://schemas.microsoft.com/office/drawing/2014/main" id="{14055228-D5C3-478D-967B-F1473CF1D02D}"/>
              </a:ext>
            </a:extLst>
          </p:cNvPr>
          <p:cNvGrpSpPr>
            <a:grpSpLocks noChangeAspect="1"/>
          </p:cNvGrpSpPr>
          <p:nvPr/>
        </p:nvGrpSpPr>
        <p:grpSpPr>
          <a:xfrm>
            <a:off x="215616" y="5085184"/>
            <a:ext cx="900000" cy="701368"/>
            <a:chOff x="35596" y="4438633"/>
            <a:chExt cx="900000" cy="701368"/>
          </a:xfrm>
        </p:grpSpPr>
        <p:pic>
          <p:nvPicPr>
            <p:cNvPr id="6" name="图片 5">
              <a:extLst>
                <a:ext uri="{FF2B5EF4-FFF2-40B4-BE49-F238E27FC236}">
                  <a16:creationId xmlns="" xmlns:a16="http://schemas.microsoft.com/office/drawing/2014/main" id="{C51A7E57-D4E3-4560-ABD0-1C027B0BA5F5}"/>
                </a:ext>
              </a:extLst>
            </p:cNvPr>
            <p:cNvPicPr>
              <a:picLocks noChangeAspect="1"/>
            </p:cNvPicPr>
            <p:nvPr/>
          </p:nvPicPr>
          <p:blipFill>
            <a:blip r:embed="rId10"/>
            <a:stretch>
              <a:fillRect/>
            </a:stretch>
          </p:blipFill>
          <p:spPr>
            <a:xfrm>
              <a:off x="516292" y="4780001"/>
              <a:ext cx="360000" cy="360000"/>
            </a:xfrm>
            <a:prstGeom prst="rect">
              <a:avLst/>
            </a:prstGeom>
          </p:spPr>
        </p:pic>
        <p:pic>
          <p:nvPicPr>
            <p:cNvPr id="23" name="图片 22" descr="黑白色的标志&#10;&#10;描述已自动生成">
              <a:extLst>
                <a:ext uri="{FF2B5EF4-FFF2-40B4-BE49-F238E27FC236}">
                  <a16:creationId xmlns="" xmlns:a16="http://schemas.microsoft.com/office/drawing/2014/main" id="{7A6886BE-9239-4B55-8900-DE34BF952BD7}"/>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6288" t="14516" r="6288" b="14516"/>
            <a:stretch/>
          </p:blipFill>
          <p:spPr>
            <a:xfrm>
              <a:off x="35596" y="4438633"/>
              <a:ext cx="900000" cy="316216"/>
            </a:xfrm>
            <a:prstGeom prst="rect">
              <a:avLst/>
            </a:prstGeom>
          </p:spPr>
        </p:pic>
        <p:pic>
          <p:nvPicPr>
            <p:cNvPr id="1058" name="Picture 34" descr="IIRC | Toronto Sustainability | TSSS">
              <a:extLst>
                <a:ext uri="{FF2B5EF4-FFF2-40B4-BE49-F238E27FC236}">
                  <a16:creationId xmlns="" xmlns:a16="http://schemas.microsoft.com/office/drawing/2014/main" id="{980BA3FC-F0CF-435F-A06D-898A0C850DEE}"/>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6305" t="9370" r="25176" b="8441"/>
            <a:stretch/>
          </p:blipFill>
          <p:spPr bwMode="auto">
            <a:xfrm>
              <a:off x="86994" y="4780001"/>
              <a:ext cx="372740" cy="36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0678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r>
              <a:rPr lang="en-US" altLang="zh-CN" dirty="0">
                <a:solidFill>
                  <a:prstClr val="black"/>
                </a:solidFill>
              </a:rPr>
              <a:t>	</a:t>
            </a:r>
            <a:fld id="{3E044E29-2350-4B8E-BA20-BE5AF3BE06D1}" type="slidenum">
              <a:rPr lang="en-US" altLang="zh-CN" smtClean="0">
                <a:solidFill>
                  <a:prstClr val="black"/>
                </a:solidFill>
              </a:rPr>
              <a:pPr>
                <a:defRPr/>
              </a:pPr>
              <a:t>2</a:t>
            </a:fld>
            <a:endParaRPr lang="en-US" altLang="zh-CN" dirty="0">
              <a:solidFill>
                <a:prstClr val="black"/>
              </a:solidFill>
            </a:endParaRPr>
          </a:p>
        </p:txBody>
      </p:sp>
      <p:sp>
        <p:nvSpPr>
          <p:cNvPr id="17" name="内容占位符 1">
            <a:extLst>
              <a:ext uri="{FF2B5EF4-FFF2-40B4-BE49-F238E27FC236}">
                <a16:creationId xmlns="" xmlns:a16="http://schemas.microsoft.com/office/drawing/2014/main" id="{36B8A29B-85A0-44C7-B38B-56C32D0BB8FC}"/>
              </a:ext>
            </a:extLst>
          </p:cNvPr>
          <p:cNvSpPr>
            <a:spLocks noGrp="1"/>
          </p:cNvSpPr>
          <p:nvPr>
            <p:ph/>
          </p:nvPr>
        </p:nvSpPr>
        <p:spPr>
          <a:xfrm>
            <a:off x="144263" y="44624"/>
            <a:ext cx="6912013" cy="561764"/>
          </a:xfrm>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t>气候变化领域通用术语表 </a:t>
            </a:r>
            <a:r>
              <a:rPr lang="en-US" altLang="zh-CN" sz="1600" b="1" dirty="0"/>
              <a:t>(</a:t>
            </a:r>
            <a:r>
              <a:rPr lang="zh-CN" altLang="en-US" sz="1600" b="1" dirty="0"/>
              <a:t>续</a:t>
            </a:r>
            <a:r>
              <a:rPr lang="en-US" altLang="zh-CN" sz="1600" b="1" dirty="0"/>
              <a:t>)</a:t>
            </a:r>
            <a:endParaRPr lang="zh-CN" altLang="en-US" sz="1600" b="1" dirty="0"/>
          </a:p>
        </p:txBody>
      </p:sp>
      <p:graphicFrame>
        <p:nvGraphicFramePr>
          <p:cNvPr id="18" name="object 5">
            <a:extLst>
              <a:ext uri="{FF2B5EF4-FFF2-40B4-BE49-F238E27FC236}">
                <a16:creationId xmlns="" xmlns:a16="http://schemas.microsoft.com/office/drawing/2014/main" id="{A20AB442-6790-43D8-AD28-809058B6AC91}"/>
              </a:ext>
            </a:extLst>
          </p:cNvPr>
          <p:cNvGraphicFramePr>
            <a:graphicFrameLocks noGrp="1"/>
          </p:cNvGraphicFramePr>
          <p:nvPr>
            <p:extLst/>
          </p:nvPr>
        </p:nvGraphicFramePr>
        <p:xfrm>
          <a:off x="1172253" y="656697"/>
          <a:ext cx="7684223" cy="5731402"/>
        </p:xfrm>
        <a:graphic>
          <a:graphicData uri="http://schemas.openxmlformats.org/drawingml/2006/table">
            <a:tbl>
              <a:tblPr firstRow="1" bandRow="1">
                <a:tableStyleId>{74C1A8A3-306A-4EB7-A6B1-4F7E0EB9C5D6}</a:tableStyleId>
              </a:tblPr>
              <a:tblGrid>
                <a:gridCol w="1404156">
                  <a:extLst>
                    <a:ext uri="{9D8B030D-6E8A-4147-A177-3AD203B41FA5}">
                      <a16:colId xmlns="" xmlns:a16="http://schemas.microsoft.com/office/drawing/2014/main" val="20001"/>
                    </a:ext>
                  </a:extLst>
                </a:gridCol>
                <a:gridCol w="576064">
                  <a:extLst>
                    <a:ext uri="{9D8B030D-6E8A-4147-A177-3AD203B41FA5}">
                      <a16:colId xmlns="" xmlns:a16="http://schemas.microsoft.com/office/drawing/2014/main" val="2120828609"/>
                    </a:ext>
                  </a:extLst>
                </a:gridCol>
                <a:gridCol w="1152128">
                  <a:extLst>
                    <a:ext uri="{9D8B030D-6E8A-4147-A177-3AD203B41FA5}">
                      <a16:colId xmlns="" xmlns:a16="http://schemas.microsoft.com/office/drawing/2014/main" val="2218192468"/>
                    </a:ext>
                  </a:extLst>
                </a:gridCol>
                <a:gridCol w="4551875">
                  <a:extLst>
                    <a:ext uri="{9D8B030D-6E8A-4147-A177-3AD203B41FA5}">
                      <a16:colId xmlns="" xmlns:a16="http://schemas.microsoft.com/office/drawing/2014/main" val="2213401105"/>
                    </a:ext>
                  </a:extLst>
                </a:gridCol>
              </a:tblGrid>
              <a:tr h="253305">
                <a:tc>
                  <a:txBody>
                    <a:bodyPr/>
                    <a:lstStyle/>
                    <a:p>
                      <a:pPr algn="ctr"/>
                      <a:r>
                        <a:rPr lang="zh-CN" altLang="en-US" sz="1050" dirty="0">
                          <a:latin typeface="+mn-lt"/>
                          <a:ea typeface="+mn-ea"/>
                        </a:rPr>
                        <a:t>英文全称</a:t>
                      </a:r>
                    </a:p>
                  </a:txBody>
                  <a:tcPr marL="72000" marR="0" marT="36000" marB="36000" anchor="ctr">
                    <a:lnL>
                      <a:noFill/>
                    </a:lnL>
                    <a:lnR>
                      <a:noFill/>
                    </a:lnR>
                    <a:lnT w="25400" cmpd="sng">
                      <a:noFill/>
                    </a:lnT>
                    <a:lnB w="25400" cmpd="sng">
                      <a:noFill/>
                    </a:lnB>
                    <a:lnTlToBr w="12700" cmpd="sng">
                      <a:noFill/>
                      <a:prstDash val="solid"/>
                    </a:lnTlToBr>
                    <a:lnBlToTr w="12700" cmpd="sng">
                      <a:noFill/>
                      <a:prstDash val="solid"/>
                    </a:lnBlToTr>
                    <a:solidFill>
                      <a:srgbClr val="0D5587"/>
                    </a:solidFill>
                  </a:tcPr>
                </a:tc>
                <a:tc>
                  <a:txBody>
                    <a:bodyPr/>
                    <a:lstStyle/>
                    <a:p>
                      <a:pPr algn="ctr"/>
                      <a:r>
                        <a:rPr lang="zh-CN" altLang="en-US" sz="1050" dirty="0">
                          <a:latin typeface="+mn-lt"/>
                          <a:ea typeface="+mn-ea"/>
                        </a:rPr>
                        <a:t>英文简称</a:t>
                      </a:r>
                    </a:p>
                  </a:txBody>
                  <a:tcPr marL="0" marR="0" marT="36000" marB="36000" anchor="ctr">
                    <a:lnL>
                      <a:noFill/>
                    </a:lnL>
                    <a:lnR>
                      <a:noFill/>
                    </a:lnR>
                    <a:lnT w="25400" cmpd="sng">
                      <a:noFill/>
                    </a:lnT>
                    <a:lnB w="25400" cmpd="sng">
                      <a:noFill/>
                    </a:lnB>
                    <a:lnTlToBr w="12700" cmpd="sng">
                      <a:noFill/>
                      <a:prstDash val="solid"/>
                    </a:lnTlToBr>
                    <a:lnBlToTr w="12700" cmpd="sng">
                      <a:noFill/>
                      <a:prstDash val="solid"/>
                    </a:lnBlToTr>
                    <a:solidFill>
                      <a:srgbClr val="0D5587"/>
                    </a:solidFill>
                  </a:tcPr>
                </a:tc>
                <a:tc>
                  <a:txBody>
                    <a:bodyPr/>
                    <a:lstStyle/>
                    <a:p>
                      <a:pPr marL="0" marR="0" lvl="0" indent="0" algn="ctr" defTabSz="859627" rtl="0" eaLnBrk="1" fontAlgn="auto" latinLnBrk="0" hangingPunct="1">
                        <a:lnSpc>
                          <a:spcPct val="100000"/>
                        </a:lnSpc>
                        <a:spcBef>
                          <a:spcPts val="0"/>
                        </a:spcBef>
                        <a:spcAft>
                          <a:spcPts val="0"/>
                        </a:spcAft>
                        <a:buClrTx/>
                        <a:buSzTx/>
                        <a:buFontTx/>
                        <a:buNone/>
                        <a:tabLst/>
                        <a:defRPr/>
                      </a:pPr>
                      <a:r>
                        <a:rPr lang="zh-CN" altLang="en-US" sz="1050" dirty="0">
                          <a:latin typeface="+mn-lt"/>
                          <a:ea typeface="+mn-ea"/>
                        </a:rPr>
                        <a:t>中文名称</a:t>
                      </a:r>
                    </a:p>
                  </a:txBody>
                  <a:tcPr marL="0" marR="0" marT="36000" marB="36000" anchor="ctr">
                    <a:lnL>
                      <a:noFill/>
                    </a:lnL>
                    <a:lnR>
                      <a:noFill/>
                    </a:lnR>
                    <a:lnT w="25400" cmpd="sng">
                      <a:noFill/>
                    </a:lnT>
                    <a:lnB w="25400" cmpd="sng">
                      <a:noFill/>
                    </a:lnB>
                    <a:lnTlToBr w="12700" cmpd="sng">
                      <a:noFill/>
                      <a:prstDash val="solid"/>
                    </a:lnTlToBr>
                    <a:lnBlToTr w="12700" cmpd="sng">
                      <a:noFill/>
                      <a:prstDash val="solid"/>
                    </a:lnBlToTr>
                    <a:solidFill>
                      <a:srgbClr val="0D5587"/>
                    </a:solidFill>
                  </a:tcPr>
                </a:tc>
                <a:tc>
                  <a:txBody>
                    <a:bodyPr/>
                    <a:lstStyle/>
                    <a:p>
                      <a:pPr algn="ctr"/>
                      <a:r>
                        <a:rPr lang="zh-CN" altLang="en-US" sz="1050" dirty="0">
                          <a:latin typeface="+mn-lt"/>
                          <a:ea typeface="+mn-ea"/>
                        </a:rPr>
                        <a:t>简介</a:t>
                      </a:r>
                    </a:p>
                  </a:txBody>
                  <a:tcPr marL="0" marR="0" marT="36000" marB="36000" anchor="ctr">
                    <a:lnL>
                      <a:noFill/>
                    </a:lnL>
                    <a:lnR>
                      <a:noFill/>
                    </a:lnR>
                    <a:lnT w="25400" cmpd="sng">
                      <a:noFill/>
                    </a:lnT>
                    <a:lnB w="25400" cmpd="sng">
                      <a:noFill/>
                    </a:lnB>
                    <a:lnTlToBr w="12700" cmpd="sng">
                      <a:noFill/>
                      <a:prstDash val="solid"/>
                    </a:lnTlToBr>
                    <a:lnBlToTr w="12700" cmpd="sng">
                      <a:noFill/>
                      <a:prstDash val="solid"/>
                    </a:lnBlToTr>
                    <a:solidFill>
                      <a:srgbClr val="0D5587"/>
                    </a:solidFill>
                  </a:tcPr>
                </a:tc>
                <a:extLst>
                  <a:ext uri="{0D108BD9-81ED-4DB2-BD59-A6C34878D82A}">
                    <a16:rowId xmlns="" xmlns:a16="http://schemas.microsoft.com/office/drawing/2014/main" val="10000"/>
                  </a:ext>
                </a:extLst>
              </a:tr>
              <a:tr h="705733">
                <a:tc>
                  <a:txBody>
                    <a:bodyPr/>
                    <a:lstStyle/>
                    <a:p>
                      <a:pPr algn="l"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Scope</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范围</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与间接和直接温室气体排放相关的运营边界，概念由</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GHG Protocol</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引入，包括：</a:t>
                      </a:r>
                      <a:endParaRPr lang="en-US" altLang="zh-CN" sz="1050" b="0" i="0" u="none" strike="noStrike" dirty="0">
                        <a:solidFill>
                          <a:srgbClr val="000000"/>
                        </a:solidFill>
                        <a:effectLst/>
                        <a:latin typeface="华文楷体" panose="02010600040101010101" pitchFamily="2" charset="-122"/>
                        <a:ea typeface="华文楷体" panose="02010600040101010101" pitchFamily="2" charset="-122"/>
                      </a:endParaRPr>
                    </a:p>
                    <a:p>
                      <a:pPr marL="171450" marR="0" lvl="0" indent="-171450" algn="l" defTabSz="859627"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范围一清单：企业直接排放的温室气体</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p>
                      <a:pPr marL="171450" marR="0" lvl="0" indent="-171450" algn="l" defTabSz="859627"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范围二清单：企业外购电力、供热</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制冷，或蒸汽自用而产生的间接排放量</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p>
                      <a:pPr marL="171450" marR="0" lvl="0" indent="-171450" algn="l" defTabSz="859627"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范围三清单：除了范围二以外的其他间接温室气体排放量</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48406218"/>
                  </a:ext>
                </a:extLst>
              </a:tr>
              <a:tr h="705733">
                <a:tc>
                  <a:txBody>
                    <a:bodyPr/>
                    <a:lstStyle/>
                    <a:p>
                      <a:pPr algn="l"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Sustainable Development Goals</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SDGs</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联合国可持续发展目标</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联合国制定的</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17</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个全球发展目标，是</a:t>
                      </a:r>
                      <a:r>
                        <a:rPr lang="en-US" altLang="zh-CN" sz="1050" b="0" i="0" u="none" strike="noStrike" dirty="0">
                          <a:solidFill>
                            <a:srgbClr val="000000"/>
                          </a:solidFill>
                          <a:effectLst/>
                          <a:latin typeface="华文楷体" panose="02010600040101010101" pitchFamily="2" charset="-122"/>
                          <a:ea typeface="华文楷体" panose="02010600040101010101" pitchFamily="2" charset="-122"/>
                        </a:rPr>
                        <a:t>《</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2030</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年可持续发展议程</a:t>
                      </a:r>
                      <a:r>
                        <a:rPr lang="en-US" altLang="zh-CN" sz="1050" b="0" i="0" u="none" strike="noStrike" dirty="0">
                          <a:solidFill>
                            <a:srgbClr val="000000"/>
                          </a:solidFill>
                          <a:effectLst/>
                          <a:latin typeface="华文楷体" panose="02010600040101010101" pitchFamily="2" charset="-122"/>
                          <a:ea typeface="华文楷体" panose="02010600040101010101" pitchFamily="2" charset="-122"/>
                        </a:rPr>
                        <a:t>》</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的核心，由所有联合国成员国于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2015</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年通过，在</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2000-2015</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年千年发展目标</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(MDGs) </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到期之后继续指导</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2015-2030</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年的全球发展工作，旨在通过提升医疗和教育水平、减少不平等、促进经济增长从而消除贫困，同时应对气候变化</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556391762"/>
                  </a:ext>
                </a:extLst>
              </a:tr>
              <a:tr h="705733">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Task Force on Climate-Related Financial Disclosures</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TCFD</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气候相关财务信息披露工作组</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为回应</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G20</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要求，由</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FSB</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2015</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12</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月成立，围绕四个主题领域</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治理、战略、风险管理，以及指标</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&amp;</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目标</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为金融机构和非金融机构制定一致的气候相关财务信息自愿披露建议，以帮助投资者、债权人、保险公司及其他财务利益相关方将与气候相关的风险纳入决策</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15725780"/>
                  </a:ext>
                </a:extLst>
              </a:tr>
              <a:tr h="531033">
                <a:tc>
                  <a:txBody>
                    <a:bodyPr/>
                    <a:lstStyle/>
                    <a:p>
                      <a:pPr algn="l" fontAlgn="ctr"/>
                      <a:r>
                        <a:rPr lang="fr-FR" sz="1050" b="0" i="0" u="none" strike="noStrike">
                          <a:solidFill>
                            <a:srgbClr val="000000"/>
                          </a:solidFill>
                          <a:effectLst/>
                          <a:latin typeface="Times New Roman" panose="02020603050405020304" pitchFamily="18" charset="0"/>
                          <a:ea typeface="等线" panose="02010600030101010101" pitchFamily="2" charset="-122"/>
                        </a:rPr>
                        <a:t>United Nations Environment Programme Finance Initiative</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UNEP FI</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联合国环境规划署金融倡议</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UNEP</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与全球金融部门建立的伙伴关系，始于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1991</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年，如今拥有</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400</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多家成员，包括银行、保险机构和投资者，旨在建立全球可持续金融体系框架，</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合作</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 </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开发了负责任银行原则</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(PRB)</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、可持续保险原则</a:t>
                      </a:r>
                      <a:r>
                        <a:rPr lang="zh-CN" altLang="en-US" sz="1050" b="0" i="0" u="none" strike="noStrike" dirty="0">
                          <a:solidFill>
                            <a:srgbClr val="000000"/>
                          </a:solidFill>
                          <a:effectLst/>
                          <a:latin typeface="Times New Roman" panose="02020603050405020304" pitchFamily="18" charset="0"/>
                          <a:ea typeface="等线" panose="02010600030101010101" pitchFamily="2" charset="-122"/>
                        </a:rPr>
                        <a:t> </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(PSI) </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和</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PRI</a:t>
                      </a: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726821364"/>
                  </a:ext>
                </a:extLst>
              </a:tr>
              <a:tr h="531033">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United Nations Framework Convention on Climate Change</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a:solidFill>
                            <a:srgbClr val="000000"/>
                          </a:solidFill>
                          <a:effectLst/>
                          <a:latin typeface="Times New Roman" panose="02020603050405020304" pitchFamily="18" charset="0"/>
                          <a:ea typeface="等线" panose="02010600030101010101" pitchFamily="2" charset="-122"/>
                        </a:rPr>
                        <a:t>UNFCCC</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联合国气候变化框架公约</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对抗气候变化最主要的国际条约，于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1992</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年通过，共有</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197</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个缔约方，旨在防止人类对全球气候系统作出有害的干扰。</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UNFCCC</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秘书处是联合国下属的气候变化全球应对机构，位于德国波恩</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400639874"/>
                  </a:ext>
                </a:extLst>
              </a:tr>
              <a:tr h="356333">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United Nations Global Compact</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a:solidFill>
                            <a:srgbClr val="000000"/>
                          </a:solidFill>
                          <a:effectLst/>
                          <a:latin typeface="Times New Roman" panose="02020603050405020304" pitchFamily="18" charset="0"/>
                          <a:ea typeface="等线" panose="02010600030101010101" pitchFamily="2" charset="-122"/>
                        </a:rPr>
                        <a:t>UNGC</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a:solidFill>
                            <a:srgbClr val="000000"/>
                          </a:solidFill>
                          <a:effectLst/>
                          <a:latin typeface="华文楷体" panose="02010600040101010101" pitchFamily="2" charset="-122"/>
                          <a:ea typeface="华文楷体" panose="02010600040101010101" pitchFamily="2" charset="-122"/>
                        </a:rPr>
                        <a:t>联合国全球契约组织</a:t>
                      </a:r>
                      <a:endParaRPr lang="zh-CN" altLang="en-US" sz="105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世界上最大的推进企业可持续发展的国际组织，拥有来自</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160</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多个国家的一万多家企业和其他利益相关方会员</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189850841"/>
                  </a:ext>
                </a:extLst>
              </a:tr>
              <a:tr h="531033">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World Business Council for Sustainable Development</a:t>
                      </a:r>
                    </a:p>
                  </a:txBody>
                  <a:tcPr marL="6350" marR="6350" marT="635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WBCSD</a:t>
                      </a:r>
                    </a:p>
                  </a:txBody>
                  <a:tcPr marL="6350" marR="6350" marT="635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世界可持续发展工商理事会</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一个与联合国联系紧密的国际组织，于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1995</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年由可持续发展工商理事会和世界工业环境理事会合并成立，总部位于日内瓦，由跨国公司</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CEO</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领导、</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200</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多家跨国公司组成的全球联盟</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705733">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We Mean Business Coalition</a:t>
                      </a:r>
                    </a:p>
                  </a:txBody>
                  <a:tcPr marL="6350" marR="6350" marT="635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a:t>
                      </a:r>
                    </a:p>
                  </a:txBody>
                  <a:tcPr marL="6350" marR="6350" marT="635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全球商业气候联盟</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由</a:t>
                      </a:r>
                      <a:r>
                        <a:rPr lang="en-US" sz="1050" b="0" i="0" u="none" strike="noStrike" dirty="0" err="1">
                          <a:solidFill>
                            <a:srgbClr val="000000"/>
                          </a:solidFill>
                          <a:effectLst/>
                          <a:latin typeface="Times New Roman" panose="02020603050405020304" pitchFamily="18" charset="0"/>
                          <a:ea typeface="等线" panose="02010600030101010101" pitchFamily="2" charset="-122"/>
                        </a:rPr>
                        <a:t>BSR</a:t>
                      </a:r>
                      <a:r>
                        <a:rPr lang="en-US" sz="1050" b="0" i="0" u="none" strike="noStrike" dirty="0" err="1">
                          <a:solidFill>
                            <a:srgbClr val="000000"/>
                          </a:solidFill>
                          <a:effectLst/>
                          <a:latin typeface="华文楷体" panose="02010600040101010101" pitchFamily="2" charset="-122"/>
                          <a:ea typeface="华文楷体" panose="02010600040101010101" pitchFamily="2" charset="-122"/>
                        </a:rPr>
                        <a:t>、</a:t>
                      </a:r>
                      <a:r>
                        <a:rPr lang="en-US" sz="1050" b="0" i="0" u="none" strike="noStrike" dirty="0" err="1">
                          <a:solidFill>
                            <a:srgbClr val="000000"/>
                          </a:solidFill>
                          <a:effectLst/>
                          <a:latin typeface="Times New Roman" panose="02020603050405020304" pitchFamily="18" charset="0"/>
                          <a:ea typeface="等线" panose="02010600030101010101" pitchFamily="2" charset="-122"/>
                        </a:rPr>
                        <a:t>CDP</a:t>
                      </a:r>
                      <a:r>
                        <a:rPr lang="en-US" sz="1050" b="0" i="0" u="none" strike="noStrike" dirty="0" err="1">
                          <a:solidFill>
                            <a:srgbClr val="000000"/>
                          </a:solidFill>
                          <a:effectLst/>
                          <a:latin typeface="华文楷体" panose="02010600040101010101" pitchFamily="2" charset="-122"/>
                          <a:ea typeface="华文楷体" panose="02010600040101010101" pitchFamily="2" charset="-122"/>
                        </a:rPr>
                        <a:t>、</a:t>
                      </a:r>
                      <a:r>
                        <a:rPr lang="en-US" sz="1050" b="0" i="0" u="none" strike="noStrike" dirty="0" err="1">
                          <a:solidFill>
                            <a:srgbClr val="000000"/>
                          </a:solidFill>
                          <a:effectLst/>
                          <a:latin typeface="Times New Roman" panose="02020603050405020304" pitchFamily="18" charset="0"/>
                          <a:ea typeface="等线" panose="02010600030101010101" pitchFamily="2" charset="-122"/>
                        </a:rPr>
                        <a:t>Ceres</a:t>
                      </a:r>
                      <a:r>
                        <a:rPr lang="en-US" sz="1050" b="0" i="0" u="none" strike="noStrike" dirty="0" err="1">
                          <a:solidFill>
                            <a:srgbClr val="000000"/>
                          </a:solidFill>
                          <a:effectLst/>
                          <a:latin typeface="华文楷体" panose="02010600040101010101" pitchFamily="2" charset="-122"/>
                          <a:ea typeface="华文楷体" panose="02010600040101010101" pitchFamily="2" charset="-122"/>
                        </a:rPr>
                        <a:t>、</a:t>
                      </a:r>
                      <a:r>
                        <a:rPr lang="en-US" sz="1050" b="0" i="0" u="none" strike="noStrike" dirty="0" err="1">
                          <a:solidFill>
                            <a:srgbClr val="000000"/>
                          </a:solidFill>
                          <a:effectLst/>
                          <a:latin typeface="Times New Roman" panose="02020603050405020304" pitchFamily="18" charset="0"/>
                          <a:ea typeface="等线" panose="02010600030101010101" pitchFamily="2" charset="-122"/>
                        </a:rPr>
                        <a:t>The</a:t>
                      </a:r>
                      <a:r>
                        <a:rPr lang="en-US" sz="1050" b="0" i="0" u="none" strike="noStrike" dirty="0">
                          <a:solidFill>
                            <a:srgbClr val="000000"/>
                          </a:solidFill>
                          <a:effectLst/>
                          <a:latin typeface="Times New Roman" panose="02020603050405020304" pitchFamily="18" charset="0"/>
                          <a:ea typeface="等线" panose="02010600030101010101" pitchFamily="2" charset="-122"/>
                        </a:rPr>
                        <a:t> B </a:t>
                      </a:r>
                      <a:r>
                        <a:rPr lang="en-US" sz="1050" b="0" i="0" u="none" strike="noStrike" dirty="0" err="1">
                          <a:solidFill>
                            <a:srgbClr val="000000"/>
                          </a:solidFill>
                          <a:effectLst/>
                          <a:latin typeface="Times New Roman" panose="02020603050405020304" pitchFamily="18" charset="0"/>
                          <a:ea typeface="等线" panose="02010600030101010101" pitchFamily="2" charset="-122"/>
                        </a:rPr>
                        <a:t>Team</a:t>
                      </a:r>
                      <a:r>
                        <a:rPr lang="en-US" sz="1050" b="0" i="0" u="none" strike="noStrike" dirty="0" err="1">
                          <a:solidFill>
                            <a:srgbClr val="000000"/>
                          </a:solidFill>
                          <a:effectLst/>
                          <a:latin typeface="华文楷体" panose="02010600040101010101" pitchFamily="2" charset="-122"/>
                          <a:ea typeface="华文楷体" panose="02010600040101010101" pitchFamily="2" charset="-122"/>
                        </a:rPr>
                        <a:t>、</a:t>
                      </a:r>
                      <a:r>
                        <a:rPr lang="en-US" sz="1050" b="0" i="0" u="none" strike="noStrike" dirty="0" err="1">
                          <a:solidFill>
                            <a:srgbClr val="000000"/>
                          </a:solidFill>
                          <a:effectLst/>
                          <a:latin typeface="Times New Roman" panose="02020603050405020304" pitchFamily="18" charset="0"/>
                          <a:ea typeface="等线" panose="02010600030101010101" pitchFamily="2" charset="-122"/>
                        </a:rPr>
                        <a:t>The</a:t>
                      </a:r>
                      <a:r>
                        <a:rPr lang="en-US" sz="1050" b="0" i="0" u="none" strike="noStrike" dirty="0">
                          <a:solidFill>
                            <a:srgbClr val="000000"/>
                          </a:solidFill>
                          <a:effectLst/>
                          <a:latin typeface="Times New Roman" panose="02020603050405020304" pitchFamily="18" charset="0"/>
                          <a:ea typeface="等线" panose="02010600030101010101" pitchFamily="2" charset="-122"/>
                        </a:rPr>
                        <a:t> Climate </a:t>
                      </a:r>
                      <a:r>
                        <a:rPr lang="en-US" sz="1050" b="0" i="0" u="none" strike="noStrike" dirty="0" err="1">
                          <a:solidFill>
                            <a:srgbClr val="000000"/>
                          </a:solidFill>
                          <a:effectLst/>
                          <a:latin typeface="Times New Roman" panose="02020603050405020304" pitchFamily="18" charset="0"/>
                          <a:ea typeface="等线" panose="02010600030101010101" pitchFamily="2" charset="-122"/>
                        </a:rPr>
                        <a:t>Group</a:t>
                      </a:r>
                      <a:r>
                        <a:rPr lang="en-US" sz="1050" b="0" i="0" u="none" strike="noStrike" dirty="0" err="1">
                          <a:solidFill>
                            <a:srgbClr val="000000"/>
                          </a:solidFill>
                          <a:effectLst/>
                          <a:latin typeface="华文楷体" panose="02010600040101010101" pitchFamily="2" charset="-122"/>
                          <a:ea typeface="华文楷体" panose="02010600040101010101" pitchFamily="2" charset="-122"/>
                        </a:rPr>
                        <a:t>、</a:t>
                      </a:r>
                      <a:r>
                        <a:rPr lang="en-US" sz="1050" b="0" i="0" u="none" strike="noStrike" dirty="0" err="1">
                          <a:solidFill>
                            <a:srgbClr val="000000"/>
                          </a:solidFill>
                          <a:effectLst/>
                          <a:latin typeface="Times New Roman" panose="02020603050405020304" pitchFamily="18" charset="0"/>
                          <a:ea typeface="等线" panose="02010600030101010101" pitchFamily="2" charset="-122"/>
                        </a:rPr>
                        <a:t>The</a:t>
                      </a:r>
                      <a:r>
                        <a:rPr lang="en-US" sz="1050" b="0" i="0" u="none" strike="noStrike" dirty="0">
                          <a:solidFill>
                            <a:srgbClr val="000000"/>
                          </a:solidFill>
                          <a:effectLst/>
                          <a:latin typeface="Times New Roman" panose="02020603050405020304" pitchFamily="18" charset="0"/>
                          <a:ea typeface="等线" panose="02010600030101010101" pitchFamily="2" charset="-122"/>
                        </a:rPr>
                        <a:t> Prince of Wales's Corporate Leaders Group</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以及</a:t>
                      </a:r>
                      <a:r>
                        <a:rPr lang="en-US" sz="1050" b="0" i="0" u="none" strike="noStrike" dirty="0">
                          <a:solidFill>
                            <a:srgbClr val="000000"/>
                          </a:solidFill>
                          <a:effectLst/>
                          <a:latin typeface="Times New Roman" panose="02020603050405020304" pitchFamily="18" charset="0"/>
                          <a:ea typeface="等线" panose="02010600030101010101" pitchFamily="2" charset="-122"/>
                        </a:rPr>
                        <a:t>WBCSD</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共</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7</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家气候国际非营利组织于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2004</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年合作创立，旨在扩大企业在气候治理中的影响力，推进全球企业充分参与气候行动，并推动气候友好型政策的出台和执行</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697320483"/>
                  </a:ext>
                </a:extLst>
              </a:tr>
              <a:tr h="705733">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World Resources Institute</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050" b="0" i="0" u="none" strike="noStrike" dirty="0">
                          <a:solidFill>
                            <a:srgbClr val="000000"/>
                          </a:solidFill>
                          <a:effectLst/>
                          <a:latin typeface="Times New Roman" panose="02020603050405020304" pitchFamily="18" charset="0"/>
                          <a:ea typeface="等线" panose="02010600030101010101" pitchFamily="2" charset="-122"/>
                        </a:rPr>
                        <a:t>WRI</a:t>
                      </a:r>
                    </a:p>
                  </a:txBody>
                  <a:tcPr marL="6350" marR="6350" marT="635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世界资源研究所</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w="25400" cmpd="sng">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一家独立的全球性环境与发展智库，成立于</a:t>
                      </a:r>
                      <a:r>
                        <a:rPr lang="en-US" altLang="zh-CN" sz="1050" b="0" i="0" u="none" strike="noStrike" dirty="0">
                          <a:solidFill>
                            <a:srgbClr val="000000"/>
                          </a:solidFill>
                          <a:effectLst/>
                          <a:latin typeface="Times New Roman" panose="02020603050405020304" pitchFamily="18" charset="0"/>
                          <a:ea typeface="等线" panose="02010600030101010101" pitchFamily="2" charset="-122"/>
                        </a:rPr>
                        <a:t>1982 </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年，总部位于美国华盛顿，致力于研究环境与社会经济的共同发展，通过量化研究、项目测试和推广，在全球范围内与政府、企业和公民社会合作，共同为保护地球和改善民生提供革新性的解决方案</a:t>
                      </a:r>
                      <a:endParaRPr lang="zh-CN" altLang="en-US" sz="105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97274688"/>
                  </a:ext>
                </a:extLst>
              </a:tr>
            </a:tbl>
          </a:graphicData>
        </a:graphic>
      </p:graphicFrame>
      <p:pic>
        <p:nvPicPr>
          <p:cNvPr id="8" name="图片 7">
            <a:extLst>
              <a:ext uri="{FF2B5EF4-FFF2-40B4-BE49-F238E27FC236}">
                <a16:creationId xmlns="" xmlns:a16="http://schemas.microsoft.com/office/drawing/2014/main" id="{9B318434-04E3-46B7-A279-66B7B54C6080}"/>
              </a:ext>
            </a:extLst>
          </p:cNvPr>
          <p:cNvPicPr>
            <a:picLocks noChangeAspect="1"/>
          </p:cNvPicPr>
          <p:nvPr/>
        </p:nvPicPr>
        <p:blipFill rotWithShape="1">
          <a:blip r:embed="rId3"/>
          <a:srcRect t="23820" b="24883"/>
          <a:stretch/>
        </p:blipFill>
        <p:spPr>
          <a:xfrm>
            <a:off x="215616" y="2557240"/>
            <a:ext cx="900000" cy="243129"/>
          </a:xfrm>
          <a:prstGeom prst="rect">
            <a:avLst/>
          </a:prstGeom>
        </p:spPr>
      </p:pic>
      <p:pic>
        <p:nvPicPr>
          <p:cNvPr id="1028" name="Picture 4" descr="UN Framework Convention on Climate Change (UNFCCC) - Security &amp;amp;  Sustainability">
            <a:extLst>
              <a:ext uri="{FF2B5EF4-FFF2-40B4-BE49-F238E27FC236}">
                <a16:creationId xmlns="" xmlns:a16="http://schemas.microsoft.com/office/drawing/2014/main" id="{9D724451-34BB-44E7-BDEE-58F00401EF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16" y="3573016"/>
            <a:ext cx="720000" cy="4897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UN Global Compact - The UN Alliance for Sustainable Fashion">
            <a:extLst>
              <a:ext uri="{FF2B5EF4-FFF2-40B4-BE49-F238E27FC236}">
                <a16:creationId xmlns="" xmlns:a16="http://schemas.microsoft.com/office/drawing/2014/main" id="{67201D27-372C-4A3C-B5DC-3A2C3C27938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477" t="24193" r="2472" b="24193"/>
          <a:stretch/>
        </p:blipFill>
        <p:spPr bwMode="auto">
          <a:xfrm>
            <a:off x="215616" y="4130815"/>
            <a:ext cx="900000" cy="27029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rld Resources Institute - Wikipedia">
            <a:extLst>
              <a:ext uri="{FF2B5EF4-FFF2-40B4-BE49-F238E27FC236}">
                <a16:creationId xmlns="" xmlns:a16="http://schemas.microsoft.com/office/drawing/2014/main" id="{31908403-C9E2-4943-8CE0-64DB98E279D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616" y="5877272"/>
            <a:ext cx="900000" cy="312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bout Us | Climate Policy Tracker | We Mean Business">
            <a:extLst>
              <a:ext uri="{FF2B5EF4-FFF2-40B4-BE49-F238E27FC236}">
                <a16:creationId xmlns="" xmlns:a16="http://schemas.microsoft.com/office/drawing/2014/main" id="{7E9CCDBB-C65B-4A67-B1B2-3C09FAE5264B}"/>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5536"/>
          <a:stretch/>
        </p:blipFill>
        <p:spPr bwMode="auto">
          <a:xfrm>
            <a:off x="215616" y="5105521"/>
            <a:ext cx="900000" cy="483719"/>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About Us – United Nations Environment – Finance Initiative">
            <a:extLst>
              <a:ext uri="{FF2B5EF4-FFF2-40B4-BE49-F238E27FC236}">
                <a16:creationId xmlns="" xmlns:a16="http://schemas.microsoft.com/office/drawing/2014/main" id="{730679E5-CC48-4A1A-859B-CA53A8DBD9A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5616" y="3060820"/>
            <a:ext cx="900000" cy="440188"/>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World Business Council For Sustainable Development (WBCSD)">
            <a:extLst>
              <a:ext uri="{FF2B5EF4-FFF2-40B4-BE49-F238E27FC236}">
                <a16:creationId xmlns="" xmlns:a16="http://schemas.microsoft.com/office/drawing/2014/main" id="{A8F9542B-B722-4ADD-B44E-7A00F39D1BF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5616" y="4612626"/>
            <a:ext cx="900000" cy="22053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Sustainable Development Goals - Wikipedia">
            <a:extLst>
              <a:ext uri="{FF2B5EF4-FFF2-40B4-BE49-F238E27FC236}">
                <a16:creationId xmlns="" xmlns:a16="http://schemas.microsoft.com/office/drawing/2014/main" id="{9250C282-54B8-4487-99C3-D23B1A05F74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5616" y="1664296"/>
            <a:ext cx="720000" cy="5765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Greenhouse Gas (GHG) Protocol Reporting - Everything you need to know &amp;amp;  more - Ecochain">
            <a:extLst>
              <a:ext uri="{FF2B5EF4-FFF2-40B4-BE49-F238E27FC236}">
                <a16:creationId xmlns="" xmlns:a16="http://schemas.microsoft.com/office/drawing/2014/main" id="{2FBA6B09-9699-4480-A758-06BAE37C9E9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5616" y="1166122"/>
            <a:ext cx="900000" cy="250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4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r>
              <a:rPr lang="en-US" altLang="zh-CN" dirty="0">
                <a:solidFill>
                  <a:prstClr val="black"/>
                </a:solidFill>
              </a:rPr>
              <a:t>	</a:t>
            </a:r>
            <a:fld id="{3E044E29-2350-4B8E-BA20-BE5AF3BE06D1}" type="slidenum">
              <a:rPr lang="en-US" altLang="zh-CN" smtClean="0">
                <a:solidFill>
                  <a:prstClr val="black"/>
                </a:solidFill>
              </a:rPr>
              <a:pPr>
                <a:defRPr/>
              </a:pPr>
              <a:t>3</a:t>
            </a:fld>
            <a:endParaRPr lang="en-US" altLang="zh-CN" dirty="0">
              <a:solidFill>
                <a:prstClr val="black"/>
              </a:solidFill>
            </a:endParaRPr>
          </a:p>
        </p:txBody>
      </p:sp>
      <p:sp>
        <p:nvSpPr>
          <p:cNvPr id="17" name="内容占位符 1">
            <a:extLst>
              <a:ext uri="{FF2B5EF4-FFF2-40B4-BE49-F238E27FC236}">
                <a16:creationId xmlns="" xmlns:a16="http://schemas.microsoft.com/office/drawing/2014/main" id="{36B8A29B-85A0-44C7-B38B-56C32D0BB8FC}"/>
              </a:ext>
            </a:extLst>
          </p:cNvPr>
          <p:cNvSpPr>
            <a:spLocks noGrp="1"/>
          </p:cNvSpPr>
          <p:nvPr>
            <p:ph/>
          </p:nvPr>
        </p:nvSpPr>
        <p:spPr>
          <a:xfrm>
            <a:off x="144263" y="44624"/>
            <a:ext cx="6912013" cy="561764"/>
          </a:xfrm>
        </p:spPr>
        <p:txBody>
          <a:bodyPr anchor="ctr"/>
          <a:lstStyle/>
          <a:p>
            <a:pPr marL="0" lvl="0" indent="0" defTabSz="914400" eaLnBrk="1" fontAlgn="auto" hangingPunct="1">
              <a:spcBef>
                <a:spcPts val="0"/>
              </a:spcBef>
              <a:spcAft>
                <a:spcPts val="0"/>
              </a:spcAft>
              <a:buNone/>
              <a:defRPr/>
            </a:pPr>
            <a:r>
              <a:rPr lang="zh-CN" altLang="en-US" sz="1600" b="1" dirty="0" smtClean="0"/>
              <a:t>温室气体</a:t>
            </a:r>
            <a:r>
              <a:rPr lang="zh-CN" altLang="en-US" sz="1600" b="1" dirty="0"/>
              <a:t>核算</a:t>
            </a:r>
            <a:r>
              <a:rPr lang="zh-CN" altLang="en-US" sz="1600" b="1" dirty="0" smtClean="0"/>
              <a:t>体系：企业</a:t>
            </a:r>
            <a:r>
              <a:rPr lang="zh-CN" altLang="en-US" sz="1600" b="1" dirty="0"/>
              <a:t>核算与报告标准</a:t>
            </a:r>
            <a:endParaRPr lang="zh-CN" altLang="en-US" sz="1600" b="1" dirty="0"/>
          </a:p>
        </p:txBody>
      </p:sp>
      <p:graphicFrame>
        <p:nvGraphicFramePr>
          <p:cNvPr id="18" name="object 5">
            <a:extLst>
              <a:ext uri="{FF2B5EF4-FFF2-40B4-BE49-F238E27FC236}">
                <a16:creationId xmlns="" xmlns:a16="http://schemas.microsoft.com/office/drawing/2014/main" id="{A20AB442-6790-43D8-AD28-809058B6AC91}"/>
              </a:ext>
            </a:extLst>
          </p:cNvPr>
          <p:cNvGraphicFramePr>
            <a:graphicFrameLocks noGrp="1"/>
          </p:cNvGraphicFramePr>
          <p:nvPr>
            <p:extLst/>
          </p:nvPr>
        </p:nvGraphicFramePr>
        <p:xfrm>
          <a:off x="4608004" y="673823"/>
          <a:ext cx="4391731" cy="2935215"/>
        </p:xfrm>
        <a:graphic>
          <a:graphicData uri="http://schemas.openxmlformats.org/drawingml/2006/table">
            <a:tbl>
              <a:tblPr firstRow="1" bandRow="1">
                <a:tableStyleId>{74C1A8A3-306A-4EB7-A6B1-4F7E0EB9C5D6}</a:tableStyleId>
              </a:tblPr>
              <a:tblGrid>
                <a:gridCol w="255078">
                  <a:extLst>
                    <a:ext uri="{9D8B030D-6E8A-4147-A177-3AD203B41FA5}">
                      <a16:colId xmlns="" xmlns:a16="http://schemas.microsoft.com/office/drawing/2014/main" val="20001"/>
                    </a:ext>
                  </a:extLst>
                </a:gridCol>
                <a:gridCol w="2507187"/>
                <a:gridCol w="1629466">
                  <a:extLst>
                    <a:ext uri="{9D8B030D-6E8A-4147-A177-3AD203B41FA5}">
                      <a16:colId xmlns="" xmlns:a16="http://schemas.microsoft.com/office/drawing/2014/main" val="2213401105"/>
                    </a:ext>
                  </a:extLst>
                </a:gridCol>
              </a:tblGrid>
              <a:tr h="202057">
                <a:tc gridSpan="2">
                  <a:txBody>
                    <a:bodyPr/>
                    <a:lstStyle/>
                    <a:p>
                      <a:pPr algn="ctr"/>
                      <a:r>
                        <a:rPr lang="en-US" altLang="zh-CN" sz="1050" dirty="0" smtClean="0">
                          <a:latin typeface="+mn-lt"/>
                          <a:ea typeface="+mn-ea"/>
                        </a:rPr>
                        <a:t>Scope </a:t>
                      </a:r>
                      <a:r>
                        <a:rPr lang="en-US" altLang="zh-CN" sz="1050" dirty="0" smtClean="0">
                          <a:latin typeface="+mn-lt"/>
                          <a:ea typeface="+mn-ea"/>
                        </a:rPr>
                        <a:t>3</a:t>
                      </a:r>
                      <a:r>
                        <a:rPr lang="en-US" altLang="zh-CN" sz="1050" baseline="0" dirty="0" smtClean="0">
                          <a:latin typeface="+mn-lt"/>
                          <a:ea typeface="+mn-ea"/>
                        </a:rPr>
                        <a:t> Emissions – Categories</a:t>
                      </a:r>
                      <a:endParaRPr lang="zh-CN" altLang="en-US" sz="1050" dirty="0">
                        <a:latin typeface="+mn-lt"/>
                        <a:ea typeface="+mn-ea"/>
                      </a:endParaRPr>
                    </a:p>
                  </a:txBody>
                  <a:tcPr marL="72000" marR="0" marT="36000" marB="36000" anchor="ctr">
                    <a:lnL>
                      <a:noFill/>
                    </a:lnL>
                    <a:lnR>
                      <a:noFill/>
                    </a:lnR>
                    <a:lnT w="25400" cmpd="sng">
                      <a:noFill/>
                    </a:lnT>
                    <a:lnB w="25400" cmpd="sng">
                      <a:noFill/>
                    </a:lnB>
                    <a:lnTlToBr w="12700" cmpd="sng">
                      <a:noFill/>
                      <a:prstDash val="solid"/>
                    </a:lnTlToBr>
                    <a:lnBlToTr w="12700" cmpd="sng">
                      <a:noFill/>
                      <a:prstDash val="solid"/>
                    </a:lnBlToTr>
                    <a:solidFill>
                      <a:srgbClr val="0D5587"/>
                    </a:solidFill>
                  </a:tcPr>
                </a:tc>
                <a:tc hMerge="1">
                  <a:txBody>
                    <a:bodyPr/>
                    <a:lstStyle/>
                    <a:p>
                      <a:endParaRPr lang="zh-CN" altLang="en-US"/>
                    </a:p>
                  </a:txBody>
                  <a:tcPr/>
                </a:tc>
                <a:tc>
                  <a:txBody>
                    <a:bodyPr/>
                    <a:lstStyle/>
                    <a:p>
                      <a:pPr algn="ctr"/>
                      <a:r>
                        <a:rPr lang="zh-CN" altLang="en-US" sz="1050" dirty="0" smtClean="0">
                          <a:latin typeface="+mn-lt"/>
                          <a:ea typeface="+mn-ea"/>
                        </a:rPr>
                        <a:t>范围三</a:t>
                      </a:r>
                      <a:r>
                        <a:rPr lang="zh-CN" altLang="en-US" sz="1050" dirty="0" smtClean="0">
                          <a:latin typeface="+mn-lt"/>
                          <a:ea typeface="+mn-ea"/>
                        </a:rPr>
                        <a:t>清单</a:t>
                      </a:r>
                      <a:r>
                        <a:rPr lang="zh-CN" altLang="en-US" sz="1050" baseline="0" dirty="0" smtClean="0">
                          <a:latin typeface="+mn-lt"/>
                          <a:ea typeface="+mn-ea"/>
                        </a:rPr>
                        <a:t> </a:t>
                      </a:r>
                      <a:r>
                        <a:rPr lang="en-US" altLang="zh-CN" sz="1050" dirty="0" smtClean="0">
                          <a:latin typeface="+mn-lt"/>
                          <a:ea typeface="+mn-ea"/>
                        </a:rPr>
                        <a:t>– </a:t>
                      </a:r>
                      <a:r>
                        <a:rPr lang="en-US" altLang="zh-CN" sz="1050" dirty="0" err="1" smtClean="0">
                          <a:latin typeface="+mn-lt"/>
                          <a:ea typeface="+mn-ea"/>
                        </a:rPr>
                        <a:t>排放源</a:t>
                      </a:r>
                      <a:r>
                        <a:rPr lang="zh-CN" altLang="en-US" sz="1050" dirty="0" smtClean="0">
                          <a:latin typeface="+mn-lt"/>
                          <a:ea typeface="+mn-ea"/>
                        </a:rPr>
                        <a:t>类别</a:t>
                      </a:r>
                      <a:endParaRPr lang="zh-CN" altLang="en-US" sz="1050" dirty="0">
                        <a:latin typeface="+mn-lt"/>
                        <a:ea typeface="+mn-ea"/>
                      </a:endParaRPr>
                    </a:p>
                  </a:txBody>
                  <a:tcPr marL="0" marR="0" marT="36000" marB="36000" anchor="ctr">
                    <a:lnL>
                      <a:noFill/>
                    </a:lnL>
                    <a:lnR>
                      <a:noFill/>
                    </a:lnR>
                    <a:lnT w="25400" cmpd="sng">
                      <a:noFill/>
                    </a:lnT>
                    <a:lnB w="25400" cmpd="sng">
                      <a:noFill/>
                    </a:lnB>
                    <a:lnTlToBr w="12700" cmpd="sng">
                      <a:noFill/>
                      <a:prstDash val="solid"/>
                    </a:lnTlToBr>
                    <a:lnBlToTr w="12700" cmpd="sng">
                      <a:noFill/>
                      <a:prstDash val="solid"/>
                    </a:lnBlToTr>
                    <a:solidFill>
                      <a:srgbClr val="0D5587"/>
                    </a:solidFill>
                  </a:tcPr>
                </a:tc>
                <a:extLst>
                  <a:ext uri="{0D108BD9-81ED-4DB2-BD59-A6C34878D82A}">
                    <a16:rowId xmlns="" xmlns:a16="http://schemas.microsoft.com/office/drawing/2014/main" val="10000"/>
                  </a:ext>
                </a:extLst>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1</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a:solidFill>
                            <a:srgbClr val="000000"/>
                          </a:solidFill>
                          <a:effectLst/>
                          <a:latin typeface="Times New Roman" panose="02020603050405020304" pitchFamily="18" charset="0"/>
                        </a:rPr>
                        <a:t>Purchased Goods and Services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外购商品和服务</a:t>
                      </a:r>
                      <a:endParaRPr lang="zh-CN" altLang="en-US" sz="1050" b="0" i="0" u="none" strike="noStrike">
                        <a:solidFill>
                          <a:srgbClr val="000000"/>
                        </a:solidFill>
                        <a:effectLst/>
                        <a:latin typeface="Times New Roman" panose="02020603050405020304" pitchFamily="18"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48406218"/>
                  </a:ext>
                </a:extLst>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2</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dirty="0">
                          <a:solidFill>
                            <a:srgbClr val="000000"/>
                          </a:solidFill>
                          <a:effectLst/>
                          <a:latin typeface="Times New Roman" panose="02020603050405020304" pitchFamily="18" charset="0"/>
                        </a:rPr>
                        <a:t>Capital Goods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a:solidFill>
                            <a:srgbClr val="000000"/>
                          </a:solidFill>
                          <a:effectLst/>
                          <a:latin typeface="华文楷体" panose="02010600040101010101" pitchFamily="2" charset="-122"/>
                          <a:ea typeface="华文楷体" panose="02010600040101010101" pitchFamily="2" charset="-122"/>
                        </a:rPr>
                        <a:t>资本商品</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287005">
                <a:tc>
                  <a:txBody>
                    <a:bodyPr/>
                    <a:lstStyle/>
                    <a:p>
                      <a:pPr algn="ctr" fontAlgn="ctr"/>
                      <a:r>
                        <a:rPr lang="en-US" altLang="zh-CN" sz="1050" b="0" i="0" u="none" strike="noStrike" dirty="0">
                          <a:solidFill>
                            <a:srgbClr val="000000"/>
                          </a:solidFill>
                          <a:effectLst/>
                          <a:latin typeface="Times New Roman" panose="02020603050405020304" pitchFamily="18" charset="0"/>
                        </a:rPr>
                        <a:t>3</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dirty="0">
                          <a:solidFill>
                            <a:srgbClr val="000000"/>
                          </a:solidFill>
                          <a:effectLst/>
                          <a:latin typeface="Times New Roman" panose="02020603050405020304" pitchFamily="18" charset="0"/>
                        </a:rPr>
                        <a:t>Fuel- and Energy-Related Activities Not Included in Scope 1 or Scope 2</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燃料和能源相关活动 </a:t>
                      </a:r>
                      <a:r>
                        <a:rPr lang="en-US" altLang="zh-CN" sz="1050" b="0" i="0" u="none" strike="noStrike" dirty="0">
                          <a:solidFill>
                            <a:srgbClr val="000000"/>
                          </a:solidFill>
                          <a:effectLst/>
                          <a:latin typeface="华文楷体" panose="02010600040101010101" pitchFamily="2" charset="-122"/>
                          <a:ea typeface="华文楷体" panose="02010600040101010101" pitchFamily="2" charset="-122"/>
                        </a:rPr>
                        <a:t>(</a:t>
                      </a: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未包括在范围一或范围二中</a:t>
                      </a:r>
                      <a:r>
                        <a:rPr lang="en-US" altLang="zh-CN" sz="1050" b="0" i="0" u="none" strike="noStrike" dirty="0">
                          <a:solidFill>
                            <a:srgbClr val="000000"/>
                          </a:solidFill>
                          <a:effectLst/>
                          <a:latin typeface="华文楷体" panose="02010600040101010101" pitchFamily="2" charset="-122"/>
                          <a:ea typeface="华文楷体" panose="02010600040101010101" pitchFamily="2" charset="-122"/>
                        </a:rPr>
                        <a:t>)</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4</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dirty="0">
                          <a:solidFill>
                            <a:srgbClr val="000000"/>
                          </a:solidFill>
                          <a:effectLst/>
                          <a:latin typeface="Times New Roman" panose="02020603050405020304" pitchFamily="18" charset="0"/>
                        </a:rPr>
                        <a:t>Upstream Transportation and Distribution</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a:solidFill>
                            <a:srgbClr val="000000"/>
                          </a:solidFill>
                          <a:effectLst/>
                          <a:latin typeface="华文楷体" panose="02010600040101010101" pitchFamily="2" charset="-122"/>
                          <a:ea typeface="华文楷体" panose="02010600040101010101" pitchFamily="2" charset="-122"/>
                        </a:rPr>
                        <a:t>上游运输和配送</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5</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dirty="0">
                          <a:solidFill>
                            <a:srgbClr val="000000"/>
                          </a:solidFill>
                          <a:effectLst/>
                          <a:latin typeface="Times New Roman" panose="02020603050405020304" pitchFamily="18" charset="0"/>
                        </a:rPr>
                        <a:t>Waste Generated in Operations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a:solidFill>
                            <a:srgbClr val="000000"/>
                          </a:solidFill>
                          <a:effectLst/>
                          <a:latin typeface="华文楷体" panose="02010600040101010101" pitchFamily="2" charset="-122"/>
                          <a:ea typeface="华文楷体" panose="02010600040101010101" pitchFamily="2" charset="-122"/>
                        </a:rPr>
                        <a:t>运营中产生的废弃物</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6</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dirty="0">
                          <a:solidFill>
                            <a:srgbClr val="000000"/>
                          </a:solidFill>
                          <a:effectLst/>
                          <a:latin typeface="Times New Roman" panose="02020603050405020304" pitchFamily="18" charset="0"/>
                        </a:rPr>
                        <a:t>Business Travel</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商务旅行</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7</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a:solidFill>
                            <a:srgbClr val="000000"/>
                          </a:solidFill>
                          <a:effectLst/>
                          <a:latin typeface="Times New Roman" panose="02020603050405020304" pitchFamily="18" charset="0"/>
                        </a:rPr>
                        <a:t>Employee Commuting</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雇员通勤</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8</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dirty="0">
                          <a:solidFill>
                            <a:srgbClr val="000000"/>
                          </a:solidFill>
                          <a:effectLst/>
                          <a:latin typeface="Times New Roman" panose="02020603050405020304" pitchFamily="18" charset="0"/>
                        </a:rPr>
                        <a:t>Upstream Leased Assets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上游租赁资产</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9</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a:solidFill>
                            <a:srgbClr val="000000"/>
                          </a:solidFill>
                          <a:effectLst/>
                          <a:latin typeface="Times New Roman" panose="02020603050405020304" pitchFamily="18" charset="0"/>
                        </a:rPr>
                        <a:t>Downstream Transportation and Distribution</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售出产品的运输和配送</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10</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a:solidFill>
                            <a:srgbClr val="000000"/>
                          </a:solidFill>
                          <a:effectLst/>
                          <a:latin typeface="Times New Roman" panose="02020603050405020304" pitchFamily="18" charset="0"/>
                        </a:rPr>
                        <a:t>Processing of Sold Products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售出产品的加工</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11</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a:solidFill>
                            <a:srgbClr val="000000"/>
                          </a:solidFill>
                          <a:effectLst/>
                          <a:latin typeface="Times New Roman" panose="02020603050405020304" pitchFamily="18" charset="0"/>
                        </a:rPr>
                        <a:t>Use of Sold Products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售出产品的使用</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12</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a:solidFill>
                            <a:srgbClr val="000000"/>
                          </a:solidFill>
                          <a:effectLst/>
                          <a:latin typeface="Times New Roman" panose="02020603050405020304" pitchFamily="18" charset="0"/>
                        </a:rPr>
                        <a:t>End-of-Life Treatment of Sold Products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a:solidFill>
                            <a:srgbClr val="000000"/>
                          </a:solidFill>
                          <a:effectLst/>
                          <a:latin typeface="华文楷体" panose="02010600040101010101" pitchFamily="2" charset="-122"/>
                          <a:ea typeface="华文楷体" panose="02010600040101010101" pitchFamily="2" charset="-122"/>
                        </a:rPr>
                        <a:t>处理寿命终止的售出产品</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13</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a:solidFill>
                            <a:srgbClr val="000000"/>
                          </a:solidFill>
                          <a:effectLst/>
                          <a:latin typeface="Times New Roman" panose="02020603050405020304" pitchFamily="18" charset="0"/>
                        </a:rPr>
                        <a:t>Downstream Leased Assets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下游租赁资产</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14</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a:solidFill>
                            <a:srgbClr val="000000"/>
                          </a:solidFill>
                          <a:effectLst/>
                          <a:latin typeface="Times New Roman" panose="02020603050405020304" pitchFamily="18" charset="0"/>
                        </a:rPr>
                        <a:t>Franchises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a:solidFill>
                            <a:srgbClr val="000000"/>
                          </a:solidFill>
                          <a:effectLst/>
                          <a:latin typeface="华文楷体" panose="02010600040101010101" pitchFamily="2" charset="-122"/>
                          <a:ea typeface="华文楷体" panose="02010600040101010101" pitchFamily="2" charset="-122"/>
                        </a:rPr>
                        <a:t>特许经营权</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147650">
                <a:tc>
                  <a:txBody>
                    <a:bodyPr/>
                    <a:lstStyle/>
                    <a:p>
                      <a:pPr algn="ctr" fontAlgn="ctr"/>
                      <a:r>
                        <a:rPr lang="en-US" altLang="zh-CN" sz="1050" b="0" i="0" u="none" strike="noStrike" dirty="0">
                          <a:solidFill>
                            <a:srgbClr val="000000"/>
                          </a:solidFill>
                          <a:effectLst/>
                          <a:latin typeface="Times New Roman" panose="02020603050405020304" pitchFamily="18" charset="0"/>
                        </a:rPr>
                        <a:t>15</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050" b="0" i="0" u="none" strike="noStrike">
                          <a:solidFill>
                            <a:srgbClr val="000000"/>
                          </a:solidFill>
                          <a:effectLst/>
                          <a:latin typeface="Times New Roman" panose="02020603050405020304" pitchFamily="18" charset="0"/>
                        </a:rPr>
                        <a:t>Investments</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zh-CN" altLang="en-US" sz="1050" b="0" i="0" u="none" strike="noStrike" dirty="0">
                          <a:solidFill>
                            <a:srgbClr val="000000"/>
                          </a:solidFill>
                          <a:effectLst/>
                          <a:latin typeface="华文楷体" panose="02010600040101010101" pitchFamily="2" charset="-122"/>
                          <a:ea typeface="华文楷体" panose="02010600040101010101" pitchFamily="2" charset="-122"/>
                        </a:rPr>
                        <a:t>投资</a:t>
                      </a:r>
                    </a:p>
                  </a:txBody>
                  <a:tcPr marL="9525" marR="9525" marT="9525" marB="0" anchor="ctr">
                    <a:lnL>
                      <a:noFill/>
                    </a:lnL>
                    <a:lnR>
                      <a:noFill/>
                    </a:lnR>
                    <a:lnT>
                      <a:noFill/>
                    </a:lnT>
                    <a:lnB>
                      <a:noFill/>
                    </a:lnB>
                    <a:lnTlToBr w="12700" cmpd="sng">
                      <a:noFill/>
                      <a:prstDash val="solid"/>
                    </a:lnTlToBr>
                    <a:lnBlToTr w="12700" cmpd="sng">
                      <a:noFill/>
                      <a:prstDash val="solid"/>
                    </a:lnBlToTr>
                  </a:tcPr>
                </a:tc>
              </a:tr>
            </a:tbl>
          </a:graphicData>
        </a:graphic>
      </p:graphicFrame>
      <p:pic>
        <p:nvPicPr>
          <p:cNvPr id="6" name="Picture 6" descr="Greenhouse Gas (GHG) Protocol Reporting - Everything you need to know &amp;amp;  more - Ecochain">
            <a:extLst>
              <a:ext uri="{FF2B5EF4-FFF2-40B4-BE49-F238E27FC236}">
                <a16:creationId xmlns="" xmlns:a16="http://schemas.microsoft.com/office/drawing/2014/main" id="{2FBA6B09-9699-4480-A758-06BAE37C9E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112" y="80628"/>
            <a:ext cx="1476164" cy="41081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146522" y="6561348"/>
            <a:ext cx="7657967" cy="239837"/>
          </a:xfrm>
          <a:prstGeom prst="rect">
            <a:avLst/>
          </a:prstGeom>
          <a:noFill/>
        </p:spPr>
        <p:txBody>
          <a:bodyPr wrap="square" lIns="58630" tIns="14658" rIns="58630" bIns="14658" rtlCol="0">
            <a:noAutofit/>
          </a:bodyPr>
          <a:lstStyle/>
          <a:p>
            <a:r>
              <a:rPr lang="zh-CN" altLang="en-US" sz="1000" dirty="0" smtClean="0">
                <a:ea typeface="华文楷体" panose="02010600040101010101" pitchFamily="2" charset="-122"/>
                <a:cs typeface="Arial" pitchFamily="34" charset="0"/>
              </a:rPr>
              <a:t>注：详见</a:t>
            </a:r>
            <a:r>
              <a:rPr lang="en-US" altLang="zh-CN" sz="1000" dirty="0" smtClean="0">
                <a:ea typeface="华文楷体" panose="02010600040101010101" pitchFamily="2" charset="-122"/>
                <a:cs typeface="Arial" pitchFamily="34" charset="0"/>
              </a:rPr>
              <a:t>GHG Protocol《</a:t>
            </a:r>
            <a:r>
              <a:rPr lang="zh-CN" altLang="en-US" sz="1000" dirty="0">
                <a:ea typeface="华文楷体" panose="02010600040101010101" pitchFamily="2" charset="-122"/>
                <a:cs typeface="Arial" pitchFamily="34" charset="0"/>
              </a:rPr>
              <a:t>温室气体核算</a:t>
            </a:r>
            <a:r>
              <a:rPr lang="zh-CN" altLang="en-US" sz="1000" dirty="0" smtClean="0">
                <a:ea typeface="华文楷体" panose="02010600040101010101" pitchFamily="2" charset="-122"/>
                <a:cs typeface="Arial" pitchFamily="34" charset="0"/>
              </a:rPr>
              <a:t>体系：企业</a:t>
            </a:r>
            <a:r>
              <a:rPr lang="zh-CN" altLang="en-US" sz="1000" dirty="0">
                <a:ea typeface="华文楷体" panose="02010600040101010101" pitchFamily="2" charset="-122"/>
                <a:cs typeface="Arial" pitchFamily="34" charset="0"/>
              </a:rPr>
              <a:t>核算与报告</a:t>
            </a:r>
            <a:r>
              <a:rPr lang="zh-CN" altLang="en-US" sz="1000" dirty="0" smtClean="0">
                <a:ea typeface="华文楷体" panose="02010600040101010101" pitchFamily="2" charset="-122"/>
                <a:cs typeface="Arial" pitchFamily="34" charset="0"/>
              </a:rPr>
              <a:t>标准 </a:t>
            </a:r>
            <a:r>
              <a:rPr lang="en-US" altLang="zh-CN" sz="1000" dirty="0" smtClean="0">
                <a:ea typeface="华文楷体" panose="02010600040101010101" pitchFamily="2" charset="-122"/>
                <a:cs typeface="Arial" pitchFamily="34" charset="0"/>
              </a:rPr>
              <a:t>(</a:t>
            </a:r>
            <a:r>
              <a:rPr lang="zh-CN" altLang="en-US" sz="1000" dirty="0" smtClean="0">
                <a:ea typeface="华文楷体" panose="02010600040101010101" pitchFamily="2" charset="-122"/>
                <a:cs typeface="Arial" pitchFamily="34" charset="0"/>
              </a:rPr>
              <a:t>修订版</a:t>
            </a:r>
            <a:r>
              <a:rPr lang="en-US" altLang="zh-CN" sz="1000" dirty="0" smtClean="0">
                <a:ea typeface="华文楷体" panose="02010600040101010101" pitchFamily="2" charset="-122"/>
                <a:cs typeface="Arial" pitchFamily="34" charset="0"/>
              </a:rPr>
              <a:t>)</a:t>
            </a:r>
            <a:r>
              <a:rPr lang="en-US" altLang="zh-CN" sz="1000" dirty="0" smtClean="0">
                <a:ea typeface="华文楷体" panose="02010600040101010101" pitchFamily="2" charset="-122"/>
                <a:cs typeface="Arial" pitchFamily="34" charset="0"/>
              </a:rPr>
              <a:t>》《</a:t>
            </a:r>
            <a:r>
              <a:rPr lang="zh-CN" altLang="en-US" sz="1000" dirty="0">
                <a:ea typeface="华文楷体" panose="02010600040101010101" pitchFamily="2" charset="-122"/>
                <a:cs typeface="Arial" pitchFamily="34" charset="0"/>
              </a:rPr>
              <a:t>企业价值链 </a:t>
            </a:r>
            <a:r>
              <a:rPr lang="en-US" altLang="zh-CN" sz="1000" dirty="0">
                <a:ea typeface="华文楷体" panose="02010600040101010101" pitchFamily="2" charset="-122"/>
                <a:cs typeface="Arial" pitchFamily="34" charset="0"/>
              </a:rPr>
              <a:t>(</a:t>
            </a:r>
            <a:r>
              <a:rPr lang="zh-CN" altLang="en-US" sz="1000" dirty="0">
                <a:ea typeface="华文楷体" panose="02010600040101010101" pitchFamily="2" charset="-122"/>
                <a:cs typeface="Arial" pitchFamily="34" charset="0"/>
              </a:rPr>
              <a:t>范围三</a:t>
            </a:r>
            <a:r>
              <a:rPr lang="en-US" altLang="zh-CN" sz="1000" dirty="0">
                <a:ea typeface="华文楷体" panose="02010600040101010101" pitchFamily="2" charset="-122"/>
                <a:cs typeface="Arial" pitchFamily="34" charset="0"/>
              </a:rPr>
              <a:t>) </a:t>
            </a:r>
            <a:r>
              <a:rPr lang="zh-CN" altLang="en-US" sz="1000" dirty="0">
                <a:ea typeface="华文楷体" panose="02010600040101010101" pitchFamily="2" charset="-122"/>
                <a:cs typeface="Arial" pitchFamily="34" charset="0"/>
              </a:rPr>
              <a:t>核算与报告</a:t>
            </a:r>
            <a:r>
              <a:rPr lang="zh-CN" altLang="en-US" sz="1000" dirty="0" smtClean="0">
                <a:ea typeface="华文楷体" panose="02010600040101010101" pitchFamily="2" charset="-122"/>
                <a:cs typeface="Arial" pitchFamily="34" charset="0"/>
              </a:rPr>
              <a:t>标准</a:t>
            </a:r>
            <a:r>
              <a:rPr lang="en-US" altLang="zh-CN" sz="1000" dirty="0" smtClean="0">
                <a:ea typeface="华文楷体" panose="02010600040101010101" pitchFamily="2" charset="-122"/>
                <a:cs typeface="Arial" pitchFamily="34" charset="0"/>
              </a:rPr>
              <a:t>》</a:t>
            </a:r>
            <a:endParaRPr lang="zh-CN" altLang="en-US" sz="1000" dirty="0">
              <a:ea typeface="华文楷体" panose="02010600040101010101" pitchFamily="2" charset="-122"/>
              <a:cs typeface="Arial" pitchFamily="34" charset="0"/>
            </a:endParaRPr>
          </a:p>
        </p:txBody>
      </p:sp>
      <p:pic>
        <p:nvPicPr>
          <p:cNvPr id="8" name="图片 7">
            <a:extLst>
              <a:ext uri="{FF2B5EF4-FFF2-40B4-BE49-F238E27FC236}">
                <a16:creationId xmlns="" xmlns:xdr="http://schemas.openxmlformats.org/drawingml/2006/spreadsheetDrawing" xmlns:a16="http://schemas.microsoft.com/office/drawing/2014/main" xmlns:lc="http://schemas.openxmlformats.org/drawingml/2006/lockedCanvas" id="{D5EB6A3D-2712-4583-A038-F1151469EFDE}"/>
              </a:ext>
            </a:extLst>
          </p:cNvPr>
          <p:cNvPicPr/>
          <p:nvPr/>
        </p:nvPicPr>
        <p:blipFill rotWithShape="1">
          <a:blip r:embed="rId4" cstate="print">
            <a:extLst>
              <a:ext uri="{28A0092B-C50C-407E-A947-70E740481C1C}">
                <a14:useLocalDpi xmlns:a14="http://schemas.microsoft.com/office/drawing/2010/main" val="0"/>
              </a:ext>
            </a:extLst>
          </a:blip>
          <a:srcRect l="3226"/>
          <a:stretch/>
        </p:blipFill>
        <p:spPr bwMode="auto">
          <a:xfrm>
            <a:off x="4868421" y="3628736"/>
            <a:ext cx="3870895" cy="2716588"/>
          </a:xfrm>
          <a:prstGeom prst="rect">
            <a:avLst/>
          </a:prstGeom>
          <a:noFill/>
          <a:ln>
            <a:noFill/>
          </a:ln>
        </p:spPr>
      </p:pic>
      <p:sp>
        <p:nvSpPr>
          <p:cNvPr id="2" name="矩形 1"/>
          <p:cNvSpPr/>
          <p:nvPr/>
        </p:nvSpPr>
        <p:spPr>
          <a:xfrm>
            <a:off x="144263" y="620688"/>
            <a:ext cx="4534995" cy="5770811"/>
          </a:xfrm>
          <a:prstGeom prst="rect">
            <a:avLst/>
          </a:prstGeom>
        </p:spPr>
        <p:txBody>
          <a:bodyPr wrap="square">
            <a:spAutoFit/>
          </a:bodyPr>
          <a:lstStyle/>
          <a:p>
            <a:pPr marL="171450" indent="-171450">
              <a:spcBef>
                <a:spcPts val="600"/>
              </a:spcBef>
              <a:buFont typeface="Arial" panose="020B0604020202020204" pitchFamily="34" charset="0"/>
              <a:buChar char="•"/>
            </a:pPr>
            <a:r>
              <a:rPr lang="zh-CN" altLang="en-US" sz="1100" dirty="0"/>
              <a:t>世界资源</a:t>
            </a:r>
            <a:r>
              <a:rPr lang="zh-CN" altLang="en-US" sz="1100" dirty="0" smtClean="0"/>
              <a:t>研究所 </a:t>
            </a:r>
            <a:r>
              <a:rPr lang="en-US" altLang="zh-CN" sz="1100" dirty="0" smtClean="0"/>
              <a:t>(WRI) </a:t>
            </a:r>
            <a:r>
              <a:rPr lang="zh-CN" altLang="en-US" sz="1100" dirty="0" smtClean="0"/>
              <a:t>与</a:t>
            </a:r>
            <a:r>
              <a:rPr lang="zh-CN" altLang="en-US" sz="1100" dirty="0"/>
              <a:t>世界可持续发展工商</a:t>
            </a:r>
            <a:r>
              <a:rPr lang="zh-CN" altLang="en-US" sz="1100" dirty="0" smtClean="0"/>
              <a:t>理事会 </a:t>
            </a:r>
            <a:r>
              <a:rPr lang="en-US" altLang="zh-CN" sz="1100" dirty="0" smtClean="0"/>
              <a:t>(WBCSD)</a:t>
            </a:r>
            <a:r>
              <a:rPr lang="zh-CN" altLang="en-US" sz="1100" dirty="0">
                <a:solidFill>
                  <a:srgbClr val="000000"/>
                </a:solidFill>
                <a:latin typeface="华文楷体" panose="02010600040101010101" pitchFamily="2" charset="-122"/>
                <a:ea typeface="华文楷体" panose="02010600040101010101" pitchFamily="2" charset="-122"/>
              </a:rPr>
              <a:t>从</a:t>
            </a:r>
            <a:r>
              <a:rPr lang="en-US" altLang="zh-CN" sz="1100" dirty="0">
                <a:solidFill>
                  <a:srgbClr val="000000"/>
                </a:solidFill>
                <a:latin typeface="Times New Roman" panose="02020603050405020304" pitchFamily="18" charset="0"/>
                <a:ea typeface="等线" panose="02010600030101010101" pitchFamily="2" charset="-122"/>
              </a:rPr>
              <a:t>1998</a:t>
            </a:r>
            <a:r>
              <a:rPr lang="zh-CN" altLang="en-US" sz="1100" dirty="0">
                <a:solidFill>
                  <a:srgbClr val="000000"/>
                </a:solidFill>
                <a:latin typeface="华文楷体" panose="02010600040101010101" pitchFamily="2" charset="-122"/>
                <a:ea typeface="华文楷体" panose="02010600040101010101" pitchFamily="2" charset="-122"/>
              </a:rPr>
              <a:t>年开始合作</a:t>
            </a:r>
            <a:r>
              <a:rPr lang="zh-CN" altLang="en-US" sz="1100" dirty="0" smtClean="0"/>
              <a:t>开发的温室气体</a:t>
            </a:r>
            <a:r>
              <a:rPr lang="zh-CN" altLang="en-US" sz="1100" dirty="0"/>
              <a:t>核算</a:t>
            </a:r>
            <a:r>
              <a:rPr lang="zh-CN" altLang="en-US" sz="1100" dirty="0" smtClean="0"/>
              <a:t>体系 </a:t>
            </a:r>
            <a:r>
              <a:rPr lang="en-US" altLang="zh-CN" sz="1100" dirty="0" smtClean="0"/>
              <a:t>(</a:t>
            </a:r>
            <a:r>
              <a:rPr lang="en-US" altLang="zh-CN" sz="1100" dirty="0">
                <a:ea typeface="华文楷体" panose="02010600040101010101" pitchFamily="2" charset="-122"/>
                <a:cs typeface="Arial" pitchFamily="34" charset="0"/>
              </a:rPr>
              <a:t>GHG Protocol</a:t>
            </a:r>
            <a:r>
              <a:rPr lang="en-US" altLang="zh-CN" sz="1100" dirty="0" smtClean="0"/>
              <a:t>)</a:t>
            </a:r>
            <a:r>
              <a:rPr lang="zh-CN" altLang="en-US" sz="1100" dirty="0" smtClean="0"/>
              <a:t> </a:t>
            </a:r>
            <a:r>
              <a:rPr lang="en-US" altLang="zh-CN" sz="1100" dirty="0" smtClean="0"/>
              <a:t>是</a:t>
            </a:r>
            <a:r>
              <a:rPr lang="zh-CN" altLang="en-US" sz="1100" dirty="0" smtClean="0">
                <a:solidFill>
                  <a:srgbClr val="000000"/>
                </a:solidFill>
                <a:latin typeface="华文楷体" panose="02010600040101010101" pitchFamily="2" charset="-122"/>
                <a:ea typeface="华文楷体" panose="02010600040101010101" pitchFamily="2" charset="-122"/>
              </a:rPr>
              <a:t>全球</a:t>
            </a:r>
            <a:r>
              <a:rPr lang="zh-CN" altLang="en-US" sz="1100" dirty="0">
                <a:solidFill>
                  <a:srgbClr val="000000"/>
                </a:solidFill>
                <a:latin typeface="华文楷体" panose="02010600040101010101" pitchFamily="2" charset="-122"/>
                <a:ea typeface="华文楷体" panose="02010600040101010101" pitchFamily="2" charset="-122"/>
              </a:rPr>
              <a:t>使用范围最广的国际温室气体核算</a:t>
            </a:r>
            <a:r>
              <a:rPr lang="zh-CN" altLang="en-US" sz="1100" dirty="0" smtClean="0">
                <a:solidFill>
                  <a:srgbClr val="000000"/>
                </a:solidFill>
                <a:latin typeface="华文楷体" panose="02010600040101010101" pitchFamily="2" charset="-122"/>
                <a:ea typeface="华文楷体" panose="02010600040101010101" pitchFamily="2" charset="-122"/>
              </a:rPr>
              <a:t>工具</a:t>
            </a:r>
            <a:endParaRPr lang="en-US" altLang="zh-CN" sz="1100" dirty="0" smtClean="0"/>
          </a:p>
          <a:p>
            <a:pPr marL="171450" indent="-171450">
              <a:spcBef>
                <a:spcPts val="600"/>
              </a:spcBef>
              <a:buFont typeface="Arial" panose="020B0604020202020204" pitchFamily="34" charset="0"/>
              <a:buChar char="•"/>
            </a:pPr>
            <a:r>
              <a:rPr lang="zh-CN" altLang="en-US" sz="1100" b="1" dirty="0" smtClean="0"/>
              <a:t>原则</a:t>
            </a:r>
            <a:r>
              <a:rPr lang="zh-CN" altLang="en-US" sz="1100" dirty="0" smtClean="0"/>
              <a:t>：相关性</a:t>
            </a:r>
            <a:r>
              <a:rPr lang="zh-CN" altLang="en-US" sz="1100" dirty="0"/>
              <a:t>、完整性、一致性、透明性、准确性</a:t>
            </a:r>
            <a:endParaRPr lang="en-US" altLang="zh-CN" sz="1100" dirty="0"/>
          </a:p>
          <a:p>
            <a:pPr marL="171450" indent="-171450">
              <a:spcBef>
                <a:spcPts val="600"/>
              </a:spcBef>
              <a:buFont typeface="Arial" panose="020B0604020202020204" pitchFamily="34" charset="0"/>
              <a:buChar char="•"/>
            </a:pPr>
            <a:r>
              <a:rPr lang="zh-CN" altLang="en-US" sz="1100" b="1" dirty="0" smtClean="0"/>
              <a:t>企业编制</a:t>
            </a:r>
            <a:r>
              <a:rPr lang="zh-CN" altLang="en-US" sz="1100" b="1" dirty="0"/>
              <a:t>温室气体排放清单</a:t>
            </a:r>
            <a:r>
              <a:rPr lang="zh-CN" altLang="en-US" sz="1100" b="1" dirty="0" smtClean="0"/>
              <a:t>的</a:t>
            </a:r>
            <a:r>
              <a:rPr lang="zh-CN" altLang="en-US" sz="1100" b="1" dirty="0"/>
              <a:t>商业</a:t>
            </a:r>
            <a:r>
              <a:rPr lang="zh-CN" altLang="en-US" sz="1100" b="1" dirty="0" smtClean="0"/>
              <a:t>目标</a:t>
            </a:r>
            <a:r>
              <a:rPr lang="zh-CN" altLang="en-US" sz="1100" dirty="0" smtClean="0"/>
              <a:t>：管理</a:t>
            </a:r>
            <a:r>
              <a:rPr lang="zh-CN" altLang="en-US" sz="1100" dirty="0"/>
              <a:t>温室气体风险和识别减排</a:t>
            </a:r>
            <a:r>
              <a:rPr lang="zh-CN" altLang="en-US" sz="1100" dirty="0" smtClean="0"/>
              <a:t>机会、公开</a:t>
            </a:r>
            <a:r>
              <a:rPr lang="zh-CN" altLang="en-US" sz="1100" dirty="0"/>
              <a:t>报告和参与自愿性温室气体减排</a:t>
            </a:r>
            <a:r>
              <a:rPr lang="zh-CN" altLang="en-US" sz="1100" dirty="0" smtClean="0"/>
              <a:t>计划、参与</a:t>
            </a:r>
            <a:r>
              <a:rPr lang="zh-CN" altLang="en-US" sz="1100" dirty="0"/>
              <a:t>强制性报告</a:t>
            </a:r>
            <a:r>
              <a:rPr lang="zh-CN" altLang="en-US" sz="1100" dirty="0" smtClean="0"/>
              <a:t>计划、参与</a:t>
            </a:r>
            <a:r>
              <a:rPr lang="zh-CN" altLang="en-US" sz="1100" dirty="0"/>
              <a:t>温室气体交易</a:t>
            </a:r>
            <a:r>
              <a:rPr lang="zh-CN" altLang="en-US" sz="1100" dirty="0" smtClean="0"/>
              <a:t>市场、认可</a:t>
            </a:r>
            <a:r>
              <a:rPr lang="zh-CN" altLang="en-US" sz="1100" dirty="0"/>
              <a:t>早期的自愿减排行</a:t>
            </a:r>
            <a:r>
              <a:rPr lang="zh-CN" altLang="en-US" sz="1100" dirty="0" smtClean="0"/>
              <a:t>动</a:t>
            </a:r>
            <a:endParaRPr lang="en-US" altLang="zh-CN" sz="1100" dirty="0"/>
          </a:p>
          <a:p>
            <a:pPr marL="171450" indent="-171450">
              <a:spcBef>
                <a:spcPts val="600"/>
              </a:spcBef>
              <a:buFont typeface="Arial" panose="020B0604020202020204" pitchFamily="34" charset="0"/>
              <a:buChar char="•"/>
            </a:pPr>
            <a:r>
              <a:rPr lang="zh-CN" altLang="en-US" sz="1100" b="1" dirty="0"/>
              <a:t>企业温室气体核算与报告步骤</a:t>
            </a:r>
            <a:endParaRPr lang="en-US" altLang="zh-CN" sz="1100" b="1" dirty="0"/>
          </a:p>
          <a:p>
            <a:pPr>
              <a:spcBef>
                <a:spcPts val="600"/>
              </a:spcBef>
            </a:pPr>
            <a:r>
              <a:rPr lang="en-US" altLang="zh-CN" sz="1100" b="1" dirty="0"/>
              <a:t>1、确定排放清单边界</a:t>
            </a:r>
          </a:p>
          <a:p>
            <a:pPr marL="360000" lvl="1" indent="-171450">
              <a:buFont typeface="Arial" panose="020B0604020202020204" pitchFamily="34" charset="0"/>
              <a:buChar char="•"/>
            </a:pPr>
            <a:r>
              <a:rPr lang="zh-CN" altLang="en-US" sz="1100" dirty="0"/>
              <a:t>设定组织边界：股权比例法</a:t>
            </a:r>
            <a:r>
              <a:rPr lang="en-US" altLang="zh-CN" sz="1100" dirty="0"/>
              <a:t>/</a:t>
            </a:r>
            <a:r>
              <a:rPr lang="zh-CN" altLang="en-US" sz="1100" dirty="0"/>
              <a:t>控制权法</a:t>
            </a:r>
            <a:endParaRPr lang="en-US" altLang="zh-CN" sz="1100" dirty="0"/>
          </a:p>
          <a:p>
            <a:pPr marL="360000" lvl="1" indent="-171450">
              <a:buFont typeface="Arial" panose="020B0604020202020204" pitchFamily="34" charset="0"/>
              <a:buChar char="•"/>
            </a:pPr>
            <a:r>
              <a:rPr lang="zh-CN" altLang="en-US" sz="1100" dirty="0"/>
              <a:t>设立运营边界：直接排放 </a:t>
            </a:r>
            <a:r>
              <a:rPr lang="en-US" altLang="zh-CN" sz="1100" dirty="0"/>
              <a:t>(</a:t>
            </a:r>
            <a:r>
              <a:rPr lang="en-US" altLang="zh-CN" sz="1100" dirty="0" err="1"/>
              <a:t>范围一</a:t>
            </a:r>
            <a:r>
              <a:rPr lang="en-US" altLang="zh-CN" sz="1100" dirty="0"/>
              <a:t>) </a:t>
            </a:r>
            <a:r>
              <a:rPr lang="en-US" altLang="zh-CN" sz="1100" dirty="0" err="1"/>
              <a:t>和间接排放</a:t>
            </a:r>
            <a:r>
              <a:rPr lang="en-US" altLang="zh-CN" sz="1100" dirty="0"/>
              <a:t> (</a:t>
            </a:r>
            <a:r>
              <a:rPr lang="en-US" altLang="zh-CN" sz="1100" dirty="0" err="1"/>
              <a:t>范围二和三</a:t>
            </a:r>
            <a:r>
              <a:rPr lang="en-US" altLang="zh-CN" sz="1100" dirty="0"/>
              <a:t>)</a:t>
            </a:r>
          </a:p>
          <a:p>
            <a:pPr marL="360000" lvl="1" indent="-171450">
              <a:buFont typeface="Arial" panose="020B0604020202020204" pitchFamily="34" charset="0"/>
              <a:buChar char="•"/>
            </a:pPr>
            <a:r>
              <a:rPr lang="zh-CN" altLang="en-US" sz="1100" dirty="0"/>
              <a:t>跟踪长期排放量：选择基准年并重算基准年排放量</a:t>
            </a:r>
            <a:endParaRPr lang="en-US" altLang="zh-CN" sz="1100" dirty="0"/>
          </a:p>
          <a:p>
            <a:pPr>
              <a:spcBef>
                <a:spcPts val="600"/>
              </a:spcBef>
            </a:pPr>
            <a:r>
              <a:rPr lang="en-US" altLang="zh-CN" sz="1100" b="1" dirty="0"/>
              <a:t>2、计算温室气体排放量</a:t>
            </a:r>
          </a:p>
          <a:p>
            <a:pPr marL="360000" lvl="1" indent="-171450">
              <a:buFont typeface="Arial" panose="020B0604020202020204" pitchFamily="34" charset="0"/>
              <a:buChar char="•"/>
            </a:pPr>
            <a:r>
              <a:rPr lang="zh-CN" altLang="en-US" sz="1100" dirty="0"/>
              <a:t>识别排放源：固定燃烧、移动燃烧、工艺排放、无组织排放</a:t>
            </a:r>
          </a:p>
          <a:p>
            <a:pPr marL="360000" lvl="1" indent="-171450">
              <a:buFont typeface="Arial" panose="020B0604020202020204" pitchFamily="34" charset="0"/>
              <a:buChar char="•"/>
            </a:pPr>
            <a:r>
              <a:rPr lang="zh-CN" altLang="en-US" sz="1100" dirty="0"/>
              <a:t>选择计算方法：基于具体设施</a:t>
            </a:r>
            <a:r>
              <a:rPr lang="en-US" altLang="zh-CN" sz="1100" dirty="0"/>
              <a:t>/</a:t>
            </a:r>
            <a:r>
              <a:rPr lang="zh-CN" altLang="en-US" sz="1100" dirty="0"/>
              <a:t>工艺流程的物料平衡法</a:t>
            </a:r>
            <a:r>
              <a:rPr lang="en-US" altLang="zh-CN" sz="1100" dirty="0"/>
              <a:t>/</a:t>
            </a:r>
            <a:r>
              <a:rPr lang="zh-CN" altLang="en-US" sz="1100" dirty="0"/>
              <a:t>化学计量法</a:t>
            </a:r>
          </a:p>
          <a:p>
            <a:pPr marL="360000" lvl="1" indent="-171450">
              <a:buFont typeface="Arial" panose="020B0604020202020204" pitchFamily="34" charset="0"/>
              <a:buChar char="•"/>
            </a:pPr>
            <a:r>
              <a:rPr lang="zh-CN" altLang="en-US" sz="1100" dirty="0"/>
              <a:t>收集活动数据和选择排放因子：优先使用具体排放源</a:t>
            </a:r>
            <a:r>
              <a:rPr lang="en-US" altLang="zh-CN" sz="1100" dirty="0" err="1"/>
              <a:t>的排放因子</a:t>
            </a:r>
            <a:endParaRPr lang="zh-CN" altLang="en-US" sz="1100" dirty="0"/>
          </a:p>
          <a:p>
            <a:pPr marL="360000" lvl="1" indent="-171450">
              <a:buFont typeface="Arial" panose="020B0604020202020204" pitchFamily="34" charset="0"/>
              <a:buChar char="•"/>
            </a:pPr>
            <a:r>
              <a:rPr lang="zh-CN" altLang="en-US" sz="1100" dirty="0"/>
              <a:t>应用计算工具：跨行业工具</a:t>
            </a:r>
            <a:r>
              <a:rPr lang="en-US" altLang="zh-CN" sz="1100" dirty="0"/>
              <a:t>/</a:t>
            </a:r>
            <a:r>
              <a:rPr lang="en-US" altLang="zh-CN" sz="1100" dirty="0" err="1"/>
              <a:t>特定行业工具</a:t>
            </a:r>
            <a:endParaRPr lang="zh-CN" altLang="en-US" sz="1100" dirty="0"/>
          </a:p>
          <a:p>
            <a:pPr marL="360000" lvl="1" indent="-171450">
              <a:buFont typeface="Arial" panose="020B0604020202020204" pitchFamily="34" charset="0"/>
              <a:buChar char="•"/>
            </a:pPr>
            <a:r>
              <a:rPr lang="zh-CN" altLang="en-US" sz="1100" dirty="0"/>
              <a:t>将温室气体排放数据汇总到企业一级：集中法</a:t>
            </a:r>
            <a:r>
              <a:rPr lang="en-US" altLang="zh-CN" sz="1100" dirty="0"/>
              <a:t>/</a:t>
            </a:r>
            <a:r>
              <a:rPr lang="en-US" altLang="zh-CN" sz="1100" dirty="0" err="1"/>
              <a:t>分散法</a:t>
            </a:r>
            <a:endParaRPr lang="en-US" altLang="zh-CN" sz="1100" dirty="0"/>
          </a:p>
          <a:p>
            <a:pPr marL="0" lvl="1">
              <a:spcBef>
                <a:spcPts val="600"/>
              </a:spcBef>
            </a:pPr>
            <a:r>
              <a:rPr lang="en-US" altLang="zh-CN" sz="1100" b="1" dirty="0"/>
              <a:t>3、</a:t>
            </a:r>
            <a:r>
              <a:rPr lang="zh-CN" altLang="en-US" sz="1100" b="1" dirty="0"/>
              <a:t>管理排放清单质量</a:t>
            </a:r>
            <a:r>
              <a:rPr lang="zh-CN" altLang="en-US" sz="1100" dirty="0"/>
              <a:t>：实施排放清单质量管理体系</a:t>
            </a:r>
            <a:endParaRPr lang="en-US" altLang="zh-CN" sz="1100" dirty="0"/>
          </a:p>
          <a:p>
            <a:pPr marL="0" lvl="1">
              <a:spcBef>
                <a:spcPts val="600"/>
              </a:spcBef>
            </a:pPr>
            <a:r>
              <a:rPr lang="en-US" altLang="zh-CN" sz="1100" b="1" dirty="0"/>
              <a:t>4、</a:t>
            </a:r>
            <a:r>
              <a:rPr lang="zh-CN" altLang="en-US" sz="1100" b="1" dirty="0"/>
              <a:t>核算温室气体减</a:t>
            </a:r>
            <a:r>
              <a:rPr lang="zh-CN" altLang="en-US" sz="1100" b="1" dirty="0" smtClean="0"/>
              <a:t>排量</a:t>
            </a:r>
            <a:r>
              <a:rPr lang="zh-CN" altLang="en-US" sz="1100" dirty="0" smtClean="0"/>
              <a:t>：排放量变化</a:t>
            </a:r>
            <a:r>
              <a:rPr lang="en-US" altLang="zh-CN" sz="1100" dirty="0" smtClean="0"/>
              <a:t>、</a:t>
            </a:r>
            <a:r>
              <a:rPr lang="zh-CN" altLang="en-US" sz="1100" dirty="0" smtClean="0"/>
              <a:t>减</a:t>
            </a:r>
            <a:r>
              <a:rPr lang="zh-CN" altLang="en-US" sz="1100" dirty="0"/>
              <a:t>排</a:t>
            </a:r>
            <a:r>
              <a:rPr lang="zh-CN" altLang="en-US" sz="1100" dirty="0" smtClean="0"/>
              <a:t>项目的碳抵消</a:t>
            </a:r>
            <a:r>
              <a:rPr lang="en-US" altLang="zh-CN" sz="1100" dirty="0" smtClean="0"/>
              <a:t>/</a:t>
            </a:r>
            <a:r>
              <a:rPr lang="zh-CN" altLang="en-US" sz="1100" dirty="0" smtClean="0"/>
              <a:t>碳</a:t>
            </a:r>
            <a:r>
              <a:rPr lang="zh-CN" altLang="en-US" sz="1100" dirty="0"/>
              <a:t>信用</a:t>
            </a:r>
            <a:endParaRPr lang="en-US" altLang="zh-CN" sz="1100" dirty="0"/>
          </a:p>
          <a:p>
            <a:pPr marL="0" lvl="1">
              <a:spcBef>
                <a:spcPts val="600"/>
              </a:spcBef>
            </a:pPr>
            <a:r>
              <a:rPr lang="en-US" altLang="zh-CN" sz="1100" b="1" dirty="0" smtClean="0"/>
              <a:t>5、</a:t>
            </a:r>
            <a:r>
              <a:rPr lang="zh-CN" altLang="en-US" sz="1100" b="1" dirty="0" smtClean="0"/>
              <a:t>报告</a:t>
            </a:r>
            <a:r>
              <a:rPr lang="zh-CN" altLang="en-US" sz="1100" b="1" dirty="0"/>
              <a:t>温室气体</a:t>
            </a:r>
            <a:r>
              <a:rPr lang="zh-CN" altLang="en-US" sz="1100" b="1" dirty="0" smtClean="0"/>
              <a:t>排放量</a:t>
            </a:r>
            <a:r>
              <a:rPr lang="zh-CN" altLang="en-US" sz="1100" dirty="0" smtClean="0"/>
              <a:t>：排放清单边界、排放信息、可选附加信息</a:t>
            </a:r>
            <a:endParaRPr lang="zh-CN" altLang="en-US" sz="1100" dirty="0"/>
          </a:p>
          <a:p>
            <a:pPr marL="0" lvl="1">
              <a:spcBef>
                <a:spcPts val="600"/>
              </a:spcBef>
            </a:pPr>
            <a:r>
              <a:rPr lang="en-US" altLang="zh-CN" sz="1100" b="1" dirty="0" smtClean="0"/>
              <a:t>6、</a:t>
            </a:r>
            <a:r>
              <a:rPr lang="zh-CN" altLang="en-US" sz="1100" b="1" dirty="0" smtClean="0"/>
              <a:t>核查</a:t>
            </a:r>
            <a:r>
              <a:rPr lang="zh-CN" altLang="en-US" sz="1100" b="1" dirty="0"/>
              <a:t>温室气体</a:t>
            </a:r>
            <a:r>
              <a:rPr lang="zh-CN" altLang="en-US" sz="1100" b="1" dirty="0" smtClean="0"/>
              <a:t>排放量</a:t>
            </a:r>
            <a:r>
              <a:rPr lang="zh-CN" altLang="en-US" sz="1100" dirty="0" smtClean="0"/>
              <a:t>：委托独立的内部人员</a:t>
            </a:r>
            <a:r>
              <a:rPr lang="en-US" altLang="zh-CN" sz="1100" dirty="0" smtClean="0"/>
              <a:t>/</a:t>
            </a:r>
            <a:r>
              <a:rPr lang="zh-CN" altLang="en-US" sz="1100" dirty="0" smtClean="0"/>
              <a:t>外部第三方 </a:t>
            </a:r>
            <a:r>
              <a:rPr lang="en-US" altLang="zh-CN" sz="1100" dirty="0" smtClean="0"/>
              <a:t>(</a:t>
            </a:r>
            <a:r>
              <a:rPr lang="en-US" altLang="zh-CN" sz="1100" dirty="0" err="1" smtClean="0"/>
              <a:t>PwC等</a:t>
            </a:r>
            <a:r>
              <a:rPr lang="en-US" altLang="zh-CN" sz="1100" dirty="0" smtClean="0"/>
              <a:t>)</a:t>
            </a:r>
            <a:endParaRPr lang="zh-CN" altLang="en-US" sz="1100" dirty="0"/>
          </a:p>
          <a:p>
            <a:pPr marL="0" lvl="1">
              <a:spcBef>
                <a:spcPts val="600"/>
              </a:spcBef>
            </a:pPr>
            <a:r>
              <a:rPr lang="en-US" altLang="zh-CN" sz="1100" b="1" dirty="0" smtClean="0"/>
              <a:t>7、</a:t>
            </a:r>
            <a:r>
              <a:rPr lang="zh-CN" altLang="en-US" sz="1100" b="1" dirty="0" smtClean="0"/>
              <a:t>设定温室气体目标</a:t>
            </a:r>
            <a:r>
              <a:rPr lang="zh-CN" altLang="en-US" sz="1100" dirty="0" smtClean="0"/>
              <a:t>：步骤</a:t>
            </a:r>
            <a:r>
              <a:rPr lang="en-US" altLang="zh-CN" sz="1100" dirty="0" smtClean="0"/>
              <a:t>①</a:t>
            </a:r>
            <a:r>
              <a:rPr lang="zh-CN" altLang="en-US" sz="1100" dirty="0" smtClean="0"/>
              <a:t>取得高管承诺；</a:t>
            </a:r>
            <a:r>
              <a:rPr lang="en-US" altLang="zh-CN" sz="1100" dirty="0" smtClean="0"/>
              <a:t>②</a:t>
            </a:r>
            <a:r>
              <a:rPr lang="en-US" altLang="zh-CN" sz="1100" dirty="0" err="1" smtClean="0"/>
              <a:t>确定目标类型</a:t>
            </a:r>
            <a:r>
              <a:rPr lang="en-US" altLang="zh-CN" sz="1100" dirty="0" smtClean="0"/>
              <a:t> (</a:t>
            </a:r>
            <a:r>
              <a:rPr lang="en-US" altLang="zh-CN" sz="1100" dirty="0" err="1" smtClean="0"/>
              <a:t>绝对</a:t>
            </a:r>
            <a:r>
              <a:rPr lang="en-US" altLang="zh-CN" sz="1100" dirty="0" smtClean="0"/>
              <a:t>/</a:t>
            </a:r>
            <a:r>
              <a:rPr lang="en-US" altLang="zh-CN" sz="1100" dirty="0" err="1" smtClean="0"/>
              <a:t>强度</a:t>
            </a:r>
            <a:r>
              <a:rPr lang="en-US" altLang="zh-CN" sz="1100" dirty="0" smtClean="0"/>
              <a:t>/</a:t>
            </a:r>
            <a:r>
              <a:rPr lang="en-US" altLang="zh-CN" sz="1100" dirty="0" err="1" smtClean="0"/>
              <a:t>二者综合</a:t>
            </a:r>
            <a:r>
              <a:rPr lang="en-US" altLang="zh-CN" sz="1100" dirty="0" smtClean="0"/>
              <a:t>)；③</a:t>
            </a:r>
            <a:r>
              <a:rPr lang="en-US" altLang="zh-CN" sz="1100" dirty="0" err="1" smtClean="0"/>
              <a:t>确定目标边界</a:t>
            </a:r>
            <a:r>
              <a:rPr lang="en-US" altLang="zh-CN" sz="1100" dirty="0" smtClean="0"/>
              <a:t> (</a:t>
            </a:r>
            <a:r>
              <a:rPr lang="en-US" altLang="zh-CN" sz="1100" dirty="0" err="1" smtClean="0"/>
              <a:t>气体种类、运营地区、排放源范围</a:t>
            </a:r>
            <a:r>
              <a:rPr lang="zh-CN" altLang="en-US" sz="1100" dirty="0" smtClean="0"/>
              <a:t>等</a:t>
            </a:r>
            <a:r>
              <a:rPr lang="en-US" altLang="zh-CN" sz="1100" dirty="0" smtClean="0"/>
              <a:t>)；④</a:t>
            </a:r>
            <a:r>
              <a:rPr lang="en-US" altLang="zh-CN" sz="1100" dirty="0" err="1" smtClean="0"/>
              <a:t>选择目标基准年</a:t>
            </a:r>
            <a:r>
              <a:rPr lang="en-US" altLang="zh-CN" sz="1100" dirty="0" smtClean="0"/>
              <a:t> (</a:t>
            </a:r>
            <a:r>
              <a:rPr lang="en-US" altLang="zh-CN" sz="1100" dirty="0" err="1" smtClean="0"/>
              <a:t>固定</a:t>
            </a:r>
            <a:r>
              <a:rPr lang="en-US" altLang="zh-CN" sz="1100" dirty="0" smtClean="0"/>
              <a:t>/</a:t>
            </a:r>
            <a:r>
              <a:rPr lang="en-US" altLang="zh-CN" sz="1100" dirty="0" err="1" smtClean="0"/>
              <a:t>滚动</a:t>
            </a:r>
            <a:r>
              <a:rPr lang="en-US" altLang="zh-CN" sz="1100" dirty="0" smtClean="0"/>
              <a:t>)；⑤</a:t>
            </a:r>
            <a:r>
              <a:rPr lang="en-US" altLang="zh-CN" sz="1100" dirty="0" err="1" smtClean="0"/>
              <a:t>确定目标类型</a:t>
            </a:r>
            <a:r>
              <a:rPr lang="en-US" altLang="zh-CN" sz="1100" dirty="0" smtClean="0"/>
              <a:t> (</a:t>
            </a:r>
            <a:r>
              <a:rPr lang="en-US" altLang="zh-CN" sz="1100" dirty="0" err="1" smtClean="0"/>
              <a:t>长期</a:t>
            </a:r>
            <a:r>
              <a:rPr lang="en-US" altLang="zh-CN" sz="1100" dirty="0" smtClean="0"/>
              <a:t>/</a:t>
            </a:r>
            <a:r>
              <a:rPr lang="en-US" altLang="zh-CN" sz="1100" dirty="0" err="1" smtClean="0"/>
              <a:t>短期</a:t>
            </a:r>
            <a:r>
              <a:rPr lang="en-US" altLang="zh-CN" sz="1100" dirty="0" smtClean="0"/>
              <a:t>)；⑥</a:t>
            </a:r>
            <a:r>
              <a:rPr lang="en-US" altLang="zh-CN" sz="1100" dirty="0" err="1" smtClean="0"/>
              <a:t>设定目标承诺期的长度</a:t>
            </a:r>
            <a:r>
              <a:rPr lang="en-US" altLang="zh-CN" sz="1100" dirty="0" smtClean="0"/>
              <a:t> (</a:t>
            </a:r>
            <a:r>
              <a:rPr lang="en-US" altLang="zh-CN" sz="1100" dirty="0" err="1" smtClean="0"/>
              <a:t>一年</a:t>
            </a:r>
            <a:r>
              <a:rPr lang="en-US" altLang="zh-CN" sz="1100" dirty="0" smtClean="0"/>
              <a:t>/</a:t>
            </a:r>
            <a:r>
              <a:rPr lang="en-US" altLang="zh-CN" sz="1100" dirty="0" err="1" smtClean="0"/>
              <a:t>多年</a:t>
            </a:r>
            <a:r>
              <a:rPr lang="en-US" altLang="zh-CN" sz="1100" dirty="0" smtClean="0"/>
              <a:t>)；⑦</a:t>
            </a:r>
            <a:r>
              <a:rPr lang="zh-CN" altLang="en-US" sz="1100" dirty="0" smtClean="0"/>
              <a:t>确定温室气体抵消量或信用额度的使用；</a:t>
            </a:r>
            <a:r>
              <a:rPr lang="en-US" altLang="zh-CN" sz="1100" dirty="0" smtClean="0"/>
              <a:t>⑧</a:t>
            </a:r>
            <a:r>
              <a:rPr lang="zh-CN" altLang="en-US" sz="1100" dirty="0" smtClean="0"/>
              <a:t>制定目标重复计算政策 </a:t>
            </a:r>
            <a:r>
              <a:rPr lang="en-US" altLang="zh-CN" sz="1100" dirty="0" smtClean="0"/>
              <a:t>(</a:t>
            </a:r>
            <a:r>
              <a:rPr lang="en-US" altLang="zh-CN" sz="1100" dirty="0" err="1" smtClean="0"/>
              <a:t>解决</a:t>
            </a:r>
            <a:r>
              <a:rPr lang="zh-CN" altLang="en-US" sz="1100" dirty="0" smtClean="0"/>
              <a:t>减排量</a:t>
            </a:r>
            <a:r>
              <a:rPr lang="en-US" altLang="zh-CN" sz="1100" dirty="0" smtClean="0"/>
              <a:t>/</a:t>
            </a:r>
            <a:r>
              <a:rPr lang="zh-CN" altLang="en-US" sz="1100" dirty="0" smtClean="0"/>
              <a:t>抵消量</a:t>
            </a:r>
            <a:r>
              <a:rPr lang="en-US" altLang="zh-CN" sz="1100" dirty="0" smtClean="0"/>
              <a:t>/</a:t>
            </a:r>
            <a:r>
              <a:rPr lang="zh-CN" altLang="en-US" sz="1100" dirty="0" smtClean="0"/>
              <a:t>外部</a:t>
            </a:r>
            <a:r>
              <a:rPr lang="zh-CN" altLang="en-US" sz="1100" dirty="0"/>
              <a:t>排放贸易发放的配额三</a:t>
            </a:r>
            <a:r>
              <a:rPr lang="zh-CN" altLang="en-US" sz="1100" dirty="0" smtClean="0"/>
              <a:t>者重复计算的问题</a:t>
            </a:r>
            <a:r>
              <a:rPr lang="en-US" altLang="zh-CN" sz="1100" dirty="0" smtClean="0"/>
              <a:t>)</a:t>
            </a:r>
            <a:r>
              <a:rPr lang="zh-CN" altLang="en-US" sz="1100" dirty="0" smtClean="0"/>
              <a:t>；</a:t>
            </a:r>
            <a:r>
              <a:rPr lang="en-US" altLang="zh-CN" sz="1100" dirty="0" smtClean="0"/>
              <a:t>⑨</a:t>
            </a:r>
            <a:r>
              <a:rPr lang="zh-CN" altLang="en-US" sz="1100" dirty="0"/>
              <a:t>确定目标</a:t>
            </a:r>
            <a:r>
              <a:rPr lang="zh-CN" altLang="en-US" sz="1100" dirty="0" smtClean="0"/>
              <a:t>水平；</a:t>
            </a:r>
            <a:r>
              <a:rPr lang="en-US" altLang="zh-CN" sz="1100" dirty="0" smtClean="0"/>
              <a:t>⑩</a:t>
            </a:r>
            <a:r>
              <a:rPr lang="zh-CN" altLang="en-US" sz="1100" dirty="0"/>
              <a:t>跟踪与报告</a:t>
            </a:r>
            <a:r>
              <a:rPr lang="zh-CN" altLang="en-US" sz="1100" dirty="0" smtClean="0"/>
              <a:t>进度 </a:t>
            </a:r>
            <a:r>
              <a:rPr lang="en-US" altLang="zh-CN" sz="1100" dirty="0" smtClean="0"/>
              <a:t>(</a:t>
            </a:r>
            <a:r>
              <a:rPr lang="en-US" altLang="zh-CN" sz="1100" dirty="0" err="1" smtClean="0"/>
              <a:t>定期进行业绩检查、对照目标报告信息</a:t>
            </a:r>
            <a:r>
              <a:rPr lang="en-US" altLang="zh-CN" sz="1100" dirty="0" smtClean="0"/>
              <a:t>)</a:t>
            </a:r>
          </a:p>
        </p:txBody>
      </p:sp>
    </p:spTree>
    <p:extLst>
      <p:ext uri="{BB962C8B-B14F-4D97-AF65-F5344CB8AC3E}">
        <p14:creationId xmlns:p14="http://schemas.microsoft.com/office/powerpoint/2010/main" val="3033321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11&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Y/%#m/%#d&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lank">
  <a:themeElements>
    <a:clrScheme name="自定义 1">
      <a:dk1>
        <a:srgbClr val="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Times New Roman"/>
        <a:ea typeface="华文楷体"/>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050"/>
        </a:solidFill>
        <a:ln>
          <a:noFill/>
        </a:ln>
        <a:effectLst/>
      </a:spPr>
      <a:bodyPr/>
      <a:lstStyle>
        <a:defPPr algn="l">
          <a:defRPr>
            <a:latin typeface="Arial"/>
            <a:ea typeface="楷体_GB2312"/>
            <a:sym typeface="Arial"/>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DCF6FE361546D54EB6150A667A6E871A" ma:contentTypeVersion="1" ma:contentTypeDescription="新建文档。" ma:contentTypeScope="" ma:versionID="bb2b63b31637988e8bcc914f17938231">
  <xsd:schema xmlns:xsd="http://www.w3.org/2001/XMLSchema" xmlns:xs="http://www.w3.org/2001/XMLSchema" xmlns:p="http://schemas.microsoft.com/office/2006/metadata/properties" xmlns:ns2="5e97122c-96b7-4587-9401-4a537e82c43f" targetNamespace="http://schemas.microsoft.com/office/2006/metadata/properties" ma:root="true" ma:fieldsID="435d8459471f7ff6d5debbe3276c6b29" ns2:_="">
    <xsd:import namespace="5e97122c-96b7-4587-9401-4a537e82c43f"/>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97122c-96b7-4587-9401-4a537e82c43f" elementFormDefault="qualified">
    <xsd:import namespace="http://schemas.microsoft.com/office/2006/documentManagement/types"/>
    <xsd:import namespace="http://schemas.microsoft.com/office/infopath/2007/PartnerControls"/>
    <xsd:element name="SharedWithUsers" ma:index="8" nillable="true" ma:displayName="共享对象:"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59E588-D94B-4E11-B946-6AAE68908943}">
  <ds:schemaRefs>
    <ds:schemaRef ds:uri="http://purl.org/dc/terms/"/>
    <ds:schemaRef ds:uri="http://purl.org/dc/dcmitype/"/>
    <ds:schemaRef ds:uri="http://schemas.microsoft.com/office/2006/metadata/properties"/>
    <ds:schemaRef ds:uri="http://schemas.microsoft.com/office/2006/documentManagement/types"/>
    <ds:schemaRef ds:uri="5e97122c-96b7-4587-9401-4a537e82c43f"/>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7D19C1F-7AD1-457A-A79F-98599CC19D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97122c-96b7-4587-9401-4a537e82c4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6ACF56-70CA-4A5C-91FD-7020BF252A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123990</TotalTime>
  <Words>2277</Words>
  <Application>Microsoft Office PowerPoint</Application>
  <PresentationFormat>全屏显示(4:3)</PresentationFormat>
  <Paragraphs>181</Paragraphs>
  <Slides>3</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vt:i4>
      </vt:variant>
    </vt:vector>
  </HeadingPairs>
  <TitlesOfParts>
    <vt:vector size="12" baseType="lpstr">
      <vt:lpstr>Gill Sans MT</vt:lpstr>
      <vt:lpstr>等线</vt:lpstr>
      <vt:lpstr>华文楷体</vt:lpstr>
      <vt:lpstr>宋体</vt:lpstr>
      <vt:lpstr>Arial</vt:lpstr>
      <vt:lpstr>Calibri</vt:lpstr>
      <vt:lpstr>Times New Roman</vt:lpstr>
      <vt:lpstr>1_blank</vt:lpstr>
      <vt:lpstr>think-cell Slide</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李鹤群</dc:creator>
  <cp:lastModifiedBy>彭莫-临时</cp:lastModifiedBy>
  <cp:revision>12067</cp:revision>
  <cp:lastPrinted>2021-08-04T01:15:58Z</cp:lastPrinted>
  <dcterms:created xsi:type="dcterms:W3CDTF">2006-08-16T00:00:00Z</dcterms:created>
  <dcterms:modified xsi:type="dcterms:W3CDTF">2021-09-24T04:43:17Z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0x010100DCF6FE361546D54EB6150A667A6E871A</vt:lpwstr>
  </property>
</Properties>
</file>