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5"/>
  </p:notesMasterIdLst>
  <p:sldIdLst>
    <p:sldId id="27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7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71" d="100"/>
          <a:sy n="71" d="100"/>
        </p:scale>
        <p:origin x="2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416B51-0CA1-42BC-AA7F-A03D313FEEA1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27C8226B-72FC-487F-A859-5EF533F78473}">
      <dgm:prSet phldrT="[Text]" custT="1"/>
      <dgm:spPr/>
      <dgm:t>
        <a:bodyPr/>
        <a:lstStyle/>
        <a:p>
          <a:r>
            <a:rPr lang="en-US" sz="2400" i="1" dirty="0"/>
            <a:t>Image to RGB array</a:t>
          </a:r>
          <a:endParaRPr lang="en-IN" sz="2400" i="1" dirty="0"/>
        </a:p>
      </dgm:t>
    </dgm:pt>
    <dgm:pt modelId="{4660378D-C71B-4E4C-801D-3C97FA32F1EE}" type="parTrans" cxnId="{2E1830DB-6F54-44E8-9278-67D34412D26E}">
      <dgm:prSet/>
      <dgm:spPr/>
      <dgm:t>
        <a:bodyPr/>
        <a:lstStyle/>
        <a:p>
          <a:endParaRPr lang="en-IN"/>
        </a:p>
      </dgm:t>
    </dgm:pt>
    <dgm:pt modelId="{B348B031-6CEB-48D4-9D8F-C852E1A5B257}" type="sibTrans" cxnId="{2E1830DB-6F54-44E8-9278-67D34412D26E}">
      <dgm:prSet/>
      <dgm:spPr/>
      <dgm:t>
        <a:bodyPr/>
        <a:lstStyle/>
        <a:p>
          <a:endParaRPr lang="en-IN"/>
        </a:p>
      </dgm:t>
    </dgm:pt>
    <dgm:pt modelId="{A21AD4F6-D43D-4F47-A571-395A576B9698}">
      <dgm:prSet phldrT="[Text]"/>
      <dgm:spPr/>
      <dgm:t>
        <a:bodyPr/>
        <a:lstStyle/>
        <a:p>
          <a:r>
            <a:rPr lang="en-US" b="0" i="1" dirty="0"/>
            <a:t>Data augmentation using existing data.</a:t>
          </a:r>
          <a:endParaRPr lang="en-IN" b="0" i="1" dirty="0"/>
        </a:p>
      </dgm:t>
    </dgm:pt>
    <dgm:pt modelId="{B6F731E8-EC8F-4D66-9312-961AC2493940}" type="parTrans" cxnId="{742CB42F-AD2C-4C68-9B1A-F3C17A855437}">
      <dgm:prSet/>
      <dgm:spPr/>
      <dgm:t>
        <a:bodyPr/>
        <a:lstStyle/>
        <a:p>
          <a:endParaRPr lang="en-IN"/>
        </a:p>
      </dgm:t>
    </dgm:pt>
    <dgm:pt modelId="{74215B0E-F4C2-41B4-A60C-EA4A73FA7EAE}" type="sibTrans" cxnId="{742CB42F-AD2C-4C68-9B1A-F3C17A855437}">
      <dgm:prSet/>
      <dgm:spPr/>
      <dgm:t>
        <a:bodyPr/>
        <a:lstStyle/>
        <a:p>
          <a:endParaRPr lang="en-IN"/>
        </a:p>
      </dgm:t>
    </dgm:pt>
    <dgm:pt modelId="{7CA9980C-85B0-46DB-B0C3-A00179604C14}">
      <dgm:prSet phldrT="[Text]"/>
      <dgm:spPr/>
      <dgm:t>
        <a:bodyPr/>
        <a:lstStyle/>
        <a:p>
          <a:r>
            <a:rPr lang="en-US" i="1" dirty="0"/>
            <a:t>Normalize Image Array for Stable and fast Processing.</a:t>
          </a:r>
          <a:endParaRPr lang="en-IN" i="1" dirty="0"/>
        </a:p>
      </dgm:t>
    </dgm:pt>
    <dgm:pt modelId="{9937D41D-45DC-4812-A657-BB917DEAD671}" type="parTrans" cxnId="{0F1E1122-DB79-45B2-9FC1-79FB5C592858}">
      <dgm:prSet/>
      <dgm:spPr/>
      <dgm:t>
        <a:bodyPr/>
        <a:lstStyle/>
        <a:p>
          <a:endParaRPr lang="en-IN"/>
        </a:p>
      </dgm:t>
    </dgm:pt>
    <dgm:pt modelId="{452357D6-5314-4D7E-8568-525B3E20D947}" type="sibTrans" cxnId="{0F1E1122-DB79-45B2-9FC1-79FB5C592858}">
      <dgm:prSet/>
      <dgm:spPr/>
      <dgm:t>
        <a:bodyPr/>
        <a:lstStyle/>
        <a:p>
          <a:endParaRPr lang="en-IN"/>
        </a:p>
      </dgm:t>
    </dgm:pt>
    <dgm:pt modelId="{5F98D6ED-4202-4C3C-9787-D1E7D5739169}" type="pres">
      <dgm:prSet presAssocID="{CB416B51-0CA1-42BC-AA7F-A03D313FEEA1}" presName="Name0" presStyleCnt="0">
        <dgm:presLayoutVars>
          <dgm:dir/>
          <dgm:resizeHandles val="exact"/>
        </dgm:presLayoutVars>
      </dgm:prSet>
      <dgm:spPr/>
    </dgm:pt>
    <dgm:pt modelId="{CF7B6E9C-1671-48DE-9E82-DC1724D162AA}" type="pres">
      <dgm:prSet presAssocID="{27C8226B-72FC-487F-A859-5EF533F78473}" presName="node" presStyleLbl="node1" presStyleIdx="0" presStyleCnt="3" custLinFactNeighborX="-2682" custLinFactNeighborY="-66958">
        <dgm:presLayoutVars>
          <dgm:bulletEnabled val="1"/>
        </dgm:presLayoutVars>
      </dgm:prSet>
      <dgm:spPr/>
    </dgm:pt>
    <dgm:pt modelId="{DF98EB9E-7A3A-4FE8-BF61-230C3F0C5819}" type="pres">
      <dgm:prSet presAssocID="{B348B031-6CEB-48D4-9D8F-C852E1A5B257}" presName="sibTrans" presStyleLbl="sibTrans2D1" presStyleIdx="0" presStyleCnt="2"/>
      <dgm:spPr/>
    </dgm:pt>
    <dgm:pt modelId="{06D503A9-8FF6-4C83-B5D0-C8468C879663}" type="pres">
      <dgm:prSet presAssocID="{B348B031-6CEB-48D4-9D8F-C852E1A5B257}" presName="connectorText" presStyleLbl="sibTrans2D1" presStyleIdx="0" presStyleCnt="2"/>
      <dgm:spPr/>
    </dgm:pt>
    <dgm:pt modelId="{A3349FF8-4BFD-41F1-A4A0-C3BA525461E9}" type="pres">
      <dgm:prSet presAssocID="{A21AD4F6-D43D-4F47-A571-395A576B9698}" presName="node" presStyleLbl="node1" presStyleIdx="1" presStyleCnt="3" custLinFactNeighborX="-7419" custLinFactNeighborY="-66958">
        <dgm:presLayoutVars>
          <dgm:bulletEnabled val="1"/>
        </dgm:presLayoutVars>
      </dgm:prSet>
      <dgm:spPr/>
    </dgm:pt>
    <dgm:pt modelId="{ADC58690-AB12-4663-BBD5-14A6173023D4}" type="pres">
      <dgm:prSet presAssocID="{74215B0E-F4C2-41B4-A60C-EA4A73FA7EAE}" presName="sibTrans" presStyleLbl="sibTrans2D1" presStyleIdx="1" presStyleCnt="2"/>
      <dgm:spPr/>
    </dgm:pt>
    <dgm:pt modelId="{984D1D14-DB4C-4EA7-916F-B05F6AF1EE79}" type="pres">
      <dgm:prSet presAssocID="{74215B0E-F4C2-41B4-A60C-EA4A73FA7EAE}" presName="connectorText" presStyleLbl="sibTrans2D1" presStyleIdx="1" presStyleCnt="2"/>
      <dgm:spPr/>
    </dgm:pt>
    <dgm:pt modelId="{204831BA-1648-4FEF-BF76-3648F4AFD510}" type="pres">
      <dgm:prSet presAssocID="{7CA9980C-85B0-46DB-B0C3-A00179604C14}" presName="node" presStyleLbl="node1" presStyleIdx="2" presStyleCnt="3" custScaleX="87195" custScaleY="97223" custLinFactNeighborX="837" custLinFactNeighborY="-66958">
        <dgm:presLayoutVars>
          <dgm:bulletEnabled val="1"/>
        </dgm:presLayoutVars>
      </dgm:prSet>
      <dgm:spPr/>
    </dgm:pt>
  </dgm:ptLst>
  <dgm:cxnLst>
    <dgm:cxn modelId="{2974D203-DB24-444F-8D07-65D3BB2EAE6E}" type="presOf" srcId="{B348B031-6CEB-48D4-9D8F-C852E1A5B257}" destId="{06D503A9-8FF6-4C83-B5D0-C8468C879663}" srcOrd="1" destOrd="0" presId="urn:microsoft.com/office/officeart/2005/8/layout/process1"/>
    <dgm:cxn modelId="{44A40B10-EFD5-4A65-B67A-3F5A347C63C5}" type="presOf" srcId="{7CA9980C-85B0-46DB-B0C3-A00179604C14}" destId="{204831BA-1648-4FEF-BF76-3648F4AFD510}" srcOrd="0" destOrd="0" presId="urn:microsoft.com/office/officeart/2005/8/layout/process1"/>
    <dgm:cxn modelId="{7023E015-185D-4C6B-AD75-FD2B9C700396}" type="presOf" srcId="{74215B0E-F4C2-41B4-A60C-EA4A73FA7EAE}" destId="{984D1D14-DB4C-4EA7-916F-B05F6AF1EE79}" srcOrd="1" destOrd="0" presId="urn:microsoft.com/office/officeart/2005/8/layout/process1"/>
    <dgm:cxn modelId="{D4A3FB1F-7E2D-40EF-A2D9-5AB0AA34DD71}" type="presOf" srcId="{27C8226B-72FC-487F-A859-5EF533F78473}" destId="{CF7B6E9C-1671-48DE-9E82-DC1724D162AA}" srcOrd="0" destOrd="0" presId="urn:microsoft.com/office/officeart/2005/8/layout/process1"/>
    <dgm:cxn modelId="{0F1E1122-DB79-45B2-9FC1-79FB5C592858}" srcId="{CB416B51-0CA1-42BC-AA7F-A03D313FEEA1}" destId="{7CA9980C-85B0-46DB-B0C3-A00179604C14}" srcOrd="2" destOrd="0" parTransId="{9937D41D-45DC-4812-A657-BB917DEAD671}" sibTransId="{452357D6-5314-4D7E-8568-525B3E20D947}"/>
    <dgm:cxn modelId="{742CB42F-AD2C-4C68-9B1A-F3C17A855437}" srcId="{CB416B51-0CA1-42BC-AA7F-A03D313FEEA1}" destId="{A21AD4F6-D43D-4F47-A571-395A576B9698}" srcOrd="1" destOrd="0" parTransId="{B6F731E8-EC8F-4D66-9312-961AC2493940}" sibTransId="{74215B0E-F4C2-41B4-A60C-EA4A73FA7EAE}"/>
    <dgm:cxn modelId="{40D6A85C-25DE-4E97-8415-EDCEA70BAB10}" type="presOf" srcId="{B348B031-6CEB-48D4-9D8F-C852E1A5B257}" destId="{DF98EB9E-7A3A-4FE8-BF61-230C3F0C5819}" srcOrd="0" destOrd="0" presId="urn:microsoft.com/office/officeart/2005/8/layout/process1"/>
    <dgm:cxn modelId="{9B5E4D72-1F18-4E14-80AA-684D10077768}" type="presOf" srcId="{A21AD4F6-D43D-4F47-A571-395A576B9698}" destId="{A3349FF8-4BFD-41F1-A4A0-C3BA525461E9}" srcOrd="0" destOrd="0" presId="urn:microsoft.com/office/officeart/2005/8/layout/process1"/>
    <dgm:cxn modelId="{2E1830DB-6F54-44E8-9278-67D34412D26E}" srcId="{CB416B51-0CA1-42BC-AA7F-A03D313FEEA1}" destId="{27C8226B-72FC-487F-A859-5EF533F78473}" srcOrd="0" destOrd="0" parTransId="{4660378D-C71B-4E4C-801D-3C97FA32F1EE}" sibTransId="{B348B031-6CEB-48D4-9D8F-C852E1A5B257}"/>
    <dgm:cxn modelId="{1A2F93EB-43E5-4941-9C42-118B8107A9D9}" type="presOf" srcId="{CB416B51-0CA1-42BC-AA7F-A03D313FEEA1}" destId="{5F98D6ED-4202-4C3C-9787-D1E7D5739169}" srcOrd="0" destOrd="0" presId="urn:microsoft.com/office/officeart/2005/8/layout/process1"/>
    <dgm:cxn modelId="{F1DAACFE-8243-4F6C-B664-39BB554175EF}" type="presOf" srcId="{74215B0E-F4C2-41B4-A60C-EA4A73FA7EAE}" destId="{ADC58690-AB12-4663-BBD5-14A6173023D4}" srcOrd="0" destOrd="0" presId="urn:microsoft.com/office/officeart/2005/8/layout/process1"/>
    <dgm:cxn modelId="{E36E145F-C8B1-40C8-94A8-45CEE47F0168}" type="presParOf" srcId="{5F98D6ED-4202-4C3C-9787-D1E7D5739169}" destId="{CF7B6E9C-1671-48DE-9E82-DC1724D162AA}" srcOrd="0" destOrd="0" presId="urn:microsoft.com/office/officeart/2005/8/layout/process1"/>
    <dgm:cxn modelId="{24766361-B575-4E1E-B3D1-7D66CE59C784}" type="presParOf" srcId="{5F98D6ED-4202-4C3C-9787-D1E7D5739169}" destId="{DF98EB9E-7A3A-4FE8-BF61-230C3F0C5819}" srcOrd="1" destOrd="0" presId="urn:microsoft.com/office/officeart/2005/8/layout/process1"/>
    <dgm:cxn modelId="{8F82D527-A580-46FE-BEF7-B92FBECE913E}" type="presParOf" srcId="{DF98EB9E-7A3A-4FE8-BF61-230C3F0C5819}" destId="{06D503A9-8FF6-4C83-B5D0-C8468C879663}" srcOrd="0" destOrd="0" presId="urn:microsoft.com/office/officeart/2005/8/layout/process1"/>
    <dgm:cxn modelId="{D145FF94-7A58-4A68-AD31-529309B4B6B6}" type="presParOf" srcId="{5F98D6ED-4202-4C3C-9787-D1E7D5739169}" destId="{A3349FF8-4BFD-41F1-A4A0-C3BA525461E9}" srcOrd="2" destOrd="0" presId="urn:microsoft.com/office/officeart/2005/8/layout/process1"/>
    <dgm:cxn modelId="{C35185DD-B58D-47C7-BCEF-56D4234471BB}" type="presParOf" srcId="{5F98D6ED-4202-4C3C-9787-D1E7D5739169}" destId="{ADC58690-AB12-4663-BBD5-14A6173023D4}" srcOrd="3" destOrd="0" presId="urn:microsoft.com/office/officeart/2005/8/layout/process1"/>
    <dgm:cxn modelId="{43B1501A-958D-426E-89F5-A6B0C975BC7A}" type="presParOf" srcId="{ADC58690-AB12-4663-BBD5-14A6173023D4}" destId="{984D1D14-DB4C-4EA7-916F-B05F6AF1EE79}" srcOrd="0" destOrd="0" presId="urn:microsoft.com/office/officeart/2005/8/layout/process1"/>
    <dgm:cxn modelId="{1ADA6240-69B1-4D07-9D21-6D85DA9F3436}" type="presParOf" srcId="{5F98D6ED-4202-4C3C-9787-D1E7D5739169}" destId="{204831BA-1648-4FEF-BF76-3648F4AFD510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B6E9C-1671-48DE-9E82-DC1724D162AA}">
      <dsp:nvSpPr>
        <dsp:cNvPr id="0" name=""/>
        <dsp:cNvSpPr/>
      </dsp:nvSpPr>
      <dsp:spPr>
        <a:xfrm>
          <a:off x="0" y="73066"/>
          <a:ext cx="2578592" cy="15471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Image to RGB array</a:t>
          </a:r>
          <a:endParaRPr lang="en-IN" sz="2400" i="1" kern="1200" dirty="0"/>
        </a:p>
      </dsp:txBody>
      <dsp:txXfrm>
        <a:off x="45315" y="118381"/>
        <a:ext cx="2487962" cy="1456525"/>
      </dsp:txXfrm>
    </dsp:sp>
    <dsp:sp modelId="{DF98EB9E-7A3A-4FE8-BF61-230C3F0C5819}">
      <dsp:nvSpPr>
        <dsp:cNvPr id="0" name=""/>
        <dsp:cNvSpPr/>
      </dsp:nvSpPr>
      <dsp:spPr>
        <a:xfrm>
          <a:off x="2818897" y="526898"/>
          <a:ext cx="509446" cy="639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2818897" y="654796"/>
        <a:ext cx="356612" cy="383694"/>
      </dsp:txXfrm>
    </dsp:sp>
    <dsp:sp modelId="{A3349FF8-4BFD-41F1-A4A0-C3BA525461E9}">
      <dsp:nvSpPr>
        <dsp:cNvPr id="0" name=""/>
        <dsp:cNvSpPr/>
      </dsp:nvSpPr>
      <dsp:spPr>
        <a:xfrm>
          <a:off x="3539812" y="73066"/>
          <a:ext cx="2578592" cy="15471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1" kern="1200" dirty="0"/>
            <a:t>Data augmentation using existing data.</a:t>
          </a:r>
          <a:endParaRPr lang="en-IN" sz="2300" b="0" i="1" kern="1200" dirty="0"/>
        </a:p>
      </dsp:txBody>
      <dsp:txXfrm>
        <a:off x="3585127" y="118381"/>
        <a:ext cx="2487962" cy="1456525"/>
      </dsp:txXfrm>
    </dsp:sp>
    <dsp:sp modelId="{ADC58690-AB12-4663-BBD5-14A6173023D4}">
      <dsp:nvSpPr>
        <dsp:cNvPr id="0" name=""/>
        <dsp:cNvSpPr/>
      </dsp:nvSpPr>
      <dsp:spPr>
        <a:xfrm>
          <a:off x="6396970" y="526898"/>
          <a:ext cx="590560" cy="639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6396970" y="654796"/>
        <a:ext cx="413392" cy="383694"/>
      </dsp:txXfrm>
    </dsp:sp>
    <dsp:sp modelId="{204831BA-1648-4FEF-BF76-3648F4AFD510}">
      <dsp:nvSpPr>
        <dsp:cNvPr id="0" name=""/>
        <dsp:cNvSpPr/>
      </dsp:nvSpPr>
      <dsp:spPr>
        <a:xfrm>
          <a:off x="7232669" y="94548"/>
          <a:ext cx="2248403" cy="15041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/>
            <a:t>Normalize Image Array for Stable and fast Processing.</a:t>
          </a:r>
          <a:endParaRPr lang="en-IN" sz="2300" i="1" kern="1200" dirty="0"/>
        </a:p>
      </dsp:txBody>
      <dsp:txXfrm>
        <a:off x="7276725" y="138604"/>
        <a:ext cx="2160291" cy="1416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8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Machine learning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 to data mining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 to optimization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 to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3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Types of learning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3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82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37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7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6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0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itsmegood/rice-leaf-disea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ayanriyaz/riceleaf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815F-7916-28D3-5FE4-94BBE17E0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MEGATHON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469A6-7253-BEC2-3576-ABC353C35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882" y="4938569"/>
            <a:ext cx="10354235" cy="1239894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HARSHVARDHAN PANDEY ,   VAISHNAVI SHIVKUMAR ,  ANIRUTH SURESH , KUSHANG AGARWAL ,  MEET GERA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16A15-29EE-31AF-78A0-7E3CC8D2FF80}"/>
              </a:ext>
            </a:extLst>
          </p:cNvPr>
          <p:cNvSpPr txBox="1"/>
          <p:nvPr/>
        </p:nvSpPr>
        <p:spPr>
          <a:xfrm>
            <a:off x="4205729" y="679537"/>
            <a:ext cx="4164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>
                <a:solidFill>
                  <a:schemeClr val="accent2">
                    <a:lumMod val="50000"/>
                  </a:schemeClr>
                </a:solidFill>
              </a:rPr>
              <a:t>AMPED UP</a:t>
            </a:r>
          </a:p>
        </p:txBody>
      </p:sp>
    </p:spTree>
    <p:extLst>
      <p:ext uri="{BB962C8B-B14F-4D97-AF65-F5344CB8AC3E}">
        <p14:creationId xmlns:p14="http://schemas.microsoft.com/office/powerpoint/2010/main" val="331280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ONLINE Procurement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44" y="2123555"/>
            <a:ext cx="8779512" cy="34862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04040"/>
                </a:solidFill>
              </a:rPr>
              <a:t>Easy to Access, Lightweight website.</a:t>
            </a:r>
          </a:p>
          <a:p>
            <a:r>
              <a:rPr lang="en-US" sz="2800" dirty="0">
                <a:solidFill>
                  <a:srgbClr val="404040"/>
                </a:solidFill>
              </a:rPr>
              <a:t>Basic Personal Information Required.</a:t>
            </a:r>
          </a:p>
          <a:p>
            <a:r>
              <a:rPr lang="en-US" sz="2800" dirty="0">
                <a:solidFill>
                  <a:srgbClr val="404040"/>
                </a:solidFill>
              </a:rPr>
              <a:t>Healthy estimated crop are eligible for a token.</a:t>
            </a:r>
          </a:p>
          <a:p>
            <a:r>
              <a:rPr lang="en-US" sz="2800" dirty="0">
                <a:solidFill>
                  <a:srgbClr val="404040"/>
                </a:solidFill>
              </a:rPr>
              <a:t>Farmer can call for human intervention for unhealthy estimated crop</a:t>
            </a:r>
          </a:p>
          <a:p>
            <a:endParaRPr lang="en-US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07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ONLINE Procurement MANAGEMENT system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7CDBEAF-AC25-4DAE-A955-38A2CEBED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707" y="159566"/>
            <a:ext cx="5928388" cy="3843722"/>
          </a:xfrm>
          <a:prstGeom prst="rect">
            <a:avLst/>
          </a:prstGeom>
        </p:spPr>
      </p:pic>
      <p:pic>
        <p:nvPicPr>
          <p:cNvPr id="7" name="Picture 6" descr="A screenshot of a green and black document&#10;&#10;Description automatically generated">
            <a:extLst>
              <a:ext uri="{FF2B5EF4-FFF2-40B4-BE49-F238E27FC236}">
                <a16:creationId xmlns:a16="http://schemas.microsoft.com/office/drawing/2014/main" id="{5C83D7EC-1194-9839-FA73-4FA1A592E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801" y="159565"/>
            <a:ext cx="5773687" cy="38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2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SATELLITE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NDVI parameter would be measured across the time frame of 119 Days.</a:t>
            </a:r>
          </a:p>
          <a:p>
            <a:r>
              <a:rPr lang="en-US" dirty="0">
                <a:solidFill>
                  <a:schemeClr val="bg1"/>
                </a:solidFill>
              </a:rPr>
              <a:t>Initially it will be near zero because there is only water.</a:t>
            </a:r>
          </a:p>
          <a:p>
            <a:r>
              <a:rPr lang="en-US" dirty="0">
                <a:solidFill>
                  <a:schemeClr val="bg1"/>
                </a:solidFill>
              </a:rPr>
              <a:t>Value increases till </a:t>
            </a:r>
            <a:r>
              <a:rPr lang="en-US" dirty="0" err="1">
                <a:solidFill>
                  <a:schemeClr val="bg1"/>
                </a:solidFill>
              </a:rPr>
              <a:t>MilkStage</a:t>
            </a:r>
            <a:r>
              <a:rPr lang="en-US" dirty="0">
                <a:solidFill>
                  <a:schemeClr val="bg1"/>
                </a:solidFill>
              </a:rPr>
              <a:t> and then suddenly decreases as crop changes </a:t>
            </a:r>
            <a:r>
              <a:rPr lang="en-US" dirty="0" err="1">
                <a:solidFill>
                  <a:schemeClr val="bg1"/>
                </a:solidFill>
              </a:rPr>
              <a:t>colour</a:t>
            </a:r>
            <a:r>
              <a:rPr lang="en-US" dirty="0">
                <a:solidFill>
                  <a:schemeClr val="bg1"/>
                </a:solidFill>
              </a:rPr>
              <a:t> on maturation.</a:t>
            </a:r>
          </a:p>
          <a:p>
            <a:r>
              <a:rPr lang="en-US" dirty="0">
                <a:solidFill>
                  <a:schemeClr val="bg1"/>
                </a:solidFill>
              </a:rPr>
              <a:t>Unable to do due to lack of data set.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asted-movie.png" descr="pasted-movie.png">
            <a:extLst>
              <a:ext uri="{FF2B5EF4-FFF2-40B4-BE49-F238E27FC236}">
                <a16:creationId xmlns:a16="http://schemas.microsoft.com/office/drawing/2014/main" id="{6986D732-57D2-8A7E-5778-FF2095907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949957"/>
            <a:ext cx="6250769" cy="27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44" y="2123555"/>
            <a:ext cx="8779512" cy="34862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04040"/>
                </a:solidFill>
                <a:hlinkClick r:id="rId3"/>
              </a:rPr>
              <a:t>https://www.kaggle.com/code/itsmegood/rice-leaf-disease</a:t>
            </a:r>
            <a:endParaRPr lang="en-US" sz="2800" dirty="0">
              <a:solidFill>
                <a:srgbClr val="404040"/>
              </a:solidFill>
            </a:endParaRPr>
          </a:p>
          <a:p>
            <a:r>
              <a:rPr lang="en-US" sz="2800" dirty="0">
                <a:solidFill>
                  <a:srgbClr val="404040"/>
                </a:solidFill>
              </a:rPr>
              <a:t>https://www.kaggle.com/code/swastikkulkarni/rice-crop-detection</a:t>
            </a:r>
          </a:p>
        </p:txBody>
      </p:sp>
    </p:spTree>
    <p:extLst>
      <p:ext uri="{BB962C8B-B14F-4D97-AF65-F5344CB8AC3E}">
        <p14:creationId xmlns:p14="http://schemas.microsoft.com/office/powerpoint/2010/main" val="71937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Machine Learning </a:t>
            </a:r>
            <a:br>
              <a:rPr lang="en-US" sz="4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br>
              <a:rPr lang="en-US" sz="4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agriculture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8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1560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244" y="2240280"/>
            <a:ext cx="8779512" cy="1188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404040"/>
                </a:solidFill>
              </a:rPr>
              <a:t>Estimating health of the prospective paddy crop purchase with least human involvement.</a:t>
            </a:r>
          </a:p>
        </p:txBody>
      </p:sp>
    </p:spTree>
    <p:extLst>
      <p:ext uri="{BB962C8B-B14F-4D97-AF65-F5344CB8AC3E}">
        <p14:creationId xmlns:p14="http://schemas.microsoft.com/office/powerpoint/2010/main" val="7114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44" y="2918040"/>
            <a:ext cx="8779512" cy="185118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404040"/>
                </a:solidFill>
              </a:rPr>
              <a:t>Image of the crop taken locally with geotagging</a:t>
            </a:r>
          </a:p>
          <a:p>
            <a:pPr marL="0" indent="0">
              <a:buNone/>
            </a:pPr>
            <a:endParaRPr lang="en-US" sz="4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0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RESNET90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404040"/>
                </a:solidFill>
              </a:rPr>
              <a:t>Dataset used Source :  </a:t>
            </a:r>
            <a:r>
              <a:rPr lang="en-US" sz="2400" dirty="0">
                <a:solidFill>
                  <a:srgbClr val="404040"/>
                </a:solidFill>
                <a:hlinkClick r:id="rId3"/>
              </a:rPr>
              <a:t>https://www.kaggle.com/datasets/shayanriyaz/riceleafs/</a:t>
            </a:r>
            <a:endParaRPr lang="en-US" sz="2400" dirty="0">
              <a:solidFill>
                <a:srgbClr val="404040"/>
              </a:solidFill>
            </a:endParaRPr>
          </a:p>
          <a:p>
            <a:pPr marL="228600" lvl="1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228600" lvl="1" indent="0">
              <a:buNone/>
            </a:pPr>
            <a:r>
              <a:rPr lang="en-US" sz="2000" i="1" dirty="0">
                <a:solidFill>
                  <a:srgbClr val="404040"/>
                </a:solidFill>
              </a:rPr>
              <a:t>3385 .jpg files with 4 categories : Brown Spot , Healthy , </a:t>
            </a:r>
            <a:r>
              <a:rPr lang="en-US" sz="2000" i="1" dirty="0" err="1">
                <a:solidFill>
                  <a:srgbClr val="404040"/>
                </a:solidFill>
              </a:rPr>
              <a:t>Hispa</a:t>
            </a:r>
            <a:r>
              <a:rPr lang="en-US" sz="2000" i="1" dirty="0">
                <a:solidFill>
                  <a:srgbClr val="404040"/>
                </a:solidFill>
              </a:rPr>
              <a:t>,  </a:t>
            </a:r>
            <a:r>
              <a:rPr lang="en-US" sz="2000" i="1" dirty="0" err="1">
                <a:solidFill>
                  <a:srgbClr val="404040"/>
                </a:solidFill>
              </a:rPr>
              <a:t>LeafBlast</a:t>
            </a:r>
            <a:r>
              <a:rPr lang="en-US" sz="2000" i="1" dirty="0">
                <a:solidFill>
                  <a:srgbClr val="404040"/>
                </a:solidFill>
              </a:rPr>
              <a:t>.</a:t>
            </a:r>
          </a:p>
          <a:p>
            <a:pPr marL="228600" lvl="1" indent="0">
              <a:buNone/>
            </a:pPr>
            <a:r>
              <a:rPr lang="en-US" sz="2000" i="1" dirty="0">
                <a:solidFill>
                  <a:srgbClr val="404040"/>
                </a:solidFill>
              </a:rPr>
              <a:t>	</a:t>
            </a:r>
            <a:r>
              <a:rPr lang="en-US" sz="2000" i="1" dirty="0" err="1">
                <a:solidFill>
                  <a:srgbClr val="404040"/>
                </a:solidFill>
              </a:rPr>
              <a:t>BrownSpot</a:t>
            </a:r>
            <a:r>
              <a:rPr lang="en-US" sz="2000" i="1" dirty="0">
                <a:solidFill>
                  <a:srgbClr val="404040"/>
                </a:solidFill>
              </a:rPr>
              <a:t> , </a:t>
            </a:r>
            <a:r>
              <a:rPr lang="en-US" sz="2000" i="1" dirty="0" err="1">
                <a:solidFill>
                  <a:srgbClr val="404040"/>
                </a:solidFill>
              </a:rPr>
              <a:t>LeafBlast</a:t>
            </a:r>
            <a:r>
              <a:rPr lang="en-US" sz="2000" i="1" dirty="0">
                <a:solidFill>
                  <a:srgbClr val="404040"/>
                </a:solidFill>
              </a:rPr>
              <a:t> and </a:t>
            </a:r>
            <a:r>
              <a:rPr lang="en-US" sz="2000" i="1" dirty="0" err="1">
                <a:solidFill>
                  <a:srgbClr val="404040"/>
                </a:solidFill>
              </a:rPr>
              <a:t>Hispa</a:t>
            </a:r>
            <a:r>
              <a:rPr lang="en-US" sz="2000" i="1" dirty="0">
                <a:solidFill>
                  <a:srgbClr val="404040"/>
                </a:solidFill>
              </a:rPr>
              <a:t> are combined to form unhealthy.</a:t>
            </a:r>
          </a:p>
          <a:p>
            <a:pPr marL="228600" lvl="1" indent="0">
              <a:buNone/>
            </a:pPr>
            <a:r>
              <a:rPr lang="en-US" sz="2000" i="1" dirty="0">
                <a:solidFill>
                  <a:srgbClr val="404040"/>
                </a:solidFill>
              </a:rPr>
              <a:t>Thus, 2 Categories : Healthy , Unhealthy.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6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87501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MODEL Theory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0C9285-C0A2-EB73-2C7F-9315080E8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540980"/>
              </p:ext>
            </p:extLst>
          </p:nvPr>
        </p:nvGraphicFramePr>
        <p:xfrm>
          <a:off x="1324926" y="1812170"/>
          <a:ext cx="9481073" cy="3765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04DA1DB-123C-2402-E4A4-BB49C43179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9497077" y="3476893"/>
            <a:ext cx="578224" cy="624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D3C1F-1283-3E1F-DD11-00E4B03E637E}"/>
              </a:ext>
            </a:extLst>
          </p:cNvPr>
          <p:cNvSpPr txBox="1"/>
          <p:nvPr/>
        </p:nvSpPr>
        <p:spPr>
          <a:xfrm>
            <a:off x="8814032" y="4145134"/>
            <a:ext cx="1944315" cy="1200329"/>
          </a:xfrm>
          <a:custGeom>
            <a:avLst/>
            <a:gdLst>
              <a:gd name="connsiteX0" fmla="*/ 0 w 1944315"/>
              <a:gd name="connsiteY0" fmla="*/ 0 h 1200329"/>
              <a:gd name="connsiteX1" fmla="*/ 1944315 w 1944315"/>
              <a:gd name="connsiteY1" fmla="*/ 0 h 1200329"/>
              <a:gd name="connsiteX2" fmla="*/ 1944315 w 1944315"/>
              <a:gd name="connsiteY2" fmla="*/ 1200329 h 1200329"/>
              <a:gd name="connsiteX3" fmla="*/ 0 w 1944315"/>
              <a:gd name="connsiteY3" fmla="*/ 1200329 h 1200329"/>
              <a:gd name="connsiteX4" fmla="*/ 0 w 1944315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315" h="1200329" fill="none" extrusionOk="0">
                <a:moveTo>
                  <a:pt x="0" y="0"/>
                </a:moveTo>
                <a:cubicBezTo>
                  <a:pt x="507030" y="101734"/>
                  <a:pt x="1061337" y="-122003"/>
                  <a:pt x="1944315" y="0"/>
                </a:cubicBezTo>
                <a:cubicBezTo>
                  <a:pt x="1951448" y="559699"/>
                  <a:pt x="2039280" y="819357"/>
                  <a:pt x="1944315" y="1200329"/>
                </a:cubicBezTo>
                <a:cubicBezTo>
                  <a:pt x="1113242" y="1266699"/>
                  <a:pt x="469802" y="1192048"/>
                  <a:pt x="0" y="1200329"/>
                </a:cubicBezTo>
                <a:cubicBezTo>
                  <a:pt x="-48969" y="985319"/>
                  <a:pt x="85526" y="122368"/>
                  <a:pt x="0" y="0"/>
                </a:cubicBezTo>
                <a:close/>
              </a:path>
              <a:path w="1944315" h="1200329" stroke="0" extrusionOk="0">
                <a:moveTo>
                  <a:pt x="0" y="0"/>
                </a:moveTo>
                <a:cubicBezTo>
                  <a:pt x="859384" y="-125119"/>
                  <a:pt x="1580258" y="-81511"/>
                  <a:pt x="1944315" y="0"/>
                </a:cubicBezTo>
                <a:cubicBezTo>
                  <a:pt x="1911903" y="246752"/>
                  <a:pt x="1990821" y="709413"/>
                  <a:pt x="1944315" y="1200329"/>
                </a:cubicBezTo>
                <a:cubicBezTo>
                  <a:pt x="1207895" y="1035225"/>
                  <a:pt x="414571" y="1329488"/>
                  <a:pt x="0" y="1200329"/>
                </a:cubicBezTo>
                <a:cubicBezTo>
                  <a:pt x="-103303" y="971394"/>
                  <a:pt x="48677" y="49659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0214576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Conv2D layer </a:t>
            </a:r>
          </a:p>
          <a:p>
            <a:r>
              <a:rPr lang="en-US" sz="2400" i="1" dirty="0"/>
              <a:t>With 64 filters,</a:t>
            </a:r>
          </a:p>
          <a:p>
            <a:r>
              <a:rPr lang="en-US" sz="2400" i="1" dirty="0"/>
              <a:t>3*3 kernel.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FD75B8-E467-91C8-4186-7EAB6A8C96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772710" y="4368859"/>
            <a:ext cx="578224" cy="6244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35415-2B0B-F175-9F43-5EFC9466D133}"/>
              </a:ext>
            </a:extLst>
          </p:cNvPr>
          <p:cNvSpPr txBox="1"/>
          <p:nvPr/>
        </p:nvSpPr>
        <p:spPr>
          <a:xfrm>
            <a:off x="5346866" y="4062680"/>
            <a:ext cx="2350598" cy="1323439"/>
          </a:xfrm>
          <a:custGeom>
            <a:avLst/>
            <a:gdLst>
              <a:gd name="connsiteX0" fmla="*/ 0 w 2350598"/>
              <a:gd name="connsiteY0" fmla="*/ 0 h 1323439"/>
              <a:gd name="connsiteX1" fmla="*/ 2350598 w 2350598"/>
              <a:gd name="connsiteY1" fmla="*/ 0 h 1323439"/>
              <a:gd name="connsiteX2" fmla="*/ 2350598 w 2350598"/>
              <a:gd name="connsiteY2" fmla="*/ 1323439 h 1323439"/>
              <a:gd name="connsiteX3" fmla="*/ 0 w 2350598"/>
              <a:gd name="connsiteY3" fmla="*/ 1323439 h 1323439"/>
              <a:gd name="connsiteX4" fmla="*/ 0 w 2350598"/>
              <a:gd name="connsiteY4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0598" h="1323439" fill="none" extrusionOk="0">
                <a:moveTo>
                  <a:pt x="0" y="0"/>
                </a:moveTo>
                <a:cubicBezTo>
                  <a:pt x="398395" y="101734"/>
                  <a:pt x="2102595" y="-122003"/>
                  <a:pt x="2350598" y="0"/>
                </a:cubicBezTo>
                <a:cubicBezTo>
                  <a:pt x="2366925" y="548720"/>
                  <a:pt x="2239961" y="883864"/>
                  <a:pt x="2350598" y="1323439"/>
                </a:cubicBezTo>
                <a:cubicBezTo>
                  <a:pt x="1545148" y="1389809"/>
                  <a:pt x="1056461" y="1315158"/>
                  <a:pt x="0" y="1323439"/>
                </a:cubicBezTo>
                <a:cubicBezTo>
                  <a:pt x="-70986" y="824376"/>
                  <a:pt x="20720" y="157580"/>
                  <a:pt x="0" y="0"/>
                </a:cubicBezTo>
                <a:close/>
              </a:path>
              <a:path w="2350598" h="1323439" stroke="0" extrusionOk="0">
                <a:moveTo>
                  <a:pt x="0" y="0"/>
                </a:moveTo>
                <a:cubicBezTo>
                  <a:pt x="568381" y="-125119"/>
                  <a:pt x="1774730" y="-81511"/>
                  <a:pt x="2350598" y="0"/>
                </a:cubicBezTo>
                <a:cubicBezTo>
                  <a:pt x="2233487" y="616611"/>
                  <a:pt x="2451357" y="981763"/>
                  <a:pt x="2350598" y="1323439"/>
                </a:cubicBezTo>
                <a:cubicBezTo>
                  <a:pt x="1525460" y="1158335"/>
                  <a:pt x="511420" y="1452598"/>
                  <a:pt x="0" y="1323439"/>
                </a:cubicBezTo>
                <a:cubicBezTo>
                  <a:pt x="114293" y="884814"/>
                  <a:pt x="-763" y="65475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0214576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dirty="0" err="1"/>
              <a:t>ReLU</a:t>
            </a:r>
            <a:r>
              <a:rPr lang="en-US" sz="2000" i="1" dirty="0"/>
              <a:t> (</a:t>
            </a:r>
            <a:r>
              <a:rPr lang="en-US" sz="2000" i="1" dirty="0" err="1"/>
              <a:t>Reactified</a:t>
            </a:r>
            <a:endParaRPr lang="en-US" sz="2000" i="1" dirty="0"/>
          </a:p>
          <a:p>
            <a:r>
              <a:rPr lang="en-US" sz="2000" i="1" dirty="0"/>
              <a:t>Linear unit) as activation function.</a:t>
            </a:r>
          </a:p>
          <a:p>
            <a:r>
              <a:rPr lang="en-US" sz="2000" i="1" dirty="0"/>
              <a:t>F(x) = max(0,x).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E04EB-6E9F-5C00-705B-B2F39C2AC248}"/>
              </a:ext>
            </a:extLst>
          </p:cNvPr>
          <p:cNvSpPr txBox="1"/>
          <p:nvPr/>
        </p:nvSpPr>
        <p:spPr>
          <a:xfrm>
            <a:off x="1433653" y="4124236"/>
            <a:ext cx="2878674" cy="1200329"/>
          </a:xfrm>
          <a:custGeom>
            <a:avLst/>
            <a:gdLst>
              <a:gd name="connsiteX0" fmla="*/ 0 w 2878674"/>
              <a:gd name="connsiteY0" fmla="*/ 0 h 1200329"/>
              <a:gd name="connsiteX1" fmla="*/ 2878674 w 2878674"/>
              <a:gd name="connsiteY1" fmla="*/ 0 h 1200329"/>
              <a:gd name="connsiteX2" fmla="*/ 2878674 w 2878674"/>
              <a:gd name="connsiteY2" fmla="*/ 1200329 h 1200329"/>
              <a:gd name="connsiteX3" fmla="*/ 0 w 2878674"/>
              <a:gd name="connsiteY3" fmla="*/ 1200329 h 1200329"/>
              <a:gd name="connsiteX4" fmla="*/ 0 w 2878674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8674" h="1200329" fill="none" extrusionOk="0">
                <a:moveTo>
                  <a:pt x="0" y="0"/>
                </a:moveTo>
                <a:cubicBezTo>
                  <a:pt x="883164" y="101734"/>
                  <a:pt x="2079582" y="-122003"/>
                  <a:pt x="2878674" y="0"/>
                </a:cubicBezTo>
                <a:cubicBezTo>
                  <a:pt x="2885807" y="559699"/>
                  <a:pt x="2973639" y="819357"/>
                  <a:pt x="2878674" y="1200329"/>
                </a:cubicBezTo>
                <a:cubicBezTo>
                  <a:pt x="2091540" y="1266699"/>
                  <a:pt x="802615" y="1192048"/>
                  <a:pt x="0" y="1200329"/>
                </a:cubicBezTo>
                <a:cubicBezTo>
                  <a:pt x="-48969" y="985319"/>
                  <a:pt x="85526" y="122368"/>
                  <a:pt x="0" y="0"/>
                </a:cubicBezTo>
                <a:close/>
              </a:path>
              <a:path w="2878674" h="1200329" stroke="0" extrusionOk="0">
                <a:moveTo>
                  <a:pt x="0" y="0"/>
                </a:moveTo>
                <a:cubicBezTo>
                  <a:pt x="1000166" y="-125119"/>
                  <a:pt x="1795252" y="-81511"/>
                  <a:pt x="2878674" y="0"/>
                </a:cubicBezTo>
                <a:cubicBezTo>
                  <a:pt x="2846262" y="246752"/>
                  <a:pt x="2925180" y="709413"/>
                  <a:pt x="2878674" y="1200329"/>
                </a:cubicBezTo>
                <a:cubicBezTo>
                  <a:pt x="1452855" y="1035225"/>
                  <a:pt x="547079" y="1329488"/>
                  <a:pt x="0" y="1200329"/>
                </a:cubicBezTo>
                <a:cubicBezTo>
                  <a:pt x="-103303" y="971394"/>
                  <a:pt x="48677" y="49659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0214576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Global Average Pooling </a:t>
            </a:r>
          </a:p>
          <a:p>
            <a:r>
              <a:rPr lang="en-US" sz="2400" i="1" dirty="0"/>
              <a:t>maps whole Image to probability of feature.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271CD4-2A2F-3245-539B-23BD74D824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4540485" y="4368859"/>
            <a:ext cx="578224" cy="6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3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358" y="1834834"/>
            <a:ext cx="8997433" cy="5774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04040"/>
                </a:solidFill>
              </a:rPr>
              <a:t>Accuracy over Epochs,  average Accuracy above 66%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D2F27B93-47AE-F600-52F2-AB98F8972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58" y="2417106"/>
            <a:ext cx="9559962" cy="43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0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541" y="2291262"/>
            <a:ext cx="8845033" cy="219109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04040"/>
                </a:solidFill>
              </a:rPr>
              <a:t>Government token which :</a:t>
            </a:r>
          </a:p>
          <a:p>
            <a:pPr lvl="1"/>
            <a:r>
              <a:rPr lang="en-US" sz="2400" dirty="0">
                <a:solidFill>
                  <a:srgbClr val="404040"/>
                </a:solidFill>
              </a:rPr>
              <a:t>Maps crop to harvested location.</a:t>
            </a:r>
          </a:p>
          <a:p>
            <a:pPr lvl="1"/>
            <a:r>
              <a:rPr lang="en-US" sz="2400" dirty="0">
                <a:solidFill>
                  <a:srgbClr val="404040"/>
                </a:solidFill>
              </a:rPr>
              <a:t>Mark for health reliability for sale.</a:t>
            </a:r>
            <a:endParaRPr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2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44" y="2123556"/>
            <a:ext cx="8779512" cy="16326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04040"/>
                </a:solidFill>
              </a:rPr>
              <a:t>Lower Accuracy than 50%</a:t>
            </a:r>
          </a:p>
          <a:p>
            <a:r>
              <a:rPr lang="en-US" sz="2800" dirty="0">
                <a:solidFill>
                  <a:srgbClr val="404040"/>
                </a:solidFill>
              </a:rPr>
              <a:t>Only 1 image taken for analysis.</a:t>
            </a:r>
          </a:p>
          <a:p>
            <a:endParaRPr lang="en-US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284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WebEACA</Template>
  <TotalTime>100</TotalTime>
  <Words>391</Words>
  <Application>Microsoft Office PowerPoint</Application>
  <PresentationFormat>Widescreen</PresentationFormat>
  <Paragraphs>78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MEGATHON 2023</vt:lpstr>
      <vt:lpstr>Machine Learning  In agriculture</vt:lpstr>
      <vt:lpstr>Problem</vt:lpstr>
      <vt:lpstr>Source</vt:lpstr>
      <vt:lpstr>RESNET90</vt:lpstr>
      <vt:lpstr>MODEL Theory</vt:lpstr>
      <vt:lpstr>ACCURACY</vt:lpstr>
      <vt:lpstr>Application</vt:lpstr>
      <vt:lpstr>Limitations</vt:lpstr>
      <vt:lpstr>ONLINE Procurement MANAGEMENT system</vt:lpstr>
      <vt:lpstr>ONLINE Procurement MANAGEMENT system</vt:lpstr>
      <vt:lpstr>SATELLITE MODEL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In agriculture</dc:title>
  <dc:creator>Meet gera</dc:creator>
  <cp:lastModifiedBy>Meet gera</cp:lastModifiedBy>
  <cp:revision>4</cp:revision>
  <dcterms:created xsi:type="dcterms:W3CDTF">2023-10-29T06:16:30Z</dcterms:created>
  <dcterms:modified xsi:type="dcterms:W3CDTF">2023-10-29T08:21:55Z</dcterms:modified>
</cp:coreProperties>
</file>