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Josefin Sans" charset="1" panose="00000500000000000000"/>
      <p:regular r:id="rId11"/>
    </p:embeddedFont>
    <p:embeddedFont>
      <p:font typeface="Josefin Sans Bold" charset="1" panose="00000800000000000000"/>
      <p:regular r:id="rId12"/>
    </p:embeddedFont>
    <p:embeddedFont>
      <p:font typeface="Josefin Sans Italics" charset="1" panose="00000500000000000000"/>
      <p:regular r:id="rId13"/>
    </p:embeddedFont>
    <p:embeddedFont>
      <p:font typeface="Josefin Sans Bold Italics" charset="1" panose="00000800000000000000"/>
      <p:regular r:id="rId14"/>
    </p:embeddedFont>
    <p:embeddedFont>
      <p:font typeface="Josefin Sans Thin" charset="1" panose="00000300000000000000"/>
      <p:regular r:id="rId15"/>
    </p:embeddedFont>
    <p:embeddedFont>
      <p:font typeface="Josefin Sans Thin Italics" charset="1" panose="00000300000000000000"/>
      <p:regular r:id="rId16"/>
    </p:embeddedFont>
    <p:embeddedFont>
      <p:font typeface="Josefin Sans Light" charset="1" panose="00000400000000000000"/>
      <p:regular r:id="rId17"/>
    </p:embeddedFont>
    <p:embeddedFont>
      <p:font typeface="Josefin Sans Light Italics" charset="1" panose="00000400000000000000"/>
      <p:regular r:id="rId18"/>
    </p:embeddedFont>
    <p:embeddedFont>
      <p:font typeface="Josefin Sans Semi-Bold" charset="1" panose="00000700000000000000"/>
      <p:regular r:id="rId19"/>
    </p:embeddedFont>
    <p:embeddedFont>
      <p:font typeface="Josefin Sans Semi-Bold Italics" charset="1" panose="000007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8100000">
            <a:off x="13497880" y="2230873"/>
            <a:ext cx="5804607" cy="5804607"/>
          </a:xfrm>
          <a:custGeom>
            <a:avLst/>
            <a:gdLst/>
            <a:ahLst/>
            <a:cxnLst/>
            <a:rect r="r" b="b" t="t" l="l"/>
            <a:pathLst>
              <a:path h="5804607" w="5804607">
                <a:moveTo>
                  <a:pt x="0" y="0"/>
                </a:moveTo>
                <a:lnTo>
                  <a:pt x="5804607" y="0"/>
                </a:lnTo>
                <a:lnTo>
                  <a:pt x="5804607" y="5804608"/>
                </a:lnTo>
                <a:lnTo>
                  <a:pt x="0" y="5804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2230873"/>
            <a:ext cx="5804607" cy="5804607"/>
          </a:xfrm>
          <a:custGeom>
            <a:avLst/>
            <a:gdLst/>
            <a:ahLst/>
            <a:cxnLst/>
            <a:rect r="r" b="b" t="t" l="l"/>
            <a:pathLst>
              <a:path h="5804607" w="5804607">
                <a:moveTo>
                  <a:pt x="0" y="0"/>
                </a:moveTo>
                <a:lnTo>
                  <a:pt x="5804607" y="0"/>
                </a:lnTo>
                <a:lnTo>
                  <a:pt x="5804607" y="5804608"/>
                </a:lnTo>
                <a:lnTo>
                  <a:pt x="0" y="58046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43526" y="7597308"/>
            <a:ext cx="8233265" cy="8233265"/>
          </a:xfrm>
          <a:custGeom>
            <a:avLst/>
            <a:gdLst/>
            <a:ahLst/>
            <a:cxnLst/>
            <a:rect r="r" b="b" t="t" l="l"/>
            <a:pathLst>
              <a:path h="8233265" w="8233265">
                <a:moveTo>
                  <a:pt x="0" y="0"/>
                </a:moveTo>
                <a:lnTo>
                  <a:pt x="8233265" y="0"/>
                </a:lnTo>
                <a:lnTo>
                  <a:pt x="8233265" y="8233265"/>
                </a:lnTo>
                <a:lnTo>
                  <a:pt x="0" y="8233265"/>
                </a:lnTo>
                <a:lnTo>
                  <a:pt x="0" y="0"/>
                </a:lnTo>
                <a:close/>
              </a:path>
            </a:pathLst>
          </a:custGeom>
          <a:blipFill>
            <a:blip r:embed="rId6">
              <a:alphaModFix amt="96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980388" y="1346208"/>
            <a:ext cx="1740378" cy="1769331"/>
          </a:xfrm>
          <a:custGeom>
            <a:avLst/>
            <a:gdLst/>
            <a:ahLst/>
            <a:cxnLst/>
            <a:rect r="r" b="b" t="t" l="l"/>
            <a:pathLst>
              <a:path h="1769331" w="1740378">
                <a:moveTo>
                  <a:pt x="0" y="0"/>
                </a:moveTo>
                <a:lnTo>
                  <a:pt x="1740378" y="0"/>
                </a:lnTo>
                <a:lnTo>
                  <a:pt x="1740378" y="1769331"/>
                </a:lnTo>
                <a:lnTo>
                  <a:pt x="0" y="17693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48701" y="6288865"/>
            <a:ext cx="1499906" cy="1746616"/>
          </a:xfrm>
          <a:custGeom>
            <a:avLst/>
            <a:gdLst/>
            <a:ahLst/>
            <a:cxnLst/>
            <a:rect r="r" b="b" t="t" l="l"/>
            <a:pathLst>
              <a:path h="1746616" w="1499906">
                <a:moveTo>
                  <a:pt x="0" y="0"/>
                </a:moveTo>
                <a:lnTo>
                  <a:pt x="1499906" y="0"/>
                </a:lnTo>
                <a:lnTo>
                  <a:pt x="1499906" y="1746616"/>
                </a:lnTo>
                <a:lnTo>
                  <a:pt x="0" y="17466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32443" y="3642170"/>
            <a:ext cx="8557636" cy="4393311"/>
          </a:xfrm>
          <a:prstGeom prst="rect">
            <a:avLst/>
          </a:prstGeom>
        </p:spPr>
        <p:txBody>
          <a:bodyPr anchor="t" rtlCol="false" tIns="0" lIns="0" bIns="0" rIns="0">
            <a:spAutoFit/>
          </a:bodyPr>
          <a:lstStyle/>
          <a:p>
            <a:pPr>
              <a:lnSpc>
                <a:spcPts val="11562"/>
              </a:lnSpc>
            </a:pPr>
            <a:r>
              <a:rPr lang="en-US" sz="9400">
                <a:solidFill>
                  <a:srgbClr val="000000"/>
                </a:solidFill>
                <a:latin typeface="League Spartan"/>
              </a:rPr>
              <a:t>BERTSCORE:</a:t>
            </a:r>
          </a:p>
          <a:p>
            <a:pPr>
              <a:lnSpc>
                <a:spcPts val="11562"/>
              </a:lnSpc>
            </a:pPr>
            <a:r>
              <a:rPr lang="en-US" sz="9400">
                <a:solidFill>
                  <a:srgbClr val="000000"/>
                </a:solidFill>
                <a:latin typeface="League Spartan"/>
              </a:rPr>
              <a:t>paper analysis</a:t>
            </a:r>
          </a:p>
        </p:txBody>
      </p:sp>
      <p:sp>
        <p:nvSpPr>
          <p:cNvPr name="AutoShape 8" id="8"/>
          <p:cNvSpPr/>
          <p:nvPr/>
        </p:nvSpPr>
        <p:spPr>
          <a:xfrm rot="0">
            <a:off x="1592828" y="1346208"/>
            <a:ext cx="2494042" cy="0"/>
          </a:xfrm>
          <a:prstGeom prst="line">
            <a:avLst/>
          </a:prstGeom>
          <a:ln cap="rnd" w="647700">
            <a:solidFill>
              <a:srgbClr val="000000"/>
            </a:solidFill>
            <a:prstDash val="solid"/>
            <a:headEnd type="none" len="sm" w="sm"/>
            <a:tailEnd type="none" len="sm" w="sm"/>
          </a:ln>
        </p:spPr>
      </p:sp>
      <p:sp>
        <p:nvSpPr>
          <p:cNvPr name="TextBox 9" id="9"/>
          <p:cNvSpPr txBox="true"/>
          <p:nvPr/>
        </p:nvSpPr>
        <p:spPr>
          <a:xfrm rot="0">
            <a:off x="1790168" y="1454158"/>
            <a:ext cx="2099228" cy="422275"/>
          </a:xfrm>
          <a:prstGeom prst="rect">
            <a:avLst/>
          </a:prstGeom>
        </p:spPr>
        <p:txBody>
          <a:bodyPr anchor="t" rtlCol="false" tIns="0" lIns="0" bIns="0" rIns="0">
            <a:spAutoFit/>
          </a:bodyPr>
          <a:lstStyle/>
          <a:p>
            <a:pPr algn="ctr">
              <a:lnSpc>
                <a:spcPts val="3499"/>
              </a:lnSpc>
            </a:pPr>
            <a:r>
              <a:rPr lang="en-US" sz="2499">
                <a:solidFill>
                  <a:srgbClr val="FFFFFF"/>
                </a:solidFill>
                <a:latin typeface="Josefin Sans"/>
              </a:rPr>
              <a:t>Precog Task</a:t>
            </a:r>
          </a:p>
        </p:txBody>
      </p:sp>
      <p:sp>
        <p:nvSpPr>
          <p:cNvPr name="TextBox 10" id="10"/>
          <p:cNvSpPr txBox="true"/>
          <p:nvPr/>
        </p:nvSpPr>
        <p:spPr>
          <a:xfrm rot="0">
            <a:off x="9017507" y="9218604"/>
            <a:ext cx="8537575" cy="929640"/>
          </a:xfrm>
          <a:prstGeom prst="rect">
            <a:avLst/>
          </a:prstGeom>
        </p:spPr>
        <p:txBody>
          <a:bodyPr anchor="t" rtlCol="false" tIns="0" lIns="0" bIns="0" rIns="0">
            <a:spAutoFit/>
          </a:bodyPr>
          <a:lstStyle/>
          <a:p>
            <a:pPr algn="ctr">
              <a:lnSpc>
                <a:spcPts val="7380"/>
              </a:lnSpc>
              <a:spcBef>
                <a:spcPct val="0"/>
              </a:spcBef>
            </a:pPr>
            <a:r>
              <a:rPr lang="en-US" sz="6000">
                <a:solidFill>
                  <a:srgbClr val="000000"/>
                </a:solidFill>
                <a:latin typeface="League Spartan"/>
              </a:rPr>
              <a:t>Vaishnavi Shivkumar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991292" y="3810192"/>
            <a:ext cx="16073566" cy="8453182"/>
          </a:xfrm>
          <a:custGeom>
            <a:avLst/>
            <a:gdLst/>
            <a:ahLst/>
            <a:cxnLst/>
            <a:rect r="r" b="b" t="t" l="l"/>
            <a:pathLst>
              <a:path h="8453182" w="16073566">
                <a:moveTo>
                  <a:pt x="0" y="0"/>
                </a:moveTo>
                <a:lnTo>
                  <a:pt x="16073566" y="0"/>
                </a:lnTo>
                <a:lnTo>
                  <a:pt x="16073566" y="8453182"/>
                </a:lnTo>
                <a:lnTo>
                  <a:pt x="0" y="8453182"/>
                </a:lnTo>
                <a:lnTo>
                  <a:pt x="0" y="0"/>
                </a:lnTo>
                <a:close/>
              </a:path>
            </a:pathLst>
          </a:custGeom>
          <a:blipFill>
            <a:blip r:embed="rId2">
              <a:alphaModFix amt="89000"/>
              <a:extLst>
                <a:ext uri="{96DAC541-7B7A-43D3-8B79-37D633B846F1}">
                  <asvg:svgBlip xmlns:asvg="http://schemas.microsoft.com/office/drawing/2016/SVG/main" r:embed="rId3"/>
                </a:ext>
              </a:extLst>
            </a:blip>
            <a:stretch>
              <a:fillRect l="0" t="-90148" r="0" b="0"/>
            </a:stretch>
          </a:blipFill>
        </p:spPr>
      </p:sp>
      <p:sp>
        <p:nvSpPr>
          <p:cNvPr name="TextBox 3" id="3"/>
          <p:cNvSpPr txBox="true"/>
          <p:nvPr/>
        </p:nvSpPr>
        <p:spPr>
          <a:xfrm rot="0">
            <a:off x="912139" y="5454849"/>
            <a:ext cx="5340685" cy="1273683"/>
          </a:xfrm>
          <a:prstGeom prst="rect">
            <a:avLst/>
          </a:prstGeom>
        </p:spPr>
        <p:txBody>
          <a:bodyPr anchor="t" rtlCol="false" tIns="0" lIns="0" bIns="0" rIns="0">
            <a:spAutoFit/>
          </a:bodyPr>
          <a:lstStyle/>
          <a:p>
            <a:pPr>
              <a:lnSpc>
                <a:spcPts val="10085"/>
              </a:lnSpc>
            </a:pPr>
            <a:r>
              <a:rPr lang="en-US" sz="8199">
                <a:solidFill>
                  <a:srgbClr val="000000"/>
                </a:solidFill>
                <a:latin typeface="League Spartan"/>
              </a:rPr>
              <a:t>Strengths</a:t>
            </a:r>
          </a:p>
        </p:txBody>
      </p:sp>
      <p:sp>
        <p:nvSpPr>
          <p:cNvPr name="Freeform 4" id="4"/>
          <p:cNvSpPr/>
          <p:nvPr/>
        </p:nvSpPr>
        <p:spPr>
          <a:xfrm flipH="false" flipV="false" rot="0">
            <a:off x="15759394" y="1028700"/>
            <a:ext cx="1499906" cy="1746616"/>
          </a:xfrm>
          <a:custGeom>
            <a:avLst/>
            <a:gdLst/>
            <a:ahLst/>
            <a:cxnLst/>
            <a:rect r="r" b="b" t="t" l="l"/>
            <a:pathLst>
              <a:path h="1746616" w="149990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929346" y="3706215"/>
            <a:ext cx="8840799" cy="4328045"/>
          </a:xfrm>
          <a:prstGeom prst="rect">
            <a:avLst/>
          </a:prstGeom>
        </p:spPr>
        <p:txBody>
          <a:bodyPr anchor="t" rtlCol="false" tIns="0" lIns="0" bIns="0" rIns="0">
            <a:spAutoFit/>
          </a:bodyPr>
          <a:lstStyle/>
          <a:p>
            <a:pPr marL="575815" indent="-287908" lvl="1">
              <a:lnSpc>
                <a:spcPts val="3733"/>
              </a:lnSpc>
              <a:buFont typeface="Arial"/>
              <a:buChar char="•"/>
            </a:pPr>
            <a:r>
              <a:rPr lang="en-US" sz="2667">
                <a:solidFill>
                  <a:srgbClr val="000000"/>
                </a:solidFill>
                <a:latin typeface="Josefin Sans"/>
              </a:rPr>
              <a:t> Thorough analysis of different text generating scenarios using different </a:t>
            </a:r>
            <a:r>
              <a:rPr lang="en-US" sz="2667">
                <a:solidFill>
                  <a:srgbClr val="000000"/>
                </a:solidFill>
                <a:latin typeface="Josefin Sans"/>
              </a:rPr>
              <a:t>models, and analyzing different metrics alongside BERTSCORE</a:t>
            </a:r>
          </a:p>
          <a:p>
            <a:pPr marL="575815" indent="-287908" lvl="1">
              <a:lnSpc>
                <a:spcPts val="3733"/>
              </a:lnSpc>
              <a:buFont typeface="Arial"/>
              <a:buChar char="•"/>
            </a:pPr>
            <a:r>
              <a:rPr lang="en-US" sz="2667">
                <a:solidFill>
                  <a:srgbClr val="000000"/>
                </a:solidFill>
                <a:latin typeface="Josefin Sans"/>
              </a:rPr>
              <a:t>Quantitative, Representative and Robustness analysis, along with examples of further future analysis tasks.</a:t>
            </a:r>
          </a:p>
          <a:p>
            <a:pPr marL="575815" indent="-287908" lvl="1">
              <a:lnSpc>
                <a:spcPts val="3733"/>
              </a:lnSpc>
              <a:buFont typeface="Arial"/>
              <a:buChar char="•"/>
            </a:pPr>
            <a:r>
              <a:rPr lang="en-US" sz="2667">
                <a:solidFill>
                  <a:srgbClr val="000000"/>
                </a:solidFill>
                <a:latin typeface="Josefin Sans"/>
              </a:rPr>
              <a:t>Adequate examples of BERTSCORE being the most similar to human judgement out of all possible models (SOTA.)</a:t>
            </a:r>
          </a:p>
        </p:txBody>
      </p:sp>
      <p:sp>
        <p:nvSpPr>
          <p:cNvPr name="AutoShape 6" id="6"/>
          <p:cNvSpPr/>
          <p:nvPr/>
        </p:nvSpPr>
        <p:spPr>
          <a:xfrm rot="0">
            <a:off x="9144000" y="8600969"/>
            <a:ext cx="6492240" cy="0"/>
          </a:xfrm>
          <a:prstGeom prst="line">
            <a:avLst/>
          </a:prstGeom>
          <a:ln cap="rnd" w="28575">
            <a:solidFill>
              <a:srgbClr val="000000"/>
            </a:solidFill>
            <a:prstDash val="solid"/>
            <a:headEnd type="none" len="sm" w="sm"/>
            <a:tailEnd type="none" len="sm" w="sm"/>
          </a:ln>
        </p:spPr>
      </p:sp>
      <p:sp>
        <p:nvSpPr>
          <p:cNvPr name="Freeform 7" id="7"/>
          <p:cNvSpPr/>
          <p:nvPr/>
        </p:nvSpPr>
        <p:spPr>
          <a:xfrm flipH="false" flipV="false" rot="3728645">
            <a:off x="2552700" y="-2496200"/>
            <a:ext cx="6303208" cy="6303208"/>
          </a:xfrm>
          <a:custGeom>
            <a:avLst/>
            <a:gdLst/>
            <a:ahLst/>
            <a:cxnLst/>
            <a:rect r="r" b="b" t="t" l="l"/>
            <a:pathLst>
              <a:path h="6303208" w="6303208">
                <a:moveTo>
                  <a:pt x="0" y="0"/>
                </a:moveTo>
                <a:lnTo>
                  <a:pt x="6303208" y="0"/>
                </a:lnTo>
                <a:lnTo>
                  <a:pt x="6303208" y="6303208"/>
                </a:lnTo>
                <a:lnTo>
                  <a:pt x="0" y="6303208"/>
                </a:lnTo>
                <a:lnTo>
                  <a:pt x="0" y="0"/>
                </a:lnTo>
                <a:close/>
              </a:path>
            </a:pathLst>
          </a:custGeom>
          <a:blipFill>
            <a:blip r:embed="rId6">
              <a:alphaModFix amt="96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991292" y="3810192"/>
            <a:ext cx="16073566" cy="8453182"/>
          </a:xfrm>
          <a:custGeom>
            <a:avLst/>
            <a:gdLst/>
            <a:ahLst/>
            <a:cxnLst/>
            <a:rect r="r" b="b" t="t" l="l"/>
            <a:pathLst>
              <a:path h="8453182" w="16073566">
                <a:moveTo>
                  <a:pt x="0" y="0"/>
                </a:moveTo>
                <a:lnTo>
                  <a:pt x="16073566" y="0"/>
                </a:lnTo>
                <a:lnTo>
                  <a:pt x="16073566" y="8453182"/>
                </a:lnTo>
                <a:lnTo>
                  <a:pt x="0" y="8453182"/>
                </a:lnTo>
                <a:lnTo>
                  <a:pt x="0" y="0"/>
                </a:lnTo>
                <a:close/>
              </a:path>
            </a:pathLst>
          </a:custGeom>
          <a:blipFill>
            <a:blip r:embed="rId2">
              <a:alphaModFix amt="89000"/>
              <a:extLst>
                <a:ext uri="{96DAC541-7B7A-43D3-8B79-37D633B846F1}">
                  <asvg:svgBlip xmlns:asvg="http://schemas.microsoft.com/office/drawing/2016/SVG/main" r:embed="rId3"/>
                </a:ext>
              </a:extLst>
            </a:blip>
            <a:stretch>
              <a:fillRect l="0" t="-90148" r="0" b="0"/>
            </a:stretch>
          </a:blipFill>
        </p:spPr>
      </p:sp>
      <p:sp>
        <p:nvSpPr>
          <p:cNvPr name="TextBox 3" id="3"/>
          <p:cNvSpPr txBox="true"/>
          <p:nvPr/>
        </p:nvSpPr>
        <p:spPr>
          <a:xfrm rot="0">
            <a:off x="254997" y="6050664"/>
            <a:ext cx="7017085" cy="1273683"/>
          </a:xfrm>
          <a:prstGeom prst="rect">
            <a:avLst/>
          </a:prstGeom>
        </p:spPr>
        <p:txBody>
          <a:bodyPr anchor="t" rtlCol="false" tIns="0" lIns="0" bIns="0" rIns="0">
            <a:spAutoFit/>
          </a:bodyPr>
          <a:lstStyle/>
          <a:p>
            <a:pPr>
              <a:lnSpc>
                <a:spcPts val="10085"/>
              </a:lnSpc>
            </a:pPr>
            <a:r>
              <a:rPr lang="en-US" sz="8199">
                <a:solidFill>
                  <a:srgbClr val="000000"/>
                </a:solidFill>
                <a:latin typeface="League Spartan"/>
              </a:rPr>
              <a:t>Weaknesses</a:t>
            </a:r>
          </a:p>
        </p:txBody>
      </p:sp>
      <p:sp>
        <p:nvSpPr>
          <p:cNvPr name="Freeform 4" id="4"/>
          <p:cNvSpPr/>
          <p:nvPr/>
        </p:nvSpPr>
        <p:spPr>
          <a:xfrm flipH="false" flipV="false" rot="0">
            <a:off x="15759394" y="1028700"/>
            <a:ext cx="1499906" cy="1746616"/>
          </a:xfrm>
          <a:custGeom>
            <a:avLst/>
            <a:gdLst/>
            <a:ahLst/>
            <a:cxnLst/>
            <a:rect r="r" b="b" t="t" l="l"/>
            <a:pathLst>
              <a:path h="1746616" w="149990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790512" y="2718166"/>
            <a:ext cx="6968881" cy="5803899"/>
          </a:xfrm>
          <a:prstGeom prst="rect">
            <a:avLst/>
          </a:prstGeom>
        </p:spPr>
        <p:txBody>
          <a:bodyPr anchor="t" rtlCol="false" tIns="0" lIns="0" bIns="0" rIns="0">
            <a:spAutoFit/>
          </a:bodyPr>
          <a:lstStyle/>
          <a:p>
            <a:pPr marL="539756" indent="-269878" lvl="1">
              <a:lnSpc>
                <a:spcPts val="3500"/>
              </a:lnSpc>
              <a:buFont typeface="Arial"/>
              <a:buChar char="•"/>
            </a:pPr>
            <a:r>
              <a:rPr lang="en-US" sz="2500">
                <a:solidFill>
                  <a:srgbClr val="000000"/>
                </a:solidFill>
                <a:latin typeface="Josefin Sans"/>
              </a:rPr>
              <a:t>BERTSCORE doesn't seem to show better results with importance weighting consistently.</a:t>
            </a:r>
          </a:p>
          <a:p>
            <a:pPr marL="539756" indent="-269878" lvl="1">
              <a:lnSpc>
                <a:spcPts val="3500"/>
              </a:lnSpc>
              <a:buFont typeface="Arial"/>
              <a:buChar char="•"/>
            </a:pPr>
            <a:r>
              <a:rPr lang="en-US" sz="2500">
                <a:solidFill>
                  <a:srgbClr val="000000"/>
                </a:solidFill>
                <a:latin typeface="Josefin Sans"/>
              </a:rPr>
              <a:t>There is no one metric of BERTSCORE (either precision, recall, or F1 score) which is consistently the best measure of human judgement, despite BERTSCORE metrics being relatively the most close to human judgement. </a:t>
            </a:r>
          </a:p>
          <a:p>
            <a:pPr marL="539756" indent="-269878" lvl="1">
              <a:lnSpc>
                <a:spcPts val="3500"/>
              </a:lnSpc>
              <a:buFont typeface="Arial"/>
              <a:buChar char="•"/>
            </a:pPr>
            <a:r>
              <a:rPr lang="en-US" sz="2500">
                <a:solidFill>
                  <a:srgbClr val="000000"/>
                </a:solidFill>
                <a:latin typeface="Josefin Sans"/>
              </a:rPr>
              <a:t>BERTSCORE doesn't have very stable performance on low resource languages, and doesn't perform too well on abstractive text compression.</a:t>
            </a:r>
          </a:p>
        </p:txBody>
      </p:sp>
      <p:sp>
        <p:nvSpPr>
          <p:cNvPr name="AutoShape 6" id="6"/>
          <p:cNvSpPr/>
          <p:nvPr/>
        </p:nvSpPr>
        <p:spPr>
          <a:xfrm rot="0">
            <a:off x="9144000" y="8600969"/>
            <a:ext cx="6492240" cy="0"/>
          </a:xfrm>
          <a:prstGeom prst="line">
            <a:avLst/>
          </a:prstGeom>
          <a:ln cap="rnd" w="28575">
            <a:solidFill>
              <a:srgbClr val="000000"/>
            </a:solidFill>
            <a:prstDash val="solid"/>
            <a:headEnd type="none" len="sm" w="sm"/>
            <a:tailEnd type="none" len="sm" w="sm"/>
          </a:ln>
        </p:spPr>
      </p:sp>
      <p:sp>
        <p:nvSpPr>
          <p:cNvPr name="Freeform 7" id="7"/>
          <p:cNvSpPr/>
          <p:nvPr/>
        </p:nvSpPr>
        <p:spPr>
          <a:xfrm flipH="false" flipV="false" rot="3728645">
            <a:off x="2552700" y="-2496200"/>
            <a:ext cx="6303208" cy="6303208"/>
          </a:xfrm>
          <a:custGeom>
            <a:avLst/>
            <a:gdLst/>
            <a:ahLst/>
            <a:cxnLst/>
            <a:rect r="r" b="b" t="t" l="l"/>
            <a:pathLst>
              <a:path h="6303208" w="6303208">
                <a:moveTo>
                  <a:pt x="0" y="0"/>
                </a:moveTo>
                <a:lnTo>
                  <a:pt x="6303208" y="0"/>
                </a:lnTo>
                <a:lnTo>
                  <a:pt x="6303208" y="6303208"/>
                </a:lnTo>
                <a:lnTo>
                  <a:pt x="0" y="6303208"/>
                </a:lnTo>
                <a:lnTo>
                  <a:pt x="0" y="0"/>
                </a:lnTo>
                <a:close/>
              </a:path>
            </a:pathLst>
          </a:custGeom>
          <a:blipFill>
            <a:blip r:embed="rId6">
              <a:alphaModFix amt="96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991292" y="3810192"/>
            <a:ext cx="16073566" cy="8453182"/>
          </a:xfrm>
          <a:custGeom>
            <a:avLst/>
            <a:gdLst/>
            <a:ahLst/>
            <a:cxnLst/>
            <a:rect r="r" b="b" t="t" l="l"/>
            <a:pathLst>
              <a:path h="8453182" w="16073566">
                <a:moveTo>
                  <a:pt x="0" y="0"/>
                </a:moveTo>
                <a:lnTo>
                  <a:pt x="16073566" y="0"/>
                </a:lnTo>
                <a:lnTo>
                  <a:pt x="16073566" y="8453182"/>
                </a:lnTo>
                <a:lnTo>
                  <a:pt x="0" y="8453182"/>
                </a:lnTo>
                <a:lnTo>
                  <a:pt x="0" y="0"/>
                </a:lnTo>
                <a:close/>
              </a:path>
            </a:pathLst>
          </a:custGeom>
          <a:blipFill>
            <a:blip r:embed="rId2">
              <a:alphaModFix amt="89000"/>
              <a:extLst>
                <a:ext uri="{96DAC541-7B7A-43D3-8B79-37D633B846F1}">
                  <asvg:svgBlip xmlns:asvg="http://schemas.microsoft.com/office/drawing/2016/SVG/main" r:embed="rId3"/>
                </a:ext>
              </a:extLst>
            </a:blip>
            <a:stretch>
              <a:fillRect l="0" t="-90148" r="0" b="0"/>
            </a:stretch>
          </a:blipFill>
        </p:spPr>
      </p:sp>
      <p:sp>
        <p:nvSpPr>
          <p:cNvPr name="TextBox 3" id="3"/>
          <p:cNvSpPr txBox="true"/>
          <p:nvPr/>
        </p:nvSpPr>
        <p:spPr>
          <a:xfrm rot="0">
            <a:off x="0" y="5439255"/>
            <a:ext cx="7429786" cy="1273683"/>
          </a:xfrm>
          <a:prstGeom prst="rect">
            <a:avLst/>
          </a:prstGeom>
        </p:spPr>
        <p:txBody>
          <a:bodyPr anchor="t" rtlCol="false" tIns="0" lIns="0" bIns="0" rIns="0">
            <a:spAutoFit/>
          </a:bodyPr>
          <a:lstStyle/>
          <a:p>
            <a:pPr>
              <a:lnSpc>
                <a:spcPts val="10085"/>
              </a:lnSpc>
            </a:pPr>
            <a:r>
              <a:rPr lang="en-US" sz="8199">
                <a:solidFill>
                  <a:srgbClr val="000000"/>
                </a:solidFill>
                <a:latin typeface="League Spartan"/>
              </a:rPr>
              <a:t>Improvement</a:t>
            </a:r>
          </a:p>
        </p:txBody>
      </p:sp>
      <p:sp>
        <p:nvSpPr>
          <p:cNvPr name="Freeform 4" id="4"/>
          <p:cNvSpPr/>
          <p:nvPr/>
        </p:nvSpPr>
        <p:spPr>
          <a:xfrm flipH="false" flipV="false" rot="0">
            <a:off x="15759394" y="1028700"/>
            <a:ext cx="1499906" cy="1746616"/>
          </a:xfrm>
          <a:custGeom>
            <a:avLst/>
            <a:gdLst/>
            <a:ahLst/>
            <a:cxnLst/>
            <a:rect r="r" b="b" t="t" l="l"/>
            <a:pathLst>
              <a:path h="1746616" w="1499906">
                <a:moveTo>
                  <a:pt x="0" y="0"/>
                </a:moveTo>
                <a:lnTo>
                  <a:pt x="1499906" y="0"/>
                </a:lnTo>
                <a:lnTo>
                  <a:pt x="1499906" y="1746616"/>
                </a:lnTo>
                <a:lnTo>
                  <a:pt x="0" y="1746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912794" y="4124406"/>
            <a:ext cx="6968881" cy="2698749"/>
          </a:xfrm>
          <a:prstGeom prst="rect">
            <a:avLst/>
          </a:prstGeom>
        </p:spPr>
        <p:txBody>
          <a:bodyPr anchor="t" rtlCol="false" tIns="0" lIns="0" bIns="0" rIns="0">
            <a:spAutoFit/>
          </a:bodyPr>
          <a:lstStyle/>
          <a:p>
            <a:pPr marL="539756" indent="-269878" lvl="1">
              <a:lnSpc>
                <a:spcPts val="3500"/>
              </a:lnSpc>
              <a:buFont typeface="Arial"/>
              <a:buChar char="•"/>
            </a:pPr>
            <a:r>
              <a:rPr lang="en-US" sz="2500">
                <a:solidFill>
                  <a:srgbClr val="000000"/>
                </a:solidFill>
                <a:latin typeface="Josefin Sans"/>
              </a:rPr>
              <a:t>The paper could have done further analysis on why BERTSCORE doesn't show better/more consistent results with importance weighting</a:t>
            </a:r>
          </a:p>
          <a:p>
            <a:pPr marL="539756" indent="-269878" lvl="1">
              <a:lnSpc>
                <a:spcPts val="3500"/>
              </a:lnSpc>
              <a:buFont typeface="Arial"/>
              <a:buChar char="•"/>
            </a:pPr>
            <a:r>
              <a:rPr lang="en-US" sz="2500">
                <a:solidFill>
                  <a:srgbClr val="000000"/>
                </a:solidFill>
                <a:latin typeface="Josefin Sans"/>
              </a:rPr>
              <a:t>The paper could have covered BERTSCORE metric analysis for summarizing as well. </a:t>
            </a:r>
          </a:p>
        </p:txBody>
      </p:sp>
      <p:sp>
        <p:nvSpPr>
          <p:cNvPr name="AutoShape 6" id="6"/>
          <p:cNvSpPr/>
          <p:nvPr/>
        </p:nvSpPr>
        <p:spPr>
          <a:xfrm rot="0">
            <a:off x="9144000" y="8600969"/>
            <a:ext cx="6492240" cy="0"/>
          </a:xfrm>
          <a:prstGeom prst="line">
            <a:avLst/>
          </a:prstGeom>
          <a:ln cap="rnd" w="28575">
            <a:solidFill>
              <a:srgbClr val="000000"/>
            </a:solidFill>
            <a:prstDash val="solid"/>
            <a:headEnd type="none" len="sm" w="sm"/>
            <a:tailEnd type="none" len="sm" w="sm"/>
          </a:ln>
        </p:spPr>
      </p:sp>
      <p:sp>
        <p:nvSpPr>
          <p:cNvPr name="Freeform 7" id="7"/>
          <p:cNvSpPr/>
          <p:nvPr/>
        </p:nvSpPr>
        <p:spPr>
          <a:xfrm flipH="false" flipV="false" rot="3728645">
            <a:off x="2552700" y="-2496200"/>
            <a:ext cx="6303208" cy="6303208"/>
          </a:xfrm>
          <a:custGeom>
            <a:avLst/>
            <a:gdLst/>
            <a:ahLst/>
            <a:cxnLst/>
            <a:rect r="r" b="b" t="t" l="l"/>
            <a:pathLst>
              <a:path h="6303208" w="6303208">
                <a:moveTo>
                  <a:pt x="0" y="0"/>
                </a:moveTo>
                <a:lnTo>
                  <a:pt x="6303208" y="0"/>
                </a:lnTo>
                <a:lnTo>
                  <a:pt x="6303208" y="6303208"/>
                </a:lnTo>
                <a:lnTo>
                  <a:pt x="0" y="6303208"/>
                </a:lnTo>
                <a:lnTo>
                  <a:pt x="0" y="0"/>
                </a:lnTo>
                <a:close/>
              </a:path>
            </a:pathLst>
          </a:custGeom>
          <a:blipFill>
            <a:blip r:embed="rId6">
              <a:alphaModFix amt="96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DAF9KAK59jo</dc:identifier>
  <dcterms:modified xsi:type="dcterms:W3CDTF">2011-08-01T06:04:30Z</dcterms:modified>
  <cp:revision>1</cp:revision>
  <dc:title>Minimalist professional corporate Marketing Plan charts and graphs presentation</dc:title>
</cp:coreProperties>
</file>