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/>
    <p:restoredTop sz="94164"/>
  </p:normalViewPr>
  <p:slideViewPr>
    <p:cSldViewPr snapToGrid="0" snapToObjects="1">
      <p:cViewPr>
        <p:scale>
          <a:sx n="120" d="100"/>
          <a:sy n="120" d="100"/>
        </p:scale>
        <p:origin x="179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500B4-465D-DC4B-B204-B40EEF000A2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56865-8066-6C42-9FA4-5A47D6F2F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6865-8066-6C42-9FA4-5A47D6F2FC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0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CD867-2943-AC44-8C61-F081DBC57E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94E0-E9DB-F140-8915-BD91C3F8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2"/>
            <a:ext cx="9166806" cy="1610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054" y="778314"/>
            <a:ext cx="9179860" cy="379629"/>
          </a:xfrm>
        </p:spPr>
        <p:txBody>
          <a:bodyPr>
            <a:noAutofit/>
          </a:bodyPr>
          <a:lstStyle/>
          <a:p>
            <a:r>
              <a:rPr lang="en-US" sz="2800" dirty="0" smtClean="0"/>
              <a:t>Automated Detection </a:t>
            </a:r>
            <a:br>
              <a:rPr lang="en-US" sz="2800" dirty="0" smtClean="0"/>
            </a:br>
            <a:r>
              <a:rPr lang="en-US" sz="2800" dirty="0" smtClean="0"/>
              <a:t>of Artificial Voices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5042" y="4162693"/>
            <a:ext cx="4281163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Accomplishments/results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Generated 1728 fake </a:t>
            </a:r>
            <a:r>
              <a:rPr lang="en-US" sz="1250" dirty="0" smtClean="0"/>
              <a:t>voice</a:t>
            </a:r>
            <a:r>
              <a:rPr lang="en-US" sz="1250" dirty="0" smtClean="0"/>
              <a:t> </a:t>
            </a:r>
            <a:r>
              <a:rPr lang="en-US" sz="1250" dirty="0" smtClean="0"/>
              <a:t>clips using Sprocket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Successfully trained a logistic regression model that was able to differentiate </a:t>
            </a:r>
            <a:r>
              <a:rPr lang="en-US" sz="1250" dirty="0" smtClean="0"/>
              <a:t>authentic</a:t>
            </a:r>
            <a:r>
              <a:rPr lang="en-US" sz="1250" dirty="0" smtClean="0"/>
              <a:t> </a:t>
            </a:r>
            <a:r>
              <a:rPr lang="en-US" sz="1250" dirty="0"/>
              <a:t>&amp;</a:t>
            </a:r>
            <a:r>
              <a:rPr lang="en-US" sz="1250" dirty="0" smtClean="0"/>
              <a:t> generated voice </a:t>
            </a:r>
            <a:r>
              <a:rPr lang="en-US" sz="1250" dirty="0" smtClean="0"/>
              <a:t>wav files with </a:t>
            </a:r>
            <a:r>
              <a:rPr lang="en-US" sz="1250" dirty="0" smtClean="0"/>
              <a:t>82</a:t>
            </a:r>
            <a:r>
              <a:rPr lang="en-US" sz="1250" dirty="0" smtClean="0"/>
              <a:t>% accuracy </a:t>
            </a:r>
            <a:endParaRPr lang="en-US" sz="12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5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37964" y="1727478"/>
            <a:ext cx="4310912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Statement of problem</a:t>
            </a:r>
          </a:p>
          <a:p>
            <a:r>
              <a:rPr lang="en-US" sz="1250" dirty="0" smtClean="0"/>
              <a:t>How can we differentiate between </a:t>
            </a:r>
            <a:r>
              <a:rPr lang="en-US" sz="1250" dirty="0" smtClean="0"/>
              <a:t>a real </a:t>
            </a:r>
            <a:r>
              <a:rPr lang="en-US" sz="1250" dirty="0"/>
              <a:t>&amp;</a:t>
            </a:r>
            <a:r>
              <a:rPr lang="en-US" sz="1250" dirty="0" smtClean="0"/>
              <a:t> a generated </a:t>
            </a:r>
            <a:r>
              <a:rPr lang="en-US" sz="1250" dirty="0" smtClean="0"/>
              <a:t>voice</a:t>
            </a:r>
            <a:r>
              <a:rPr lang="en-US" sz="1250" dirty="0" smtClean="0"/>
              <a:t>?</a:t>
            </a:r>
            <a:endParaRPr lang="en-US" sz="1000" dirty="0"/>
          </a:p>
          <a:p>
            <a:endParaRPr lang="en-US" sz="1400" b="1" dirty="0" smtClean="0"/>
          </a:p>
          <a:p>
            <a:r>
              <a:rPr lang="en-US" sz="1400" b="1" dirty="0" smtClean="0"/>
              <a:t>Approach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Using the given real audio wav files, use Sprocket (an open-source voice converter) to create converted voice wav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Both real and fake wav files will comprise the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Extract </a:t>
            </a:r>
            <a:r>
              <a:rPr lang="en-US" sz="1250" dirty="0" smtClean="0"/>
              <a:t>the MFCC for every real and fake audio </a:t>
            </a:r>
            <a:r>
              <a:rPr lang="en-US" sz="1250" dirty="0" smtClean="0"/>
              <a:t>wav file and </a:t>
            </a:r>
            <a:r>
              <a:rPr lang="en-US" sz="1250" dirty="0" smtClean="0"/>
              <a:t>write the output to a </a:t>
            </a:r>
            <a:r>
              <a:rPr lang="en-US" sz="1250" dirty="0" smtClean="0"/>
              <a:t>52-feature </a:t>
            </a:r>
            <a:r>
              <a:rPr lang="en-US" sz="1250" dirty="0" smtClean="0"/>
              <a:t>matrix </a:t>
            </a:r>
            <a:endParaRPr lang="en-US" sz="12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Explore </a:t>
            </a:r>
            <a:r>
              <a:rPr lang="en-US" sz="1250" dirty="0" smtClean="0"/>
              <a:t>and visualize the MFCC data using </a:t>
            </a:r>
            <a:r>
              <a:rPr lang="en-US" sz="1250" dirty="0"/>
              <a:t>t</a:t>
            </a:r>
            <a:r>
              <a:rPr lang="en-US" sz="1250" dirty="0" smtClean="0"/>
              <a:t>-SNE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Use the MFCC data to train and test a logistic regression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484" y="4203662"/>
            <a:ext cx="4612502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Background/Motivation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/>
              <a:t>Voice Conversion is the modification of one speaker’s voice (the source) to sound like another speakers voice (the target</a:t>
            </a:r>
            <a:r>
              <a:rPr lang="en-US" sz="1250" dirty="0" smtClean="0"/>
              <a:t>) </a:t>
            </a:r>
            <a:endParaRPr lang="en-US" sz="12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Generated </a:t>
            </a:r>
            <a:r>
              <a:rPr lang="en-US" sz="1250" dirty="0" smtClean="0"/>
              <a:t>voice</a:t>
            </a:r>
            <a:r>
              <a:rPr lang="en-US" sz="1250" dirty="0" smtClean="0"/>
              <a:t> </a:t>
            </a:r>
            <a:r>
              <a:rPr lang="en-US" sz="1250" dirty="0" smtClean="0"/>
              <a:t>quality has </a:t>
            </a:r>
            <a:r>
              <a:rPr lang="en-US" sz="1250" dirty="0" smtClean="0"/>
              <a:t>improved</a:t>
            </a:r>
            <a:r>
              <a:rPr lang="en-US" sz="1250" dirty="0" smtClean="0"/>
              <a:t> over the years which makes </a:t>
            </a:r>
            <a:r>
              <a:rPr lang="en-US" sz="1250" dirty="0" smtClean="0"/>
              <a:t>detecting </a:t>
            </a:r>
            <a:r>
              <a:rPr lang="en-US" sz="1250" dirty="0" smtClean="0"/>
              <a:t>real and converted voices </a:t>
            </a:r>
            <a:r>
              <a:rPr lang="en-US" sz="1250" dirty="0" smtClean="0"/>
              <a:t>increasingly </a:t>
            </a:r>
            <a:r>
              <a:rPr lang="en-US" sz="1250" dirty="0" smtClean="0"/>
              <a:t>difficult</a:t>
            </a:r>
            <a:endParaRPr lang="en-US" sz="12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For this project, we will use an open source voice conversion tool to produce numerous converted voice clips </a:t>
            </a:r>
            <a:endParaRPr lang="en-US" sz="1250" dirty="0"/>
          </a:p>
          <a:p>
            <a:r>
              <a:rPr lang="en-US" sz="1400" b="1" dirty="0" smtClean="0"/>
              <a:t>What </a:t>
            </a:r>
            <a:r>
              <a:rPr lang="en-US" sz="1400" b="1" dirty="0" smtClean="0"/>
              <a:t>is needed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Several </a:t>
            </a:r>
            <a:r>
              <a:rPr lang="en-US" sz="1250" dirty="0"/>
              <a:t>authentic audio </a:t>
            </a:r>
            <a:r>
              <a:rPr lang="en-US" sz="1250" dirty="0" smtClean="0"/>
              <a:t>recordings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A </a:t>
            </a:r>
            <a:r>
              <a:rPr lang="en-US" sz="1250" dirty="0"/>
              <a:t>voice conversion </a:t>
            </a:r>
            <a:r>
              <a:rPr lang="en-US" sz="1250" dirty="0" smtClean="0"/>
              <a:t>tool</a:t>
            </a:r>
            <a:endParaRPr lang="en-US" sz="12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MFCC </a:t>
            </a:r>
            <a:r>
              <a:rPr lang="en-US" sz="1250" dirty="0"/>
              <a:t>(Mel-frequency cepstral coefficients) </a:t>
            </a:r>
            <a:r>
              <a:rPr lang="en-US" sz="1250" dirty="0" smtClean="0"/>
              <a:t>algorithm that </a:t>
            </a:r>
            <a:r>
              <a:rPr lang="en-US" sz="1250" dirty="0" smtClean="0"/>
              <a:t>extracts features </a:t>
            </a:r>
            <a:r>
              <a:rPr lang="en-US" sz="1250" dirty="0" smtClean="0"/>
              <a:t>in </a:t>
            </a:r>
            <a:r>
              <a:rPr lang="en-US" sz="1250" dirty="0" smtClean="0"/>
              <a:t>a voice clip </a:t>
            </a:r>
            <a:endParaRPr lang="en-US" sz="12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Machine learning model to classify </a:t>
            </a:r>
            <a:r>
              <a:rPr lang="en-US" sz="1250" dirty="0" smtClean="0"/>
              <a:t>voice </a:t>
            </a:r>
            <a:r>
              <a:rPr lang="en-US" sz="1250" dirty="0" smtClean="0"/>
              <a:t>clips as real or </a:t>
            </a:r>
            <a:r>
              <a:rPr lang="en-US" sz="1250" dirty="0" smtClean="0"/>
              <a:t>fake  </a:t>
            </a:r>
            <a:endParaRPr lang="en-US" sz="125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876" y="1668369"/>
            <a:ext cx="9144000" cy="496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-13054" y="4156657"/>
            <a:ext cx="9144000" cy="496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62371" y="1717975"/>
            <a:ext cx="0" cy="51400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76" y="136016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Student: Vivek Sharath 	        			  </a:t>
            </a:r>
            <a:r>
              <a:rPr lang="en-US" sz="1600" dirty="0" smtClean="0"/>
              <a:t> Supervisors</a:t>
            </a:r>
            <a:r>
              <a:rPr lang="en-US" sz="1600" dirty="0" smtClean="0"/>
              <a:t>: Alex Liu							Lab</a:t>
            </a:r>
            <a:r>
              <a:rPr lang="en-US" sz="1600" dirty="0"/>
              <a:t>: SISL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 r="9465" b="2856"/>
          <a:stretch/>
        </p:blipFill>
        <p:spPr>
          <a:xfrm>
            <a:off x="2410842" y="2230031"/>
            <a:ext cx="2328870" cy="1918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6" r="9359" b="2681"/>
          <a:stretch/>
        </p:blipFill>
        <p:spPr>
          <a:xfrm>
            <a:off x="18913" y="2221936"/>
            <a:ext cx="2384712" cy="193472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031690" y="2960637"/>
            <a:ext cx="630315" cy="4616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2944" y="2910951"/>
            <a:ext cx="630315" cy="4616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r="15808"/>
          <a:stretch/>
        </p:blipFill>
        <p:spPr>
          <a:xfrm>
            <a:off x="6905360" y="5186150"/>
            <a:ext cx="2213767" cy="167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85788" t="38263" r="1685" b="40272"/>
          <a:stretch/>
        </p:blipFill>
        <p:spPr>
          <a:xfrm>
            <a:off x="7196710" y="5346814"/>
            <a:ext cx="589053" cy="6021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4404" y="1739769"/>
            <a:ext cx="206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Signal of a 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Real </a:t>
            </a:r>
            <a:r>
              <a:rPr lang="en-US" sz="1400" b="1" dirty="0" smtClean="0"/>
              <a:t>Voice</a:t>
            </a:r>
            <a:r>
              <a:rPr lang="en-US" sz="1400" b="1" dirty="0" smtClean="0"/>
              <a:t> </a:t>
            </a:r>
            <a:r>
              <a:rPr lang="en-US" sz="1400" b="1" dirty="0" smtClean="0"/>
              <a:t>Clip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740813" y="1745880"/>
            <a:ext cx="1991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Signal of a Synthetic </a:t>
            </a:r>
            <a:r>
              <a:rPr lang="en-US" sz="1400" b="1" dirty="0" smtClean="0"/>
              <a:t>Version of the Same </a:t>
            </a:r>
            <a:r>
              <a:rPr lang="en-US" sz="1400" b="1" dirty="0" smtClean="0"/>
              <a:t>Clip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t="6399" r="9524" b="2133"/>
          <a:stretch/>
        </p:blipFill>
        <p:spPr>
          <a:xfrm>
            <a:off x="4792248" y="5233454"/>
            <a:ext cx="2043670" cy="159683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7" t="14854" r="10510" b="59185"/>
          <a:stretch/>
        </p:blipFill>
        <p:spPr>
          <a:xfrm>
            <a:off x="6207008" y="5385856"/>
            <a:ext cx="612252" cy="4532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/>
          <a:srcRect l="90464" t="46476" r="5706" b="43442"/>
          <a:stretch/>
        </p:blipFill>
        <p:spPr>
          <a:xfrm>
            <a:off x="6489843" y="5454502"/>
            <a:ext cx="249865" cy="3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236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Automated Detection  of Artificial Voices</vt:lpstr>
    </vt:vector>
  </TitlesOfParts>
  <Company>ARL:UT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 Barlett</dc:creator>
  <cp:lastModifiedBy>Vivek Sharath</cp:lastModifiedBy>
  <cp:revision>93</cp:revision>
  <dcterms:created xsi:type="dcterms:W3CDTF">2016-03-29T19:43:48Z</dcterms:created>
  <dcterms:modified xsi:type="dcterms:W3CDTF">2018-08-06T22:40:45Z</dcterms:modified>
</cp:coreProperties>
</file>