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Lato"/>
      <p:regular r:id="rId17"/>
      <p:bold r:id="rId18"/>
      <p:italic r:id="rId19"/>
      <p:boldItalic r:id="rId20"/>
    </p:embeddedFont>
    <p:embeddedFont>
      <p:font typeface="Lato Ligh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22" Type="http://schemas.openxmlformats.org/officeDocument/2006/relationships/font" Target="fonts/LatoLight-bold.fntdata"/><Relationship Id="rId10" Type="http://schemas.openxmlformats.org/officeDocument/2006/relationships/slide" Target="slides/slide5.xml"/><Relationship Id="rId21" Type="http://schemas.openxmlformats.org/officeDocument/2006/relationships/font" Target="fonts/LatoLight-regular.fntdata"/><Relationship Id="rId13" Type="http://schemas.openxmlformats.org/officeDocument/2006/relationships/slide" Target="slides/slide8.xml"/><Relationship Id="rId24" Type="http://schemas.openxmlformats.org/officeDocument/2006/relationships/font" Target="fonts/LatoLight-boldItalic.fntdata"/><Relationship Id="rId12" Type="http://schemas.openxmlformats.org/officeDocument/2006/relationships/slide" Target="slides/slide7.xml"/><Relationship Id="rId23" Type="http://schemas.openxmlformats.org/officeDocument/2006/relationships/font" Target="fonts/LatoLigh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a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b8d95f1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2ffb8d95f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/>
              <a:t>B.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ffb8d95f1c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2ffb8d95f1c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/>
              <a:t>B.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ffb8d95f1c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2ffb8d95f1c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/>
              <a:t>B.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fb8d95f1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2ffb8d95f1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/>
              <a:t>B.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fb8d95f1c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2ffb8d95f1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/>
              <a:t>B.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fb8d95f1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2ffb8d95f1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/>
              <a:t>B.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fb8d95f1c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2ffb8d95f1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/>
              <a:t>B.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ffb8d95f1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2ffb8d95f1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/>
              <a:t>B.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fb8d95f1c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2ffb8d95f1c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/>
              <a:t>B.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ffb8d95f1c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2ffb8d95f1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/>
              <a:t>B.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ffb8d95f1c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2ffb8d95f1c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/>
              <a:t>B.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72450" y="1158750"/>
            <a:ext cx="63396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4000">
                <a:solidFill>
                  <a:srgbClr val="D80707"/>
                </a:solidFill>
              </a:rPr>
              <a:t>Analysis results</a:t>
            </a:r>
            <a:endParaRPr b="1" sz="4000">
              <a:solidFill>
                <a:srgbClr val="D80707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40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Predicting Control Energy Volumes for</a:t>
            </a:r>
            <a:endParaRPr sz="40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40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Grid Stability</a:t>
            </a:r>
            <a:endParaRPr sz="40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60150" y="283800"/>
            <a:ext cx="36147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30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September </a:t>
            </a:r>
            <a:r>
              <a:rPr lang="fr" sz="30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2024</a:t>
            </a:r>
            <a:endParaRPr sz="3000">
              <a:solidFill>
                <a:schemeClr val="dk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/>
        </p:nvSpPr>
        <p:spPr>
          <a:xfrm>
            <a:off x="360000" y="360000"/>
            <a:ext cx="8268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fr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Benchmarks</a:t>
            </a:r>
            <a:endParaRPr b="1" sz="3000" u="none" cap="none" strike="noStrike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22"/>
          <p:cNvSpPr txBox="1"/>
          <p:nvPr/>
        </p:nvSpPr>
        <p:spPr>
          <a:xfrm>
            <a:off x="360000" y="1164375"/>
            <a:ext cx="8531400" cy="31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Lato Light"/>
                <a:ea typeface="Lato Light"/>
                <a:cs typeface="Lato Light"/>
                <a:sym typeface="Lato Light"/>
              </a:rPr>
              <a:t>Model 1: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 Light"/>
              <a:buChar char="●"/>
            </a:pPr>
            <a:r>
              <a:rPr lang="fr" sz="1600">
                <a:latin typeface="Lato Light"/>
                <a:ea typeface="Lato Light"/>
                <a:cs typeface="Lato Light"/>
                <a:sym typeface="Lato Light"/>
              </a:rPr>
              <a:t>Naive average over the period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 Light"/>
              <a:buChar char="●"/>
            </a:pPr>
            <a:r>
              <a:rPr lang="fr" sz="1600">
                <a:latin typeface="Lato Light"/>
                <a:ea typeface="Lato Light"/>
                <a:cs typeface="Lato Light"/>
                <a:sym typeface="Lato Light"/>
              </a:rPr>
              <a:t>RMSE: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Lato Light"/>
                <a:ea typeface="Lato Light"/>
                <a:cs typeface="Lato Light"/>
                <a:sym typeface="Lato Light"/>
              </a:rPr>
              <a:t>Model 2: Best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 Light"/>
              <a:buChar char="●"/>
            </a:pPr>
            <a:r>
              <a:rPr lang="fr" sz="1600">
                <a:latin typeface="Lato Light"/>
                <a:ea typeface="Lato Light"/>
                <a:cs typeface="Lato Light"/>
                <a:sym typeface="Lato Light"/>
              </a:rPr>
              <a:t>Trained only on calendar data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 Light"/>
              <a:buChar char="●"/>
            </a:pPr>
            <a:r>
              <a:rPr lang="fr" sz="1600">
                <a:latin typeface="Lato Light"/>
                <a:ea typeface="Lato Light"/>
                <a:cs typeface="Lato Light"/>
                <a:sym typeface="Lato Light"/>
              </a:rPr>
              <a:t>RMSE: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Lato Light"/>
                <a:ea typeface="Lato Light"/>
                <a:cs typeface="Lato Light"/>
                <a:sym typeface="Lato Light"/>
              </a:rPr>
              <a:t>Model 3: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 Light"/>
              <a:buChar char="●"/>
            </a:pPr>
            <a:r>
              <a:rPr lang="fr" sz="1600">
                <a:latin typeface="Lato Light"/>
                <a:ea typeface="Lato Light"/>
                <a:cs typeface="Lato Light"/>
                <a:sym typeface="Lato Light"/>
              </a:rPr>
              <a:t>Trained on variables assumed to be most relevant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 Light"/>
              <a:buChar char="●"/>
            </a:pPr>
            <a:r>
              <a:rPr lang="fr" sz="1600">
                <a:latin typeface="Lato Light"/>
                <a:ea typeface="Lato Light"/>
                <a:cs typeface="Lato Light"/>
                <a:sym typeface="Lato Light"/>
              </a:rPr>
              <a:t>RMSE: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/>
        </p:nvSpPr>
        <p:spPr>
          <a:xfrm>
            <a:off x="360000" y="360000"/>
            <a:ext cx="8268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fr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Best fitting and ongoing development</a:t>
            </a:r>
            <a:endParaRPr b="1" sz="3000" u="none" cap="none" strike="noStrike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23"/>
          <p:cNvSpPr txBox="1"/>
          <p:nvPr/>
        </p:nvSpPr>
        <p:spPr>
          <a:xfrm>
            <a:off x="360000" y="1164375"/>
            <a:ext cx="3028800" cy="31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latin typeface="Lato"/>
                <a:ea typeface="Lato"/>
                <a:cs typeface="Lato"/>
                <a:sym typeface="Lato"/>
              </a:rPr>
              <a:t>Facts: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 Light"/>
              <a:buChar char="●"/>
            </a:pPr>
            <a:r>
              <a:rPr lang="fr" sz="1600">
                <a:latin typeface="Lato Light"/>
                <a:ea typeface="Lato Light"/>
                <a:cs typeface="Lato Light"/>
                <a:sym typeface="Lato Light"/>
              </a:rPr>
              <a:t>Calendar variables capture much of the information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latin typeface="Lato"/>
                <a:ea typeface="Lato"/>
                <a:cs typeface="Lato"/>
                <a:sym typeface="Lato"/>
              </a:rPr>
              <a:t>Next steps: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 Light"/>
              <a:buChar char="●"/>
            </a:pPr>
            <a:r>
              <a:rPr lang="fr" sz="1600">
                <a:latin typeface="Lato Light"/>
                <a:ea typeface="Lato Light"/>
                <a:cs typeface="Lato Light"/>
                <a:sym typeface="Lato Light"/>
              </a:rPr>
              <a:t>Integrate short-term variations (variations in weather forecasts / production / consumption / market stability)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8799" y="934852"/>
            <a:ext cx="5755199" cy="293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60000" y="360000"/>
            <a:ext cx="8268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fr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Agenda</a:t>
            </a:r>
            <a:endParaRPr b="1" sz="3000" u="none" cap="none" strike="noStrike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60000" y="1164375"/>
            <a:ext cx="8531400" cy="31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 Light"/>
              <a:buAutoNum type="arabicPeriod"/>
            </a:pPr>
            <a:r>
              <a:rPr lang="fr" sz="1600">
                <a:latin typeface="Lato Light"/>
                <a:ea typeface="Lato Light"/>
                <a:cs typeface="Lato Light"/>
                <a:sym typeface="Lato Light"/>
              </a:rPr>
              <a:t>Reminder of the objectives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 Light"/>
              <a:buAutoNum type="arabicPeriod"/>
            </a:pPr>
            <a:r>
              <a:rPr lang="fr" sz="1600">
                <a:latin typeface="Lato Light"/>
                <a:ea typeface="Lato Light"/>
                <a:cs typeface="Lato Light"/>
                <a:sym typeface="Lato Light"/>
              </a:rPr>
              <a:t>Approach adopted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 Light"/>
              <a:buAutoNum type="arabicPeriod"/>
            </a:pPr>
            <a:r>
              <a:rPr lang="fr" sz="1600">
                <a:latin typeface="Lato Light"/>
                <a:ea typeface="Lato Light"/>
                <a:cs typeface="Lato Light"/>
                <a:sym typeface="Lato Light"/>
              </a:rPr>
              <a:t>Analysis of variables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 Light"/>
              <a:buAutoNum type="arabicPeriod"/>
            </a:pPr>
            <a:r>
              <a:rPr lang="fr" sz="1600">
                <a:latin typeface="Lato Light"/>
                <a:ea typeface="Lato Light"/>
                <a:cs typeface="Lato Light"/>
                <a:sym typeface="Lato Light"/>
              </a:rPr>
              <a:t>Benchmarks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360000" y="360000"/>
            <a:ext cx="8268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Reminder of the objective</a:t>
            </a:r>
            <a:endParaRPr b="1"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360000" y="1164375"/>
            <a:ext cx="8531400" cy="31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latin typeface="Lato"/>
                <a:ea typeface="Lato"/>
                <a:cs typeface="Lato"/>
                <a:sym typeface="Lato"/>
              </a:rPr>
              <a:t>Hackathon Objective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Lato Light"/>
                <a:ea typeface="Lato Light"/>
                <a:cs typeface="Lato Light"/>
                <a:sym typeface="Lato Light"/>
              </a:rPr>
              <a:t>Develop a model that predicts the daily total volume of mFRR+ and mFRR- for day-ahead (by 10 a.m. today for the following day).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latin typeface="Lato"/>
                <a:ea typeface="Lato"/>
                <a:cs typeface="Lato"/>
                <a:sym typeface="Lato"/>
              </a:rPr>
              <a:t>Long-Term Goal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Lato Light"/>
                <a:ea typeface="Lato Light"/>
                <a:cs typeface="Lato Light"/>
                <a:sym typeface="Lato Light"/>
              </a:rPr>
              <a:t>Develop a model that predicts the daily total volume of mFRR+ and mFRR- over the long term (several months ahead).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latin typeface="Lato"/>
                <a:ea typeface="Lato"/>
                <a:cs typeface="Lato"/>
                <a:sym typeface="Lato"/>
              </a:rPr>
              <a:t>Assumptions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Lato Light"/>
                <a:ea typeface="Lato Light"/>
                <a:cs typeface="Lato Light"/>
                <a:sym typeface="Lato Light"/>
              </a:rPr>
              <a:t>If we are unable to predict accurately in the very short term, it will be challenging to predict over the long term.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360000" y="360000"/>
            <a:ext cx="8268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Approach </a:t>
            </a:r>
            <a:endParaRPr b="1"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360000" y="1164375"/>
            <a:ext cx="8531400" cy="40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 Light"/>
              <a:buAutoNum type="arabicPeriod"/>
            </a:pPr>
            <a:r>
              <a:rPr lang="fr" sz="1600">
                <a:latin typeface="Lato Light"/>
                <a:ea typeface="Lato Light"/>
                <a:cs typeface="Lato Light"/>
                <a:sym typeface="Lato Light"/>
              </a:rPr>
              <a:t>Analysis of relevant available variables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 Light"/>
              <a:buAutoNum type="alphaLcPeriod"/>
            </a:pPr>
            <a:r>
              <a:rPr lang="fr" sz="1600">
                <a:latin typeface="Lato Light"/>
                <a:ea typeface="Lato Light"/>
                <a:cs typeface="Lato Light"/>
                <a:sym typeface="Lato Light"/>
              </a:rPr>
              <a:t>Calendar analysis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 Light"/>
              <a:buAutoNum type="alphaLcPeriod"/>
            </a:pPr>
            <a:r>
              <a:rPr lang="fr" sz="1600">
                <a:latin typeface="Lato Light"/>
                <a:ea typeface="Lato Light"/>
                <a:cs typeface="Lato Light"/>
                <a:sym typeface="Lato Light"/>
              </a:rPr>
              <a:t>Weather analysis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 Light"/>
              <a:buAutoNum type="alphaLcPeriod"/>
            </a:pPr>
            <a:r>
              <a:rPr lang="fr" sz="1600">
                <a:latin typeface="Lato Light"/>
                <a:ea typeface="Lato Light"/>
                <a:cs typeface="Lato Light"/>
                <a:sym typeface="Lato Light"/>
              </a:rPr>
              <a:t>Price analysis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 Light"/>
              <a:buAutoNum type="alphaLcPeriod"/>
            </a:pPr>
            <a:r>
              <a:rPr lang="fr" sz="1600">
                <a:latin typeface="Lato Light"/>
                <a:ea typeface="Lato Light"/>
                <a:cs typeface="Lato Light"/>
                <a:sym typeface="Lato Light"/>
              </a:rPr>
              <a:t>Analysis of other variables (conso/prod/border/etc.)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 Light"/>
              <a:buAutoNum type="arabicPeriod"/>
            </a:pPr>
            <a:r>
              <a:rPr lang="fr" sz="1600">
                <a:latin typeface="Lato Light"/>
                <a:ea typeface="Lato Light"/>
                <a:cs typeface="Lato Light"/>
                <a:sym typeface="Lato Light"/>
              </a:rPr>
              <a:t>Selection of the variables most correlated with the target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 Light"/>
              <a:buAutoNum type="arabicPeriod"/>
            </a:pPr>
            <a:r>
              <a:rPr lang="fr" sz="1600">
                <a:latin typeface="Lato Light"/>
                <a:ea typeface="Lato Light"/>
                <a:cs typeface="Lato Light"/>
                <a:sym typeface="Lato Light"/>
              </a:rPr>
              <a:t>Development of different models in a real backtested situation (data used = data actually available at time t → stability + NO overfitting)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 Light"/>
              <a:buAutoNum type="alphaLcPeriod"/>
            </a:pPr>
            <a:r>
              <a:rPr lang="fr" sz="1600">
                <a:latin typeface="Lato Light"/>
                <a:ea typeface="Lato Light"/>
                <a:cs typeface="Lato Light"/>
                <a:sym typeface="Lato Light"/>
              </a:rPr>
              <a:t>Simple average over the period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 Light"/>
              <a:buAutoNum type="alphaLcPeriod"/>
            </a:pPr>
            <a:r>
              <a:rPr lang="fr" sz="1600">
                <a:latin typeface="Lato Light"/>
                <a:ea typeface="Lato Light"/>
                <a:cs typeface="Lato Light"/>
                <a:sym typeface="Lato Light"/>
              </a:rPr>
              <a:t>Benchmark on calendar data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 Light"/>
              <a:buAutoNum type="alphaLcPeriod"/>
            </a:pPr>
            <a:r>
              <a:rPr lang="fr" sz="1600">
                <a:latin typeface="Lato Light"/>
                <a:ea typeface="Lato Light"/>
                <a:cs typeface="Lato Light"/>
                <a:sym typeface="Lato Light"/>
              </a:rPr>
              <a:t>Use of all the most relevant data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360000" y="360000"/>
            <a:ext cx="8268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fr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Calendar features</a:t>
            </a:r>
            <a:endParaRPr b="1" sz="3000" u="none" cap="none" strike="noStrike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360000" y="1164375"/>
            <a:ext cx="2485500" cy="31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 Light"/>
              <a:buAutoNum type="arabicPeriod"/>
            </a:pPr>
            <a:r>
              <a:rPr lang="fr" sz="1600">
                <a:latin typeface="Lato Light"/>
                <a:ea typeface="Lato Light"/>
                <a:cs typeface="Lato Light"/>
                <a:sym typeface="Lato Light"/>
              </a:rPr>
              <a:t>The time of day and the day of the week are very informative about the volume activated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 Light"/>
              <a:buAutoNum type="arabicPeriod"/>
            </a:pPr>
            <a:r>
              <a:rPr lang="fr" sz="1600">
                <a:latin typeface="Lato Light"/>
                <a:ea typeface="Lato Light"/>
                <a:cs typeface="Lato Light"/>
                <a:sym typeface="Lato Light"/>
              </a:rPr>
              <a:t>Peaks are between 6-8am on weekdays and between 5pm and 7pm every day.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 Light"/>
              <a:buAutoNum type="arabicPeriod"/>
            </a:pPr>
            <a:r>
              <a:rPr lang="fr" sz="1600">
                <a:latin typeface="Lato Light"/>
                <a:ea typeface="Lato Light"/>
                <a:cs typeface="Lato Light"/>
                <a:sym typeface="Lato Light"/>
              </a:rPr>
              <a:t>Nights are less busy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6826" y="920525"/>
            <a:ext cx="6288302" cy="4003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/>
        </p:nvSpPr>
        <p:spPr>
          <a:xfrm>
            <a:off x="360000" y="360000"/>
            <a:ext cx="8268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fr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Calendar features</a:t>
            </a:r>
            <a:endParaRPr b="1" sz="3000" u="none" cap="none" strike="noStrike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360000" y="1164375"/>
            <a:ext cx="2485500" cy="31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 Light"/>
              <a:buAutoNum type="arabicPeriod"/>
            </a:pPr>
            <a:r>
              <a:rPr lang="fr" sz="1600">
                <a:latin typeface="Lato Light"/>
                <a:ea typeface="Lato Light"/>
                <a:cs typeface="Lato Light"/>
                <a:sym typeface="Lato Light"/>
              </a:rPr>
              <a:t>The time of day and the day of the week have a major influence on the volume activated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 Light"/>
              <a:buAutoNum type="arabicPeriod"/>
            </a:pPr>
            <a:r>
              <a:rPr lang="fr" sz="1600">
                <a:latin typeface="Lato Light"/>
                <a:ea typeface="Lato Light"/>
                <a:cs typeface="Lato Light"/>
                <a:sym typeface="Lato Light"/>
              </a:rPr>
              <a:t>Peaks tend to occur at night and in the middle of the afternoon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5775" y="934850"/>
            <a:ext cx="5758223" cy="379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0000" y="360000"/>
            <a:ext cx="8268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fr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Calendar features</a:t>
            </a:r>
            <a:endParaRPr b="1" sz="3000" u="none" cap="none" strike="noStrike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9"/>
          <p:cNvSpPr txBox="1"/>
          <p:nvPr/>
        </p:nvSpPr>
        <p:spPr>
          <a:xfrm>
            <a:off x="360000" y="1164375"/>
            <a:ext cx="2485500" cy="31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 Light"/>
              <a:buAutoNum type="arabicPeriod"/>
            </a:pPr>
            <a:r>
              <a:rPr lang="fr" sz="1600">
                <a:latin typeface="Lato Light"/>
                <a:ea typeface="Lato Light"/>
                <a:cs typeface="Lato Light"/>
                <a:sym typeface="Lato Light"/>
              </a:rPr>
              <a:t>The position of the quarter-hour within the hour seems to be informative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1925" y="106377"/>
            <a:ext cx="5082075" cy="196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7689" y="2669975"/>
            <a:ext cx="4916310" cy="196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/>
        </p:nvSpPr>
        <p:spPr>
          <a:xfrm>
            <a:off x="360000" y="360000"/>
            <a:ext cx="8268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fr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Other features</a:t>
            </a:r>
            <a:endParaRPr b="1" sz="3000" u="none" cap="none" strike="noStrike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20"/>
          <p:cNvSpPr txBox="1"/>
          <p:nvPr/>
        </p:nvSpPr>
        <p:spPr>
          <a:xfrm>
            <a:off x="360000" y="1164375"/>
            <a:ext cx="2966100" cy="31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 Light"/>
              <a:buAutoNum type="arabicPeriod"/>
            </a:pPr>
            <a:r>
              <a:rPr lang="fr" sz="1600">
                <a:latin typeface="Lato Light"/>
                <a:ea typeface="Lato Light"/>
                <a:cs typeface="Lato Light"/>
                <a:sym typeface="Lato Light"/>
              </a:rPr>
              <a:t>Price and consumption seem to be slightly correlated, but... is this intrinsically due to the time of day?  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 Light"/>
              <a:buAutoNum type="arabicPeriod"/>
            </a:pPr>
            <a:r>
              <a:rPr lang="fr" sz="1600">
                <a:latin typeface="Lato Light"/>
                <a:ea typeface="Lato Light"/>
                <a:cs typeface="Lato Light"/>
                <a:sym typeface="Lato Light"/>
              </a:rPr>
              <a:t>The most correlated variable is activation in the previous days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8295" y="0"/>
            <a:ext cx="555570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/>
        </p:nvSpPr>
        <p:spPr>
          <a:xfrm>
            <a:off x="360000" y="360000"/>
            <a:ext cx="8268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fr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Benchmarks: set up</a:t>
            </a:r>
            <a:endParaRPr b="1" sz="3000" u="none" cap="none" strike="noStrike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21"/>
          <p:cNvSpPr txBox="1"/>
          <p:nvPr/>
        </p:nvSpPr>
        <p:spPr>
          <a:xfrm>
            <a:off x="360000" y="1164375"/>
            <a:ext cx="8531400" cy="31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Lato Light"/>
                <a:ea typeface="Lato Light"/>
                <a:cs typeface="Lato Light"/>
                <a:sym typeface="Lato Light"/>
              </a:rPr>
              <a:t>Test carried out in a real-life situation over the period 1.1.2024-6.15.2024: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 Light"/>
              <a:buChar char="●"/>
            </a:pPr>
            <a:r>
              <a:rPr lang="fr" sz="1600">
                <a:latin typeface="Lato Light"/>
                <a:ea typeface="Lato Light"/>
                <a:cs typeface="Lato Light"/>
                <a:sym typeface="Lato Light"/>
              </a:rPr>
              <a:t>Only the data available at 10am on the previous day is used to predict the following day.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 Light"/>
              <a:buChar char="●"/>
            </a:pPr>
            <a:r>
              <a:rPr lang="fr" sz="1600">
                <a:latin typeface="Lato Light"/>
                <a:ea typeface="Lato Light"/>
                <a:cs typeface="Lato Light"/>
                <a:sym typeface="Lato Light"/>
              </a:rPr>
              <a:t>The model is re-trained each day and predicts the following day.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 Light"/>
              <a:buChar char="●"/>
            </a:pPr>
            <a:r>
              <a:rPr lang="fr" sz="1600">
                <a:latin typeface="Lato Light"/>
                <a:ea typeface="Lato Light"/>
                <a:cs typeface="Lato Light"/>
                <a:sym typeface="Lato Light"/>
              </a:rPr>
              <a:t>This approach guarantees the usability of the live solution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 Light"/>
              <a:buChar char="●"/>
            </a:pPr>
            <a:r>
              <a:rPr lang="fr" sz="1600">
                <a:latin typeface="Lato Light"/>
                <a:ea typeface="Lato Light"/>
                <a:cs typeface="Lato Light"/>
                <a:sym typeface="Lato Light"/>
              </a:rPr>
              <a:t>It also guarantees the stability of the solution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