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041" autoAdjust="0"/>
  </p:normalViewPr>
  <p:slideViewPr>
    <p:cSldViewPr snapToGrid="0">
      <p:cViewPr varScale="1">
        <p:scale>
          <a:sx n="99" d="100"/>
          <a:sy n="99" d="100"/>
        </p:scale>
        <p:origin x="9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A27B2-BBB3-4B33-9ACD-933479D4D4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8907CF-1CCB-4E69-A7B8-4FBB07A76378}">
      <dgm:prSet phldrT="[Text]"/>
      <dgm:spPr/>
      <dgm:t>
        <a:bodyPr/>
        <a:lstStyle/>
        <a:p>
          <a:r>
            <a:rPr lang="de-CH" dirty="0"/>
            <a:t>Primary</a:t>
          </a:r>
        </a:p>
      </dgm:t>
    </dgm:pt>
    <dgm:pt modelId="{CE5B1454-2A9D-406C-9D8F-27A51883FF01}" type="parTrans" cxnId="{FCCBA0A7-7205-4F7C-B957-08F04E71C9A9}">
      <dgm:prSet/>
      <dgm:spPr/>
      <dgm:t>
        <a:bodyPr/>
        <a:lstStyle/>
        <a:p>
          <a:endParaRPr lang="de-CH"/>
        </a:p>
      </dgm:t>
    </dgm:pt>
    <dgm:pt modelId="{0BF09C18-EEA3-47D3-BD20-D0ED6EC67C15}" type="sibTrans" cxnId="{FCCBA0A7-7205-4F7C-B957-08F04E71C9A9}">
      <dgm:prSet/>
      <dgm:spPr/>
      <dgm:t>
        <a:bodyPr/>
        <a:lstStyle/>
        <a:p>
          <a:endParaRPr lang="de-CH"/>
        </a:p>
      </dgm:t>
    </dgm:pt>
    <dgm:pt modelId="{F95E3049-CEA3-4730-B4EF-FC9A59DB5739}">
      <dgm:prSet phldrT="[Text]"/>
      <dgm:spPr/>
      <dgm:t>
        <a:bodyPr/>
        <a:lstStyle/>
        <a:p>
          <a:r>
            <a:rPr lang="de-CH" dirty="0" err="1"/>
            <a:t>Secondary</a:t>
          </a:r>
          <a:endParaRPr lang="de-CH" dirty="0"/>
        </a:p>
      </dgm:t>
    </dgm:pt>
    <dgm:pt modelId="{A4A1A96A-DDAF-41A0-9B6B-7F917D2DFD56}" type="parTrans" cxnId="{69536191-63CA-4772-83CE-ECB9E9EA874A}">
      <dgm:prSet/>
      <dgm:spPr/>
      <dgm:t>
        <a:bodyPr/>
        <a:lstStyle/>
        <a:p>
          <a:endParaRPr lang="de-CH"/>
        </a:p>
      </dgm:t>
    </dgm:pt>
    <dgm:pt modelId="{8709B4AA-E5C3-4324-8108-36D28377399E}" type="sibTrans" cxnId="{69536191-63CA-4772-83CE-ECB9E9EA874A}">
      <dgm:prSet/>
      <dgm:spPr/>
      <dgm:t>
        <a:bodyPr/>
        <a:lstStyle/>
        <a:p>
          <a:endParaRPr lang="de-CH"/>
        </a:p>
      </dgm:t>
    </dgm:pt>
    <dgm:pt modelId="{7E6D2C17-0705-4DFF-AFE4-38915EFC8B40}">
      <dgm:prSet phldrT="[Text]"/>
      <dgm:spPr/>
      <dgm:t>
        <a:bodyPr/>
        <a:lstStyle/>
        <a:p>
          <a:r>
            <a:rPr lang="de-CH" dirty="0" err="1"/>
            <a:t>Tertiary</a:t>
          </a:r>
          <a:endParaRPr lang="de-CH" dirty="0"/>
        </a:p>
      </dgm:t>
    </dgm:pt>
    <dgm:pt modelId="{783D4CD8-615C-438D-9BC9-19358E1CA1B6}" type="parTrans" cxnId="{8807CE13-2244-480D-A20A-7B6C1CC91494}">
      <dgm:prSet/>
      <dgm:spPr/>
      <dgm:t>
        <a:bodyPr/>
        <a:lstStyle/>
        <a:p>
          <a:endParaRPr lang="de-CH"/>
        </a:p>
      </dgm:t>
    </dgm:pt>
    <dgm:pt modelId="{5FAD2DC4-43EF-4982-95FF-CEF17B3F42FD}" type="sibTrans" cxnId="{8807CE13-2244-480D-A20A-7B6C1CC91494}">
      <dgm:prSet/>
      <dgm:spPr/>
      <dgm:t>
        <a:bodyPr/>
        <a:lstStyle/>
        <a:p>
          <a:endParaRPr lang="de-CH"/>
        </a:p>
      </dgm:t>
    </dgm:pt>
    <dgm:pt modelId="{DBC583C6-FE30-44D4-97C2-9E5455C38373}" type="pres">
      <dgm:prSet presAssocID="{9DFA27B2-BBB3-4B33-9ACD-933479D4D4CE}" presName="Name0" presStyleCnt="0">
        <dgm:presLayoutVars>
          <dgm:dir/>
          <dgm:animLvl val="lvl"/>
          <dgm:resizeHandles val="exact"/>
        </dgm:presLayoutVars>
      </dgm:prSet>
      <dgm:spPr/>
    </dgm:pt>
    <dgm:pt modelId="{8FEE6A8A-EB54-4B86-89F5-DE1F0FDF5040}" type="pres">
      <dgm:prSet presAssocID="{A58907CF-1CCB-4E69-A7B8-4FBB07A7637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39C8A9-21FC-467B-BBA1-74B31877602A}" type="pres">
      <dgm:prSet presAssocID="{0BF09C18-EEA3-47D3-BD20-D0ED6EC67C15}" presName="parTxOnlySpace" presStyleCnt="0"/>
      <dgm:spPr/>
    </dgm:pt>
    <dgm:pt modelId="{04D24E5C-769E-4CDA-936C-5B3B8C4E3B07}" type="pres">
      <dgm:prSet presAssocID="{F95E3049-CEA3-4730-B4EF-FC9A59DB57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E95D08-4654-4B3B-B7BB-FC658E298113}" type="pres">
      <dgm:prSet presAssocID="{8709B4AA-E5C3-4324-8108-36D28377399E}" presName="parTxOnlySpace" presStyleCnt="0"/>
      <dgm:spPr/>
    </dgm:pt>
    <dgm:pt modelId="{BEDC0078-49D9-41F5-8DAD-1A78833BAADA}" type="pres">
      <dgm:prSet presAssocID="{7E6D2C17-0705-4DFF-AFE4-38915EFC8B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07CE13-2244-480D-A20A-7B6C1CC91494}" srcId="{9DFA27B2-BBB3-4B33-9ACD-933479D4D4CE}" destId="{7E6D2C17-0705-4DFF-AFE4-38915EFC8B40}" srcOrd="2" destOrd="0" parTransId="{783D4CD8-615C-438D-9BC9-19358E1CA1B6}" sibTransId="{5FAD2DC4-43EF-4982-95FF-CEF17B3F42FD}"/>
    <dgm:cxn modelId="{B2B41251-72E4-4EE9-B05B-7BD899158D48}" type="presOf" srcId="{A58907CF-1CCB-4E69-A7B8-4FBB07A76378}" destId="{8FEE6A8A-EB54-4B86-89F5-DE1F0FDF5040}" srcOrd="0" destOrd="0" presId="urn:microsoft.com/office/officeart/2005/8/layout/chevron1"/>
    <dgm:cxn modelId="{AD402F7B-22CB-494E-8C9C-F39D21B22541}" type="presOf" srcId="{7E6D2C17-0705-4DFF-AFE4-38915EFC8B40}" destId="{BEDC0078-49D9-41F5-8DAD-1A78833BAADA}" srcOrd="0" destOrd="0" presId="urn:microsoft.com/office/officeart/2005/8/layout/chevron1"/>
    <dgm:cxn modelId="{69536191-63CA-4772-83CE-ECB9E9EA874A}" srcId="{9DFA27B2-BBB3-4B33-9ACD-933479D4D4CE}" destId="{F95E3049-CEA3-4730-B4EF-FC9A59DB5739}" srcOrd="1" destOrd="0" parTransId="{A4A1A96A-DDAF-41A0-9B6B-7F917D2DFD56}" sibTransId="{8709B4AA-E5C3-4324-8108-36D28377399E}"/>
    <dgm:cxn modelId="{FCCBA0A7-7205-4F7C-B957-08F04E71C9A9}" srcId="{9DFA27B2-BBB3-4B33-9ACD-933479D4D4CE}" destId="{A58907CF-1CCB-4E69-A7B8-4FBB07A76378}" srcOrd="0" destOrd="0" parTransId="{CE5B1454-2A9D-406C-9D8F-27A51883FF01}" sibTransId="{0BF09C18-EEA3-47D3-BD20-D0ED6EC67C15}"/>
    <dgm:cxn modelId="{35D87AC0-18DD-4610-98C9-77B8E0175889}" type="presOf" srcId="{F95E3049-CEA3-4730-B4EF-FC9A59DB5739}" destId="{04D24E5C-769E-4CDA-936C-5B3B8C4E3B07}" srcOrd="0" destOrd="0" presId="urn:microsoft.com/office/officeart/2005/8/layout/chevron1"/>
    <dgm:cxn modelId="{7B6DB5DC-359C-4A38-96FF-11E6329D89AB}" type="presOf" srcId="{9DFA27B2-BBB3-4B33-9ACD-933479D4D4CE}" destId="{DBC583C6-FE30-44D4-97C2-9E5455C38373}" srcOrd="0" destOrd="0" presId="urn:microsoft.com/office/officeart/2005/8/layout/chevron1"/>
    <dgm:cxn modelId="{40E844EE-F794-4C02-B00A-E2406A45A918}" type="presParOf" srcId="{DBC583C6-FE30-44D4-97C2-9E5455C38373}" destId="{8FEE6A8A-EB54-4B86-89F5-DE1F0FDF5040}" srcOrd="0" destOrd="0" presId="urn:microsoft.com/office/officeart/2005/8/layout/chevron1"/>
    <dgm:cxn modelId="{130FD6B9-C3A9-419E-ACC7-01363995F0C6}" type="presParOf" srcId="{DBC583C6-FE30-44D4-97C2-9E5455C38373}" destId="{1539C8A9-21FC-467B-BBA1-74B31877602A}" srcOrd="1" destOrd="0" presId="urn:microsoft.com/office/officeart/2005/8/layout/chevron1"/>
    <dgm:cxn modelId="{BF75E1CD-32DC-4E92-91ED-436E3D11ECDC}" type="presParOf" srcId="{DBC583C6-FE30-44D4-97C2-9E5455C38373}" destId="{04D24E5C-769E-4CDA-936C-5B3B8C4E3B07}" srcOrd="2" destOrd="0" presId="urn:microsoft.com/office/officeart/2005/8/layout/chevron1"/>
    <dgm:cxn modelId="{54AB7C41-F4B2-4659-8D4F-1EE5D3E75140}" type="presParOf" srcId="{DBC583C6-FE30-44D4-97C2-9E5455C38373}" destId="{28E95D08-4654-4B3B-B7BB-FC658E298113}" srcOrd="3" destOrd="0" presId="urn:microsoft.com/office/officeart/2005/8/layout/chevron1"/>
    <dgm:cxn modelId="{65182F0A-1E73-4A67-936E-E5D4102AAAD4}" type="presParOf" srcId="{DBC583C6-FE30-44D4-97C2-9E5455C38373}" destId="{BEDC0078-49D9-41F5-8DAD-1A78833BAA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A27B2-BBB3-4B33-9ACD-933479D4D4C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8907CF-1CCB-4E69-A7B8-4FBB07A7637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/>
            <a:t>Primary</a:t>
          </a:r>
        </a:p>
      </dgm:t>
    </dgm:pt>
    <dgm:pt modelId="{CE5B1454-2A9D-406C-9D8F-27A51883FF01}" type="parTrans" cxnId="{FCCBA0A7-7205-4F7C-B957-08F04E71C9A9}">
      <dgm:prSet/>
      <dgm:spPr/>
      <dgm:t>
        <a:bodyPr/>
        <a:lstStyle/>
        <a:p>
          <a:endParaRPr lang="de-CH"/>
        </a:p>
      </dgm:t>
    </dgm:pt>
    <dgm:pt modelId="{0BF09C18-EEA3-47D3-BD20-D0ED6EC67C15}" type="sibTrans" cxnId="{FCCBA0A7-7205-4F7C-B957-08F04E71C9A9}">
      <dgm:prSet/>
      <dgm:spPr/>
      <dgm:t>
        <a:bodyPr/>
        <a:lstStyle/>
        <a:p>
          <a:endParaRPr lang="de-CH"/>
        </a:p>
      </dgm:t>
    </dgm:pt>
    <dgm:pt modelId="{F95E3049-CEA3-4730-B4EF-FC9A59DB5739}">
      <dgm:prSet phldrT="[Text]"/>
      <dgm:spPr/>
      <dgm:t>
        <a:bodyPr/>
        <a:lstStyle/>
        <a:p>
          <a:r>
            <a:rPr lang="de-CH" dirty="0" err="1"/>
            <a:t>Secondary</a:t>
          </a:r>
          <a:endParaRPr lang="de-CH" dirty="0"/>
        </a:p>
      </dgm:t>
    </dgm:pt>
    <dgm:pt modelId="{A4A1A96A-DDAF-41A0-9B6B-7F917D2DFD56}" type="parTrans" cxnId="{69536191-63CA-4772-83CE-ECB9E9EA874A}">
      <dgm:prSet/>
      <dgm:spPr/>
      <dgm:t>
        <a:bodyPr/>
        <a:lstStyle/>
        <a:p>
          <a:endParaRPr lang="de-CH"/>
        </a:p>
      </dgm:t>
    </dgm:pt>
    <dgm:pt modelId="{8709B4AA-E5C3-4324-8108-36D28377399E}" type="sibTrans" cxnId="{69536191-63CA-4772-83CE-ECB9E9EA874A}">
      <dgm:prSet/>
      <dgm:spPr/>
      <dgm:t>
        <a:bodyPr/>
        <a:lstStyle/>
        <a:p>
          <a:endParaRPr lang="de-CH"/>
        </a:p>
      </dgm:t>
    </dgm:pt>
    <dgm:pt modelId="{7E6D2C17-0705-4DFF-AFE4-38915EFC8B40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 err="1"/>
            <a:t>Tertiary</a:t>
          </a:r>
          <a:endParaRPr lang="de-CH" dirty="0"/>
        </a:p>
      </dgm:t>
    </dgm:pt>
    <dgm:pt modelId="{783D4CD8-615C-438D-9BC9-19358E1CA1B6}" type="parTrans" cxnId="{8807CE13-2244-480D-A20A-7B6C1CC91494}">
      <dgm:prSet/>
      <dgm:spPr/>
      <dgm:t>
        <a:bodyPr/>
        <a:lstStyle/>
        <a:p>
          <a:endParaRPr lang="de-CH"/>
        </a:p>
      </dgm:t>
    </dgm:pt>
    <dgm:pt modelId="{5FAD2DC4-43EF-4982-95FF-CEF17B3F42FD}" type="sibTrans" cxnId="{8807CE13-2244-480D-A20A-7B6C1CC91494}">
      <dgm:prSet/>
      <dgm:spPr/>
      <dgm:t>
        <a:bodyPr/>
        <a:lstStyle/>
        <a:p>
          <a:endParaRPr lang="de-CH"/>
        </a:p>
      </dgm:t>
    </dgm:pt>
    <dgm:pt modelId="{DBC583C6-FE30-44D4-97C2-9E5455C38373}" type="pres">
      <dgm:prSet presAssocID="{9DFA27B2-BBB3-4B33-9ACD-933479D4D4CE}" presName="Name0" presStyleCnt="0">
        <dgm:presLayoutVars>
          <dgm:dir/>
          <dgm:animLvl val="lvl"/>
          <dgm:resizeHandles val="exact"/>
        </dgm:presLayoutVars>
      </dgm:prSet>
      <dgm:spPr/>
    </dgm:pt>
    <dgm:pt modelId="{8FEE6A8A-EB54-4B86-89F5-DE1F0FDF5040}" type="pres">
      <dgm:prSet presAssocID="{A58907CF-1CCB-4E69-A7B8-4FBB07A7637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39C8A9-21FC-467B-BBA1-74B31877602A}" type="pres">
      <dgm:prSet presAssocID="{0BF09C18-EEA3-47D3-BD20-D0ED6EC67C15}" presName="parTxOnlySpace" presStyleCnt="0"/>
      <dgm:spPr/>
    </dgm:pt>
    <dgm:pt modelId="{04D24E5C-769E-4CDA-936C-5B3B8C4E3B07}" type="pres">
      <dgm:prSet presAssocID="{F95E3049-CEA3-4730-B4EF-FC9A59DB573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E95D08-4654-4B3B-B7BB-FC658E298113}" type="pres">
      <dgm:prSet presAssocID="{8709B4AA-E5C3-4324-8108-36D28377399E}" presName="parTxOnlySpace" presStyleCnt="0"/>
      <dgm:spPr/>
    </dgm:pt>
    <dgm:pt modelId="{BEDC0078-49D9-41F5-8DAD-1A78833BAADA}" type="pres">
      <dgm:prSet presAssocID="{7E6D2C17-0705-4DFF-AFE4-38915EFC8B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07CE13-2244-480D-A20A-7B6C1CC91494}" srcId="{9DFA27B2-BBB3-4B33-9ACD-933479D4D4CE}" destId="{7E6D2C17-0705-4DFF-AFE4-38915EFC8B40}" srcOrd="2" destOrd="0" parTransId="{783D4CD8-615C-438D-9BC9-19358E1CA1B6}" sibTransId="{5FAD2DC4-43EF-4982-95FF-CEF17B3F42FD}"/>
    <dgm:cxn modelId="{B2B41251-72E4-4EE9-B05B-7BD899158D48}" type="presOf" srcId="{A58907CF-1CCB-4E69-A7B8-4FBB07A76378}" destId="{8FEE6A8A-EB54-4B86-89F5-DE1F0FDF5040}" srcOrd="0" destOrd="0" presId="urn:microsoft.com/office/officeart/2005/8/layout/chevron1"/>
    <dgm:cxn modelId="{AD402F7B-22CB-494E-8C9C-F39D21B22541}" type="presOf" srcId="{7E6D2C17-0705-4DFF-AFE4-38915EFC8B40}" destId="{BEDC0078-49D9-41F5-8DAD-1A78833BAADA}" srcOrd="0" destOrd="0" presId="urn:microsoft.com/office/officeart/2005/8/layout/chevron1"/>
    <dgm:cxn modelId="{69536191-63CA-4772-83CE-ECB9E9EA874A}" srcId="{9DFA27B2-BBB3-4B33-9ACD-933479D4D4CE}" destId="{F95E3049-CEA3-4730-B4EF-FC9A59DB5739}" srcOrd="1" destOrd="0" parTransId="{A4A1A96A-DDAF-41A0-9B6B-7F917D2DFD56}" sibTransId="{8709B4AA-E5C3-4324-8108-36D28377399E}"/>
    <dgm:cxn modelId="{FCCBA0A7-7205-4F7C-B957-08F04E71C9A9}" srcId="{9DFA27B2-BBB3-4B33-9ACD-933479D4D4CE}" destId="{A58907CF-1CCB-4E69-A7B8-4FBB07A76378}" srcOrd="0" destOrd="0" parTransId="{CE5B1454-2A9D-406C-9D8F-27A51883FF01}" sibTransId="{0BF09C18-EEA3-47D3-BD20-D0ED6EC67C15}"/>
    <dgm:cxn modelId="{35D87AC0-18DD-4610-98C9-77B8E0175889}" type="presOf" srcId="{F95E3049-CEA3-4730-B4EF-FC9A59DB5739}" destId="{04D24E5C-769E-4CDA-936C-5B3B8C4E3B07}" srcOrd="0" destOrd="0" presId="urn:microsoft.com/office/officeart/2005/8/layout/chevron1"/>
    <dgm:cxn modelId="{7B6DB5DC-359C-4A38-96FF-11E6329D89AB}" type="presOf" srcId="{9DFA27B2-BBB3-4B33-9ACD-933479D4D4CE}" destId="{DBC583C6-FE30-44D4-97C2-9E5455C38373}" srcOrd="0" destOrd="0" presId="urn:microsoft.com/office/officeart/2005/8/layout/chevron1"/>
    <dgm:cxn modelId="{40E844EE-F794-4C02-B00A-E2406A45A918}" type="presParOf" srcId="{DBC583C6-FE30-44D4-97C2-9E5455C38373}" destId="{8FEE6A8A-EB54-4B86-89F5-DE1F0FDF5040}" srcOrd="0" destOrd="0" presId="urn:microsoft.com/office/officeart/2005/8/layout/chevron1"/>
    <dgm:cxn modelId="{130FD6B9-C3A9-419E-ACC7-01363995F0C6}" type="presParOf" srcId="{DBC583C6-FE30-44D4-97C2-9E5455C38373}" destId="{1539C8A9-21FC-467B-BBA1-74B31877602A}" srcOrd="1" destOrd="0" presId="urn:microsoft.com/office/officeart/2005/8/layout/chevron1"/>
    <dgm:cxn modelId="{BF75E1CD-32DC-4E92-91ED-436E3D11ECDC}" type="presParOf" srcId="{DBC583C6-FE30-44D4-97C2-9E5455C38373}" destId="{04D24E5C-769E-4CDA-936C-5B3B8C4E3B07}" srcOrd="2" destOrd="0" presId="urn:microsoft.com/office/officeart/2005/8/layout/chevron1"/>
    <dgm:cxn modelId="{54AB7C41-F4B2-4659-8D4F-1EE5D3E75140}" type="presParOf" srcId="{DBC583C6-FE30-44D4-97C2-9E5455C38373}" destId="{28E95D08-4654-4B3B-B7BB-FC658E298113}" srcOrd="3" destOrd="0" presId="urn:microsoft.com/office/officeart/2005/8/layout/chevron1"/>
    <dgm:cxn modelId="{65182F0A-1E73-4A67-936E-E5D4102AAAD4}" type="presParOf" srcId="{DBC583C6-FE30-44D4-97C2-9E5455C38373}" destId="{BEDC0078-49D9-41F5-8DAD-1A78833BAA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6A8A-EB54-4B86-89F5-DE1F0FDF5040}">
      <dsp:nvSpPr>
        <dsp:cNvPr id="0" name=""/>
        <dsp:cNvSpPr/>
      </dsp:nvSpPr>
      <dsp:spPr>
        <a:xfrm>
          <a:off x="3150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Primary</a:t>
          </a:r>
        </a:p>
      </dsp:txBody>
      <dsp:txXfrm>
        <a:off x="770823" y="921718"/>
        <a:ext cx="2303019" cy="1535346"/>
      </dsp:txXfrm>
    </dsp:sp>
    <dsp:sp modelId="{04D24E5C-769E-4CDA-936C-5B3B8C4E3B07}">
      <dsp:nvSpPr>
        <dsp:cNvPr id="0" name=""/>
        <dsp:cNvSpPr/>
      </dsp:nvSpPr>
      <dsp:spPr>
        <a:xfrm>
          <a:off x="3457679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Secondary</a:t>
          </a:r>
          <a:endParaRPr lang="de-CH" sz="3900" kern="1200" dirty="0"/>
        </a:p>
      </dsp:txBody>
      <dsp:txXfrm>
        <a:off x="4225352" y="921718"/>
        <a:ext cx="2303019" cy="1535346"/>
      </dsp:txXfrm>
    </dsp:sp>
    <dsp:sp modelId="{BEDC0078-49D9-41F5-8DAD-1A78833BAADA}">
      <dsp:nvSpPr>
        <dsp:cNvPr id="0" name=""/>
        <dsp:cNvSpPr/>
      </dsp:nvSpPr>
      <dsp:spPr>
        <a:xfrm>
          <a:off x="6912208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Tertiary</a:t>
          </a:r>
          <a:endParaRPr lang="de-CH" sz="3900" kern="1200" dirty="0"/>
        </a:p>
      </dsp:txBody>
      <dsp:txXfrm>
        <a:off x="7679881" y="921718"/>
        <a:ext cx="2303019" cy="15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6A8A-EB54-4B86-89F5-DE1F0FDF5040}">
      <dsp:nvSpPr>
        <dsp:cNvPr id="0" name=""/>
        <dsp:cNvSpPr/>
      </dsp:nvSpPr>
      <dsp:spPr>
        <a:xfrm>
          <a:off x="3150" y="921718"/>
          <a:ext cx="3838365" cy="1535346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/>
            <a:t>Primary</a:t>
          </a:r>
        </a:p>
      </dsp:txBody>
      <dsp:txXfrm>
        <a:off x="770823" y="921718"/>
        <a:ext cx="2303019" cy="1535346"/>
      </dsp:txXfrm>
    </dsp:sp>
    <dsp:sp modelId="{04D24E5C-769E-4CDA-936C-5B3B8C4E3B07}">
      <dsp:nvSpPr>
        <dsp:cNvPr id="0" name=""/>
        <dsp:cNvSpPr/>
      </dsp:nvSpPr>
      <dsp:spPr>
        <a:xfrm>
          <a:off x="3457679" y="921718"/>
          <a:ext cx="3838365" cy="1535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Secondary</a:t>
          </a:r>
          <a:endParaRPr lang="de-CH" sz="3900" kern="1200" dirty="0"/>
        </a:p>
      </dsp:txBody>
      <dsp:txXfrm>
        <a:off x="4225352" y="921718"/>
        <a:ext cx="2303019" cy="1535346"/>
      </dsp:txXfrm>
    </dsp:sp>
    <dsp:sp modelId="{BEDC0078-49D9-41F5-8DAD-1A78833BAADA}">
      <dsp:nvSpPr>
        <dsp:cNvPr id="0" name=""/>
        <dsp:cNvSpPr/>
      </dsp:nvSpPr>
      <dsp:spPr>
        <a:xfrm>
          <a:off x="6912208" y="921718"/>
          <a:ext cx="3838365" cy="1535346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900" kern="1200" dirty="0" err="1"/>
            <a:t>Tertiary</a:t>
          </a:r>
          <a:endParaRPr lang="de-CH" sz="3900" kern="1200" dirty="0"/>
        </a:p>
      </dsp:txBody>
      <dsp:txXfrm>
        <a:off x="7679881" y="921718"/>
        <a:ext cx="2303019" cy="153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51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1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0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93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62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25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5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28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68AE792-D59F-423A-A004-682FFB464391}" type="datetimeFigureOut">
              <a:rPr lang="de-CH" smtClean="0"/>
              <a:t>12.09.2024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6ACD264-D8E4-462B-BD6C-476BEDF8399B}" type="slidenum">
              <a:rPr lang="de-CH" smtClean="0"/>
              <a:t>‹Nr.›</a:t>
            </a:fld>
            <a:endParaRPr lang="de-CH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63CB363-4AA6-AF9F-D46C-98016369D4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5763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53" imgH="318" progId="TCLayout.ActiveDocument.1">
                  <p:embed/>
                </p:oleObj>
              </mc:Choice>
              <mc:Fallback>
                <p:oleObj name="think-cell Folie" r:id="rId14" imgW="353" imgH="31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AC107-D793-D28B-6C0E-2661B604C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0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12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6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7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17140A1-47A2-A70F-0B6D-2FA11F81E1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353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F3867A0-0E85-94EE-E411-45D6986F7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de-CH" dirty="0" err="1"/>
              <a:t>Predicting</a:t>
            </a:r>
            <a:r>
              <a:rPr lang="de-CH" dirty="0"/>
              <a:t> Control Energy </a:t>
            </a:r>
            <a:r>
              <a:rPr lang="de-CH" dirty="0" err="1"/>
              <a:t>Volumes</a:t>
            </a:r>
            <a:r>
              <a:rPr lang="de-CH" dirty="0"/>
              <a:t> for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Stability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95808-0533-EF41-70E5-0A7C280B2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BKW – &lt;NAMES&gt;</a:t>
            </a:r>
          </a:p>
        </p:txBody>
      </p:sp>
    </p:spTree>
    <p:extLst>
      <p:ext uri="{BB962C8B-B14F-4D97-AF65-F5344CB8AC3E}">
        <p14:creationId xmlns:p14="http://schemas.microsoft.com/office/powerpoint/2010/main" val="34837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9120A0D-9EB9-8432-56FF-DED0DB9C14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2963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4D0DC2D-5964-C0D7-7E3E-66395C5F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Long-term </a:t>
            </a:r>
            <a:r>
              <a:rPr lang="de-CH" dirty="0" err="1"/>
              <a:t>forecast</a:t>
            </a:r>
            <a:r>
              <a:rPr lang="de-CH" dirty="0"/>
              <a:t> /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37BCF-7390-C87A-D274-34ABD624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&lt;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, </a:t>
            </a:r>
            <a:r>
              <a:rPr lang="de-CH" dirty="0" err="1"/>
              <a:t>patterns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98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96A06F3-5A5C-9497-BED7-24B635B73B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5716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409A4DB-6A5A-D177-B3F4-90D91E93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Model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D08D1-1C74-0406-751E-E6C80FC9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&lt;</a:t>
            </a:r>
            <a:r>
              <a:rPr lang="de-CH" dirty="0" err="1"/>
              <a:t>info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03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2669835-51C2-DD24-5401-A37E7F26B9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1083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EAF1A41-2974-8B92-4179-6E382BCD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Current</a:t>
            </a:r>
            <a:r>
              <a:rPr lang="de-CH" dirty="0"/>
              <a:t> BKW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77DA7-C7AA-3371-0ABF-FCBA5A0E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&lt;Input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BKW </a:t>
            </a:r>
            <a:r>
              <a:rPr lang="de-CH" dirty="0" err="1"/>
              <a:t>Colleague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15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F277DEF-24A5-FF25-A8C8-0D29CFEFDC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4941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A8A522-3867-A27E-2C5B-82291CB6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3C2BB-C8B6-DC8F-ECB0-4AC4FB36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1" y="2598821"/>
            <a:ext cx="9765210" cy="3179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5400" dirty="0" err="1"/>
              <a:t>Develope</a:t>
            </a:r>
            <a:r>
              <a:rPr lang="de-CH" sz="5400" dirty="0"/>
              <a:t> a </a:t>
            </a:r>
            <a:r>
              <a:rPr lang="de-CH" sz="5400" dirty="0" err="1"/>
              <a:t>predictive</a:t>
            </a:r>
            <a:r>
              <a:rPr lang="de-CH" sz="5400" dirty="0"/>
              <a:t> </a:t>
            </a:r>
            <a:r>
              <a:rPr lang="de-CH" sz="5400" dirty="0" err="1"/>
              <a:t>model</a:t>
            </a:r>
            <a:r>
              <a:rPr lang="de-CH" sz="5400" dirty="0"/>
              <a:t> </a:t>
            </a:r>
            <a:r>
              <a:rPr lang="de-CH" sz="5400" dirty="0" err="1"/>
              <a:t>to</a:t>
            </a:r>
            <a:r>
              <a:rPr lang="de-CH" sz="5400" dirty="0"/>
              <a:t> </a:t>
            </a:r>
            <a:r>
              <a:rPr lang="de-CH" sz="5400" dirty="0" err="1"/>
              <a:t>forecast</a:t>
            </a:r>
            <a:r>
              <a:rPr lang="de-CH" sz="5400" dirty="0"/>
              <a:t> </a:t>
            </a:r>
            <a:r>
              <a:rPr lang="de-CH" sz="5400" b="1" dirty="0" err="1"/>
              <a:t>control</a:t>
            </a:r>
            <a:r>
              <a:rPr lang="de-CH" sz="5400" b="1" dirty="0"/>
              <a:t> </a:t>
            </a:r>
            <a:r>
              <a:rPr lang="de-CH" sz="5400" b="1" dirty="0" err="1"/>
              <a:t>energy</a:t>
            </a:r>
            <a:r>
              <a:rPr lang="de-CH" sz="5400" b="1" dirty="0"/>
              <a:t> </a:t>
            </a:r>
            <a:r>
              <a:rPr lang="de-CH" sz="5400" b="1" dirty="0" err="1"/>
              <a:t>activations</a:t>
            </a:r>
            <a:r>
              <a:rPr lang="de-CH" sz="5400" b="1" dirty="0"/>
              <a:t> </a:t>
            </a:r>
            <a:r>
              <a:rPr lang="de-CH" sz="5400" dirty="0"/>
              <a:t>for </a:t>
            </a:r>
            <a:r>
              <a:rPr lang="de-CH" sz="5400" dirty="0" err="1"/>
              <a:t>grid</a:t>
            </a:r>
            <a:r>
              <a:rPr lang="de-CH" sz="5400" dirty="0"/>
              <a:t> </a:t>
            </a:r>
            <a:r>
              <a:rPr lang="de-CH" sz="5400" dirty="0" err="1"/>
              <a:t>stability</a:t>
            </a:r>
            <a:r>
              <a:rPr lang="de-CH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77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B2AE6860-5AA9-5733-D033-662EE78B53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1923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53" imgH="318" progId="TCLayout.ActiveDocument.1">
                  <p:embed/>
                </p:oleObj>
              </mc:Choice>
              <mc:Fallback>
                <p:oleObj name="think-cell Folie" r:id="rId6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897827-3337-0399-4026-C9B12760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Activations</a:t>
            </a:r>
            <a:r>
              <a:rPr lang="de-CH" dirty="0"/>
              <a:t>?</a:t>
            </a:r>
          </a:p>
        </p:txBody>
      </p:sp>
      <p:sp>
        <p:nvSpPr>
          <p:cNvPr id="4" name="BG_Säule">
            <a:extLst>
              <a:ext uri="{FF2B5EF4-FFF2-40B4-BE49-F238E27FC236}">
                <a16:creationId xmlns:a16="http://schemas.microsoft.com/office/drawing/2014/main" id="{D8915EE9-2270-4214-78CD-6EEE69FEB052}"/>
              </a:ext>
            </a:extLst>
          </p:cNvPr>
          <p:cNvSpPr/>
          <p:nvPr/>
        </p:nvSpPr>
        <p:spPr>
          <a:xfrm>
            <a:off x="6001621" y="2819066"/>
            <a:ext cx="176734" cy="3154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314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Waage">
            <a:extLst>
              <a:ext uri="{FF2B5EF4-FFF2-40B4-BE49-F238E27FC236}">
                <a16:creationId xmlns:a16="http://schemas.microsoft.com/office/drawing/2014/main" id="{9B3CEF86-F02D-1F55-06ED-1141838091C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2935" y="2078282"/>
            <a:ext cx="4903554" cy="782354"/>
          </a:xfrm>
          <a:prstGeom prst="rect">
            <a:avLst/>
          </a:prstGeom>
        </p:spPr>
      </p:pic>
      <p:pic>
        <p:nvPicPr>
          <p:cNvPr id="6" name="Säule" descr="A picture containing text&#10;&#10;Description automatically generated">
            <a:extLst>
              <a:ext uri="{FF2B5EF4-FFF2-40B4-BE49-F238E27FC236}">
                <a16:creationId xmlns:a16="http://schemas.microsoft.com/office/drawing/2014/main" id="{435DBAA0-084A-E464-DBBC-C7983B2286D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314" y="2306380"/>
            <a:ext cx="2708981" cy="3843531"/>
          </a:xfrm>
          <a:prstGeom prst="rect">
            <a:avLst/>
          </a:prstGeom>
        </p:spPr>
      </p:pic>
      <p:grpSp>
        <p:nvGrpSpPr>
          <p:cNvPr id="7" name="Erzeuger">
            <a:extLst>
              <a:ext uri="{FF2B5EF4-FFF2-40B4-BE49-F238E27FC236}">
                <a16:creationId xmlns:a16="http://schemas.microsoft.com/office/drawing/2014/main" id="{48FAB9E2-3DD2-FF1C-0B68-FF6728C9676E}"/>
              </a:ext>
            </a:extLst>
          </p:cNvPr>
          <p:cNvGrpSpPr/>
          <p:nvPr/>
        </p:nvGrpSpPr>
        <p:grpSpPr>
          <a:xfrm>
            <a:off x="2982621" y="2604793"/>
            <a:ext cx="2056260" cy="2886177"/>
            <a:chOff x="1356524" y="2286946"/>
            <a:chExt cx="1675596" cy="2351876"/>
          </a:xfrm>
        </p:grpSpPr>
        <p:pic>
          <p:nvPicPr>
            <p:cNvPr id="8" name="Hänger_Erzeuger" descr="Shape, arrow&#10;&#10;Description automatically generated">
              <a:extLst>
                <a:ext uri="{FF2B5EF4-FFF2-40B4-BE49-F238E27FC236}">
                  <a16:creationId xmlns:a16="http://schemas.microsoft.com/office/drawing/2014/main" id="{705D6BC1-0ACE-90AD-FDFF-25969219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6524" y="2443946"/>
              <a:ext cx="1675596" cy="2194876"/>
            </a:xfrm>
            <a:prstGeom prst="rect">
              <a:avLst/>
            </a:prstGeom>
          </p:spPr>
        </p:pic>
        <p:pic>
          <p:nvPicPr>
            <p:cNvPr id="9" name="Kreis_Erzeuger">
              <a:extLst>
                <a:ext uri="{FF2B5EF4-FFF2-40B4-BE49-F238E27FC236}">
                  <a16:creationId xmlns:a16="http://schemas.microsoft.com/office/drawing/2014/main" id="{9B409A6D-9A6D-81BB-C376-5DEAD0BEF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5394" y="2286946"/>
              <a:ext cx="252000" cy="252000"/>
            </a:xfrm>
            <a:prstGeom prst="rect">
              <a:avLst/>
            </a:prstGeom>
          </p:spPr>
        </p:pic>
      </p:grpSp>
      <p:grpSp>
        <p:nvGrpSpPr>
          <p:cNvPr id="10" name="Verbraucher">
            <a:extLst>
              <a:ext uri="{FF2B5EF4-FFF2-40B4-BE49-F238E27FC236}">
                <a16:creationId xmlns:a16="http://schemas.microsoft.com/office/drawing/2014/main" id="{37584B0A-33F5-A8C3-4935-DFD94A24E2C2}"/>
              </a:ext>
            </a:extLst>
          </p:cNvPr>
          <p:cNvGrpSpPr/>
          <p:nvPr/>
        </p:nvGrpSpPr>
        <p:grpSpPr>
          <a:xfrm>
            <a:off x="7153119" y="2604793"/>
            <a:ext cx="2056260" cy="2886177"/>
            <a:chOff x="1356524" y="2286946"/>
            <a:chExt cx="1675596" cy="2351876"/>
          </a:xfrm>
        </p:grpSpPr>
        <p:pic>
          <p:nvPicPr>
            <p:cNvPr id="11" name="Hänger_Verbraucher" descr="Shape, arrow&#10;&#10;Description automatically generated">
              <a:extLst>
                <a:ext uri="{FF2B5EF4-FFF2-40B4-BE49-F238E27FC236}">
                  <a16:creationId xmlns:a16="http://schemas.microsoft.com/office/drawing/2014/main" id="{BADE7BE7-EF11-54FD-E59D-2FE691E84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6524" y="2443946"/>
              <a:ext cx="1675596" cy="2194876"/>
            </a:xfrm>
            <a:prstGeom prst="rect">
              <a:avLst/>
            </a:prstGeom>
          </p:spPr>
        </p:pic>
        <p:pic>
          <p:nvPicPr>
            <p:cNvPr id="12" name="Kreis_Verbraucher">
              <a:extLst>
                <a:ext uri="{FF2B5EF4-FFF2-40B4-BE49-F238E27FC236}">
                  <a16:creationId xmlns:a16="http://schemas.microsoft.com/office/drawing/2014/main" id="{F2435DF3-D42B-7FCC-0429-8249A4A1F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9452" y="2286946"/>
              <a:ext cx="252000" cy="252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CC6485-831A-1353-7F13-4FEB74FFEF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32060" y="1853792"/>
            <a:ext cx="653050" cy="890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9168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800" b="0" i="0" u="none" strike="noStrike" kern="1200" cap="none" spc="0" normalizeH="0" baseline="0" noProof="0" dirty="0">
                <a:ln>
                  <a:noFill/>
                </a:ln>
                <a:solidFill>
                  <a:srgbClr val="27B7A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50,0 Hz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2B14D511-B5EA-7895-922B-F8C2ABFF09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97200" y="5061214"/>
            <a:ext cx="244458" cy="2444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A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00ACA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81B0ED2-6A53-146A-9E61-07A9965A9EB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807" y="3425074"/>
            <a:ext cx="2046906" cy="1488227"/>
          </a:xfrm>
          <a:prstGeom prst="rect">
            <a:avLst/>
          </a:prstGeom>
        </p:spPr>
      </p:pic>
      <p:pic>
        <p:nvPicPr>
          <p:cNvPr id="16" name="Picture 28">
            <a:extLst>
              <a:ext uri="{FF2B5EF4-FFF2-40B4-BE49-F238E27FC236}">
                <a16:creationId xmlns:a16="http://schemas.microsoft.com/office/drawing/2014/main" id="{95660997-EFD8-9109-2028-903522D9C9A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3119" y="3425074"/>
            <a:ext cx="2046906" cy="1488227"/>
          </a:xfrm>
          <a:prstGeom prst="rect">
            <a:avLst/>
          </a:prstGeom>
        </p:spPr>
      </p:pic>
      <p:pic>
        <p:nvPicPr>
          <p:cNvPr id="17" name="Picture 29">
            <a:extLst>
              <a:ext uri="{FF2B5EF4-FFF2-40B4-BE49-F238E27FC236}">
                <a16:creationId xmlns:a16="http://schemas.microsoft.com/office/drawing/2014/main" id="{98C403D6-C463-4D96-E3E6-F0AA534FC978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419" y="3822960"/>
            <a:ext cx="2039397" cy="1139314"/>
          </a:xfrm>
          <a:prstGeom prst="rect">
            <a:avLst/>
          </a:prstGeom>
        </p:spPr>
      </p:pic>
      <p:sp>
        <p:nvSpPr>
          <p:cNvPr id="18" name="Oval 31">
            <a:extLst>
              <a:ext uri="{FF2B5EF4-FFF2-40B4-BE49-F238E27FC236}">
                <a16:creationId xmlns:a16="http://schemas.microsoft.com/office/drawing/2014/main" id="{AEED5AB5-31B5-7129-D9FD-C056CA65F7D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61119" y="5061214"/>
            <a:ext cx="244458" cy="2444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A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rgbClr val="00ACA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ED5B5C62-CD3E-644D-84CA-ECD2C0ECC51A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309" y="3817450"/>
            <a:ext cx="2035507" cy="11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32DF84-964D-8EE2-EF3F-6EF240CD3D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8605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DBED388-30D9-0AE4-894B-42CBFC8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Activations</a:t>
            </a:r>
            <a:r>
              <a:rPr lang="de-CH" dirty="0"/>
              <a:t>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BECDAD-63FF-BA86-6FFE-E4FF1A55F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21313"/>
              </p:ext>
            </p:extLst>
          </p:nvPr>
        </p:nvGraphicFramePr>
        <p:xfrm>
          <a:off x="676275" y="2011363"/>
          <a:ext cx="10753725" cy="337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941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32DF84-964D-8EE2-EF3F-6EF240CD3D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32DF84-964D-8EE2-EF3F-6EF240CD3D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DBED388-30D9-0AE4-894B-42CBFC8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Control Energy </a:t>
            </a:r>
            <a:r>
              <a:rPr lang="de-CH" dirty="0" err="1"/>
              <a:t>Activations</a:t>
            </a:r>
            <a:r>
              <a:rPr lang="de-CH" dirty="0"/>
              <a:t>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BECDAD-63FF-BA86-6FFE-E4FF1A55F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089216"/>
              </p:ext>
            </p:extLst>
          </p:nvPr>
        </p:nvGraphicFramePr>
        <p:xfrm>
          <a:off x="676275" y="2011363"/>
          <a:ext cx="10753725" cy="337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070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872DCB8-C5F6-F0B2-3793-917CFE9684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3545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18" progId="TCLayout.ActiveDocument.1">
                  <p:embed/>
                </p:oleObj>
              </mc:Choice>
              <mc:Fallback>
                <p:oleObj name="think-cell Folie" r:id="rId3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16C4E04-D490-6CC2-ECF3-1EFA4CD9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Data </a:t>
            </a:r>
            <a:r>
              <a:rPr lang="de-CH" dirty="0" err="1"/>
              <a:t>about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770B2-7393-25D1-A30A-722C37C4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Some</a:t>
            </a:r>
            <a:r>
              <a:rPr lang="de-CH" dirty="0"/>
              <a:t> Data </a:t>
            </a:r>
            <a:r>
              <a:rPr lang="de-CH" dirty="0" err="1"/>
              <a:t>information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First </a:t>
            </a:r>
            <a:r>
              <a:rPr lang="de-CH" dirty="0" err="1"/>
              <a:t>patterns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saw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39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496766E-DECC-3602-8DF5-D8A2461F65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2070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EA1FA5B-A340-A530-2F57-98E0BD7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branches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091C-E84F-F214-9034-CAD18B02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Branch </a:t>
            </a:r>
            <a:r>
              <a:rPr lang="de-CH" dirty="0" err="1"/>
              <a:t>one</a:t>
            </a:r>
            <a:r>
              <a:rPr lang="de-CH" dirty="0"/>
              <a:t>: Day-</a:t>
            </a:r>
            <a:r>
              <a:rPr lang="de-CH" dirty="0" err="1"/>
              <a:t>ahead</a:t>
            </a:r>
            <a:r>
              <a:rPr lang="de-CH" dirty="0"/>
              <a:t> </a:t>
            </a:r>
            <a:r>
              <a:rPr lang="de-CH" dirty="0" err="1"/>
              <a:t>forecast</a:t>
            </a:r>
            <a:r>
              <a:rPr lang="de-CH" dirty="0"/>
              <a:t> &lt;</a:t>
            </a:r>
            <a:r>
              <a:rPr lang="de-CH" dirty="0" err="1"/>
              <a:t>input</a:t>
            </a:r>
            <a:r>
              <a:rPr lang="de-CH" dirty="0"/>
              <a:t> a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an </a:t>
            </a:r>
            <a:r>
              <a:rPr lang="de-CH" dirty="0" err="1"/>
              <a:t>arrow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date </a:t>
            </a:r>
            <a:r>
              <a:rPr lang="de-CH" dirty="0" err="1"/>
              <a:t>symbol</a:t>
            </a:r>
            <a:r>
              <a:rPr lang="de-CH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Branch </a:t>
            </a:r>
            <a:r>
              <a:rPr lang="de-CH" dirty="0" err="1"/>
              <a:t>two</a:t>
            </a:r>
            <a:r>
              <a:rPr lang="de-CH" dirty="0"/>
              <a:t>: </a:t>
            </a:r>
            <a:r>
              <a:rPr lang="de-CH" dirty="0" err="1"/>
              <a:t>long</a:t>
            </a:r>
            <a:r>
              <a:rPr lang="de-CH" dirty="0"/>
              <a:t>-term (</a:t>
            </a:r>
            <a:r>
              <a:rPr lang="de-CH" dirty="0" err="1"/>
              <a:t>seasonal</a:t>
            </a:r>
            <a:r>
              <a:rPr lang="de-CH" dirty="0"/>
              <a:t>) </a:t>
            </a:r>
            <a:r>
              <a:rPr lang="de-CH" dirty="0" err="1"/>
              <a:t>forecast</a:t>
            </a:r>
            <a:r>
              <a:rPr lang="de-CH" dirty="0"/>
              <a:t> &lt;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calendar</a:t>
            </a:r>
            <a:r>
              <a:rPr lang="de-CH" dirty="0"/>
              <a:t> </a:t>
            </a:r>
            <a:r>
              <a:rPr lang="de-CH" dirty="0" err="1"/>
              <a:t>marked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513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3AF725D-DFD5-DD6D-0817-975A0EBE5A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8075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TCLayout.ActiveDocument.1">
                  <p:embed/>
                </p:oleObj>
              </mc:Choice>
              <mc:Fallback>
                <p:oleObj name="think-cell Foli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C671526-B9FF-D136-9779-C875F8FD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Day-</a:t>
            </a:r>
            <a:r>
              <a:rPr lang="de-CH" dirty="0" err="1"/>
              <a:t>ahead</a:t>
            </a:r>
            <a:r>
              <a:rPr lang="de-CH" dirty="0"/>
              <a:t> </a:t>
            </a:r>
            <a:r>
              <a:rPr lang="de-CH" dirty="0" err="1"/>
              <a:t>forecast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8E62E-D828-C878-0868-E34EF0E2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&lt;</a:t>
            </a:r>
            <a:r>
              <a:rPr lang="de-CH" dirty="0" err="1"/>
              <a:t>images</a:t>
            </a:r>
            <a:r>
              <a:rPr lang="de-CH" dirty="0"/>
              <a:t>, </a:t>
            </a:r>
            <a:r>
              <a:rPr lang="de-CH" dirty="0" err="1"/>
              <a:t>text</a:t>
            </a:r>
            <a:r>
              <a:rPr lang="de-CH" dirty="0"/>
              <a:t>, </a:t>
            </a:r>
            <a:r>
              <a:rPr lang="de-CH" dirty="0" err="1"/>
              <a:t>data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862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50,0 H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CE7BE8-29EB-492E-9811-F4D5DC3EA928}">
  <we:reference id="22ff87a5-132f-4d52-9e97-94d888e4dd91" version="3.7.0.0" store="EXCatalog" storeType="EXCatalog"/>
  <we:alternateReferences>
    <we:reference id="WA104380050" version="3.7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144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Times New Roman</vt:lpstr>
      <vt:lpstr>Metropolitan</vt:lpstr>
      <vt:lpstr>think-cell Folie</vt:lpstr>
      <vt:lpstr>Predicting Control Energy Volumes for Grid Stability</vt:lpstr>
      <vt:lpstr>Current BKW model</vt:lpstr>
      <vt:lpstr>Challenge</vt:lpstr>
      <vt:lpstr>Control Energy Activations?</vt:lpstr>
      <vt:lpstr>Control Energy Activations?</vt:lpstr>
      <vt:lpstr>Control Energy Activations?</vt:lpstr>
      <vt:lpstr>What is the Data about?</vt:lpstr>
      <vt:lpstr>Our two branches</vt:lpstr>
      <vt:lpstr>Day-ahead forecast</vt:lpstr>
      <vt:lpstr>Long-term forecast / Patterns</vt:lpstr>
      <vt:lpstr>Model we created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Control Energy Volumes for Grid Stability</dc:title>
  <dc:creator>Steiner Remo</dc:creator>
  <cp:lastModifiedBy>Steiner Remo</cp:lastModifiedBy>
  <cp:revision>10</cp:revision>
  <dcterms:created xsi:type="dcterms:W3CDTF">2024-09-12T15:47:29Z</dcterms:created>
  <dcterms:modified xsi:type="dcterms:W3CDTF">2024-09-12T18:54:25Z</dcterms:modified>
</cp:coreProperties>
</file>