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60" r:id="rId4"/>
    <p:sldId id="267" r:id="rId5"/>
    <p:sldId id="258" r:id="rId6"/>
    <p:sldId id="259" r:id="rId7"/>
    <p:sldId id="261" r:id="rId8"/>
    <p:sldId id="273" r:id="rId9"/>
    <p:sldId id="263" r:id="rId10"/>
    <p:sldId id="272" r:id="rId11"/>
    <p:sldId id="269" r:id="rId12"/>
    <p:sldId id="268" r:id="rId13"/>
    <p:sldId id="264" r:id="rId14"/>
    <p:sldId id="270" r:id="rId15"/>
    <p:sldId id="266" r:id="rId16"/>
    <p:sldId id="271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2832" autoAdjust="0"/>
  </p:normalViewPr>
  <p:slideViewPr>
    <p:cSldViewPr snapToGrid="0">
      <p:cViewPr>
        <p:scale>
          <a:sx n="100" d="100"/>
          <a:sy n="100" d="100"/>
        </p:scale>
        <p:origin x="3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A27B2-BBB3-4B33-9ACD-933479D4D4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8907CF-1CCB-4E69-A7B8-4FBB07A76378}">
      <dgm:prSet phldrT="[Text]"/>
      <dgm:spPr/>
      <dgm:t>
        <a:bodyPr/>
        <a:lstStyle/>
        <a:p>
          <a:r>
            <a:rPr lang="de-CH" dirty="0"/>
            <a:t>Primary</a:t>
          </a:r>
        </a:p>
      </dgm:t>
    </dgm:pt>
    <dgm:pt modelId="{CE5B1454-2A9D-406C-9D8F-27A51883FF01}" type="parTrans" cxnId="{FCCBA0A7-7205-4F7C-B957-08F04E71C9A9}">
      <dgm:prSet/>
      <dgm:spPr/>
      <dgm:t>
        <a:bodyPr/>
        <a:lstStyle/>
        <a:p>
          <a:endParaRPr lang="de-CH"/>
        </a:p>
      </dgm:t>
    </dgm:pt>
    <dgm:pt modelId="{0BF09C18-EEA3-47D3-BD20-D0ED6EC67C15}" type="sibTrans" cxnId="{FCCBA0A7-7205-4F7C-B957-08F04E71C9A9}">
      <dgm:prSet/>
      <dgm:spPr/>
      <dgm:t>
        <a:bodyPr/>
        <a:lstStyle/>
        <a:p>
          <a:endParaRPr lang="de-CH"/>
        </a:p>
      </dgm:t>
    </dgm:pt>
    <dgm:pt modelId="{F95E3049-CEA3-4730-B4EF-FC9A59DB5739}">
      <dgm:prSet phldrT="[Text]"/>
      <dgm:spPr/>
      <dgm:t>
        <a:bodyPr/>
        <a:lstStyle/>
        <a:p>
          <a:r>
            <a:rPr lang="de-CH" dirty="0" err="1"/>
            <a:t>Secondary</a:t>
          </a:r>
          <a:endParaRPr lang="de-CH" dirty="0"/>
        </a:p>
      </dgm:t>
    </dgm:pt>
    <dgm:pt modelId="{A4A1A96A-DDAF-41A0-9B6B-7F917D2DFD56}" type="parTrans" cxnId="{69536191-63CA-4772-83CE-ECB9E9EA874A}">
      <dgm:prSet/>
      <dgm:spPr/>
      <dgm:t>
        <a:bodyPr/>
        <a:lstStyle/>
        <a:p>
          <a:endParaRPr lang="de-CH"/>
        </a:p>
      </dgm:t>
    </dgm:pt>
    <dgm:pt modelId="{8709B4AA-E5C3-4324-8108-36D28377399E}" type="sibTrans" cxnId="{69536191-63CA-4772-83CE-ECB9E9EA874A}">
      <dgm:prSet/>
      <dgm:spPr/>
      <dgm:t>
        <a:bodyPr/>
        <a:lstStyle/>
        <a:p>
          <a:endParaRPr lang="de-CH"/>
        </a:p>
      </dgm:t>
    </dgm:pt>
    <dgm:pt modelId="{7E6D2C17-0705-4DFF-AFE4-38915EFC8B40}">
      <dgm:prSet phldrT="[Text]"/>
      <dgm:spPr/>
      <dgm:t>
        <a:bodyPr/>
        <a:lstStyle/>
        <a:p>
          <a:r>
            <a:rPr lang="de-CH" dirty="0" err="1"/>
            <a:t>Tertiary</a:t>
          </a:r>
          <a:endParaRPr lang="de-CH" dirty="0"/>
        </a:p>
      </dgm:t>
    </dgm:pt>
    <dgm:pt modelId="{783D4CD8-615C-438D-9BC9-19358E1CA1B6}" type="parTrans" cxnId="{8807CE13-2244-480D-A20A-7B6C1CC91494}">
      <dgm:prSet/>
      <dgm:spPr/>
      <dgm:t>
        <a:bodyPr/>
        <a:lstStyle/>
        <a:p>
          <a:endParaRPr lang="de-CH"/>
        </a:p>
      </dgm:t>
    </dgm:pt>
    <dgm:pt modelId="{5FAD2DC4-43EF-4982-95FF-CEF17B3F42FD}" type="sibTrans" cxnId="{8807CE13-2244-480D-A20A-7B6C1CC91494}">
      <dgm:prSet/>
      <dgm:spPr/>
      <dgm:t>
        <a:bodyPr/>
        <a:lstStyle/>
        <a:p>
          <a:endParaRPr lang="de-CH"/>
        </a:p>
      </dgm:t>
    </dgm:pt>
    <dgm:pt modelId="{DBC583C6-FE30-44D4-97C2-9E5455C38373}" type="pres">
      <dgm:prSet presAssocID="{9DFA27B2-BBB3-4B33-9ACD-933479D4D4CE}" presName="Name0" presStyleCnt="0">
        <dgm:presLayoutVars>
          <dgm:dir/>
          <dgm:animLvl val="lvl"/>
          <dgm:resizeHandles val="exact"/>
        </dgm:presLayoutVars>
      </dgm:prSet>
      <dgm:spPr/>
    </dgm:pt>
    <dgm:pt modelId="{8FEE6A8A-EB54-4B86-89F5-DE1F0FDF5040}" type="pres">
      <dgm:prSet presAssocID="{A58907CF-1CCB-4E69-A7B8-4FBB07A7637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39C8A9-21FC-467B-BBA1-74B31877602A}" type="pres">
      <dgm:prSet presAssocID="{0BF09C18-EEA3-47D3-BD20-D0ED6EC67C15}" presName="parTxOnlySpace" presStyleCnt="0"/>
      <dgm:spPr/>
    </dgm:pt>
    <dgm:pt modelId="{04D24E5C-769E-4CDA-936C-5B3B8C4E3B07}" type="pres">
      <dgm:prSet presAssocID="{F95E3049-CEA3-4730-B4EF-FC9A59DB57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E95D08-4654-4B3B-B7BB-FC658E298113}" type="pres">
      <dgm:prSet presAssocID="{8709B4AA-E5C3-4324-8108-36D28377399E}" presName="parTxOnlySpace" presStyleCnt="0"/>
      <dgm:spPr/>
    </dgm:pt>
    <dgm:pt modelId="{BEDC0078-49D9-41F5-8DAD-1A78833BAADA}" type="pres">
      <dgm:prSet presAssocID="{7E6D2C17-0705-4DFF-AFE4-38915EFC8B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07CE13-2244-480D-A20A-7B6C1CC91494}" srcId="{9DFA27B2-BBB3-4B33-9ACD-933479D4D4CE}" destId="{7E6D2C17-0705-4DFF-AFE4-38915EFC8B40}" srcOrd="2" destOrd="0" parTransId="{783D4CD8-615C-438D-9BC9-19358E1CA1B6}" sibTransId="{5FAD2DC4-43EF-4982-95FF-CEF17B3F42FD}"/>
    <dgm:cxn modelId="{B2B41251-72E4-4EE9-B05B-7BD899158D48}" type="presOf" srcId="{A58907CF-1CCB-4E69-A7B8-4FBB07A76378}" destId="{8FEE6A8A-EB54-4B86-89F5-DE1F0FDF5040}" srcOrd="0" destOrd="0" presId="urn:microsoft.com/office/officeart/2005/8/layout/chevron1"/>
    <dgm:cxn modelId="{AD402F7B-22CB-494E-8C9C-F39D21B22541}" type="presOf" srcId="{7E6D2C17-0705-4DFF-AFE4-38915EFC8B40}" destId="{BEDC0078-49D9-41F5-8DAD-1A78833BAADA}" srcOrd="0" destOrd="0" presId="urn:microsoft.com/office/officeart/2005/8/layout/chevron1"/>
    <dgm:cxn modelId="{69536191-63CA-4772-83CE-ECB9E9EA874A}" srcId="{9DFA27B2-BBB3-4B33-9ACD-933479D4D4CE}" destId="{F95E3049-CEA3-4730-B4EF-FC9A59DB5739}" srcOrd="1" destOrd="0" parTransId="{A4A1A96A-DDAF-41A0-9B6B-7F917D2DFD56}" sibTransId="{8709B4AA-E5C3-4324-8108-36D28377399E}"/>
    <dgm:cxn modelId="{FCCBA0A7-7205-4F7C-B957-08F04E71C9A9}" srcId="{9DFA27B2-BBB3-4B33-9ACD-933479D4D4CE}" destId="{A58907CF-1CCB-4E69-A7B8-4FBB07A76378}" srcOrd="0" destOrd="0" parTransId="{CE5B1454-2A9D-406C-9D8F-27A51883FF01}" sibTransId="{0BF09C18-EEA3-47D3-BD20-D0ED6EC67C15}"/>
    <dgm:cxn modelId="{35D87AC0-18DD-4610-98C9-77B8E0175889}" type="presOf" srcId="{F95E3049-CEA3-4730-B4EF-FC9A59DB5739}" destId="{04D24E5C-769E-4CDA-936C-5B3B8C4E3B07}" srcOrd="0" destOrd="0" presId="urn:microsoft.com/office/officeart/2005/8/layout/chevron1"/>
    <dgm:cxn modelId="{7B6DB5DC-359C-4A38-96FF-11E6329D89AB}" type="presOf" srcId="{9DFA27B2-BBB3-4B33-9ACD-933479D4D4CE}" destId="{DBC583C6-FE30-44D4-97C2-9E5455C38373}" srcOrd="0" destOrd="0" presId="urn:microsoft.com/office/officeart/2005/8/layout/chevron1"/>
    <dgm:cxn modelId="{40E844EE-F794-4C02-B00A-E2406A45A918}" type="presParOf" srcId="{DBC583C6-FE30-44D4-97C2-9E5455C38373}" destId="{8FEE6A8A-EB54-4B86-89F5-DE1F0FDF5040}" srcOrd="0" destOrd="0" presId="urn:microsoft.com/office/officeart/2005/8/layout/chevron1"/>
    <dgm:cxn modelId="{130FD6B9-C3A9-419E-ACC7-01363995F0C6}" type="presParOf" srcId="{DBC583C6-FE30-44D4-97C2-9E5455C38373}" destId="{1539C8A9-21FC-467B-BBA1-74B31877602A}" srcOrd="1" destOrd="0" presId="urn:microsoft.com/office/officeart/2005/8/layout/chevron1"/>
    <dgm:cxn modelId="{BF75E1CD-32DC-4E92-91ED-436E3D11ECDC}" type="presParOf" srcId="{DBC583C6-FE30-44D4-97C2-9E5455C38373}" destId="{04D24E5C-769E-4CDA-936C-5B3B8C4E3B07}" srcOrd="2" destOrd="0" presId="urn:microsoft.com/office/officeart/2005/8/layout/chevron1"/>
    <dgm:cxn modelId="{54AB7C41-F4B2-4659-8D4F-1EE5D3E75140}" type="presParOf" srcId="{DBC583C6-FE30-44D4-97C2-9E5455C38373}" destId="{28E95D08-4654-4B3B-B7BB-FC658E298113}" srcOrd="3" destOrd="0" presId="urn:microsoft.com/office/officeart/2005/8/layout/chevron1"/>
    <dgm:cxn modelId="{65182F0A-1E73-4A67-936E-E5D4102AAAD4}" type="presParOf" srcId="{DBC583C6-FE30-44D4-97C2-9E5455C38373}" destId="{BEDC0078-49D9-41F5-8DAD-1A78833BAA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A27B2-BBB3-4B33-9ACD-933479D4D4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8907CF-1CCB-4E69-A7B8-4FBB07A7637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/>
            <a:t>Primary</a:t>
          </a:r>
        </a:p>
      </dgm:t>
    </dgm:pt>
    <dgm:pt modelId="{CE5B1454-2A9D-406C-9D8F-27A51883FF01}" type="parTrans" cxnId="{FCCBA0A7-7205-4F7C-B957-08F04E71C9A9}">
      <dgm:prSet/>
      <dgm:spPr/>
      <dgm:t>
        <a:bodyPr/>
        <a:lstStyle/>
        <a:p>
          <a:endParaRPr lang="de-CH"/>
        </a:p>
      </dgm:t>
    </dgm:pt>
    <dgm:pt modelId="{0BF09C18-EEA3-47D3-BD20-D0ED6EC67C15}" type="sibTrans" cxnId="{FCCBA0A7-7205-4F7C-B957-08F04E71C9A9}">
      <dgm:prSet/>
      <dgm:spPr/>
      <dgm:t>
        <a:bodyPr/>
        <a:lstStyle/>
        <a:p>
          <a:endParaRPr lang="de-CH"/>
        </a:p>
      </dgm:t>
    </dgm:pt>
    <dgm:pt modelId="{F95E3049-CEA3-4730-B4EF-FC9A59DB5739}">
      <dgm:prSet phldrT="[Text]"/>
      <dgm:spPr/>
      <dgm:t>
        <a:bodyPr/>
        <a:lstStyle/>
        <a:p>
          <a:r>
            <a:rPr lang="de-CH" dirty="0" err="1"/>
            <a:t>Secondary</a:t>
          </a:r>
          <a:endParaRPr lang="de-CH" dirty="0"/>
        </a:p>
      </dgm:t>
    </dgm:pt>
    <dgm:pt modelId="{A4A1A96A-DDAF-41A0-9B6B-7F917D2DFD56}" type="parTrans" cxnId="{69536191-63CA-4772-83CE-ECB9E9EA874A}">
      <dgm:prSet/>
      <dgm:spPr/>
      <dgm:t>
        <a:bodyPr/>
        <a:lstStyle/>
        <a:p>
          <a:endParaRPr lang="de-CH"/>
        </a:p>
      </dgm:t>
    </dgm:pt>
    <dgm:pt modelId="{8709B4AA-E5C3-4324-8108-36D28377399E}" type="sibTrans" cxnId="{69536191-63CA-4772-83CE-ECB9E9EA874A}">
      <dgm:prSet/>
      <dgm:spPr/>
      <dgm:t>
        <a:bodyPr/>
        <a:lstStyle/>
        <a:p>
          <a:endParaRPr lang="de-CH"/>
        </a:p>
      </dgm:t>
    </dgm:pt>
    <dgm:pt modelId="{7E6D2C17-0705-4DFF-AFE4-38915EFC8B40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 err="1"/>
            <a:t>Tertiary</a:t>
          </a:r>
          <a:endParaRPr lang="de-CH" dirty="0"/>
        </a:p>
      </dgm:t>
    </dgm:pt>
    <dgm:pt modelId="{783D4CD8-615C-438D-9BC9-19358E1CA1B6}" type="parTrans" cxnId="{8807CE13-2244-480D-A20A-7B6C1CC91494}">
      <dgm:prSet/>
      <dgm:spPr/>
      <dgm:t>
        <a:bodyPr/>
        <a:lstStyle/>
        <a:p>
          <a:endParaRPr lang="de-CH"/>
        </a:p>
      </dgm:t>
    </dgm:pt>
    <dgm:pt modelId="{5FAD2DC4-43EF-4982-95FF-CEF17B3F42FD}" type="sibTrans" cxnId="{8807CE13-2244-480D-A20A-7B6C1CC91494}">
      <dgm:prSet/>
      <dgm:spPr/>
      <dgm:t>
        <a:bodyPr/>
        <a:lstStyle/>
        <a:p>
          <a:endParaRPr lang="de-CH"/>
        </a:p>
      </dgm:t>
    </dgm:pt>
    <dgm:pt modelId="{DBC583C6-FE30-44D4-97C2-9E5455C38373}" type="pres">
      <dgm:prSet presAssocID="{9DFA27B2-BBB3-4B33-9ACD-933479D4D4CE}" presName="Name0" presStyleCnt="0">
        <dgm:presLayoutVars>
          <dgm:dir/>
          <dgm:animLvl val="lvl"/>
          <dgm:resizeHandles val="exact"/>
        </dgm:presLayoutVars>
      </dgm:prSet>
      <dgm:spPr/>
    </dgm:pt>
    <dgm:pt modelId="{8FEE6A8A-EB54-4B86-89F5-DE1F0FDF5040}" type="pres">
      <dgm:prSet presAssocID="{A58907CF-1CCB-4E69-A7B8-4FBB07A7637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39C8A9-21FC-467B-BBA1-74B31877602A}" type="pres">
      <dgm:prSet presAssocID="{0BF09C18-EEA3-47D3-BD20-D0ED6EC67C15}" presName="parTxOnlySpace" presStyleCnt="0"/>
      <dgm:spPr/>
    </dgm:pt>
    <dgm:pt modelId="{04D24E5C-769E-4CDA-936C-5B3B8C4E3B07}" type="pres">
      <dgm:prSet presAssocID="{F95E3049-CEA3-4730-B4EF-FC9A59DB57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E95D08-4654-4B3B-B7BB-FC658E298113}" type="pres">
      <dgm:prSet presAssocID="{8709B4AA-E5C3-4324-8108-36D28377399E}" presName="parTxOnlySpace" presStyleCnt="0"/>
      <dgm:spPr/>
    </dgm:pt>
    <dgm:pt modelId="{BEDC0078-49D9-41F5-8DAD-1A78833BAADA}" type="pres">
      <dgm:prSet presAssocID="{7E6D2C17-0705-4DFF-AFE4-38915EFC8B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07CE13-2244-480D-A20A-7B6C1CC91494}" srcId="{9DFA27B2-BBB3-4B33-9ACD-933479D4D4CE}" destId="{7E6D2C17-0705-4DFF-AFE4-38915EFC8B40}" srcOrd="2" destOrd="0" parTransId="{783D4CD8-615C-438D-9BC9-19358E1CA1B6}" sibTransId="{5FAD2DC4-43EF-4982-95FF-CEF17B3F42FD}"/>
    <dgm:cxn modelId="{B2B41251-72E4-4EE9-B05B-7BD899158D48}" type="presOf" srcId="{A58907CF-1CCB-4E69-A7B8-4FBB07A76378}" destId="{8FEE6A8A-EB54-4B86-89F5-DE1F0FDF5040}" srcOrd="0" destOrd="0" presId="urn:microsoft.com/office/officeart/2005/8/layout/chevron1"/>
    <dgm:cxn modelId="{AD402F7B-22CB-494E-8C9C-F39D21B22541}" type="presOf" srcId="{7E6D2C17-0705-4DFF-AFE4-38915EFC8B40}" destId="{BEDC0078-49D9-41F5-8DAD-1A78833BAADA}" srcOrd="0" destOrd="0" presId="urn:microsoft.com/office/officeart/2005/8/layout/chevron1"/>
    <dgm:cxn modelId="{69536191-63CA-4772-83CE-ECB9E9EA874A}" srcId="{9DFA27B2-BBB3-4B33-9ACD-933479D4D4CE}" destId="{F95E3049-CEA3-4730-B4EF-FC9A59DB5739}" srcOrd="1" destOrd="0" parTransId="{A4A1A96A-DDAF-41A0-9B6B-7F917D2DFD56}" sibTransId="{8709B4AA-E5C3-4324-8108-36D28377399E}"/>
    <dgm:cxn modelId="{FCCBA0A7-7205-4F7C-B957-08F04E71C9A9}" srcId="{9DFA27B2-BBB3-4B33-9ACD-933479D4D4CE}" destId="{A58907CF-1CCB-4E69-A7B8-4FBB07A76378}" srcOrd="0" destOrd="0" parTransId="{CE5B1454-2A9D-406C-9D8F-27A51883FF01}" sibTransId="{0BF09C18-EEA3-47D3-BD20-D0ED6EC67C15}"/>
    <dgm:cxn modelId="{35D87AC0-18DD-4610-98C9-77B8E0175889}" type="presOf" srcId="{F95E3049-CEA3-4730-B4EF-FC9A59DB5739}" destId="{04D24E5C-769E-4CDA-936C-5B3B8C4E3B07}" srcOrd="0" destOrd="0" presId="urn:microsoft.com/office/officeart/2005/8/layout/chevron1"/>
    <dgm:cxn modelId="{7B6DB5DC-359C-4A38-96FF-11E6329D89AB}" type="presOf" srcId="{9DFA27B2-BBB3-4B33-9ACD-933479D4D4CE}" destId="{DBC583C6-FE30-44D4-97C2-9E5455C38373}" srcOrd="0" destOrd="0" presId="urn:microsoft.com/office/officeart/2005/8/layout/chevron1"/>
    <dgm:cxn modelId="{40E844EE-F794-4C02-B00A-E2406A45A918}" type="presParOf" srcId="{DBC583C6-FE30-44D4-97C2-9E5455C38373}" destId="{8FEE6A8A-EB54-4B86-89F5-DE1F0FDF5040}" srcOrd="0" destOrd="0" presId="urn:microsoft.com/office/officeart/2005/8/layout/chevron1"/>
    <dgm:cxn modelId="{130FD6B9-C3A9-419E-ACC7-01363995F0C6}" type="presParOf" srcId="{DBC583C6-FE30-44D4-97C2-9E5455C38373}" destId="{1539C8A9-21FC-467B-BBA1-74B31877602A}" srcOrd="1" destOrd="0" presId="urn:microsoft.com/office/officeart/2005/8/layout/chevron1"/>
    <dgm:cxn modelId="{BF75E1CD-32DC-4E92-91ED-436E3D11ECDC}" type="presParOf" srcId="{DBC583C6-FE30-44D4-97C2-9E5455C38373}" destId="{04D24E5C-769E-4CDA-936C-5B3B8C4E3B07}" srcOrd="2" destOrd="0" presId="urn:microsoft.com/office/officeart/2005/8/layout/chevron1"/>
    <dgm:cxn modelId="{54AB7C41-F4B2-4659-8D4F-1EE5D3E75140}" type="presParOf" srcId="{DBC583C6-FE30-44D4-97C2-9E5455C38373}" destId="{28E95D08-4654-4B3B-B7BB-FC658E298113}" srcOrd="3" destOrd="0" presId="urn:microsoft.com/office/officeart/2005/8/layout/chevron1"/>
    <dgm:cxn modelId="{65182F0A-1E73-4A67-936E-E5D4102AAAD4}" type="presParOf" srcId="{DBC583C6-FE30-44D4-97C2-9E5455C38373}" destId="{BEDC0078-49D9-41F5-8DAD-1A78833BAA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6A8A-EB54-4B86-89F5-DE1F0FDF5040}">
      <dsp:nvSpPr>
        <dsp:cNvPr id="0" name=""/>
        <dsp:cNvSpPr/>
      </dsp:nvSpPr>
      <dsp:spPr>
        <a:xfrm>
          <a:off x="3150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Primary</a:t>
          </a:r>
        </a:p>
      </dsp:txBody>
      <dsp:txXfrm>
        <a:off x="770823" y="921718"/>
        <a:ext cx="2303019" cy="1535346"/>
      </dsp:txXfrm>
    </dsp:sp>
    <dsp:sp modelId="{04D24E5C-769E-4CDA-936C-5B3B8C4E3B07}">
      <dsp:nvSpPr>
        <dsp:cNvPr id="0" name=""/>
        <dsp:cNvSpPr/>
      </dsp:nvSpPr>
      <dsp:spPr>
        <a:xfrm>
          <a:off x="3457679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Secondary</a:t>
          </a:r>
          <a:endParaRPr lang="de-CH" sz="3900" kern="1200" dirty="0"/>
        </a:p>
      </dsp:txBody>
      <dsp:txXfrm>
        <a:off x="4225352" y="921718"/>
        <a:ext cx="2303019" cy="1535346"/>
      </dsp:txXfrm>
    </dsp:sp>
    <dsp:sp modelId="{BEDC0078-49D9-41F5-8DAD-1A78833BAADA}">
      <dsp:nvSpPr>
        <dsp:cNvPr id="0" name=""/>
        <dsp:cNvSpPr/>
      </dsp:nvSpPr>
      <dsp:spPr>
        <a:xfrm>
          <a:off x="6912208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Tertiary</a:t>
          </a:r>
          <a:endParaRPr lang="de-CH" sz="3900" kern="1200" dirty="0"/>
        </a:p>
      </dsp:txBody>
      <dsp:txXfrm>
        <a:off x="7679881" y="921718"/>
        <a:ext cx="2303019" cy="15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6A8A-EB54-4B86-89F5-DE1F0FDF5040}">
      <dsp:nvSpPr>
        <dsp:cNvPr id="0" name=""/>
        <dsp:cNvSpPr/>
      </dsp:nvSpPr>
      <dsp:spPr>
        <a:xfrm>
          <a:off x="3150" y="921718"/>
          <a:ext cx="3838365" cy="1535346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Primary</a:t>
          </a:r>
        </a:p>
      </dsp:txBody>
      <dsp:txXfrm>
        <a:off x="770823" y="921718"/>
        <a:ext cx="2303019" cy="1535346"/>
      </dsp:txXfrm>
    </dsp:sp>
    <dsp:sp modelId="{04D24E5C-769E-4CDA-936C-5B3B8C4E3B07}">
      <dsp:nvSpPr>
        <dsp:cNvPr id="0" name=""/>
        <dsp:cNvSpPr/>
      </dsp:nvSpPr>
      <dsp:spPr>
        <a:xfrm>
          <a:off x="3457679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Secondary</a:t>
          </a:r>
          <a:endParaRPr lang="de-CH" sz="3900" kern="1200" dirty="0"/>
        </a:p>
      </dsp:txBody>
      <dsp:txXfrm>
        <a:off x="4225352" y="921718"/>
        <a:ext cx="2303019" cy="1535346"/>
      </dsp:txXfrm>
    </dsp:sp>
    <dsp:sp modelId="{BEDC0078-49D9-41F5-8DAD-1A78833BAADA}">
      <dsp:nvSpPr>
        <dsp:cNvPr id="0" name=""/>
        <dsp:cNvSpPr/>
      </dsp:nvSpPr>
      <dsp:spPr>
        <a:xfrm>
          <a:off x="6912208" y="921718"/>
          <a:ext cx="3838365" cy="1535346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Tertiary</a:t>
          </a:r>
          <a:endParaRPr lang="de-CH" sz="3900" kern="1200" dirty="0"/>
        </a:p>
      </dsp:txBody>
      <dsp:txXfrm>
        <a:off x="7679881" y="921718"/>
        <a:ext cx="2303019" cy="153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03B01-D3E3-40FC-801B-34B9195D9CEA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3B1F4-F9E5-4ECF-9B2E-02E115121B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34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, but in </a:t>
            </a:r>
            <a:r>
              <a:rPr lang="de-CH" dirty="0" err="1"/>
              <a:t>the</a:t>
            </a:r>
            <a:r>
              <a:rPr lang="de-CH" dirty="0"/>
              <a:t> end,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found</a:t>
            </a:r>
            <a:r>
              <a:rPr lang="de-CH" dirty="0"/>
              <a:t> out,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relevant </a:t>
            </a:r>
            <a:r>
              <a:rPr lang="de-CH" dirty="0" err="1"/>
              <a:t>featrues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calendar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3B1F4-F9E5-4ECF-9B2E-02E115121BE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2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Strong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mornings</a:t>
            </a:r>
            <a:r>
              <a:rPr lang="de-CH" dirty="0"/>
              <a:t> and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evenings</a:t>
            </a:r>
            <a:r>
              <a:rPr lang="de-CH" dirty="0"/>
              <a:t>. </a:t>
            </a:r>
            <a:r>
              <a:rPr lang="de-CH" dirty="0" err="1"/>
              <a:t>Weekdays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weekends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3B1F4-F9E5-4ECF-9B2E-02E115121BE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29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3B1F4-F9E5-4ECF-9B2E-02E115121BE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48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Ask Rafa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3B1F4-F9E5-4ECF-9B2E-02E115121BE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54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explored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border</a:t>
            </a:r>
            <a:r>
              <a:rPr lang="de-CH" dirty="0"/>
              <a:t> </a:t>
            </a:r>
            <a:r>
              <a:rPr lang="de-CH" dirty="0" err="1"/>
              <a:t>flow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3B1F4-F9E5-4ECF-9B2E-02E115121BE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61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51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1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0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93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62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25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5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28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13.09.2024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63CB363-4AA6-AF9F-D46C-98016369D4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5763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53" imgH="318" progId="TCLayout.ActiveDocument.1">
                  <p:embed/>
                </p:oleObj>
              </mc:Choice>
              <mc:Fallback>
                <p:oleObj name="think-cell Folie" r:id="rId14" imgW="353" imgH="31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AC107-D793-D28B-6C0E-2661B604C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0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6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7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.emf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jp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17140A1-47A2-A70F-0B6D-2FA11F81E1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353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F3867A0-0E85-94EE-E411-45D6986F7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de-CH" dirty="0" err="1"/>
              <a:t>Predicting</a:t>
            </a:r>
            <a:r>
              <a:rPr lang="de-CH" dirty="0"/>
              <a:t> Control Energy </a:t>
            </a:r>
            <a:r>
              <a:rPr lang="de-CH" dirty="0" err="1"/>
              <a:t>Volumes</a:t>
            </a:r>
            <a:r>
              <a:rPr lang="de-CH" dirty="0"/>
              <a:t> for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Stability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95808-0533-EF41-70E5-0A7C280B2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BKW – Ra</a:t>
            </a:r>
          </a:p>
        </p:txBody>
      </p:sp>
    </p:spTree>
    <p:extLst>
      <p:ext uri="{BB962C8B-B14F-4D97-AF65-F5344CB8AC3E}">
        <p14:creationId xmlns:p14="http://schemas.microsoft.com/office/powerpoint/2010/main" val="34837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9382E23-DBE4-C08B-FABE-9F21BF9D77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6152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18" progId="TCLayout.ActiveDocument.1">
                  <p:embed/>
                </p:oleObj>
              </mc:Choice>
              <mc:Fallback>
                <p:oleObj name="think-cell Folie" r:id="rId4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E902800-AE8F-7492-F57E-2448FE75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Daily Trend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term</a:t>
            </a:r>
            <a:r>
              <a:rPr lang="de-CH" dirty="0"/>
              <a:t> pos. </a:t>
            </a:r>
            <a:r>
              <a:rPr lang="de-CH" dirty="0" err="1"/>
              <a:t>balance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A77BEC-B976-6EEE-3E6B-E815B0F1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9" y="1916113"/>
            <a:ext cx="9156101" cy="4532312"/>
          </a:xfr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9850863-E98A-9932-AD91-DD0E7BE06E94}"/>
              </a:ext>
            </a:extLst>
          </p:cNvPr>
          <p:cNvSpPr txBox="1"/>
          <p:nvPr/>
        </p:nvSpPr>
        <p:spPr>
          <a:xfrm>
            <a:off x="883123" y="2238375"/>
            <a:ext cx="108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Mon.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58CA14-976D-13FC-D504-F98FF12544E7}"/>
              </a:ext>
            </a:extLst>
          </p:cNvPr>
          <p:cNvSpPr txBox="1"/>
          <p:nvPr/>
        </p:nvSpPr>
        <p:spPr>
          <a:xfrm>
            <a:off x="952627" y="5543550"/>
            <a:ext cx="108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Sun.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5AC7E17-E862-C59A-97D4-5CD65C551BC0}"/>
              </a:ext>
            </a:extLst>
          </p:cNvPr>
          <p:cNvCxnSpPr/>
          <p:nvPr/>
        </p:nvCxnSpPr>
        <p:spPr>
          <a:xfrm>
            <a:off x="883123" y="4876800"/>
            <a:ext cx="904192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5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1AC2568-3D2C-8FFC-2287-C1AF1D948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1592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18" progId="TCLayout.ActiveDocument.1">
                  <p:embed/>
                </p:oleObj>
              </mc:Choice>
              <mc:Fallback>
                <p:oleObj name="think-cell Folie" r:id="rId4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173708-DD2C-3175-DCCB-CD751CAF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Imported</a:t>
            </a:r>
            <a:r>
              <a:rPr lang="de-CH" dirty="0"/>
              <a:t> Energy lags </a:t>
            </a:r>
            <a:r>
              <a:rPr lang="de-CH" dirty="0" err="1"/>
              <a:t>aFFR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3C5EF3D-1C01-2049-C5DC-A4409B8F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7"/>
          <a:stretch/>
        </p:blipFill>
        <p:spPr>
          <a:xfrm>
            <a:off x="326134" y="1986941"/>
            <a:ext cx="11434953" cy="3778592"/>
          </a:xfrm>
        </p:spPr>
      </p:pic>
      <p:pic>
        <p:nvPicPr>
          <p:cNvPr id="13" name="Inhaltsplatzhalter 10">
            <a:extLst>
              <a:ext uri="{FF2B5EF4-FFF2-40B4-BE49-F238E27FC236}">
                <a16:creationId xmlns:a16="http://schemas.microsoft.com/office/drawing/2014/main" id="{6A1267B0-96E7-6CA9-FEAD-FECEF940F0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9" b="-349"/>
          <a:stretch/>
        </p:blipFill>
        <p:spPr>
          <a:xfrm>
            <a:off x="326134" y="5692966"/>
            <a:ext cx="11433159" cy="550007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743D227-AC26-8D71-72D1-4CFD77989B35}"/>
              </a:ext>
            </a:extLst>
          </p:cNvPr>
          <p:cNvCxnSpPr/>
          <p:nvPr/>
        </p:nvCxnSpPr>
        <p:spPr>
          <a:xfrm>
            <a:off x="3876675" y="1762125"/>
            <a:ext cx="0" cy="448084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B48C59E-F884-D390-9F6D-045D160DC7CE}"/>
              </a:ext>
            </a:extLst>
          </p:cNvPr>
          <p:cNvSpPr/>
          <p:nvPr/>
        </p:nvSpPr>
        <p:spPr>
          <a:xfrm>
            <a:off x="3870802" y="4235775"/>
            <a:ext cx="367824" cy="3743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06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25781D4-B548-DF43-6BA4-82CF667893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0906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18" progId="TCLayout.ActiveDocument.1">
                  <p:embed/>
                </p:oleObj>
              </mc:Choice>
              <mc:Fallback>
                <p:oleObj name="think-cell Folie" r:id="rId4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4DB2B60-883D-DB3C-B976-CC4919C4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Ramp-</a:t>
            </a:r>
            <a:r>
              <a:rPr lang="de-CH" dirty="0" err="1"/>
              <a:t>up</a:t>
            </a:r>
            <a:r>
              <a:rPr lang="de-CH" dirty="0"/>
              <a:t>, Ramp-down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A82F82A-BDC0-F44A-E845-C5462FF8E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" y="1703354"/>
            <a:ext cx="12254117" cy="4745571"/>
          </a:xfrm>
        </p:spPr>
      </p:pic>
    </p:spTree>
    <p:extLst>
      <p:ext uri="{BB962C8B-B14F-4D97-AF65-F5344CB8AC3E}">
        <p14:creationId xmlns:p14="http://schemas.microsoft.com/office/powerpoint/2010/main" val="133631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3AF725D-DFD5-DD6D-0817-975A0EBE5A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0987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C671526-B9FF-D136-9779-C875F8FD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Shorttime </a:t>
            </a:r>
            <a:r>
              <a:rPr lang="de-CH" dirty="0" err="1"/>
              <a:t>forecast</a:t>
            </a:r>
            <a:endParaRPr lang="de-CH" dirty="0"/>
          </a:p>
        </p:txBody>
      </p:sp>
      <p:pic>
        <p:nvPicPr>
          <p:cNvPr id="6" name="Google Shape;121;p23">
            <a:extLst>
              <a:ext uri="{FF2B5EF4-FFF2-40B4-BE49-F238E27FC236}">
                <a16:creationId xmlns:a16="http://schemas.microsoft.com/office/drawing/2014/main" id="{E9A4752F-74FC-94D8-D8FB-F44D3A71260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285" y="1687327"/>
            <a:ext cx="8879401" cy="5027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6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D7CFFD9-A2A6-242A-B878-0AE849B337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4844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4901A10-4D1C-B32E-7AF0-84BA721B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Questions!!!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34072-D94A-EDD7-7E0F-533C5FDF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consume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morning</a:t>
            </a:r>
            <a:r>
              <a:rPr lang="de-CH" dirty="0"/>
              <a:t> and </a:t>
            </a:r>
            <a:r>
              <a:rPr lang="de-CH" dirty="0" err="1"/>
              <a:t>evening</a:t>
            </a:r>
            <a:r>
              <a:rPr lang="de-CH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0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96A06F3-5A5C-9497-BED7-24B635B73B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3321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409A4DB-6A5A-D177-B3F4-90D91E93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Conclusions</a:t>
            </a:r>
            <a:r>
              <a:rPr lang="de-CH" dirty="0"/>
              <a:t> / </a:t>
            </a:r>
            <a:r>
              <a:rPr lang="de-CH" dirty="0" err="1"/>
              <a:t>wrap-up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D08D1-1C74-0406-751E-E6C80FC9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Next 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forecast</a:t>
            </a:r>
            <a:r>
              <a:rPr lang="de-CH"/>
              <a:t> for </a:t>
            </a:r>
            <a:r>
              <a:rPr lang="de-CH" dirty="0" err="1"/>
              <a:t>the</a:t>
            </a:r>
            <a:r>
              <a:rPr lang="de-CH" dirty="0"/>
              <a:t> relevant </a:t>
            </a:r>
            <a:r>
              <a:rPr lang="de-CH" dirty="0" err="1"/>
              <a:t>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35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1AC2568-3D2C-8FFC-2287-C1AF1D948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0913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18" progId="TCLayout.ActiveDocument.1">
                  <p:embed/>
                </p:oleObj>
              </mc:Choice>
              <mc:Fallback>
                <p:oleObj name="think-cell Folie" r:id="rId4" imgW="353" imgH="31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1AC2568-3D2C-8FFC-2287-C1AF1D948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173708-DD2C-3175-DCCB-CD751CAF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Flow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NetTransferCapacity</a:t>
            </a:r>
            <a:r>
              <a:rPr lang="de-CH" dirty="0"/>
              <a:t> (NTC)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19FAB98-C0B9-E512-5686-31BF60F1B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/>
          <a:stretch/>
        </p:blipFill>
        <p:spPr>
          <a:xfrm>
            <a:off x="479235" y="1982803"/>
            <a:ext cx="11234710" cy="4117808"/>
          </a:xfrm>
        </p:spPr>
      </p:pic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A6140A5C-B2B1-5350-BAA5-008066175F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0" t="3767" r="836" b="85885"/>
          <a:stretch/>
        </p:blipFill>
        <p:spPr>
          <a:xfrm>
            <a:off x="10443411" y="1896176"/>
            <a:ext cx="1491602" cy="82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2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F277DEF-24A5-FF25-A8C8-0D29CFEFDC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462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A8A522-3867-A27E-2C5B-82291CB6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Challenge /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3C2BB-C8B6-DC8F-ECB0-4AC4FB36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1" y="2598821"/>
            <a:ext cx="9765210" cy="3179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5400" dirty="0" err="1"/>
              <a:t>Develope</a:t>
            </a:r>
            <a:r>
              <a:rPr lang="de-CH" sz="5400" dirty="0"/>
              <a:t> a </a:t>
            </a:r>
            <a:r>
              <a:rPr lang="de-CH" sz="5400" dirty="0" err="1"/>
              <a:t>predictive</a:t>
            </a:r>
            <a:r>
              <a:rPr lang="de-CH" sz="5400" dirty="0"/>
              <a:t> </a:t>
            </a:r>
            <a:r>
              <a:rPr lang="de-CH" sz="5400" dirty="0" err="1"/>
              <a:t>model</a:t>
            </a:r>
            <a:r>
              <a:rPr lang="de-CH" sz="5400" dirty="0"/>
              <a:t> </a:t>
            </a:r>
            <a:r>
              <a:rPr lang="de-CH" sz="5400" dirty="0" err="1"/>
              <a:t>to</a:t>
            </a:r>
            <a:r>
              <a:rPr lang="de-CH" sz="5400" dirty="0"/>
              <a:t> </a:t>
            </a:r>
            <a:r>
              <a:rPr lang="de-CH" sz="5400" dirty="0" err="1"/>
              <a:t>forecast</a:t>
            </a:r>
            <a:r>
              <a:rPr lang="de-CH" sz="5400" dirty="0"/>
              <a:t> </a:t>
            </a:r>
            <a:r>
              <a:rPr lang="de-CH" sz="5400" b="1" dirty="0" err="1"/>
              <a:t>control</a:t>
            </a:r>
            <a:r>
              <a:rPr lang="de-CH" sz="5400" b="1" dirty="0"/>
              <a:t> </a:t>
            </a:r>
            <a:r>
              <a:rPr lang="de-CH" sz="5400" b="1" dirty="0" err="1"/>
              <a:t>energy</a:t>
            </a:r>
            <a:r>
              <a:rPr lang="de-CH" sz="5400" b="1" dirty="0"/>
              <a:t> </a:t>
            </a:r>
            <a:r>
              <a:rPr lang="de-CH" sz="5400" b="1" dirty="0" err="1"/>
              <a:t>activations</a:t>
            </a:r>
            <a:r>
              <a:rPr lang="de-CH" sz="5400" b="1" dirty="0"/>
              <a:t> </a:t>
            </a:r>
            <a:r>
              <a:rPr lang="de-CH" sz="5400" dirty="0"/>
              <a:t>for </a:t>
            </a:r>
            <a:r>
              <a:rPr lang="de-CH" sz="5400" dirty="0" err="1"/>
              <a:t>grid</a:t>
            </a:r>
            <a:r>
              <a:rPr lang="de-CH" sz="5400" dirty="0"/>
              <a:t> </a:t>
            </a:r>
            <a:r>
              <a:rPr lang="de-CH" sz="5400" dirty="0" err="1"/>
              <a:t>stability</a:t>
            </a:r>
            <a:r>
              <a:rPr lang="de-CH" sz="5400" dirty="0"/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82E718-D726-7036-E469-ACA8E8778935}"/>
              </a:ext>
            </a:extLst>
          </p:cNvPr>
          <p:cNvSpPr txBox="1"/>
          <p:nvPr/>
        </p:nvSpPr>
        <p:spPr>
          <a:xfrm>
            <a:off x="1665171" y="5408533"/>
            <a:ext cx="47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Restoration Reserve (</a:t>
            </a:r>
            <a:r>
              <a:rPr lang="de-CH" dirty="0" err="1"/>
              <a:t>afrr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7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B2AE6860-5AA9-5733-D033-662EE78B53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5991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897827-3337-0399-4026-C9B12760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</a:t>
            </a:r>
            <a:r>
              <a:rPr lang="de-CH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68725-119C-0766-65CD-E6C857AD8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4"/>
          <a:stretch/>
        </p:blipFill>
        <p:spPr bwMode="auto">
          <a:xfrm>
            <a:off x="2904988" y="1851068"/>
            <a:ext cx="6382023" cy="42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84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B2AE6860-5AA9-5733-D033-662EE78B53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0165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53" imgH="318" progId="TCLayout.ActiveDocument.1">
                  <p:embed/>
                </p:oleObj>
              </mc:Choice>
              <mc:Fallback>
                <p:oleObj name="think-cell Folie" r:id="rId6" imgW="353" imgH="318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AE6860-5AA9-5733-D033-662EE78B5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897827-3337-0399-4026-C9B12760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</a:t>
            </a:r>
            <a:r>
              <a:rPr lang="de-CH" dirty="0"/>
              <a:t>?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93BE9EE-2359-3BE7-090B-525F7C4AE06A}"/>
              </a:ext>
            </a:extLst>
          </p:cNvPr>
          <p:cNvGrpSpPr/>
          <p:nvPr/>
        </p:nvGrpSpPr>
        <p:grpSpPr>
          <a:xfrm>
            <a:off x="3104895" y="1959671"/>
            <a:ext cx="5982210" cy="4181248"/>
            <a:chOff x="5552566" y="1892293"/>
            <a:chExt cx="6226758" cy="4296119"/>
          </a:xfrm>
        </p:grpSpPr>
        <p:sp>
          <p:nvSpPr>
            <p:cNvPr id="4" name="BG_Säule">
              <a:extLst>
                <a:ext uri="{FF2B5EF4-FFF2-40B4-BE49-F238E27FC236}">
                  <a16:creationId xmlns:a16="http://schemas.microsoft.com/office/drawing/2014/main" id="{D8915EE9-2270-4214-78CD-6EEE69FEB052}"/>
                </a:ext>
              </a:extLst>
            </p:cNvPr>
            <p:cNvSpPr/>
            <p:nvPr/>
          </p:nvSpPr>
          <p:spPr>
            <a:xfrm>
              <a:off x="8571566" y="2857567"/>
              <a:ext cx="176734" cy="3154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314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" name="Waage">
              <a:extLst>
                <a:ext uri="{FF2B5EF4-FFF2-40B4-BE49-F238E27FC236}">
                  <a16:creationId xmlns:a16="http://schemas.microsoft.com/office/drawing/2014/main" id="{9B3CEF86-F02D-1F55-06ED-114183809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22880" y="2116783"/>
              <a:ext cx="4903554" cy="782354"/>
            </a:xfrm>
            <a:prstGeom prst="rect">
              <a:avLst/>
            </a:prstGeom>
          </p:spPr>
        </p:pic>
        <p:pic>
          <p:nvPicPr>
            <p:cNvPr id="6" name="Säule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5DBAA0-084A-E464-DBBC-C7983B228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15259" y="2344881"/>
              <a:ext cx="2708981" cy="3843531"/>
            </a:xfrm>
            <a:prstGeom prst="rect">
              <a:avLst/>
            </a:prstGeom>
          </p:spPr>
        </p:pic>
        <p:grpSp>
          <p:nvGrpSpPr>
            <p:cNvPr id="7" name="Erzeuger">
              <a:extLst>
                <a:ext uri="{FF2B5EF4-FFF2-40B4-BE49-F238E27FC236}">
                  <a16:creationId xmlns:a16="http://schemas.microsoft.com/office/drawing/2014/main" id="{48FAB9E2-3DD2-FF1C-0B68-FF6728C9676E}"/>
                </a:ext>
              </a:extLst>
            </p:cNvPr>
            <p:cNvGrpSpPr/>
            <p:nvPr/>
          </p:nvGrpSpPr>
          <p:grpSpPr>
            <a:xfrm>
              <a:off x="5552566" y="2643294"/>
              <a:ext cx="2056260" cy="2886177"/>
              <a:chOff x="1356524" y="2286946"/>
              <a:chExt cx="1675596" cy="2351876"/>
            </a:xfrm>
          </p:grpSpPr>
          <p:pic>
            <p:nvPicPr>
              <p:cNvPr id="8" name="Hänger_Erzeuger" descr="Shape, arrow&#10;&#10;Description automatically generated">
                <a:extLst>
                  <a:ext uri="{FF2B5EF4-FFF2-40B4-BE49-F238E27FC236}">
                    <a16:creationId xmlns:a16="http://schemas.microsoft.com/office/drawing/2014/main" id="{705D6BC1-0ACE-90AD-FDFF-25969219B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6524" y="2443946"/>
                <a:ext cx="1675596" cy="2194876"/>
              </a:xfrm>
              <a:prstGeom prst="rect">
                <a:avLst/>
              </a:prstGeom>
            </p:spPr>
          </p:pic>
          <p:pic>
            <p:nvPicPr>
              <p:cNvPr id="9" name="Kreis_Erzeuger">
                <a:extLst>
                  <a:ext uri="{FF2B5EF4-FFF2-40B4-BE49-F238E27FC236}">
                    <a16:creationId xmlns:a16="http://schemas.microsoft.com/office/drawing/2014/main" id="{9B409A6D-9A6D-81BB-C376-5DEAD0BEF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5394" y="2286946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" name="Verbraucher">
              <a:extLst>
                <a:ext uri="{FF2B5EF4-FFF2-40B4-BE49-F238E27FC236}">
                  <a16:creationId xmlns:a16="http://schemas.microsoft.com/office/drawing/2014/main" id="{37584B0A-33F5-A8C3-4935-DFD94A24E2C2}"/>
                </a:ext>
              </a:extLst>
            </p:cNvPr>
            <p:cNvGrpSpPr/>
            <p:nvPr/>
          </p:nvGrpSpPr>
          <p:grpSpPr>
            <a:xfrm>
              <a:off x="9723064" y="2643294"/>
              <a:ext cx="2056260" cy="2886177"/>
              <a:chOff x="1356524" y="2286946"/>
              <a:chExt cx="1675596" cy="2351876"/>
            </a:xfrm>
          </p:grpSpPr>
          <p:pic>
            <p:nvPicPr>
              <p:cNvPr id="11" name="Hänger_Verbraucher" descr="Shape, arrow&#10;&#10;Description automatically generated">
                <a:extLst>
                  <a:ext uri="{FF2B5EF4-FFF2-40B4-BE49-F238E27FC236}">
                    <a16:creationId xmlns:a16="http://schemas.microsoft.com/office/drawing/2014/main" id="{BADE7BE7-EF11-54FD-E59D-2FE691E84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56524" y="2443946"/>
                <a:ext cx="1675596" cy="2194876"/>
              </a:xfrm>
              <a:prstGeom prst="rect">
                <a:avLst/>
              </a:prstGeom>
            </p:spPr>
          </p:pic>
          <p:pic>
            <p:nvPicPr>
              <p:cNvPr id="12" name="Kreis_Verbraucher">
                <a:extLst>
                  <a:ext uri="{FF2B5EF4-FFF2-40B4-BE49-F238E27FC236}">
                    <a16:creationId xmlns:a16="http://schemas.microsoft.com/office/drawing/2014/main" id="{F2435DF3-D42B-7FCC-0429-8249A4A1F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59452" y="2286946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C6485-831A-1353-7F13-4FEB74FFEF8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502005" y="1892293"/>
              <a:ext cx="653050" cy="890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39168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7B7A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50,0 Hz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2B14D511-B5EA-7895-922B-F8C2ABFF091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467145" y="5099715"/>
              <a:ext cx="244458" cy="2444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1200" cap="none" spc="0" normalizeH="0" baseline="0" noProof="0">
                  <a:ln>
                    <a:noFill/>
                  </a:ln>
                  <a:solidFill>
                    <a:srgbClr val="00ACA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81B0ED2-6A53-146A-9E61-07A9965A9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alphaModFix amt="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27752" y="3463575"/>
              <a:ext cx="2046906" cy="1488227"/>
            </a:xfrm>
            <a:prstGeom prst="rect">
              <a:avLst/>
            </a:prstGeom>
          </p:spPr>
        </p:pic>
        <p:pic>
          <p:nvPicPr>
            <p:cNvPr id="16" name="Picture 28">
              <a:extLst>
                <a:ext uri="{FF2B5EF4-FFF2-40B4-BE49-F238E27FC236}">
                  <a16:creationId xmlns:a16="http://schemas.microsoft.com/office/drawing/2014/main" id="{95660997-EFD8-9109-2028-903522D9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23064" y="3463575"/>
              <a:ext cx="2046906" cy="1488227"/>
            </a:xfrm>
            <a:prstGeom prst="rect">
              <a:avLst/>
            </a:prstGeom>
          </p:spPr>
        </p:pic>
        <p:pic>
          <p:nvPicPr>
            <p:cNvPr id="17" name="Picture 29">
              <a:extLst>
                <a:ext uri="{FF2B5EF4-FFF2-40B4-BE49-F238E27FC236}">
                  <a16:creationId xmlns:a16="http://schemas.microsoft.com/office/drawing/2014/main" id="{98C403D6-C463-4D96-E3E6-F0AA534F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alphaModFix amt="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3364" y="3861461"/>
              <a:ext cx="2039397" cy="1139314"/>
            </a:xfrm>
            <a:prstGeom prst="rect">
              <a:avLst/>
            </a:prstGeom>
          </p:spPr>
        </p:pic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AEED5AB5-31B5-7129-D9FD-C056CA65F7D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631064" y="5099715"/>
              <a:ext cx="244458" cy="2444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1200" cap="none" spc="0" normalizeH="0" baseline="0" noProof="0">
                  <a:ln>
                    <a:noFill/>
                  </a:ln>
                  <a:solidFill>
                    <a:srgbClr val="00ACA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D5B5C62-CD3E-644D-84CA-ECD2C0EC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7254" y="3855951"/>
              <a:ext cx="2035507" cy="114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8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32DF84-964D-8EE2-EF3F-6EF240CD3D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8605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DBED388-30D9-0AE4-894B-42CBFC8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Activations</a:t>
            </a:r>
            <a:r>
              <a:rPr lang="de-CH" dirty="0"/>
              <a:t>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BECDAD-63FF-BA86-6FFE-E4FF1A55F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21313"/>
              </p:ext>
            </p:extLst>
          </p:nvPr>
        </p:nvGraphicFramePr>
        <p:xfrm>
          <a:off x="676275" y="2011363"/>
          <a:ext cx="10753725" cy="337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941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32DF84-964D-8EE2-EF3F-6EF240CD3D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32DF84-964D-8EE2-EF3F-6EF240CD3D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DBED388-30D9-0AE4-894B-42CBFC8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Activations</a:t>
            </a:r>
            <a:r>
              <a:rPr lang="de-CH" dirty="0"/>
              <a:t>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BECDAD-63FF-BA86-6FFE-E4FF1A55F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089216"/>
              </p:ext>
            </p:extLst>
          </p:nvPr>
        </p:nvGraphicFramePr>
        <p:xfrm>
          <a:off x="676275" y="2011363"/>
          <a:ext cx="10753725" cy="337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070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872DCB8-C5F6-F0B2-3793-917CFE9684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3545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16C4E04-D490-6CC2-ECF3-1EFA4CD9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Data </a:t>
            </a:r>
            <a:r>
              <a:rPr lang="de-CH" dirty="0" err="1"/>
              <a:t>about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770B2-7393-25D1-A30A-722C37C4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Fields: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TimeStamps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ActivatedBalancingVolume_CH_aFRR</a:t>
            </a:r>
            <a:r>
              <a:rPr lang="de-CH" dirty="0"/>
              <a:t> </a:t>
            </a:r>
            <a:r>
              <a:rPr lang="de-CH" b="1" dirty="0"/>
              <a:t>Positive</a:t>
            </a:r>
            <a:r>
              <a:rPr lang="de-CH" dirty="0"/>
              <a:t> and </a:t>
            </a:r>
            <a:r>
              <a:rPr lang="de-CH" b="1" dirty="0"/>
              <a:t>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Generation (</a:t>
            </a:r>
            <a:r>
              <a:rPr lang="de-CH" dirty="0" err="1"/>
              <a:t>HydroLake</a:t>
            </a:r>
            <a:r>
              <a:rPr lang="de-CH" dirty="0"/>
              <a:t>, </a:t>
            </a:r>
            <a:r>
              <a:rPr lang="de-CH" dirty="0" err="1"/>
              <a:t>HydroPumpedStorage</a:t>
            </a:r>
            <a:r>
              <a:rPr lang="de-CH" dirty="0"/>
              <a:t>, </a:t>
            </a:r>
            <a:r>
              <a:rPr lang="de-CH" dirty="0" err="1"/>
              <a:t>HydroRunOfRiver</a:t>
            </a:r>
            <a:r>
              <a:rPr lang="de-CH" dirty="0"/>
              <a:t>, Solar, </a:t>
            </a:r>
            <a:r>
              <a:rPr lang="de-CH" dirty="0" err="1"/>
              <a:t>Nuclear</a:t>
            </a:r>
            <a:r>
              <a:rPr lang="de-CH" dirty="0"/>
              <a:t>, </a:t>
            </a:r>
            <a:r>
              <a:rPr lang="de-CH" dirty="0" err="1"/>
              <a:t>WindOnShore</a:t>
            </a:r>
            <a:r>
              <a:rPr lang="de-CH" dirty="0"/>
              <a:t>, Lignite, </a:t>
            </a:r>
            <a:r>
              <a:rPr lang="de-CH" dirty="0" err="1"/>
              <a:t>HardCoal</a:t>
            </a:r>
            <a:r>
              <a:rPr lang="de-CH" dirty="0"/>
              <a:t>, Gas) for CH, DE, FR, IT, AT </a:t>
            </a:r>
            <a:r>
              <a:rPr lang="de-CH" b="1" dirty="0" err="1"/>
              <a:t>where</a:t>
            </a:r>
            <a:r>
              <a:rPr lang="de-CH" b="1" dirty="0"/>
              <a:t> </a:t>
            </a:r>
            <a:r>
              <a:rPr lang="de-CH" b="1" dirty="0" err="1"/>
              <a:t>available</a:t>
            </a: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Consumption</a:t>
            </a:r>
            <a:r>
              <a:rPr lang="de-CH" dirty="0"/>
              <a:t> for CH, DE, FR, IT, 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Boarder</a:t>
            </a:r>
            <a:r>
              <a:rPr lang="de-CH" dirty="0"/>
              <a:t> </a:t>
            </a:r>
            <a:r>
              <a:rPr lang="de-CH" dirty="0" err="1"/>
              <a:t>Flows</a:t>
            </a:r>
            <a:r>
              <a:rPr lang="de-CH" dirty="0"/>
              <a:t> CH-DE, CH-FR, CH-IT, CH-AT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NetTransferCapacity</a:t>
            </a:r>
            <a:r>
              <a:rPr lang="de-CH" dirty="0"/>
              <a:t> (NTC)</a:t>
            </a:r>
          </a:p>
        </p:txBody>
      </p:sp>
    </p:spTree>
    <p:extLst>
      <p:ext uri="{BB962C8B-B14F-4D97-AF65-F5344CB8AC3E}">
        <p14:creationId xmlns:p14="http://schemas.microsoft.com/office/powerpoint/2010/main" val="6239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FE0F34B-5E1A-EEF0-F362-2C96C86FCA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84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6E54803-5575-A63D-25C2-BED51CBA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explore</a:t>
            </a:r>
            <a:r>
              <a:rPr lang="de-CH" dirty="0"/>
              <a:t>?</a:t>
            </a:r>
          </a:p>
        </p:txBody>
      </p:sp>
      <p:pic>
        <p:nvPicPr>
          <p:cNvPr id="10" name="Inhaltsplatzhalter 9" descr="Uhr mit einfarbiger Füllung">
            <a:extLst>
              <a:ext uri="{FF2B5EF4-FFF2-40B4-BE49-F238E27FC236}">
                <a16:creationId xmlns:a16="http://schemas.microsoft.com/office/drawing/2014/main" id="{00ED690C-BB28-5ED6-4F01-F5D43CB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6868" y="2855118"/>
            <a:ext cx="1490663" cy="1490663"/>
          </a:xfrm>
        </p:spPr>
      </p:pic>
      <p:pic>
        <p:nvPicPr>
          <p:cNvPr id="12" name="Grafik 11" descr="Teils sonnig Silhouette">
            <a:extLst>
              <a:ext uri="{FF2B5EF4-FFF2-40B4-BE49-F238E27FC236}">
                <a16:creationId xmlns:a16="http://schemas.microsoft.com/office/drawing/2014/main" id="{C03F3F26-6449-745F-A312-F3B8083EF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9675" y="2762249"/>
            <a:ext cx="1676400" cy="1676400"/>
          </a:xfrm>
          <a:prstGeom prst="rect">
            <a:avLst/>
          </a:prstGeom>
        </p:spPr>
      </p:pic>
      <p:pic>
        <p:nvPicPr>
          <p:cNvPr id="14" name="Grafik 13" descr="Europa mit einfarbiger Füllung">
            <a:extLst>
              <a:ext uri="{FF2B5EF4-FFF2-40B4-BE49-F238E27FC236}">
                <a16:creationId xmlns:a16="http://schemas.microsoft.com/office/drawing/2014/main" id="{89937344-583A-146C-B492-3A8942393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6275" y="1990725"/>
            <a:ext cx="2876550" cy="28765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323A807-7307-F326-69C7-0874927646D9}"/>
              </a:ext>
            </a:extLst>
          </p:cNvPr>
          <p:cNvSpPr txBox="1"/>
          <p:nvPr/>
        </p:nvSpPr>
        <p:spPr>
          <a:xfrm>
            <a:off x="1114425" y="5362575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Time / </a:t>
            </a:r>
            <a:r>
              <a:rPr lang="de-CH" dirty="0" err="1"/>
              <a:t>Calendar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FE1ED9-5A88-4A9A-11E7-834FC080C241}"/>
              </a:ext>
            </a:extLst>
          </p:cNvPr>
          <p:cNvSpPr txBox="1"/>
          <p:nvPr/>
        </p:nvSpPr>
        <p:spPr>
          <a:xfrm>
            <a:off x="4505325" y="5362575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Weather</a:t>
            </a:r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84CC7C-F7D2-FA0A-DB08-67EFB7A5D780}"/>
              </a:ext>
            </a:extLst>
          </p:cNvPr>
          <p:cNvSpPr txBox="1"/>
          <p:nvPr/>
        </p:nvSpPr>
        <p:spPr>
          <a:xfrm>
            <a:off x="8677275" y="5362575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Cross-</a:t>
            </a:r>
            <a:r>
              <a:rPr lang="de-CH" dirty="0" err="1"/>
              <a:t>border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66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496766E-DECC-3602-8DF5-D8A2461F65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0984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EA1FA5B-A340-A530-2F57-98E0BD7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Relevant Features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A5A895-612A-DD6F-6438-1F031284F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/>
          <a:stretch/>
        </p:blipFill>
        <p:spPr>
          <a:xfrm>
            <a:off x="429606" y="1541713"/>
            <a:ext cx="11228010" cy="5095737"/>
          </a:xfrm>
        </p:spPr>
      </p:pic>
    </p:spTree>
    <p:extLst>
      <p:ext uri="{BB962C8B-B14F-4D97-AF65-F5344CB8AC3E}">
        <p14:creationId xmlns:p14="http://schemas.microsoft.com/office/powerpoint/2010/main" val="3515130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50,0 H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CE7BE8-29EB-492E-9811-F4D5DC3EA928}">
  <we:reference id="22ff87a5-132f-4d52-9e97-94d888e4dd91" version="3.7.0.0" store="EXCatalog" storeType="EXCatalog"/>
  <we:alternateReferences>
    <we:reference id="WA104380050" version="3.7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271</Words>
  <Application>Microsoft Office PowerPoint</Application>
  <PresentationFormat>Breitbild</PresentationFormat>
  <Paragraphs>52</Paragraphs>
  <Slides>16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Metropolitan</vt:lpstr>
      <vt:lpstr>think-cell Folie</vt:lpstr>
      <vt:lpstr>Predicting Control Energy Volumes for Grid Stability</vt:lpstr>
      <vt:lpstr>Challenge / Goal</vt:lpstr>
      <vt:lpstr>Control Energy Activation?</vt:lpstr>
      <vt:lpstr>Control Energy Activation?</vt:lpstr>
      <vt:lpstr>Control Energy Activations?</vt:lpstr>
      <vt:lpstr>Control Energy Activations?</vt:lpstr>
      <vt:lpstr>What is the Data about?</vt:lpstr>
      <vt:lpstr>What did we explore?</vt:lpstr>
      <vt:lpstr>Relevant Features</vt:lpstr>
      <vt:lpstr>Daily Trend short term pos. balance</vt:lpstr>
      <vt:lpstr>Imported Energy lags aFFR</vt:lpstr>
      <vt:lpstr>Ramp-up, Ramp-down</vt:lpstr>
      <vt:lpstr>Shorttime forecast</vt:lpstr>
      <vt:lpstr>Questions!!!</vt:lpstr>
      <vt:lpstr>Conclusions / wrap-up</vt:lpstr>
      <vt:lpstr>Flow over NetTransferCapacity (NTC)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Control Energy Volumes for Grid Stability</dc:title>
  <dc:creator>Steiner Remo</dc:creator>
  <cp:lastModifiedBy>Steiner Remo</cp:lastModifiedBy>
  <cp:revision>34</cp:revision>
  <dcterms:created xsi:type="dcterms:W3CDTF">2024-09-12T15:47:29Z</dcterms:created>
  <dcterms:modified xsi:type="dcterms:W3CDTF">2024-09-13T11:14:57Z</dcterms:modified>
</cp:coreProperties>
</file>