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1" r:id="rId4"/>
    <p:sldId id="294" r:id="rId5"/>
    <p:sldId id="295" r:id="rId6"/>
    <p:sldId id="280" r:id="rId7"/>
    <p:sldId id="297" r:id="rId8"/>
    <p:sldId id="296" r:id="rId9"/>
    <p:sldId id="298" r:id="rId10"/>
    <p:sldId id="299"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0" d="100"/>
          <a:sy n="80" d="100"/>
        </p:scale>
        <p:origin x="58" y="17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Petrol Consumption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sz="1800" dirty="0"/>
              <a:t>Varun </a:t>
            </a:r>
            <a:r>
              <a:rPr lang="en-US" sz="1800" dirty="0" err="1"/>
              <a:t>Kannamgari</a:t>
            </a:r>
            <a:r>
              <a:rPr lang="en-US" sz="1800"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0506-B886-2D60-CBAE-E98DFE570F6A}"/>
              </a:ext>
            </a:extLst>
          </p:cNvPr>
          <p:cNvSpPr>
            <a:spLocks noGrp="1"/>
          </p:cNvSpPr>
          <p:nvPr>
            <p:ph type="title"/>
          </p:nvPr>
        </p:nvSpPr>
        <p:spPr/>
        <p:txBody>
          <a:bodyPr/>
          <a:lstStyle/>
          <a:p>
            <a:r>
              <a:rPr lang="en-US" dirty="0"/>
              <a:t>References</a:t>
            </a:r>
          </a:p>
        </p:txBody>
      </p:sp>
      <p:sp>
        <p:nvSpPr>
          <p:cNvPr id="5" name="Slide Number Placeholder 4">
            <a:extLst>
              <a:ext uri="{FF2B5EF4-FFF2-40B4-BE49-F238E27FC236}">
                <a16:creationId xmlns:a16="http://schemas.microsoft.com/office/drawing/2014/main" id="{35295BB8-F136-9E40-8995-4C3F7530AAA7}"/>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6" name="Rectangle 1">
            <a:extLst>
              <a:ext uri="{FF2B5EF4-FFF2-40B4-BE49-F238E27FC236}">
                <a16:creationId xmlns:a16="http://schemas.microsoft.com/office/drawing/2014/main" id="{481F4569-A093-5AB6-6B66-569DD4A11A6A}"/>
              </a:ext>
            </a:extLst>
          </p:cNvPr>
          <p:cNvSpPr>
            <a:spLocks noGrp="1" noChangeArrowheads="1"/>
          </p:cNvSpPr>
          <p:nvPr>
            <p:ph idx="1"/>
          </p:nvPr>
        </p:nvSpPr>
        <p:spPr bwMode="auto">
          <a:xfrm>
            <a:off x="4224528" y="3326522"/>
            <a:ext cx="516814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Helmut Spaeth,</a:t>
            </a:r>
          </a:p>
          <a:p>
            <a:pPr marR="0" lvl="0" algn="l"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Mathematical Algorithms for Linear Regression,</a:t>
            </a: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Academic Press, 1991,</a:t>
            </a: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SBN 0-12-656460-4.</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S Weisberg,</a:t>
            </a: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Applied Linear Regression,</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     New York, 1980, pages 32-33.</a:t>
            </a:r>
            <a:r>
              <a:rPr kumimoji="0" lang="en-US" altLang="en-US" sz="1800" b="0" i="0" u="none" strike="noStrike" cap="none" normalizeH="0" baseline="0" dirty="0">
                <a:ln>
                  <a:noFill/>
                </a:ln>
                <a:solidFill>
                  <a:schemeClr val="tx1"/>
                </a:solidFill>
                <a:effectLst/>
                <a:cs typeface="Arial" panose="020B0604020202020204" pitchFamily="34" charset="0"/>
              </a:rPr>
              <a:t> </a:t>
            </a:r>
          </a:p>
        </p:txBody>
      </p:sp>
    </p:spTree>
    <p:extLst>
      <p:ext uri="{BB962C8B-B14F-4D97-AF65-F5344CB8AC3E}">
        <p14:creationId xmlns:p14="http://schemas.microsoft.com/office/powerpoint/2010/main" val="215306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65145" y="906869"/>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867916"/>
            <a:ext cx="5693664" cy="3122168"/>
          </a:xfrm>
        </p:spPr>
        <p:txBody>
          <a:bodyPr/>
          <a:lstStyle/>
          <a:p>
            <a:r>
              <a:rPr lang="en-US" dirty="0"/>
              <a:t>Primary goal</a:t>
            </a:r>
          </a:p>
          <a:p>
            <a:r>
              <a:rPr lang="en-US" dirty="0"/>
              <a:t>Objective</a:t>
            </a:r>
          </a:p>
          <a:p>
            <a:r>
              <a:rPr lang="en-US" dirty="0"/>
              <a:t>Introduction</a:t>
            </a:r>
          </a:p>
          <a:p>
            <a:r>
              <a:rPr lang="en-US" dirty="0"/>
              <a:t>Results​​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dirty="0">
                <a:latin typeface="Sabon Next LT" panose="02000500000000000000" pitchFamily="2" charset="0"/>
                <a:cs typeface="Sabon Next LT" panose="02000500000000000000" pitchFamily="2" charset="0"/>
              </a:rPr>
              <a:t>Predicting the petrol consumption and finding the accuracy</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4ED3-8159-5653-8E8A-B7DDAB7766FC}"/>
              </a:ext>
            </a:extLst>
          </p:cNvPr>
          <p:cNvSpPr>
            <a:spLocks noGrp="1"/>
          </p:cNvSpPr>
          <p:nvPr>
            <p:ph type="title"/>
          </p:nvPr>
        </p:nvSpPr>
        <p:spPr>
          <a:xfrm>
            <a:off x="4041648" y="1209040"/>
            <a:ext cx="6766560" cy="768096"/>
          </a:xfrm>
        </p:spPr>
        <p:txBody>
          <a:bodyPr/>
          <a:lstStyle/>
          <a:p>
            <a:r>
              <a:rPr lang="en-US" sz="2800" dirty="0"/>
              <a:t>Role</a:t>
            </a:r>
            <a:r>
              <a:rPr lang="en-US" dirty="0"/>
              <a:t> </a:t>
            </a:r>
            <a:r>
              <a:rPr lang="en-US" sz="2800" dirty="0"/>
              <a:t>and</a:t>
            </a:r>
            <a:r>
              <a:rPr lang="en-US" dirty="0"/>
              <a:t> </a:t>
            </a:r>
            <a:r>
              <a:rPr lang="en-US" sz="2800" dirty="0"/>
              <a:t>Contribution</a:t>
            </a:r>
          </a:p>
        </p:txBody>
      </p:sp>
      <p:sp>
        <p:nvSpPr>
          <p:cNvPr id="3" name="Content Placeholder 2">
            <a:extLst>
              <a:ext uri="{FF2B5EF4-FFF2-40B4-BE49-F238E27FC236}">
                <a16:creationId xmlns:a16="http://schemas.microsoft.com/office/drawing/2014/main" id="{E47A6D37-63ED-4315-51A6-E327DAA93AC6}"/>
              </a:ext>
            </a:extLst>
          </p:cNvPr>
          <p:cNvSpPr>
            <a:spLocks noGrp="1"/>
          </p:cNvSpPr>
          <p:nvPr>
            <p:ph idx="1"/>
          </p:nvPr>
        </p:nvSpPr>
        <p:spPr>
          <a:xfrm>
            <a:off x="4178808" y="2450114"/>
            <a:ext cx="6766560" cy="2700528"/>
          </a:xfrm>
        </p:spPr>
        <p:txBody>
          <a:bodyPr/>
          <a:lstStyle/>
          <a:p>
            <a:pPr marL="285750" indent="-285750">
              <a:buFont typeface="Arial" panose="020B0604020202020204" pitchFamily="34" charset="0"/>
              <a:buChar char="•"/>
            </a:pPr>
            <a:r>
              <a:rPr lang="en-US" dirty="0"/>
              <a:t>Collected the dataset</a:t>
            </a:r>
          </a:p>
          <a:p>
            <a:pPr marL="285750" indent="-285750">
              <a:buFont typeface="Arial" panose="020B0604020202020204" pitchFamily="34" charset="0"/>
              <a:buChar char="•"/>
            </a:pPr>
            <a:r>
              <a:rPr lang="en-US" dirty="0"/>
              <a:t>Studied the dataset </a:t>
            </a:r>
            <a:r>
              <a:rPr lang="en-US" dirty="0" err="1"/>
              <a:t>througly</a:t>
            </a:r>
            <a:endParaRPr lang="en-US" dirty="0"/>
          </a:p>
          <a:p>
            <a:pPr marL="285750" indent="-285750">
              <a:buFont typeface="Arial" panose="020B0604020202020204" pitchFamily="34" charset="0"/>
              <a:buChar char="•"/>
            </a:pPr>
            <a:r>
              <a:rPr lang="en-US" dirty="0"/>
              <a:t>Split the dataset</a:t>
            </a:r>
          </a:p>
          <a:p>
            <a:pPr marL="285750" indent="-285750">
              <a:buFont typeface="Arial" panose="020B0604020202020204" pitchFamily="34" charset="0"/>
              <a:buChar char="•"/>
            </a:pPr>
            <a:r>
              <a:rPr lang="en-US" dirty="0"/>
              <a:t>Applied different models</a:t>
            </a:r>
          </a:p>
          <a:p>
            <a:pPr marL="285750" indent="-285750">
              <a:buFont typeface="Arial" panose="020B0604020202020204" pitchFamily="34" charset="0"/>
              <a:buChar char="•"/>
            </a:pPr>
            <a:r>
              <a:rPr lang="en-US" dirty="0"/>
              <a:t>Trained the models</a:t>
            </a:r>
          </a:p>
          <a:p>
            <a:pPr marL="285750" indent="-285750">
              <a:buFont typeface="Arial" panose="020B0604020202020204" pitchFamily="34" charset="0"/>
              <a:buChar char="•"/>
            </a:pPr>
            <a:r>
              <a:rPr lang="en-US" dirty="0"/>
              <a:t>Predicted output</a:t>
            </a:r>
          </a:p>
        </p:txBody>
      </p:sp>
      <p:sp>
        <p:nvSpPr>
          <p:cNvPr id="5" name="Slide Number Placeholder 4">
            <a:extLst>
              <a:ext uri="{FF2B5EF4-FFF2-40B4-BE49-F238E27FC236}">
                <a16:creationId xmlns:a16="http://schemas.microsoft.com/office/drawing/2014/main" id="{4681CADA-CAB8-C94C-A99D-17D18BD86ACD}"/>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15992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E017-21F4-F899-E27B-EB4CA0F030C4}"/>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C791944D-80DD-445C-4193-3CD232A9090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Predicting the Petrol Consumption by using the  Attributes(Features).</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etrol tax</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verage income</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aved highways</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opulation driver’s license attributes</a:t>
            </a:r>
            <a:endParaRPr lang="en-US" dirty="0"/>
          </a:p>
        </p:txBody>
      </p:sp>
      <p:sp>
        <p:nvSpPr>
          <p:cNvPr id="5" name="Slide Number Placeholder 4">
            <a:extLst>
              <a:ext uri="{FF2B5EF4-FFF2-40B4-BE49-F238E27FC236}">
                <a16:creationId xmlns:a16="http://schemas.microsoft.com/office/drawing/2014/main" id="{785C8AAC-C93E-0EF1-324A-5293024115C9}"/>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79820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dataset contains a total of 48 observations from 48 US states, measuring fuel efficiency for each state for a year. Factors used to determine each state's consumption included the state's gas tax, average per capita income, number of paved highway miles, and percentage of the population with a driver's license. I was. Analyze the data set using a multiple linear regression model. The response variable will be each state's gas mileage, and the other columns (that state's gas tax, average income per capita, number of paved highway miles, and percentage of population with a driver's license) will be covariates.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C4AE-B95B-3506-6494-169A32DE0AA5}"/>
              </a:ext>
            </a:extLst>
          </p:cNvPr>
          <p:cNvSpPr>
            <a:spLocks noGrp="1"/>
          </p:cNvSpPr>
          <p:nvPr>
            <p:ph type="title"/>
          </p:nvPr>
        </p:nvSpPr>
        <p:spPr>
          <a:xfrm>
            <a:off x="4041648" y="1299703"/>
            <a:ext cx="6766560" cy="768096"/>
          </a:xfrm>
        </p:spPr>
        <p:txBody>
          <a:bodyPr/>
          <a:lstStyle/>
          <a:p>
            <a:r>
              <a:rPr lang="en-US" dirty="0"/>
              <a:t>Problem statement</a:t>
            </a:r>
            <a:br>
              <a:rPr lang="en-US" dirty="0"/>
            </a:br>
            <a:endParaRPr lang="en-US" dirty="0"/>
          </a:p>
        </p:txBody>
      </p:sp>
      <p:sp>
        <p:nvSpPr>
          <p:cNvPr id="3" name="Content Placeholder 2">
            <a:extLst>
              <a:ext uri="{FF2B5EF4-FFF2-40B4-BE49-F238E27FC236}">
                <a16:creationId xmlns:a16="http://schemas.microsoft.com/office/drawing/2014/main" id="{2D63162E-4788-CC09-2AB8-5169BADBCBC3}"/>
              </a:ext>
            </a:extLst>
          </p:cNvPr>
          <p:cNvSpPr>
            <a:spLocks noGrp="1"/>
          </p:cNvSpPr>
          <p:nvPr>
            <p:ph idx="1"/>
          </p:nvPr>
        </p:nvSpPr>
        <p:spPr>
          <a:xfrm>
            <a:off x="3973517" y="2889086"/>
            <a:ext cx="6766560" cy="2700528"/>
          </a:xfrm>
        </p:spPr>
        <p:txBody>
          <a:bodyPr/>
          <a:lstStyle/>
          <a:p>
            <a:pPr marL="285750" indent="-285750">
              <a:buFont typeface="Arial" panose="020B0604020202020204" pitchFamily="34" charset="0"/>
              <a:buChar char="•"/>
            </a:pPr>
            <a:r>
              <a:rPr lang="en-US" dirty="0"/>
              <a:t>Which attribute influence more than other attribute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Which model predicts the good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BC0D6C16-07C0-311B-698A-D5DB24CE4525}"/>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17562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EC95-7883-EEB3-1186-1B7E70937ACE}"/>
              </a:ext>
            </a:extLst>
          </p:cNvPr>
          <p:cNvSpPr>
            <a:spLocks noGrp="1"/>
          </p:cNvSpPr>
          <p:nvPr>
            <p:ph type="title"/>
          </p:nvPr>
        </p:nvSpPr>
        <p:spPr>
          <a:xfrm>
            <a:off x="4041648" y="1443139"/>
            <a:ext cx="6766560" cy="768096"/>
          </a:xfrm>
        </p:spPr>
        <p:txBody>
          <a:bodyPr/>
          <a:lstStyle/>
          <a:p>
            <a:r>
              <a:rPr lang="en-US" dirty="0"/>
              <a:t>solution</a:t>
            </a:r>
          </a:p>
        </p:txBody>
      </p:sp>
      <p:sp>
        <p:nvSpPr>
          <p:cNvPr id="3" name="Content Placeholder 2">
            <a:extLst>
              <a:ext uri="{FF2B5EF4-FFF2-40B4-BE49-F238E27FC236}">
                <a16:creationId xmlns:a16="http://schemas.microsoft.com/office/drawing/2014/main" id="{1E355277-03C7-D0FA-C20F-B41F3D35A552}"/>
              </a:ext>
            </a:extLst>
          </p:cNvPr>
          <p:cNvSpPr>
            <a:spLocks noGrp="1"/>
          </p:cNvSpPr>
          <p:nvPr>
            <p:ph idx="1"/>
          </p:nvPr>
        </p:nvSpPr>
        <p:spPr/>
        <p:txBody>
          <a:bodyPr/>
          <a:lstStyle/>
          <a:p>
            <a:pPr marL="285750" indent="-285750">
              <a:buFont typeface="Arial" panose="020B0604020202020204" pitchFamily="34" charset="0"/>
              <a:buChar char="•"/>
            </a:pPr>
            <a:r>
              <a:rPr lang="en-US" dirty="0"/>
              <a:t>Three different models</a:t>
            </a:r>
          </a:p>
          <a:p>
            <a:pPr marL="285750" indent="-285750">
              <a:buFont typeface="Arial" panose="020B0604020202020204" pitchFamily="34" charset="0"/>
              <a:buChar char="•"/>
            </a:pPr>
            <a:r>
              <a:rPr lang="en-US" dirty="0"/>
              <a:t>Loaded the dataset</a:t>
            </a:r>
          </a:p>
          <a:p>
            <a:pPr marL="285750" indent="-285750">
              <a:buFont typeface="Arial" panose="020B0604020202020204" pitchFamily="34" charset="0"/>
              <a:buChar char="•"/>
            </a:pPr>
            <a:r>
              <a:rPr lang="en-US" dirty="0" err="1"/>
              <a:t>Seperated</a:t>
            </a:r>
            <a:r>
              <a:rPr lang="en-US" dirty="0"/>
              <a:t> Target variable from other</a:t>
            </a:r>
          </a:p>
          <a:p>
            <a:pPr marL="285750" indent="-285750">
              <a:buFont typeface="Arial" panose="020B0604020202020204" pitchFamily="34" charset="0"/>
              <a:buChar char="•"/>
            </a:pPr>
            <a:r>
              <a:rPr lang="en-US" dirty="0"/>
              <a:t>Calculated mean</a:t>
            </a:r>
          </a:p>
          <a:p>
            <a:pPr marL="285750" indent="-285750">
              <a:buFont typeface="Arial" panose="020B0604020202020204" pitchFamily="34" charset="0"/>
              <a:buChar char="•"/>
            </a:pPr>
            <a:r>
              <a:rPr lang="en-US" dirty="0"/>
              <a:t>Splitting the dataset</a:t>
            </a:r>
          </a:p>
          <a:p>
            <a:pPr marL="285750" indent="-285750">
              <a:buFont typeface="Arial" panose="020B0604020202020204" pitchFamily="34" charset="0"/>
              <a:buChar char="•"/>
            </a:pPr>
            <a:r>
              <a:rPr lang="en-US" dirty="0"/>
              <a:t>Calculated errors</a:t>
            </a:r>
          </a:p>
          <a:p>
            <a:pPr marL="285750" indent="-285750">
              <a:buFont typeface="Arial" panose="020B0604020202020204" pitchFamily="34" charset="0"/>
              <a:buChar char="•"/>
            </a:pPr>
            <a:endParaRPr lang="en-US" dirty="0"/>
          </a:p>
          <a:p>
            <a:pPr marR="0" lvl="0">
              <a:lnSpc>
                <a:spcPct val="107000"/>
              </a:lnSpc>
              <a:spcBef>
                <a:spcPts val="0"/>
              </a:spcBef>
              <a:spcAft>
                <a:spcPts val="0"/>
              </a:spcAft>
            </a:pPr>
            <a:endParaRPr lang="en-US" dirty="0"/>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AB0E575E-B667-1DED-9A5F-186E1BB03ED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56248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5AD5-C5BA-3306-2B6A-763F9ABB8BF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FB05D31-3010-75AB-04D6-B37D3B6A37B4}"/>
              </a:ext>
            </a:extLst>
          </p:cNvPr>
          <p:cNvSpPr>
            <a:spLocks noGrp="1"/>
          </p:cNvSpPr>
          <p:nvPr>
            <p:ph idx="1"/>
          </p:nvPr>
        </p:nvSpPr>
        <p:spPr/>
        <p:txBody>
          <a:bodyPr/>
          <a:lstStyle/>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Linear Regression </a:t>
            </a:r>
            <a:r>
              <a:rPr lang="en-US" sz="1800" b="0" i="0" u="none" strike="noStrike" dirty="0" err="1">
                <a:solidFill>
                  <a:srgbClr val="000000"/>
                </a:solidFill>
                <a:effectLst/>
                <a:latin typeface="Arial" panose="020B0604020202020204" pitchFamily="34" charset="0"/>
              </a:rPr>
              <a:t>performes</a:t>
            </a:r>
            <a:r>
              <a:rPr lang="en-US" sz="1800" b="0" i="0" u="none" strike="noStrike" dirty="0">
                <a:solidFill>
                  <a:srgbClr val="000000"/>
                </a:solidFill>
                <a:effectLst/>
                <a:latin typeface="Arial" panose="020B0604020202020204" pitchFamily="34" charset="0"/>
              </a:rPr>
              <a:t> very good than other three models. </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It’s accuracy is almost 99%. </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other three models which are Decision tree regressor, Random forest regressor and naive bayes accuracy is not good.</a:t>
            </a:r>
            <a:endParaRPr lang="en-US" dirty="0"/>
          </a:p>
        </p:txBody>
      </p:sp>
      <p:sp>
        <p:nvSpPr>
          <p:cNvPr id="5" name="Slide Number Placeholder 4">
            <a:extLst>
              <a:ext uri="{FF2B5EF4-FFF2-40B4-BE49-F238E27FC236}">
                <a16:creationId xmlns:a16="http://schemas.microsoft.com/office/drawing/2014/main" id="{36646880-6872-8C69-9CC1-A711B5BF3BA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408175900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{6A4828D1-CCFA-4836-B432-351BE2CC69FD}tf78438558_win32</Template>
  <TotalTime>163</TotalTime>
  <Words>303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Office Theme</vt:lpstr>
      <vt:lpstr>Petrol Consumption</vt:lpstr>
      <vt:lpstr>AGENDA</vt:lpstr>
      <vt:lpstr>PRIMARY GOALS</vt:lpstr>
      <vt:lpstr>Role and Contribution</vt:lpstr>
      <vt:lpstr>Objective</vt:lpstr>
      <vt:lpstr>Introduction</vt:lpstr>
      <vt:lpstr>Problem statement </vt:lpstr>
      <vt:lpstr>solution</vt:lpstr>
      <vt:lpstr>Results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Petrol Consumption</dc:title>
  <dc:subject/>
  <dc:creator>Pavan_Varun</dc:creator>
  <cp:lastModifiedBy>Pavan_Varun</cp:lastModifiedBy>
  <cp:revision>1</cp:revision>
  <dcterms:created xsi:type="dcterms:W3CDTF">2022-12-06T03:02:59Z</dcterms:created>
  <dcterms:modified xsi:type="dcterms:W3CDTF">2022-12-06T05:46:35Z</dcterms:modified>
</cp:coreProperties>
</file>