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3" r:id="rId5"/>
    <p:sldMasterId id="2147483734" r:id="rId6"/>
    <p:sldMasterId id="214748373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y="10288800" cx="18288000"/>
  <p:notesSz cx="6858000" cy="9144000"/>
  <p:embeddedFontLst>
    <p:embeddedFont>
      <p:font typeface="Montserrat SemiBold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Montserrat Medium"/>
      <p:regular r:id="rId46"/>
      <p:bold r:id="rId47"/>
      <p:italic r:id="rId48"/>
      <p:boldItalic r:id="rId49"/>
    </p:embeddedFont>
    <p:embeddedFont>
      <p:font typeface="Montserrat ExtraBold"/>
      <p:bold r:id="rId50"/>
      <p:boldItalic r:id="rId51"/>
    </p:embeddedFont>
    <p:embeddedFont>
      <p:font typeface="Helvetica Neue 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72">
          <p15:clr>
            <a:srgbClr val="A4A3A4"/>
          </p15:clr>
        </p15:guide>
        <p15:guide id="2" pos="7030">
          <p15:clr>
            <a:srgbClr val="A4A3A4"/>
          </p15:clr>
        </p15:guide>
        <p15:guide id="3" orient="horz" pos="1304">
          <p15:clr>
            <a:srgbClr val="9AA0A6"/>
          </p15:clr>
        </p15:guide>
        <p15:guide id="4" orient="horz" pos="3662">
          <p15:clr>
            <a:srgbClr val="9AA0A6"/>
          </p15:clr>
        </p15:guide>
        <p15:guide id="5" pos="1020">
          <p15:clr>
            <a:srgbClr val="9AA0A6"/>
          </p15:clr>
        </p15:guide>
        <p15:guide id="6" pos="3849">
          <p15:clr>
            <a:srgbClr val="9AA0A6"/>
          </p15:clr>
        </p15:guide>
        <p15:guide id="7" pos="2738">
          <p15:clr>
            <a:srgbClr val="9AA0A6"/>
          </p15:clr>
        </p15:guide>
        <p15:guide id="8" pos="4706">
          <p15:clr>
            <a:srgbClr val="9AA0A6"/>
          </p15:clr>
        </p15:guide>
        <p15:guide id="9" pos="60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5C5D7F-C2BB-457D-A509-83FB6E48DB3A}">
  <a:tblStyle styleId="{8F5C5D7F-C2BB-457D-A509-83FB6E48D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72" orient="horz"/>
        <p:guide pos="7030"/>
        <p:guide pos="1304" orient="horz"/>
        <p:guide pos="3662" orient="horz"/>
        <p:guide pos="1020"/>
        <p:guide pos="3849"/>
        <p:guide pos="2738"/>
        <p:guide pos="4706"/>
        <p:guide pos="60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MontserratSemiBold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font" Target="fonts/MontserratSemiBold-bold.fntdata"/><Relationship Id="rId38" Type="http://schemas.openxmlformats.org/officeDocument/2006/relationships/font" Target="fonts/MontserratSemiBold-regular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MontserratExtraBold-boldItalic.fntdata"/><Relationship Id="rId50" Type="http://schemas.openxmlformats.org/officeDocument/2006/relationships/font" Target="fonts/MontserratExtraBold-bold.fntdata"/><Relationship Id="rId53" Type="http://schemas.openxmlformats.org/officeDocument/2006/relationships/font" Target="fonts/HelveticaNeueLight-bold.fntdata"/><Relationship Id="rId52" Type="http://schemas.openxmlformats.org/officeDocument/2006/relationships/font" Target="fonts/HelveticaNeueLight-regular.fntdata"/><Relationship Id="rId11" Type="http://schemas.openxmlformats.org/officeDocument/2006/relationships/slide" Target="slides/slide3.xml"/><Relationship Id="rId55" Type="http://schemas.openxmlformats.org/officeDocument/2006/relationships/font" Target="fonts/HelveticaNeueLight-boldItalic.fntdata"/><Relationship Id="rId10" Type="http://schemas.openxmlformats.org/officeDocument/2006/relationships/slide" Target="slides/slide2.xml"/><Relationship Id="rId54" Type="http://schemas.openxmlformats.org/officeDocument/2006/relationships/font" Target="fonts/HelveticaNeueLight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f94718f52_1_0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f94718f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9b694719d_0_209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9b694719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9b694719d_0_237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9b694719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9b694719d_0_253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9b694719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9b694719d_0_282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d9b694719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9b694719d_0_307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d9b694719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9b694719d_0_328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d9b694719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9b694719d_0_400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9b694719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d9b694719d_0_439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d9b694719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9b694719d_0_461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9b694719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9b694719d_0_488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9b694719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9b6946f65_0_3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9b6946f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9b694719d_0_497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9b694719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9b694719d_0_511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9b694719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9b694719d_0_522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9b694719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9b694719d_0_545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d9b694719d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9b694719d_0_570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d9b694719d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d9b694719d_0_584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d9b694719d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9b694719d_0_607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9b694719d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9b694719d_0_626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9b694719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d9b694719d_0_647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d9b694719d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9b694719d_0_658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9b694719d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9a6c50cc4_1_147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9a6c50cc4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со спикером если потребуется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9b694719d_0_27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9b69471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9b694719d_0_74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9b694719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9b694719d_0_100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9b69471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9b694719d_0_135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9b694719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9b694719d_0_173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9b694719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9b694719d_0_192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9b694719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411"/>
            <a:ext cx="17041200" cy="41058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9242"/>
            <a:ext cx="17041200" cy="1585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637"/>
            <a:ext cx="17041200" cy="3927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5553"/>
            <a:ext cx="17041200" cy="2602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BBD7F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900000" y="2015326"/>
            <a:ext cx="15851400" cy="32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  <a:defRPr b="1" sz="7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900000" y="2156177"/>
            <a:ext cx="17041200" cy="16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900000" y="2154702"/>
            <a:ext cx="16380000" cy="114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b="1" sz="6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900000" y="3801665"/>
            <a:ext cx="16380000" cy="68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9664800" y="2305353"/>
            <a:ext cx="7999800" cy="68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900000" y="2154702"/>
            <a:ext cx="16380000" cy="114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900000" y="3801665"/>
            <a:ext cx="16380000" cy="68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○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■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○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■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○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Font typeface="Montserrat"/>
              <a:buChar char="■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69" r="69" t="0"/>
          <a:stretch/>
        </p:blipFill>
        <p:spPr>
          <a:xfrm>
            <a:off x="900000" y="900157"/>
            <a:ext cx="1428750" cy="31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7"/>
          <p:cNvGrpSpPr/>
          <p:nvPr/>
        </p:nvGrpSpPr>
        <p:grpSpPr>
          <a:xfrm>
            <a:off x="889701" y="9117043"/>
            <a:ext cx="2452749" cy="352602"/>
            <a:chOff x="889701" y="9115220"/>
            <a:chExt cx="2452749" cy="352531"/>
          </a:xfrm>
        </p:grpSpPr>
        <p:grpSp>
          <p:nvGrpSpPr>
            <p:cNvPr id="71" name="Google Shape;71;p17"/>
            <p:cNvGrpSpPr/>
            <p:nvPr/>
          </p:nvGrpSpPr>
          <p:grpSpPr>
            <a:xfrm>
              <a:off x="889701" y="9115220"/>
              <a:ext cx="529692" cy="352531"/>
              <a:chOff x="1690135" y="-5"/>
              <a:chExt cx="15353400" cy="10248000"/>
            </a:xfrm>
          </p:grpSpPr>
          <p:sp>
            <p:nvSpPr>
              <p:cNvPr id="72" name="Google Shape;72;p17"/>
              <p:cNvSpPr/>
              <p:nvPr/>
            </p:nvSpPr>
            <p:spPr>
              <a:xfrm rot="2700000">
                <a:off x="3190920" y="1500780"/>
                <a:ext cx="7246430" cy="72464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 rot="2700000">
                <a:off x="8296320" y="1500780"/>
                <a:ext cx="7246430" cy="7246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" name="Google Shape;74;p17"/>
            <p:cNvSpPr txBox="1"/>
            <p:nvPr/>
          </p:nvSpPr>
          <p:spPr>
            <a:xfrm>
              <a:off x="1539150" y="9131725"/>
              <a:ext cx="18033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маркетинг /</a:t>
              </a:r>
              <a:endPara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900000" y="2156177"/>
            <a:ext cx="16764600" cy="10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23400" y="1111394"/>
            <a:ext cx="5616000" cy="151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3400" y="2779686"/>
            <a:ext cx="5616000" cy="6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980500" y="900458"/>
            <a:ext cx="12735600" cy="81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9144000" y="-250"/>
            <a:ext cx="9144000" cy="102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531000" y="2466782"/>
            <a:ext cx="8090400" cy="296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531000" y="5607131"/>
            <a:ext cx="8090400" cy="24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9879000" y="1448403"/>
            <a:ext cx="7674000" cy="739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2453"/>
            <a:ext cx="17041200" cy="1683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623400" y="8462631"/>
            <a:ext cx="11997600" cy="121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623400" y="2212637"/>
            <a:ext cx="17041200" cy="392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623400" y="6305553"/>
            <a:ext cx="17041200" cy="26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3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3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3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3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4695749" y="6940177"/>
            <a:ext cx="352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5"/>
          <p:cNvGrpSpPr/>
          <p:nvPr/>
        </p:nvGrpSpPr>
        <p:grpSpPr>
          <a:xfrm>
            <a:off x="993375" y="9037955"/>
            <a:ext cx="2331230" cy="493941"/>
            <a:chOff x="1476900" y="12049000"/>
            <a:chExt cx="3108307" cy="658500"/>
          </a:xfrm>
        </p:grpSpPr>
        <p:sp>
          <p:nvSpPr>
            <p:cNvPr id="103" name="Google Shape;103;p25"/>
            <p:cNvSpPr/>
            <p:nvPr/>
          </p:nvSpPr>
          <p:spPr>
            <a:xfrm>
              <a:off x="1476900" y="12049000"/>
              <a:ext cx="658200" cy="658500"/>
            </a:xfrm>
            <a:prstGeom prst="ellipse">
              <a:avLst/>
            </a:prstGeom>
            <a:solidFill>
              <a:srgbClr val="0CC89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5"/>
            <p:cNvSpPr txBox="1"/>
            <p:nvPr/>
          </p:nvSpPr>
          <p:spPr>
            <a:xfrm>
              <a:off x="1920607" y="12135700"/>
              <a:ext cx="2664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маркетинг</a:t>
              </a:r>
              <a:r>
                <a:rPr i="0" lang="ru" sz="20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/</a:t>
              </a: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2286000" y="1683838"/>
            <a:ext cx="13716000" cy="3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 Light"/>
              <a:buNone/>
              <a:defRPr sz="9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2286000" y="5404001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rebuchet MS"/>
              <a:buNone/>
              <a:defRPr sz="3600"/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rebuchet MS"/>
              <a:buNone/>
              <a:defRPr sz="3600"/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rebuchet MS"/>
              <a:buNone/>
              <a:defRPr sz="3600"/>
            </a:lvl3pPr>
            <a:lvl4pPr indent="-228600" lvl="3" marL="18288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rebuchet MS"/>
              <a:buNone/>
              <a:defRPr sz="3600"/>
            </a:lvl4pPr>
            <a:lvl5pPr indent="-228600" lvl="4" marL="22860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rebuchet MS"/>
              <a:buNone/>
              <a:defRPr sz="3600"/>
            </a:lvl5pPr>
            <a:lvl6pPr indent="-317500" lvl="5" marL="2743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16644261" y="9608122"/>
            <a:ext cx="386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1257300" y="547783"/>
            <a:ext cx="157734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1257300" y="2738917"/>
            <a:ext cx="15773400" cy="6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000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1257300" y="9536193"/>
            <a:ext cx="411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6057900" y="9536193"/>
            <a:ext cx="61722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2915900" y="9536193"/>
            <a:ext cx="411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14872864" y="9369477"/>
            <a:ext cx="443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206"/>
            <a:ext cx="17041200" cy="1145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5353"/>
            <a:ext cx="17041200" cy="6834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2">
  <p:cSld name="TITLE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3">
  <p:cSld name="TITLE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5005090" y="3838204"/>
            <a:ext cx="82776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175" lIns="40175" spcFirstLastPara="1" rIns="40175" wrap="square" tIns="40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Helvetica Neue Light"/>
              <a:buNone/>
              <a:defRPr sz="8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4">
  <p:cSld name="TITLE_6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5">
  <p:cSld name="TITLE_7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TITLE_AND_BODY_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TITLE_AND_BODY_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4">
  <p:cSld name="TITLE_AND_BODY_5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5">
  <p:cSld name="TITLE_AND_BODY_6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1">
  <p:cSld name="Default_1">
    <p:bg>
      <p:bgPr>
        <a:solidFill>
          <a:srgbClr val="0000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6" name="Google Shape;156;p41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206"/>
            <a:ext cx="17041200" cy="1145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5353"/>
            <a:ext cx="7999800" cy="6834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5353"/>
            <a:ext cx="7999800" cy="6834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2">
  <p:cSld name="Default_2"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2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0" name="Google Shape;160;p42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42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3">
  <p:cSld name="Default_3"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4" name="Google Shape;164;p43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43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>
  <p:cSld name="Default_4"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5">
  <p:cSld name="Default_5"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72" name="Google Shape;172;p45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45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6">
  <p:cSld name="Default_6"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76" name="Google Shape;176;p46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46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7">
  <p:cSld name="Default_7">
    <p:bg>
      <p:bgPr>
        <a:solidFill>
          <a:srgbClr val="0000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80" name="Google Shape;180;p47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6">
  <p:cSld name="TITLE_AND_BODY_7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7">
  <p:cSld name="TITLE_AND_BODY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9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0"/>
          <p:cNvSpPr txBox="1"/>
          <p:nvPr>
            <p:ph type="title"/>
          </p:nvPr>
        </p:nvSpPr>
        <p:spPr>
          <a:xfrm>
            <a:off x="900000" y="2154702"/>
            <a:ext cx="163800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8" name="Google Shape;188;p50"/>
          <p:cNvSpPr txBox="1"/>
          <p:nvPr>
            <p:ph idx="1" type="body"/>
          </p:nvPr>
        </p:nvSpPr>
        <p:spPr>
          <a:xfrm>
            <a:off x="900000" y="3801665"/>
            <a:ext cx="16380000" cy="6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89" name="Google Shape;189;p50"/>
          <p:cNvSpPr txBox="1"/>
          <p:nvPr>
            <p:ph idx="12" type="sldNum"/>
          </p:nvPr>
        </p:nvSpPr>
        <p:spPr>
          <a:xfrm>
            <a:off x="17381391" y="9396932"/>
            <a:ext cx="6612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BBD7F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"/>
          <p:cNvSpPr txBox="1"/>
          <p:nvPr>
            <p:ph type="ctrTitle"/>
          </p:nvPr>
        </p:nvSpPr>
        <p:spPr>
          <a:xfrm>
            <a:off x="900000" y="2005551"/>
            <a:ext cx="15851400" cy="32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  <a:defRPr b="1" sz="7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Montserrat"/>
              <a:buNone/>
              <a:defRPr b="1" sz="9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7" name="Google Shape;197;p52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206"/>
            <a:ext cx="17041200" cy="1145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3"/>
          <p:cNvSpPr txBox="1"/>
          <p:nvPr>
            <p:ph type="title"/>
          </p:nvPr>
        </p:nvSpPr>
        <p:spPr>
          <a:xfrm>
            <a:off x="900000" y="2156177"/>
            <a:ext cx="17041200" cy="16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00" name="Google Shape;200;p53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4"/>
          <p:cNvSpPr txBox="1"/>
          <p:nvPr>
            <p:ph type="title"/>
          </p:nvPr>
        </p:nvSpPr>
        <p:spPr>
          <a:xfrm>
            <a:off x="900000" y="2154702"/>
            <a:ext cx="16380000" cy="114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b="1" sz="6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03" name="Google Shape;203;p54"/>
          <p:cNvSpPr txBox="1"/>
          <p:nvPr>
            <p:ph idx="1" type="body"/>
          </p:nvPr>
        </p:nvSpPr>
        <p:spPr>
          <a:xfrm>
            <a:off x="900000" y="3801665"/>
            <a:ext cx="16380000" cy="68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4" name="Google Shape;204;p54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5"/>
          <p:cNvSpPr txBox="1"/>
          <p:nvPr>
            <p:ph idx="1" type="body"/>
          </p:nvPr>
        </p:nvSpPr>
        <p:spPr>
          <a:xfrm>
            <a:off x="9664800" y="2305353"/>
            <a:ext cx="7999800" cy="68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07" name="Google Shape;207;p55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8" name="Google Shape;208;p55"/>
          <p:cNvSpPr txBox="1"/>
          <p:nvPr>
            <p:ph type="title"/>
          </p:nvPr>
        </p:nvSpPr>
        <p:spPr>
          <a:xfrm>
            <a:off x="900000" y="2154702"/>
            <a:ext cx="16380000" cy="114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55"/>
          <p:cNvSpPr txBox="1"/>
          <p:nvPr>
            <p:ph idx="2" type="body"/>
          </p:nvPr>
        </p:nvSpPr>
        <p:spPr>
          <a:xfrm>
            <a:off x="900000" y="3801665"/>
            <a:ext cx="16380000" cy="68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○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■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○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■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○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Font typeface="Montserrat"/>
              <a:buChar char="■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10" name="Google Shape;210;p55"/>
          <p:cNvPicPr preferRelativeResize="0"/>
          <p:nvPr/>
        </p:nvPicPr>
        <p:blipFill rotWithShape="1">
          <a:blip r:embed="rId2">
            <a:alphaModFix/>
          </a:blip>
          <a:srcRect b="0" l="69" r="69" t="0"/>
          <a:stretch/>
        </p:blipFill>
        <p:spPr>
          <a:xfrm>
            <a:off x="900000" y="900157"/>
            <a:ext cx="1428750" cy="31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55"/>
          <p:cNvGrpSpPr/>
          <p:nvPr/>
        </p:nvGrpSpPr>
        <p:grpSpPr>
          <a:xfrm>
            <a:off x="889701" y="9117043"/>
            <a:ext cx="2452749" cy="352602"/>
            <a:chOff x="889701" y="9115220"/>
            <a:chExt cx="2452749" cy="352531"/>
          </a:xfrm>
        </p:grpSpPr>
        <p:grpSp>
          <p:nvGrpSpPr>
            <p:cNvPr id="212" name="Google Shape;212;p55"/>
            <p:cNvGrpSpPr/>
            <p:nvPr/>
          </p:nvGrpSpPr>
          <p:grpSpPr>
            <a:xfrm>
              <a:off x="889701" y="9115220"/>
              <a:ext cx="529692" cy="352531"/>
              <a:chOff x="1690135" y="-5"/>
              <a:chExt cx="15353400" cy="10248000"/>
            </a:xfrm>
          </p:grpSpPr>
          <p:sp>
            <p:nvSpPr>
              <p:cNvPr id="213" name="Google Shape;213;p55"/>
              <p:cNvSpPr/>
              <p:nvPr/>
            </p:nvSpPr>
            <p:spPr>
              <a:xfrm rot="2700000">
                <a:off x="3190920" y="1500780"/>
                <a:ext cx="7246430" cy="72464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5"/>
              <p:cNvSpPr/>
              <p:nvPr/>
            </p:nvSpPr>
            <p:spPr>
              <a:xfrm rot="2700000">
                <a:off x="8296320" y="1500780"/>
                <a:ext cx="7246430" cy="7246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" name="Google Shape;215;p55"/>
            <p:cNvSpPr txBox="1"/>
            <p:nvPr/>
          </p:nvSpPr>
          <p:spPr>
            <a:xfrm>
              <a:off x="1539150" y="9131725"/>
              <a:ext cx="18033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маркетинг /</a:t>
              </a:r>
              <a:endPara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6"/>
          <p:cNvSpPr txBox="1"/>
          <p:nvPr>
            <p:ph type="title"/>
          </p:nvPr>
        </p:nvSpPr>
        <p:spPr>
          <a:xfrm>
            <a:off x="900000" y="2156177"/>
            <a:ext cx="16764600" cy="10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18" name="Google Shape;218;p56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7"/>
          <p:cNvSpPr txBox="1"/>
          <p:nvPr>
            <p:ph type="title"/>
          </p:nvPr>
        </p:nvSpPr>
        <p:spPr>
          <a:xfrm>
            <a:off x="623400" y="1111394"/>
            <a:ext cx="5616000" cy="151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1" name="Google Shape;221;p57"/>
          <p:cNvSpPr txBox="1"/>
          <p:nvPr>
            <p:ph idx="1" type="body"/>
          </p:nvPr>
        </p:nvSpPr>
        <p:spPr>
          <a:xfrm>
            <a:off x="623400" y="2779686"/>
            <a:ext cx="5616000" cy="6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22" name="Google Shape;222;p57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8"/>
          <p:cNvSpPr txBox="1"/>
          <p:nvPr>
            <p:ph type="title"/>
          </p:nvPr>
        </p:nvSpPr>
        <p:spPr>
          <a:xfrm>
            <a:off x="980500" y="900458"/>
            <a:ext cx="12735600" cy="81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25" name="Google Shape;225;p58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9"/>
          <p:cNvSpPr/>
          <p:nvPr/>
        </p:nvSpPr>
        <p:spPr>
          <a:xfrm>
            <a:off x="9144000" y="-250"/>
            <a:ext cx="9144000" cy="102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9"/>
          <p:cNvSpPr txBox="1"/>
          <p:nvPr>
            <p:ph type="title"/>
          </p:nvPr>
        </p:nvSpPr>
        <p:spPr>
          <a:xfrm>
            <a:off x="531000" y="2466782"/>
            <a:ext cx="8090400" cy="296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229" name="Google Shape;229;p59"/>
          <p:cNvSpPr txBox="1"/>
          <p:nvPr>
            <p:ph idx="1" type="subTitle"/>
          </p:nvPr>
        </p:nvSpPr>
        <p:spPr>
          <a:xfrm>
            <a:off x="531000" y="5607131"/>
            <a:ext cx="8090400" cy="24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0" name="Google Shape;230;p59"/>
          <p:cNvSpPr txBox="1"/>
          <p:nvPr>
            <p:ph idx="2" type="body"/>
          </p:nvPr>
        </p:nvSpPr>
        <p:spPr>
          <a:xfrm>
            <a:off x="9879000" y="1448403"/>
            <a:ext cx="7674000" cy="739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31" name="Google Shape;231;p59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0"/>
          <p:cNvSpPr txBox="1"/>
          <p:nvPr>
            <p:ph idx="1" type="body"/>
          </p:nvPr>
        </p:nvSpPr>
        <p:spPr>
          <a:xfrm>
            <a:off x="623400" y="8462631"/>
            <a:ext cx="11997600" cy="121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34" name="Google Shape;234;p60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1"/>
          <p:cNvSpPr txBox="1"/>
          <p:nvPr>
            <p:ph hasCustomPrompt="1" type="title"/>
          </p:nvPr>
        </p:nvSpPr>
        <p:spPr>
          <a:xfrm>
            <a:off x="623400" y="2212637"/>
            <a:ext cx="17041200" cy="392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237" name="Google Shape;237;p61"/>
          <p:cNvSpPr txBox="1"/>
          <p:nvPr>
            <p:ph idx="1" type="body"/>
          </p:nvPr>
        </p:nvSpPr>
        <p:spPr>
          <a:xfrm>
            <a:off x="623400" y="6305553"/>
            <a:ext cx="17041200" cy="26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3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3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3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3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3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38" name="Google Shape;238;p61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2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394"/>
            <a:ext cx="5616000" cy="15117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686"/>
            <a:ext cx="5616000" cy="636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3"/>
          <p:cNvSpPr txBox="1"/>
          <p:nvPr>
            <p:ph idx="12" type="sldNum"/>
          </p:nvPr>
        </p:nvSpPr>
        <p:spPr>
          <a:xfrm>
            <a:off x="4695749" y="6940177"/>
            <a:ext cx="352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63"/>
          <p:cNvGrpSpPr/>
          <p:nvPr/>
        </p:nvGrpSpPr>
        <p:grpSpPr>
          <a:xfrm>
            <a:off x="993375" y="9037955"/>
            <a:ext cx="2331230" cy="493941"/>
            <a:chOff x="1476900" y="12049000"/>
            <a:chExt cx="3108307" cy="658500"/>
          </a:xfrm>
        </p:grpSpPr>
        <p:sp>
          <p:nvSpPr>
            <p:cNvPr id="244" name="Google Shape;244;p63"/>
            <p:cNvSpPr/>
            <p:nvPr/>
          </p:nvSpPr>
          <p:spPr>
            <a:xfrm>
              <a:off x="1476900" y="12049000"/>
              <a:ext cx="658200" cy="658500"/>
            </a:xfrm>
            <a:prstGeom prst="ellipse">
              <a:avLst/>
            </a:prstGeom>
            <a:solidFill>
              <a:srgbClr val="0CC89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3"/>
            <p:cNvSpPr txBox="1"/>
            <p:nvPr/>
          </p:nvSpPr>
          <p:spPr>
            <a:xfrm>
              <a:off x="1920607" y="12135700"/>
              <a:ext cx="2664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маркетинг</a:t>
              </a:r>
              <a:r>
                <a:rPr i="0" lang="ru" sz="20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/</a:t>
              </a: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TITLE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4"/>
          <p:cNvSpPr txBox="1"/>
          <p:nvPr>
            <p:ph type="title"/>
          </p:nvPr>
        </p:nvSpPr>
        <p:spPr>
          <a:xfrm>
            <a:off x="2286000" y="1683838"/>
            <a:ext cx="13716000" cy="3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 Light"/>
              <a:buNone/>
              <a:defRPr sz="9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48" name="Google Shape;248;p64"/>
          <p:cNvSpPr txBox="1"/>
          <p:nvPr>
            <p:ph idx="1" type="body"/>
          </p:nvPr>
        </p:nvSpPr>
        <p:spPr>
          <a:xfrm>
            <a:off x="2286000" y="5404001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rebuchet MS"/>
              <a:buNone/>
              <a:defRPr sz="3600"/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rebuchet MS"/>
              <a:buNone/>
              <a:defRPr sz="3600"/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rebuchet MS"/>
              <a:buNone/>
              <a:defRPr sz="3600"/>
            </a:lvl3pPr>
            <a:lvl4pPr indent="-228600" lvl="3" marL="18288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rebuchet MS"/>
              <a:buNone/>
              <a:defRPr sz="3600"/>
            </a:lvl4pPr>
            <a:lvl5pPr indent="-228600" lvl="4" marL="22860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rebuchet MS"/>
              <a:buNone/>
              <a:defRPr sz="3600"/>
            </a:lvl5pPr>
            <a:lvl6pPr indent="-317500" lvl="5" marL="2743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64"/>
          <p:cNvSpPr txBox="1"/>
          <p:nvPr>
            <p:ph idx="12" type="sldNum"/>
          </p:nvPr>
        </p:nvSpPr>
        <p:spPr>
          <a:xfrm>
            <a:off x="16644261" y="9608122"/>
            <a:ext cx="386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5"/>
          <p:cNvSpPr txBox="1"/>
          <p:nvPr>
            <p:ph type="title"/>
          </p:nvPr>
        </p:nvSpPr>
        <p:spPr>
          <a:xfrm>
            <a:off x="1257300" y="547783"/>
            <a:ext cx="157734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2" name="Google Shape;252;p65"/>
          <p:cNvSpPr txBox="1"/>
          <p:nvPr>
            <p:ph idx="1" type="body"/>
          </p:nvPr>
        </p:nvSpPr>
        <p:spPr>
          <a:xfrm>
            <a:off x="1257300" y="2738917"/>
            <a:ext cx="15773400" cy="6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000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" name="Google Shape;253;p65"/>
          <p:cNvSpPr txBox="1"/>
          <p:nvPr>
            <p:ph idx="10" type="dt"/>
          </p:nvPr>
        </p:nvSpPr>
        <p:spPr>
          <a:xfrm>
            <a:off x="1257300" y="9536193"/>
            <a:ext cx="411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65"/>
          <p:cNvSpPr txBox="1"/>
          <p:nvPr>
            <p:ph idx="11" type="ftr"/>
          </p:nvPr>
        </p:nvSpPr>
        <p:spPr>
          <a:xfrm>
            <a:off x="6057900" y="9536193"/>
            <a:ext cx="61722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65"/>
          <p:cNvSpPr txBox="1"/>
          <p:nvPr>
            <p:ph idx="12" type="sldNum"/>
          </p:nvPr>
        </p:nvSpPr>
        <p:spPr>
          <a:xfrm>
            <a:off x="12915900" y="9536193"/>
            <a:ext cx="411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6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7"/>
          <p:cNvSpPr txBox="1"/>
          <p:nvPr>
            <p:ph idx="12" type="sldNum"/>
          </p:nvPr>
        </p:nvSpPr>
        <p:spPr>
          <a:xfrm>
            <a:off x="14872864" y="9369477"/>
            <a:ext cx="443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8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62" name="Google Shape;262;p68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68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9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66" name="Google Shape;266;p69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69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2">
  <p:cSld name="TITLE_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0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70" name="Google Shape;270;p70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70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3">
  <p:cSld name="TITLE_5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1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74" name="Google Shape;274;p71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71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2"/>
          <p:cNvSpPr txBox="1"/>
          <p:nvPr>
            <p:ph type="title"/>
          </p:nvPr>
        </p:nvSpPr>
        <p:spPr>
          <a:xfrm>
            <a:off x="5005090" y="3838204"/>
            <a:ext cx="82776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175" lIns="40175" spcFirstLastPara="1" rIns="40175" wrap="square" tIns="40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Helvetica Neue Light"/>
              <a:buNone/>
              <a:defRPr sz="8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78" name="Google Shape;278;p72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458"/>
            <a:ext cx="12735600" cy="81831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4">
  <p:cSld name="TITLE_6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3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81" name="Google Shape;281;p73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73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5">
  <p:cSld name="TITLE_7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4"/>
          <p:cNvSpPr txBox="1"/>
          <p:nvPr>
            <p:ph type="title"/>
          </p:nvPr>
        </p:nvSpPr>
        <p:spPr>
          <a:xfrm>
            <a:off x="3625453" y="1728196"/>
            <a:ext cx="11037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85" name="Google Shape;285;p74"/>
          <p:cNvSpPr txBox="1"/>
          <p:nvPr>
            <p:ph idx="1" type="body"/>
          </p:nvPr>
        </p:nvSpPr>
        <p:spPr>
          <a:xfrm>
            <a:off x="3625453" y="5305161"/>
            <a:ext cx="110373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8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1pPr>
            <a:lvl2pPr indent="-438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2pPr>
            <a:lvl3pPr indent="-438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■"/>
              <a:defRPr sz="3300">
                <a:solidFill>
                  <a:srgbClr val="000000"/>
                </a:solidFill>
              </a:defRPr>
            </a:lvl3pPr>
            <a:lvl4pPr indent="-438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●"/>
              <a:defRPr sz="3300">
                <a:solidFill>
                  <a:srgbClr val="000000"/>
                </a:solidFill>
              </a:defRPr>
            </a:lvl4pPr>
            <a:lvl5pPr indent="-438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○"/>
              <a:defRPr sz="3300">
                <a:solidFill>
                  <a:srgbClr val="00000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86" name="Google Shape;286;p74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TITLE_AND_BODY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5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TITLE_AND_BODY_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6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4">
  <p:cSld name="TITLE_AND_BODY_5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7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5">
  <p:cSld name="TITLE_AND_BODY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8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1">
  <p:cSld name="Default_1"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9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97" name="Google Shape;297;p79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98" name="Google Shape;298;p79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2">
  <p:cSld name="Default_2"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0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301" name="Google Shape;301;p80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2" name="Google Shape;302;p80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3">
  <p:cSld name="Default_3">
    <p:bg>
      <p:bgPr>
        <a:solidFill>
          <a:srgbClr val="00000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1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305" name="Google Shape;305;p81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6" name="Google Shape;306;p81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>
  <p:cSld name="Default_4">
    <p:bg>
      <p:bgPr>
        <a:solidFill>
          <a:srgbClr val="000000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2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309" name="Google Shape;309;p82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82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782"/>
            <a:ext cx="8090400" cy="296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7131"/>
            <a:ext cx="8090400" cy="2470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403"/>
            <a:ext cx="7674000" cy="73914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5">
  <p:cSld name="Default_5">
    <p:bg>
      <p:bgPr>
        <a:solidFill>
          <a:srgbClr val="000000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3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313" name="Google Shape;313;p83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83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6">
  <p:cSld name="Default_6">
    <p:bg>
      <p:bgPr>
        <a:solidFill>
          <a:srgbClr val="000000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4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317" name="Google Shape;317;p84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84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7">
  <p:cSld name="Default_7">
    <p:bg>
      <p:bgPr>
        <a:solidFill>
          <a:srgbClr val="000000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5"/>
          <p:cNvSpPr txBox="1"/>
          <p:nvPr>
            <p:ph type="title"/>
          </p:nvPr>
        </p:nvSpPr>
        <p:spPr>
          <a:xfrm>
            <a:off x="3314699" y="2981847"/>
            <a:ext cx="11658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85"/>
          <p:cNvSpPr txBox="1"/>
          <p:nvPr>
            <p:ph idx="1" type="body"/>
          </p:nvPr>
        </p:nvSpPr>
        <p:spPr>
          <a:xfrm>
            <a:off x="4343400" y="5615970"/>
            <a:ext cx="9601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85"/>
          <p:cNvSpPr txBox="1"/>
          <p:nvPr>
            <p:ph idx="12" type="sldNum"/>
          </p:nvPr>
        </p:nvSpPr>
        <p:spPr>
          <a:xfrm>
            <a:off x="9004601" y="9766322"/>
            <a:ext cx="263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6">
  <p:cSld name="TITLE_AND_BODY_7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6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7">
  <p:cSld name="TITLE_AND_BODY_8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7"/>
          <p:cNvSpPr txBox="1"/>
          <p:nvPr>
            <p:ph idx="12" type="sldNum"/>
          </p:nvPr>
        </p:nvSpPr>
        <p:spPr>
          <a:xfrm>
            <a:off x="10972800" y="9536193"/>
            <a:ext cx="4267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8"/>
          <p:cNvSpPr txBox="1"/>
          <p:nvPr>
            <p:ph type="title"/>
          </p:nvPr>
        </p:nvSpPr>
        <p:spPr>
          <a:xfrm>
            <a:off x="900000" y="2154702"/>
            <a:ext cx="163800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9" name="Google Shape;329;p88"/>
          <p:cNvSpPr txBox="1"/>
          <p:nvPr>
            <p:ph idx="1" type="body"/>
          </p:nvPr>
        </p:nvSpPr>
        <p:spPr>
          <a:xfrm>
            <a:off x="900000" y="3801665"/>
            <a:ext cx="16380000" cy="6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30" name="Google Shape;330;p88"/>
          <p:cNvSpPr txBox="1"/>
          <p:nvPr>
            <p:ph idx="12" type="sldNum"/>
          </p:nvPr>
        </p:nvSpPr>
        <p:spPr>
          <a:xfrm>
            <a:off x="17381391" y="9396932"/>
            <a:ext cx="6612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2631"/>
            <a:ext cx="11997600" cy="12105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4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76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64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206"/>
            <a:ext cx="170412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5353"/>
            <a:ext cx="17041200" cy="6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00000" y="2156177"/>
            <a:ext cx="167646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00000" y="3801665"/>
            <a:ext cx="16380000" cy="57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7">
          <p15:clr>
            <a:srgbClr val="EA4335"/>
          </p15:clr>
        </p15:guide>
        <p15:guide id="2" pos="10885">
          <p15:clr>
            <a:srgbClr val="EA4335"/>
          </p15:clr>
        </p15:guide>
        <p15:guide id="3" orient="horz" pos="1814">
          <p15:clr>
            <a:srgbClr val="EA4335"/>
          </p15:clr>
        </p15:guide>
        <p15:guide id="4" orient="horz" pos="2395">
          <p15:clr>
            <a:srgbClr val="EA4335"/>
          </p15:clr>
        </p15:guide>
        <p15:guide id="5" orient="horz" pos="1911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1"/>
          <p:cNvSpPr txBox="1"/>
          <p:nvPr>
            <p:ph type="title"/>
          </p:nvPr>
        </p:nvSpPr>
        <p:spPr>
          <a:xfrm>
            <a:off x="900000" y="2156177"/>
            <a:ext cx="167646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b="1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2" name="Google Shape;192;p51"/>
          <p:cNvSpPr txBox="1"/>
          <p:nvPr>
            <p:ph idx="1" type="body"/>
          </p:nvPr>
        </p:nvSpPr>
        <p:spPr>
          <a:xfrm>
            <a:off x="900000" y="3801665"/>
            <a:ext cx="16380000" cy="57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3" name="Google Shape;193;p51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4" name="Google Shape;194;p51"/>
          <p:cNvPicPr preferRelativeResize="0"/>
          <p:nvPr/>
        </p:nvPicPr>
        <p:blipFill rotWithShape="1">
          <a:blip r:embed="rId1">
            <a:alphaModFix/>
          </a:blip>
          <a:srcRect b="0" l="69" r="69" t="0"/>
          <a:stretch/>
        </p:blipFill>
        <p:spPr>
          <a:xfrm>
            <a:off x="900000" y="900157"/>
            <a:ext cx="1000125" cy="214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7">
          <p15:clr>
            <a:srgbClr val="EA4335"/>
          </p15:clr>
        </p15:guide>
        <p15:guide id="2" pos="10885">
          <p15:clr>
            <a:srgbClr val="EA4335"/>
          </p15:clr>
        </p15:guide>
        <p15:guide id="3" orient="horz" pos="1814">
          <p15:clr>
            <a:srgbClr val="EA4335"/>
          </p15:clr>
        </p15:guide>
        <p15:guide id="4" orient="horz" pos="2395">
          <p15:clr>
            <a:srgbClr val="EA4335"/>
          </p15:clr>
        </p15:guide>
        <p15:guide id="5" orient="horz" pos="19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habr.com/ru/post/397305/" TargetMode="External"/><Relationship Id="rId5" Type="http://schemas.openxmlformats.org/officeDocument/2006/relationships/hyperlink" Target="https://cloud.google.com/blog/products/ai-machine-learning/how-a-japanese-cucumber-farmer-is-using-deep-learning-and-tensorflow" TargetMode="External"/><Relationship Id="rId6" Type="http://schemas.openxmlformats.org/officeDocument/2006/relationships/image" Target="../media/image21.jp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5.jp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algorithmwatch.org/en/google-vision-racism/" TargetMode="External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7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jpg"/><Relationship Id="rId9" Type="http://schemas.openxmlformats.org/officeDocument/2006/relationships/image" Target="../media/image18.jpg"/><Relationship Id="rId5" Type="http://schemas.openxmlformats.org/officeDocument/2006/relationships/image" Target="../media/image12.jpg"/><Relationship Id="rId6" Type="http://schemas.openxmlformats.org/officeDocument/2006/relationships/image" Target="../media/image19.jpg"/><Relationship Id="rId7" Type="http://schemas.openxmlformats.org/officeDocument/2006/relationships/image" Target="../media/image26.jpg"/><Relationship Id="rId8" Type="http://schemas.openxmlformats.org/officeDocument/2006/relationships/image" Target="../media/image15.jpg"/><Relationship Id="rId10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9.png"/><Relationship Id="rId11" Type="http://schemas.openxmlformats.org/officeDocument/2006/relationships/image" Target="../media/image9.png"/><Relationship Id="rId10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8.jp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https://colab.research.google.com/" TargetMode="External"/><Relationship Id="rId5" Type="http://schemas.openxmlformats.org/officeDocument/2006/relationships/hyperlink" Target="https://www.anaconda.com/distribution/#download-section" TargetMode="External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36.jpg"/><Relationship Id="rId5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hyperlink" Target="https://pandas.pydata.org/pandas-docs/stable/reference/api/pandas.DataFrame.html" TargetMode="External"/><Relationship Id="rId5" Type="http://schemas.openxmlformats.org/officeDocument/2006/relationships/hyperlink" Target="https://datacamp-community-prod.s3.amazonaws.com/fbc502d0-46b2-4e1b-b6b0-5402ff273251" TargetMode="External"/><Relationship Id="rId6" Type="http://schemas.openxmlformats.org/officeDocument/2006/relationships/image" Target="../media/image33.jpg"/><Relationship Id="rId7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hyperlink" Target="https://pandas.pydata.org/pandas-docs/stable/reference/api/pandas.DataFrame.html" TargetMode="External"/><Relationship Id="rId9" Type="http://schemas.openxmlformats.org/officeDocument/2006/relationships/hyperlink" Target="https://www.kaggle.com/" TargetMode="External"/><Relationship Id="rId5" Type="http://schemas.openxmlformats.org/officeDocument/2006/relationships/hyperlink" Target="https://docs.python.org/" TargetMode="External"/><Relationship Id="rId6" Type="http://schemas.openxmlformats.org/officeDocument/2006/relationships/hyperlink" Target="https://pandas.pydata.org/" TargetMode="External"/><Relationship Id="rId7" Type="http://schemas.openxmlformats.org/officeDocument/2006/relationships/hyperlink" Target="https://habr.com/" TargetMode="External"/><Relationship Id="rId8" Type="http://schemas.openxmlformats.org/officeDocument/2006/relationships/hyperlink" Target="https://stackoverflow.com/" TargetMode="External"/><Relationship Id="rId11" Type="http://schemas.openxmlformats.org/officeDocument/2006/relationships/image" Target="../media/image9.png"/><Relationship Id="rId10" Type="http://schemas.openxmlformats.org/officeDocument/2006/relationships/hyperlink" Target="http://www.machinelearning.ru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hyperlink" Target="http://www.r2d3.us/visual-intro-to-machine-learning-part-1/" TargetMode="External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habr.com/ru/company/ivideon/blog/418419/" TargetMode="External"/><Relationship Id="rId5" Type="http://schemas.openxmlformats.org/officeDocument/2006/relationships/image" Target="../media/image14.jp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E8AC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89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8" name="Google Shape;338;p89"/>
          <p:cNvSpPr txBox="1"/>
          <p:nvPr/>
        </p:nvSpPr>
        <p:spPr>
          <a:xfrm>
            <a:off x="900000" y="2958800"/>
            <a:ext cx="15855900" cy="5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>
                <a:latin typeface="Montserrat"/>
                <a:ea typeface="Montserrat"/>
                <a:cs typeface="Montserrat"/>
                <a:sym typeface="Montserrat"/>
              </a:rPr>
              <a:t>Профессия Data Scientist:​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>
                <a:latin typeface="Montserrat"/>
                <a:ea typeface="Montserrat"/>
                <a:cs typeface="Montserrat"/>
                <a:sym typeface="Montserrat"/>
              </a:rPr>
              <a:t>учимся обработке и анализу данных за 3 дня</a:t>
            </a:r>
            <a:r>
              <a:rPr lang="ru" sz="7200">
                <a:latin typeface="Montserrat ExtraBold"/>
                <a:ea typeface="Montserrat ExtraBold"/>
                <a:cs typeface="Montserrat ExtraBold"/>
                <a:sym typeface="Montserrat ExtraBold"/>
              </a:rPr>
              <a:t>​</a:t>
            </a:r>
            <a:endParaRPr sz="7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latin typeface="Montserrat ExtraBold"/>
                <a:ea typeface="Montserrat ExtraBold"/>
                <a:cs typeface="Montserrat ExtraBold"/>
                <a:sym typeface="Montserrat ExtraBold"/>
              </a:rPr>
              <a:t>​</a:t>
            </a:r>
            <a:endParaRPr sz="7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9" name="Google Shape;339;p89"/>
          <p:cNvSpPr txBox="1"/>
          <p:nvPr/>
        </p:nvSpPr>
        <p:spPr>
          <a:xfrm>
            <a:off x="900000" y="8291900"/>
            <a:ext cx="158559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50">
                <a:latin typeface="Montserrat"/>
                <a:ea typeface="Montserrat"/>
                <a:cs typeface="Montserrat"/>
                <a:sym typeface="Montserrat"/>
              </a:rPr>
              <a:t>Анастасия Борнева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latin typeface="Montserrat"/>
                <a:ea typeface="Montserrat"/>
                <a:cs typeface="Montserrat"/>
                <a:sym typeface="Montserrat"/>
              </a:rPr>
              <a:t>Data Scientist в ПАО Сбербанк</a:t>
            </a: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​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​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98"/>
          <p:cNvSpPr txBox="1"/>
          <p:nvPr/>
        </p:nvSpPr>
        <p:spPr>
          <a:xfrm>
            <a:off x="761350" y="2211625"/>
            <a:ext cx="16929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Что можно автоматизировать с AI?</a:t>
            </a:r>
            <a:r>
              <a:rPr lang="ru" sz="59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98"/>
          <p:cNvSpPr txBox="1"/>
          <p:nvPr/>
        </p:nvSpPr>
        <p:spPr>
          <a:xfrm>
            <a:off x="813500" y="3750150"/>
            <a:ext cx="8475300" cy="6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Как японский фермер при помощи глубокого обучения и TensorFlow огурцы сортировал</a:t>
            </a:r>
            <a:endParaRPr b="1" sz="24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5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https://habr.com/ru/post/397305/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(Оригинал:</a:t>
            </a: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https://cloud.google.com/blog/products/ai-machine-learning/how-a-japanese-cucumber-farmer-is-using-deep-learning-and-tensorflow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Сортировка огурцов с помощью автоматизированной руки, управляемой AI.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6" name="Google Shape;446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93675" y="3801675"/>
            <a:ext cx="7586325" cy="57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98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9"/>
          <p:cNvSpPr txBox="1"/>
          <p:nvPr/>
        </p:nvSpPr>
        <p:spPr>
          <a:xfrm>
            <a:off x="761350" y="2211625"/>
            <a:ext cx="16929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Чем занимается Data Scientist?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99"/>
          <p:cNvSpPr txBox="1"/>
          <p:nvPr/>
        </p:nvSpPr>
        <p:spPr>
          <a:xfrm>
            <a:off x="813500" y="3750150"/>
            <a:ext cx="8475300" cy="7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​​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Разные задачи: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27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Прогноз временных рядов​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27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NLP — анализ текстов​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27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Поиск аномалий​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27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Компьютерное зрение​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27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Социальные сети​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27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Кибербезопасность​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27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Решение о выдаче кредита​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27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…​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27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Наука state-of-the-art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99"/>
          <p:cNvSpPr txBox="1"/>
          <p:nvPr/>
        </p:nvSpPr>
        <p:spPr>
          <a:xfrm>
            <a:off x="9615050" y="3750150"/>
            <a:ext cx="7665000" cy="5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​​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Разные инструменты: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Python​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R​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SAS​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Java, Hadoop/Spark (Big Data)​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C/C++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7" name="Google Shape;457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99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0"/>
          <p:cNvSpPr txBox="1"/>
          <p:nvPr/>
        </p:nvSpPr>
        <p:spPr>
          <a:xfrm>
            <a:off x="761350" y="2211625"/>
            <a:ext cx="16929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В чем разница?</a:t>
            </a:r>
            <a:r>
              <a:rPr lang="ru" sz="59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100"/>
          <p:cNvSpPr/>
          <p:nvPr/>
        </p:nvSpPr>
        <p:spPr>
          <a:xfrm>
            <a:off x="5702425" y="3801663"/>
            <a:ext cx="5833800" cy="2659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78000" spcFirstLastPara="1" rIns="91425" wrap="square" tIns="23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450">
                <a:latin typeface="Montserrat"/>
                <a:ea typeface="Montserrat"/>
                <a:cs typeface="Montserrat"/>
                <a:sym typeface="Montserrat"/>
              </a:rPr>
              <a:t>Аналитик данных</a:t>
            </a:r>
            <a:r>
              <a:rPr lang="ru" sz="245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5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800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принимает решения </a:t>
            </a:r>
            <a:br>
              <a:rPr lang="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на основе данных​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800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эксперт в предметной области​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800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Excel — статистика, отчёты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highlight>
                  <a:srgbClr val="EDEBE9"/>
                </a:highlight>
              </a:rPr>
              <a:t>​</a:t>
            </a:r>
            <a:endParaRPr/>
          </a:p>
        </p:txBody>
      </p:sp>
      <p:cxnSp>
        <p:nvCxnSpPr>
          <p:cNvPr id="466" name="Google Shape;466;p100"/>
          <p:cNvCxnSpPr/>
          <p:nvPr/>
        </p:nvCxnSpPr>
        <p:spPr>
          <a:xfrm>
            <a:off x="11752725" y="5185625"/>
            <a:ext cx="1855500" cy="153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467" name="Google Shape;467;p100"/>
          <p:cNvSpPr/>
          <p:nvPr/>
        </p:nvSpPr>
        <p:spPr>
          <a:xfrm>
            <a:off x="10776225" y="6863563"/>
            <a:ext cx="5833800" cy="2659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78000" spcFirstLastPara="1" rIns="91425" wrap="square" tIns="23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350">
                <a:latin typeface="Montserrat"/>
                <a:ea typeface="Montserrat"/>
                <a:cs typeface="Montserrat"/>
                <a:sym typeface="Montserrat"/>
              </a:rPr>
              <a:t>Исследователь данных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​</a:t>
            </a:r>
            <a:r>
              <a:rPr lang="ru" sz="245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5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учит машину принимать </a:t>
            </a:r>
            <a:br>
              <a:rPr lang="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решения на основе данных​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Python/R/SAS — мат. модели​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highlight>
                  <a:srgbClr val="EDEBE9"/>
                </a:highlight>
              </a:rPr>
              <a:t>​</a:t>
            </a:r>
            <a:endParaRPr/>
          </a:p>
        </p:txBody>
      </p:sp>
      <p:sp>
        <p:nvSpPr>
          <p:cNvPr id="468" name="Google Shape;468;p100"/>
          <p:cNvSpPr/>
          <p:nvPr/>
        </p:nvSpPr>
        <p:spPr>
          <a:xfrm>
            <a:off x="1343300" y="6863563"/>
            <a:ext cx="5833800" cy="2659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78000" spcFirstLastPara="1" rIns="91425" wrap="square" tIns="23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350">
                <a:latin typeface="Montserrat"/>
                <a:ea typeface="Montserrat"/>
                <a:cs typeface="Montserrat"/>
                <a:sym typeface="Montserrat"/>
              </a:rPr>
              <a:t>Инженер данных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800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собирает данные​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800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Big Data, алгоритмы сбора информации в интернете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highlight>
                  <a:srgbClr val="EDEBE9"/>
                </a:highlight>
              </a:rPr>
              <a:t>​</a:t>
            </a:r>
            <a:endParaRPr/>
          </a:p>
        </p:txBody>
      </p:sp>
      <p:cxnSp>
        <p:nvCxnSpPr>
          <p:cNvPr id="469" name="Google Shape;469;p100"/>
          <p:cNvCxnSpPr/>
          <p:nvPr/>
        </p:nvCxnSpPr>
        <p:spPr>
          <a:xfrm>
            <a:off x="7471500" y="8193325"/>
            <a:ext cx="3082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470" name="Google Shape;470;p100"/>
          <p:cNvCxnSpPr/>
          <p:nvPr/>
        </p:nvCxnSpPr>
        <p:spPr>
          <a:xfrm flipH="1" rot="10800000">
            <a:off x="3412400" y="5175275"/>
            <a:ext cx="2082600" cy="135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pic>
        <p:nvPicPr>
          <p:cNvPr id="471" name="Google Shape;47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00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01"/>
          <p:cNvSpPr txBox="1"/>
          <p:nvPr/>
        </p:nvSpPr>
        <p:spPr>
          <a:xfrm>
            <a:off x="761350" y="2211625"/>
            <a:ext cx="16929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Зачем ручной анализ в Data Science?</a:t>
            </a:r>
            <a:r>
              <a:rPr lang="ru" sz="59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101"/>
          <p:cNvSpPr txBox="1"/>
          <p:nvPr/>
        </p:nvSpPr>
        <p:spPr>
          <a:xfrm>
            <a:off x="900000" y="3801675"/>
            <a:ext cx="64911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Не давать машине учиться </a:t>
            </a:r>
            <a:br>
              <a:rPr b="1" lang="ru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на ложных зависимостях</a:t>
            </a:r>
            <a:endParaRPr b="1"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Целый сайт с ложными корреляциями:</a:t>
            </a:r>
            <a:r>
              <a:rPr lang="ru" sz="20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https://www.tylervigen.com/spurious-correlations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0" name="Google Shape;48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1450" y="5017350"/>
            <a:ext cx="9338550" cy="462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01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2"/>
          <p:cNvSpPr txBox="1"/>
          <p:nvPr/>
        </p:nvSpPr>
        <p:spPr>
          <a:xfrm>
            <a:off x="761350" y="2211625"/>
            <a:ext cx="16929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Зачем ручной анализ в Data Science?</a:t>
            </a:r>
            <a:r>
              <a:rPr lang="ru" sz="59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102"/>
          <p:cNvSpPr txBox="1"/>
          <p:nvPr/>
        </p:nvSpPr>
        <p:spPr>
          <a:xfrm>
            <a:off x="803175" y="3801675"/>
            <a:ext cx="6846300" cy="2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Контролировать корректность решений, принимаемых AI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Google apologizes after its Vision AI produced</a:t>
            </a:r>
            <a:br>
              <a:rPr lang="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racist results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https://algorithmwatch.org/en/google-vision-racism/</a:t>
            </a: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0" name="Google Shape;490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5281" y="5086050"/>
            <a:ext cx="4902145" cy="45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47425" y="5086050"/>
            <a:ext cx="4902150" cy="45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02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03"/>
          <p:cNvSpPr txBox="1"/>
          <p:nvPr/>
        </p:nvSpPr>
        <p:spPr>
          <a:xfrm>
            <a:off x="761350" y="2211625"/>
            <a:ext cx="16929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Зарплаты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0" name="Google Shape;50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750" y="3456925"/>
            <a:ext cx="73628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4975" y="5840175"/>
            <a:ext cx="42862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00625" y="3304525"/>
            <a:ext cx="5879326" cy="637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8400" y="3398425"/>
            <a:ext cx="4152900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9625" y="7772275"/>
            <a:ext cx="3706223" cy="1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56300" y="7179850"/>
            <a:ext cx="57150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03"/>
          <p:cNvSpPr/>
          <p:nvPr/>
        </p:nvSpPr>
        <p:spPr>
          <a:xfrm>
            <a:off x="1565500" y="4855725"/>
            <a:ext cx="2381400" cy="72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2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03"/>
          <p:cNvSpPr/>
          <p:nvPr/>
        </p:nvSpPr>
        <p:spPr>
          <a:xfrm>
            <a:off x="2163450" y="6969150"/>
            <a:ext cx="2381400" cy="72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2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03"/>
          <p:cNvSpPr/>
          <p:nvPr/>
        </p:nvSpPr>
        <p:spPr>
          <a:xfrm>
            <a:off x="1565500" y="8383506"/>
            <a:ext cx="2381400" cy="72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2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03"/>
          <p:cNvSpPr/>
          <p:nvPr/>
        </p:nvSpPr>
        <p:spPr>
          <a:xfrm>
            <a:off x="5256275" y="7867431"/>
            <a:ext cx="4357200" cy="72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2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1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103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104"/>
          <p:cNvSpPr txBox="1"/>
          <p:nvPr/>
        </p:nvSpPr>
        <p:spPr>
          <a:xfrm>
            <a:off x="761350" y="2211625"/>
            <a:ext cx="14125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Хорошие новости</a:t>
            </a:r>
            <a:r>
              <a:rPr lang="ru" sz="59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104"/>
          <p:cNvSpPr txBox="1"/>
          <p:nvPr/>
        </p:nvSpPr>
        <p:spPr>
          <a:xfrm>
            <a:off x="813500" y="3750150"/>
            <a:ext cx="16857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В России создан Альянс по развитию искусственного интеллекта</a:t>
            </a:r>
            <a:endParaRPr b="1" sz="5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9" name="Google Shape;519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000" y="5480766"/>
            <a:ext cx="1178024" cy="117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1973" y="7788731"/>
            <a:ext cx="1178024" cy="117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8964" y="5527886"/>
            <a:ext cx="2214685" cy="108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0000" y="7788734"/>
            <a:ext cx="1178024" cy="117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04"/>
          <p:cNvPicPr preferRelativeResize="0"/>
          <p:nvPr/>
        </p:nvPicPr>
        <p:blipFill rotWithShape="1">
          <a:blip r:embed="rId8">
            <a:alphaModFix/>
          </a:blip>
          <a:srcRect b="21925" l="33978" r="32199" t="19464"/>
          <a:stretch/>
        </p:blipFill>
        <p:spPr>
          <a:xfrm>
            <a:off x="7343203" y="7885202"/>
            <a:ext cx="1276621" cy="123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104"/>
          <p:cNvPicPr preferRelativeResize="0"/>
          <p:nvPr/>
        </p:nvPicPr>
        <p:blipFill rotWithShape="1">
          <a:blip r:embed="rId9">
            <a:alphaModFix/>
          </a:blip>
          <a:srcRect b="35984" l="0" r="0" t="35707"/>
          <a:stretch/>
        </p:blipFill>
        <p:spPr>
          <a:xfrm>
            <a:off x="7343203" y="5731768"/>
            <a:ext cx="3816797" cy="108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04"/>
          <p:cNvPicPr preferRelativeResize="0"/>
          <p:nvPr/>
        </p:nvPicPr>
        <p:blipFill rotWithShape="1">
          <a:blip r:embed="rId10">
            <a:alphaModFix/>
          </a:blip>
          <a:srcRect b="35777" l="11253" r="15812" t="33213"/>
          <a:stretch/>
        </p:blipFill>
        <p:spPr>
          <a:xfrm>
            <a:off x="3818964" y="8134256"/>
            <a:ext cx="2319934" cy="98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0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04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05"/>
          <p:cNvSpPr txBox="1"/>
          <p:nvPr/>
        </p:nvSpPr>
        <p:spPr>
          <a:xfrm>
            <a:off x="761350" y="2211625"/>
            <a:ext cx="14125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Слишком здорово. В чём подвох?</a:t>
            </a:r>
            <a:r>
              <a:rPr lang="ru" sz="59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105"/>
          <p:cNvSpPr txBox="1"/>
          <p:nvPr/>
        </p:nvSpPr>
        <p:spPr>
          <a:xfrm>
            <a:off x="280100" y="3788041"/>
            <a:ext cx="93387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«Математика — это не следование указаниям,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     это расстановка указателей». Пол Локхард​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70–80% времени — очистка данных​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Нужно общаться с людьми​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Низкий спрос на неопытных специалистов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5" name="Google Shape;535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3918" y="3801675"/>
            <a:ext cx="6406083" cy="587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05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06"/>
          <p:cNvSpPr txBox="1"/>
          <p:nvPr/>
        </p:nvSpPr>
        <p:spPr>
          <a:xfrm>
            <a:off x="761350" y="2211622"/>
            <a:ext cx="9546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С чего начать?</a:t>
            </a:r>
            <a:r>
              <a:rPr lang="ru" sz="59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106"/>
          <p:cNvSpPr txBox="1"/>
          <p:nvPr/>
        </p:nvSpPr>
        <p:spPr>
          <a:xfrm>
            <a:off x="141450" y="3801675"/>
            <a:ext cx="85077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1041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Образование</a:t>
            </a:r>
            <a:endParaRPr sz="245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041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Оптимизация процессов на текущей работе</a:t>
            </a:r>
            <a:endParaRPr sz="245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041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450">
                <a:latin typeface="Montserrat"/>
                <a:ea typeface="Montserrat"/>
                <a:cs typeface="Montserrat"/>
                <a:sym typeface="Montserrat"/>
              </a:rPr>
              <a:t>Соревнования, хакатоны (Kaggle, Al-Journey, etc.</a:t>
            </a:r>
            <a:endParaRPr b="1" sz="5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106"/>
          <p:cNvSpPr/>
          <p:nvPr/>
        </p:nvSpPr>
        <p:spPr>
          <a:xfrm>
            <a:off x="900000" y="6686775"/>
            <a:ext cx="16380000" cy="2951700"/>
          </a:xfrm>
          <a:prstGeom prst="roundRect">
            <a:avLst>
              <a:gd fmla="val 10396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630000" spcFirstLastPara="1" rIns="91425" wrap="square" tIns="12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350">
                <a:latin typeface="Montserrat"/>
                <a:ea typeface="Montserrat"/>
                <a:cs typeface="Montserrat"/>
                <a:sym typeface="Montserrat"/>
              </a:rPr>
              <a:t>      Это реально!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ПО бесплатное!​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Много данных в свободном доступе​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Базовые алгоритмы работают и на домашнем компьютере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06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8" name="Google Shape;548;p106"/>
          <p:cNvSpPr txBox="1"/>
          <p:nvPr/>
        </p:nvSpPr>
        <p:spPr>
          <a:xfrm>
            <a:off x="9199450" y="3801675"/>
            <a:ext cx="7912200" cy="28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1041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Нетворкинг — ходим на конференции </a:t>
            </a:r>
            <a:br>
              <a:rPr lang="ru" sz="235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и не стесняемся общаться!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(сообщество Open Data Science и. т. п.)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041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Стажировки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E8AC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107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6" name="Google Shape;556;p107"/>
          <p:cNvSpPr txBox="1"/>
          <p:nvPr/>
        </p:nvSpPr>
        <p:spPr>
          <a:xfrm>
            <a:off x="900000" y="2958800"/>
            <a:ext cx="15855900" cy="29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>
                <a:latin typeface="Montserrat"/>
                <a:ea typeface="Montserrat"/>
                <a:cs typeface="Montserrat"/>
                <a:sym typeface="Montserrat"/>
              </a:rPr>
              <a:t>Основы Python</a:t>
            </a:r>
            <a:r>
              <a:rPr lang="ru" sz="9450">
                <a:latin typeface="Montserrat"/>
                <a:ea typeface="Montserrat"/>
                <a:cs typeface="Montserrat"/>
                <a:sym typeface="Montserrat"/>
              </a:rPr>
              <a:t>​</a:t>
            </a:r>
            <a:r>
              <a:rPr lang="ru" sz="7200">
                <a:latin typeface="Montserrat ExtraBold"/>
                <a:ea typeface="Montserrat ExtraBold"/>
                <a:cs typeface="Montserrat ExtraBold"/>
                <a:sym typeface="Montserrat ExtraBold"/>
              </a:rPr>
              <a:t>​</a:t>
            </a:r>
            <a:endParaRPr sz="7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​</a:t>
            </a:r>
            <a:endParaRPr sz="7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E8AC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90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7" name="Google Shape;347;p90"/>
          <p:cNvSpPr/>
          <p:nvPr/>
        </p:nvSpPr>
        <p:spPr>
          <a:xfrm>
            <a:off x="1464813" y="2283600"/>
            <a:ext cx="4659900" cy="572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50">
                <a:latin typeface="Montserrat"/>
                <a:ea typeface="Montserrat"/>
                <a:cs typeface="Montserrat"/>
                <a:sym typeface="Montserrat"/>
              </a:rPr>
              <a:t>1 день</a:t>
            </a:r>
            <a:r>
              <a:rPr lang="ru" sz="355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90"/>
          <p:cNvSpPr txBox="1"/>
          <p:nvPr/>
        </p:nvSpPr>
        <p:spPr>
          <a:xfrm>
            <a:off x="1222113" y="3789200"/>
            <a:ext cx="49599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965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Кто такой Data Scientist​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65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Какие задачи решаются с помощью MachineLearning​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65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Лайфхаки для упрощения входа в профессию​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65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Основы Python: чтение </a:t>
            </a:r>
            <a:br>
              <a:rPr lang="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и визуализация данных </a:t>
            </a:r>
            <a:br>
              <a:rPr lang="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с помощью Pandas </a:t>
            </a:r>
            <a:br>
              <a:rPr lang="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и Matplotlib.​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90"/>
          <p:cNvSpPr/>
          <p:nvPr/>
        </p:nvSpPr>
        <p:spPr>
          <a:xfrm>
            <a:off x="12405988" y="2283600"/>
            <a:ext cx="4659900" cy="572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50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ru" sz="3550">
                <a:latin typeface="Montserrat"/>
                <a:ea typeface="Montserrat"/>
                <a:cs typeface="Montserrat"/>
                <a:sym typeface="Montserrat"/>
              </a:rPr>
              <a:t> день</a:t>
            </a:r>
            <a:r>
              <a:rPr lang="ru" sz="355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90"/>
          <p:cNvSpPr txBox="1"/>
          <p:nvPr/>
        </p:nvSpPr>
        <p:spPr>
          <a:xfrm>
            <a:off x="12087088" y="3789200"/>
            <a:ext cx="465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965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Разбор домашнего задания: лучшие находки и типичные ошибки.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90"/>
          <p:cNvSpPr/>
          <p:nvPr/>
        </p:nvSpPr>
        <p:spPr>
          <a:xfrm>
            <a:off x="6952313" y="2283600"/>
            <a:ext cx="4659900" cy="572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5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ru" sz="3550">
                <a:latin typeface="Montserrat"/>
                <a:ea typeface="Montserrat"/>
                <a:cs typeface="Montserrat"/>
                <a:sym typeface="Montserrat"/>
              </a:rPr>
              <a:t> день</a:t>
            </a:r>
            <a:r>
              <a:rPr lang="ru" sz="355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90"/>
          <p:cNvSpPr txBox="1"/>
          <p:nvPr/>
        </p:nvSpPr>
        <p:spPr>
          <a:xfrm>
            <a:off x="7243013" y="3713000"/>
            <a:ext cx="4511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Техники исследования данных.​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Статистические методы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на Python: когда применять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и как интерпретировать.​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Выявление значимых факторов и построение модели.​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Конкурсное домашнее задание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08"/>
          <p:cNvSpPr txBox="1"/>
          <p:nvPr/>
        </p:nvSpPr>
        <p:spPr>
          <a:xfrm>
            <a:off x="761350" y="2211625"/>
            <a:ext cx="1764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latin typeface="Montserrat"/>
                <a:ea typeface="Montserrat"/>
                <a:cs typeface="Montserrat"/>
                <a:sym typeface="Montserrat"/>
              </a:rPr>
              <a:t>Среда выполнения — Jupyter Noteboo</a:t>
            </a: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ru" sz="59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108"/>
          <p:cNvSpPr txBox="1"/>
          <p:nvPr/>
        </p:nvSpPr>
        <p:spPr>
          <a:xfrm>
            <a:off x="913750" y="3801675"/>
            <a:ext cx="147462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Мы будем пользоваться бесплатным облачным сервисом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 Google Colab </a:t>
            </a: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перейти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.​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Минусы: 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могут быть проблемы с загрузкой датасетов на сервер.​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Плюсы: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не нужно ничего скачивать, легко делиться наработками.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Можно скачать версию для компьютера: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Anaconda </a:t>
            </a: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перейти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— версия 3.7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(Python + Jupyter из коробки).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4" name="Google Shape;564;p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108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109"/>
          <p:cNvSpPr txBox="1"/>
          <p:nvPr/>
        </p:nvSpPr>
        <p:spPr>
          <a:xfrm>
            <a:off x="761350" y="2211625"/>
            <a:ext cx="1764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latin typeface="Montserrat"/>
                <a:ea typeface="Montserrat"/>
                <a:cs typeface="Montserrat"/>
                <a:sym typeface="Montserrat"/>
              </a:rPr>
              <a:t>Python. Операции, функции</a:t>
            </a:r>
            <a:r>
              <a:rPr lang="ru" sz="59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109"/>
          <p:cNvSpPr txBox="1"/>
          <p:nvPr/>
        </p:nvSpPr>
        <p:spPr>
          <a:xfrm>
            <a:off x="913750" y="3801675"/>
            <a:ext cx="14746200" cy="4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Операции/встроенные функции:​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44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Арифметические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+, -, =, /, //, %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Операторы сравнения (возвращают True/False) </a:t>
            </a:r>
            <a:r>
              <a:rPr lang="ru" sz="24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==, !=, &lt;, &gt;, &gt;=, &lt;=, and, or, is, in​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Длина строки/списка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len(x)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Напечатать значение переменной/выражения: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print(x)​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Подсказка по функции, переменной: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help()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# Комментарии начинаются со знака «решётка»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3" name="Google Shape;573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109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110"/>
          <p:cNvSpPr txBox="1"/>
          <p:nvPr/>
        </p:nvSpPr>
        <p:spPr>
          <a:xfrm>
            <a:off x="761350" y="2211625"/>
            <a:ext cx="17640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Python. Типы данных</a:t>
            </a:r>
            <a:r>
              <a:rPr lang="ru" sz="59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110"/>
          <p:cNvSpPr txBox="1"/>
          <p:nvPr/>
        </p:nvSpPr>
        <p:spPr>
          <a:xfrm>
            <a:off x="913750" y="3649275"/>
            <a:ext cx="147462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Строки (str)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'это строка', "это тоже"​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Числа целые (int) и рациональные (float)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1, 3.1416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Результат выполнения логической операции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True, False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«Пустота»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None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Списки (длина может меняться)</a:t>
            </a:r>
            <a:r>
              <a:rPr lang="ru" sz="24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1, 'это строка', None, 0.243]</a:t>
            </a:r>
            <a:r>
              <a:rPr lang="ru" sz="24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— нумерация с 0​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Кортежи (длина фиксирована)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(1, 'это строка', None, 0.243)</a:t>
            </a:r>
            <a:r>
              <a:rPr lang="ru" sz="24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— нумерация с 0​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Словари (ключ: значение)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{'Иван': 124.4, 'Олег': 696}​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82" name="Google Shape;582;p110"/>
          <p:cNvGraphicFramePr/>
          <p:nvPr/>
        </p:nvGraphicFramePr>
        <p:xfrm>
          <a:off x="900000" y="74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{8F5C5D7F-C2BB-457D-A509-83FB6E48DB3A}</a:tableStyleId>
              </a:tblPr>
              <a:tblGrid>
                <a:gridCol w="8190000"/>
                <a:gridCol w="8190000"/>
              </a:tblGrid>
              <a:tr h="214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 = {'Иван': 124.4, 'Олег': 696}​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d['Иван’]​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&gt;&gt; 124.4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6000" marB="91425" marR="91425" marL="27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lst = [1, 'это строка', None, 0.243] 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lst[0]​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&gt;&gt; 1​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lst[1]​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&gt;&gt; 'это строка'</a:t>
                      </a:r>
                      <a:endParaRPr sz="1300"/>
                    </a:p>
                  </a:txBody>
                  <a:tcPr marT="306000" marB="91425" marR="91425" marL="27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583" name="Google Shape;583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0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11"/>
          <p:cNvSpPr/>
          <p:nvPr/>
        </p:nvSpPr>
        <p:spPr>
          <a:xfrm>
            <a:off x="913750" y="3462325"/>
            <a:ext cx="8701200" cy="3322800"/>
          </a:xfrm>
          <a:prstGeom prst="roundRect">
            <a:avLst>
              <a:gd fmla="val 623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11"/>
          <p:cNvSpPr/>
          <p:nvPr/>
        </p:nvSpPr>
        <p:spPr>
          <a:xfrm>
            <a:off x="11153875" y="3462325"/>
            <a:ext cx="6126000" cy="6176400"/>
          </a:xfrm>
          <a:prstGeom prst="roundRect">
            <a:avLst>
              <a:gd fmla="val 623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111"/>
          <p:cNvSpPr txBox="1"/>
          <p:nvPr/>
        </p:nvSpPr>
        <p:spPr>
          <a:xfrm>
            <a:off x="761350" y="2211625"/>
            <a:ext cx="17640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Python. Условные конструкции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111"/>
          <p:cNvSpPr txBox="1"/>
          <p:nvPr/>
        </p:nvSpPr>
        <p:spPr>
          <a:xfrm>
            <a:off x="1134753" y="3649275"/>
            <a:ext cx="8344200" cy="6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Условные операторы: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50"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 a % 2 == 1:</a:t>
            </a:r>
            <a:r>
              <a:rPr lang="ru" sz="235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ru" sz="235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rPr>
              <a:t># остаток от деления равен 1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print('odd')​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50"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235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ru" sz="235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rPr>
              <a:t># Ветвь else необязательная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print('even’)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3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Красным выделено т. н. «условие» — выражение, результат которого равен True или False. ​В зависимости от его значения блок будет исполняться или программа </a:t>
            </a:r>
            <a:br>
              <a:rPr lang="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пропустит его.</a:t>
            </a:r>
            <a:r>
              <a:rPr lang="ru" sz="20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5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350">
              <a:solidFill>
                <a:srgbClr val="A5A5A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111"/>
          <p:cNvSpPr/>
          <p:nvPr/>
        </p:nvSpPr>
        <p:spPr>
          <a:xfrm>
            <a:off x="1489053" y="4598000"/>
            <a:ext cx="1494900" cy="37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11"/>
          <p:cNvSpPr txBox="1"/>
          <p:nvPr/>
        </p:nvSpPr>
        <p:spPr>
          <a:xfrm>
            <a:off x="11376000" y="3649275"/>
            <a:ext cx="8344200" cy="4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Циклы: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3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50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 x &lt; 5:​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	x = x + 1​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…​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50"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 x in [1, 2, 3]:​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	print(x)</a:t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111"/>
          <p:cNvSpPr/>
          <p:nvPr/>
        </p:nvSpPr>
        <p:spPr>
          <a:xfrm>
            <a:off x="12330063" y="4956150"/>
            <a:ext cx="958800" cy="37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111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112"/>
          <p:cNvSpPr txBox="1"/>
          <p:nvPr/>
        </p:nvSpPr>
        <p:spPr>
          <a:xfrm>
            <a:off x="761350" y="2211625"/>
            <a:ext cx="17640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Python. Подключение модулей</a:t>
            </a:r>
            <a:r>
              <a:rPr lang="ru" sz="59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112"/>
          <p:cNvSpPr txBox="1"/>
          <p:nvPr/>
        </p:nvSpPr>
        <p:spPr>
          <a:xfrm>
            <a:off x="796312" y="3649275"/>
            <a:ext cx="8344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Прежде чем использовать какую-то функцию сложнее арифметических операций, нужно сказать окружению о подключении пакета.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6" name="Google Shape;606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12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8" name="Google Shape;608;p112"/>
          <p:cNvSpPr/>
          <p:nvPr/>
        </p:nvSpPr>
        <p:spPr>
          <a:xfrm>
            <a:off x="11153875" y="3462325"/>
            <a:ext cx="6126000" cy="6176400"/>
          </a:xfrm>
          <a:prstGeom prst="roundRect">
            <a:avLst>
              <a:gd fmla="val 623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12"/>
          <p:cNvSpPr txBox="1"/>
          <p:nvPr/>
        </p:nvSpPr>
        <p:spPr>
          <a:xfrm>
            <a:off x="11651850" y="3801675"/>
            <a:ext cx="52419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import os​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import datetime​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os.listdir()​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datetime.datetime.now()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113"/>
          <p:cNvSpPr txBox="1"/>
          <p:nvPr/>
        </p:nvSpPr>
        <p:spPr>
          <a:xfrm>
            <a:off x="761350" y="2211625"/>
            <a:ext cx="17640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Python. Синтаксис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113"/>
          <p:cNvSpPr txBox="1"/>
          <p:nvPr/>
        </p:nvSpPr>
        <p:spPr>
          <a:xfrm>
            <a:off x="716075" y="3649275"/>
            <a:ext cx="588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Отступы — часть синтаксиса!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17" name="Google Shape;617;p113"/>
          <p:cNvGraphicFramePr/>
          <p:nvPr/>
        </p:nvGraphicFramePr>
        <p:xfrm>
          <a:off x="911262" y="4768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{8F5C5D7F-C2BB-457D-A509-83FB6E48DB3A}</a:tableStyleId>
              </a:tblPr>
              <a:tblGrid>
                <a:gridCol w="5124375"/>
                <a:gridCol w="5124375"/>
              </a:tblGrid>
              <a:tr h="70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5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ОК</a:t>
                      </a:r>
                      <a:endParaRPr sz="2350">
                        <a:solidFill>
                          <a:srgbClr val="0070C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252000" marB="91425" marR="91425" marL="30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5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Ошибка</a:t>
                      </a:r>
                      <a:endParaRPr sz="2350">
                        <a:solidFill>
                          <a:srgbClr val="0070C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252000" marB="91425" marR="91425" marL="30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79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= [1, 2, 3, 4]​</a:t>
                      </a:r>
                      <a:endParaRPr sz="23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 = len(x)​</a:t>
                      </a:r>
                      <a:endParaRPr sz="23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print(l)</a:t>
                      </a:r>
                      <a:endParaRPr sz="2050">
                        <a:solidFill>
                          <a:srgbClr val="0070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52000" marB="91425" marR="91425" marL="30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50">
                          <a:solidFill>
                            <a:srgbClr val="0070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ru" sz="23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= [1, 2, 3, 4]​</a:t>
                      </a:r>
                      <a:endParaRPr sz="23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	l = len(x)​</a:t>
                      </a:r>
                      <a:endParaRPr sz="23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print(l)</a:t>
                      </a:r>
                      <a:endParaRPr sz="2050">
                        <a:solidFill>
                          <a:srgbClr val="0070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52000" marB="91425" marR="91425" marL="30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618" name="Google Shape;618;p113"/>
          <p:cNvSpPr txBox="1"/>
          <p:nvPr/>
        </p:nvSpPr>
        <p:spPr>
          <a:xfrm>
            <a:off x="716075" y="7827625"/>
            <a:ext cx="16563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Комментарии начинаются с символа</a:t>
            </a:r>
            <a:r>
              <a:rPr lang="ru" sz="24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# и продолжаются до конца строки​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Python обращает внимание на большие и маленькие буквы: Hello, hello, HELLO — разные имена​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Имена переменных и функций должны начинаться с буквы или _ : x1, x2, _f​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9" name="Google Shape;619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113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114"/>
          <p:cNvSpPr txBox="1"/>
          <p:nvPr/>
        </p:nvSpPr>
        <p:spPr>
          <a:xfrm>
            <a:off x="761350" y="2211625"/>
            <a:ext cx="17640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Python. Типичные ошибки</a:t>
            </a:r>
            <a:r>
              <a:rPr lang="ru" sz="59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114"/>
          <p:cNvSpPr txBox="1"/>
          <p:nvPr/>
        </p:nvSpPr>
        <p:spPr>
          <a:xfrm>
            <a:off x="716075" y="4051325"/>
            <a:ext cx="15789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Использовать зарезервированные имена в качестве имён переменных/функций </a:t>
            </a:r>
            <a:br>
              <a:rPr lang="ru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(len, list, set, all, any, in, is, None, import, print, enumerate, range, str, int…)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Выполнять одну и ту же ячейку Jupyter Notebook несколько раз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Не учитывать, что элементы нумеруются с 0 до n-1: [‘a’, ‘b’, ‘c’] → [0, 1, 2]</a:t>
            </a:r>
            <a:r>
              <a:rPr lang="ru" sz="24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Чтобы всё начать с чистого листа, необходимо перезапустить документ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8" name="Google Shape;628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000" y="7772275"/>
            <a:ext cx="9715728" cy="1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14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115"/>
          <p:cNvSpPr txBox="1"/>
          <p:nvPr/>
        </p:nvSpPr>
        <p:spPr>
          <a:xfrm>
            <a:off x="761350" y="2211625"/>
            <a:ext cx="67086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lang="ru" sz="59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5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b="1" sz="5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258875" y="4660925"/>
            <a:ext cx="7064700" cy="56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Таблица, составленная </a:t>
            </a:r>
            <a:br>
              <a:rPr lang="ru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из колонок (Series), элементы которых можно найти по индексу​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Документация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Cheat Sheet</a:t>
            </a:r>
            <a:endParaRPr sz="2400" u="sng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8" name="Google Shape;638;p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0000" y="2769677"/>
            <a:ext cx="9810001" cy="690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15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16"/>
          <p:cNvSpPr txBox="1"/>
          <p:nvPr/>
        </p:nvSpPr>
        <p:spPr>
          <a:xfrm>
            <a:off x="761350" y="2211625"/>
            <a:ext cx="17640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Полезные источники</a:t>
            </a:r>
            <a:r>
              <a:rPr lang="ru" sz="59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116"/>
          <p:cNvSpPr txBox="1"/>
          <p:nvPr/>
        </p:nvSpPr>
        <p:spPr>
          <a:xfrm>
            <a:off x="716075" y="4051325"/>
            <a:ext cx="16150200" cy="8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901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Документация Python</a:t>
            </a: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Документация Pandas </a:t>
            </a: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https://pandas.pydata.org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Книга «Изучаем Python», Марк Лутц, издательство O’Reilly​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Habr </a:t>
            </a: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— статьи программистов о своей работе (рус.)​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StackOwerflow </a:t>
            </a: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— ответам с этого ресурса можно доверять (англ.)​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Kaggle </a:t>
            </a: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— победители соревнований часто выкладывают свои решения​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01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Академические материалы </a:t>
            </a: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http://www.machinelearning.ru</a:t>
            </a:r>
            <a:endParaRPr sz="2400" u="sng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8" name="Google Shape;648;p1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16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E8AC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117"/>
          <p:cNvSpPr txBox="1"/>
          <p:nvPr/>
        </p:nvSpPr>
        <p:spPr>
          <a:xfrm>
            <a:off x="2101575" y="827975"/>
            <a:ext cx="31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7" name="Google Shape;657;p117"/>
          <p:cNvSpPr txBox="1"/>
          <p:nvPr/>
        </p:nvSpPr>
        <p:spPr>
          <a:xfrm>
            <a:off x="900000" y="2958800"/>
            <a:ext cx="15855900" cy="6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>
                <a:latin typeface="Montserrat"/>
                <a:ea typeface="Montserrat"/>
                <a:cs typeface="Montserrat"/>
                <a:sym typeface="Montserrat"/>
              </a:rPr>
              <a:t>Ответы​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>
                <a:latin typeface="Montserrat"/>
                <a:ea typeface="Montserrat"/>
                <a:cs typeface="Montserrat"/>
                <a:sym typeface="Montserrat"/>
              </a:rPr>
              <a:t>на вопросы</a:t>
            </a:r>
            <a:r>
              <a:rPr lang="ru" sz="7100">
                <a:highlight>
                  <a:srgbClr val="EDEBE9"/>
                </a:highlight>
              </a:rPr>
              <a:t>​</a:t>
            </a:r>
            <a:endParaRPr sz="7100"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100">
                <a:highlight>
                  <a:srgbClr val="EDEBE9"/>
                </a:highlight>
              </a:rPr>
              <a:t>​</a:t>
            </a:r>
            <a:endParaRPr sz="7100"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​</a:t>
            </a:r>
            <a:endParaRPr sz="7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1"/>
          <p:cNvSpPr txBox="1"/>
          <p:nvPr>
            <p:ph type="title"/>
          </p:nvPr>
        </p:nvSpPr>
        <p:spPr>
          <a:xfrm>
            <a:off x="900000" y="2155079"/>
            <a:ext cx="16380000" cy="114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150"/>
              <a:t>Анастасия Борнева</a:t>
            </a:r>
            <a:r>
              <a:rPr b="0" lang="ru" sz="4150"/>
              <a:t>​</a:t>
            </a:r>
            <a:endParaRPr b="0" sz="4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750"/>
              <a:t>Data Scientist в ПАО Сбербанк</a:t>
            </a:r>
            <a:endParaRPr/>
          </a:p>
        </p:txBody>
      </p:sp>
      <p:sp>
        <p:nvSpPr>
          <p:cNvPr id="358" name="Google Shape;358;p91"/>
          <p:cNvSpPr txBox="1"/>
          <p:nvPr>
            <p:ph idx="1" type="body"/>
          </p:nvPr>
        </p:nvSpPr>
        <p:spPr>
          <a:xfrm>
            <a:off x="837325" y="3801675"/>
            <a:ext cx="9474600" cy="58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/>
              <a:t>Образование: прикладная математика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/>
              <a:t>и информатика в МГТУ им. Н. Э. Баумана​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/>
              <a:t>&gt; 6 лет в программировании​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/>
              <a:t>В Сбере занимаюсь Data Science в области обработки естественного языка​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/>
              <a:t>Telegram: @AnanastasiaR​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/>
              <a:t>Mail: Anastasia.v.razb@gmail.com</a:t>
            </a:r>
            <a:endParaRPr/>
          </a:p>
        </p:txBody>
      </p:sp>
      <p:pic>
        <p:nvPicPr>
          <p:cNvPr id="359" name="Google Shape;35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175" y="2070000"/>
            <a:ext cx="5712825" cy="695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91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92"/>
          <p:cNvCxnSpPr/>
          <p:nvPr/>
        </p:nvCxnSpPr>
        <p:spPr>
          <a:xfrm>
            <a:off x="8335375" y="6255275"/>
            <a:ext cx="1041300" cy="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7" name="Google Shape;36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92"/>
          <p:cNvSpPr txBox="1"/>
          <p:nvPr/>
        </p:nvSpPr>
        <p:spPr>
          <a:xfrm>
            <a:off x="816931" y="2211622"/>
            <a:ext cx="954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latin typeface="Montserrat"/>
                <a:ea typeface="Montserrat"/>
                <a:cs typeface="Montserrat"/>
                <a:sym typeface="Montserrat"/>
              </a:rPr>
              <a:t>Для чего мы здесь сегодня собрались?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92"/>
          <p:cNvSpPr/>
          <p:nvPr/>
        </p:nvSpPr>
        <p:spPr>
          <a:xfrm>
            <a:off x="899991" y="5777209"/>
            <a:ext cx="3330000" cy="835200"/>
          </a:xfrm>
          <a:prstGeom prst="rect">
            <a:avLst/>
          </a:prstGeom>
          <a:solidFill>
            <a:srgbClr val="46E8A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Попробуем новое</a:t>
            </a:r>
            <a:r>
              <a:rPr lang="ru" sz="2350">
                <a:highlight>
                  <a:srgbClr val="EDEBE9"/>
                </a:highlight>
              </a:rPr>
              <a:t>​</a:t>
            </a:r>
            <a:endParaRPr/>
          </a:p>
        </p:txBody>
      </p:sp>
      <p:cxnSp>
        <p:nvCxnSpPr>
          <p:cNvPr id="370" name="Google Shape;370;p92"/>
          <p:cNvCxnSpPr/>
          <p:nvPr/>
        </p:nvCxnSpPr>
        <p:spPr>
          <a:xfrm>
            <a:off x="4291850" y="6255275"/>
            <a:ext cx="1041300" cy="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92"/>
          <p:cNvSpPr/>
          <p:nvPr/>
        </p:nvSpPr>
        <p:spPr>
          <a:xfrm>
            <a:off x="5333141" y="5804459"/>
            <a:ext cx="3330000" cy="83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Попробуем новое</a:t>
            </a:r>
            <a:r>
              <a:rPr lang="ru" sz="2350">
                <a:highlight>
                  <a:srgbClr val="EDEBE9"/>
                </a:highlight>
              </a:rPr>
              <a:t>​</a:t>
            </a:r>
            <a:endParaRPr/>
          </a:p>
        </p:txBody>
      </p:sp>
      <p:sp>
        <p:nvSpPr>
          <p:cNvPr id="372" name="Google Shape;372;p92"/>
          <p:cNvSpPr/>
          <p:nvPr/>
        </p:nvSpPr>
        <p:spPr>
          <a:xfrm>
            <a:off x="9376675" y="5814575"/>
            <a:ext cx="1505100" cy="886500"/>
          </a:xfrm>
          <a:prstGeom prst="roundRect">
            <a:avLst>
              <a:gd fmla="val 32730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Да!​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92"/>
          <p:cNvSpPr/>
          <p:nvPr/>
        </p:nvSpPr>
        <p:spPr>
          <a:xfrm>
            <a:off x="11923066" y="5777209"/>
            <a:ext cx="3330000" cy="835200"/>
          </a:xfrm>
          <a:prstGeom prst="rect">
            <a:avLst/>
          </a:prstGeom>
          <a:solidFill>
            <a:srgbClr val="3F2A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ПОБЕДА!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74" name="Google Shape;374;p92"/>
          <p:cNvCxnSpPr/>
          <p:nvPr/>
        </p:nvCxnSpPr>
        <p:spPr>
          <a:xfrm>
            <a:off x="10881775" y="6255275"/>
            <a:ext cx="1041300" cy="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92"/>
          <p:cNvCxnSpPr>
            <a:endCxn id="376" idx="3"/>
          </p:cNvCxnSpPr>
          <p:nvPr/>
        </p:nvCxnSpPr>
        <p:spPr>
          <a:xfrm flipH="1">
            <a:off x="5842025" y="6675425"/>
            <a:ext cx="1371300" cy="10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92"/>
          <p:cNvSpPr/>
          <p:nvPr/>
        </p:nvSpPr>
        <p:spPr>
          <a:xfrm>
            <a:off x="3158525" y="7317875"/>
            <a:ext cx="2683500" cy="886500"/>
          </a:xfrm>
          <a:prstGeom prst="roundRect">
            <a:avLst>
              <a:gd fmla="val 32730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Montserrat"/>
                <a:ea typeface="Montserrat"/>
                <a:cs typeface="Montserrat"/>
                <a:sym typeface="Montserrat"/>
              </a:rPr>
              <a:t>Хочу ещё попробовать​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7" name="Google Shape;377;p92"/>
          <p:cNvCxnSpPr>
            <a:endCxn id="376" idx="1"/>
          </p:cNvCxnSpPr>
          <p:nvPr/>
        </p:nvCxnSpPr>
        <p:spPr>
          <a:xfrm>
            <a:off x="2148725" y="6612425"/>
            <a:ext cx="1009800" cy="114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8" name="Google Shape;378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92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93"/>
          <p:cNvSpPr txBox="1"/>
          <p:nvPr/>
        </p:nvSpPr>
        <p:spPr>
          <a:xfrm>
            <a:off x="761350" y="2211622"/>
            <a:ext cx="9546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Кому будет полезно?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93"/>
          <p:cNvSpPr txBox="1"/>
          <p:nvPr/>
        </p:nvSpPr>
        <p:spPr>
          <a:xfrm>
            <a:off x="141441" y="3801672"/>
            <a:ext cx="9546600" cy="2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1041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Тем, кто никогда не программировал​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1041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Кто сомневается с выбором профессии​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1041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Кто хочет подсмотреть чужие фишки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93"/>
          <p:cNvSpPr/>
          <p:nvPr/>
        </p:nvSpPr>
        <p:spPr>
          <a:xfrm>
            <a:off x="900000" y="6949325"/>
            <a:ext cx="16380000" cy="2689200"/>
          </a:xfrm>
          <a:prstGeom prst="roundRect">
            <a:avLst>
              <a:gd fmla="val 10396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630000" spcFirstLastPara="1" rIns="91425" wrap="square" tIns="12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Сегодня мы будем проводить первый этап в разработке модели машинного обучения: </a:t>
            </a:r>
            <a:br>
              <a:rPr lang="ru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анализ и подготовку данных.​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8" name="Google Shape;388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3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4"/>
          <p:cNvSpPr/>
          <p:nvPr/>
        </p:nvSpPr>
        <p:spPr>
          <a:xfrm>
            <a:off x="900000" y="3801675"/>
            <a:ext cx="5385900" cy="5385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>
                <a:latin typeface="Montserrat"/>
                <a:ea typeface="Montserrat"/>
                <a:cs typeface="Montserrat"/>
                <a:sym typeface="Montserrat"/>
              </a:rPr>
              <a:t>Artificial Intelligence</a:t>
            </a:r>
            <a:r>
              <a:rPr lang="ru" sz="215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94"/>
          <p:cNvSpPr/>
          <p:nvPr/>
        </p:nvSpPr>
        <p:spPr>
          <a:xfrm>
            <a:off x="1612057" y="5230956"/>
            <a:ext cx="3961200" cy="3961200"/>
          </a:xfrm>
          <a:prstGeom prst="ellipse">
            <a:avLst/>
          </a:prstGeom>
          <a:solidFill>
            <a:srgbClr val="3F2A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94"/>
          <p:cNvSpPr txBox="1"/>
          <p:nvPr/>
        </p:nvSpPr>
        <p:spPr>
          <a:xfrm>
            <a:off x="761350" y="2211625"/>
            <a:ext cx="18012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Что такое Data Science?</a:t>
            </a:r>
            <a:r>
              <a:rPr lang="ru" sz="59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94"/>
          <p:cNvSpPr txBox="1"/>
          <p:nvPr/>
        </p:nvSpPr>
        <p:spPr>
          <a:xfrm>
            <a:off x="8477998" y="6225250"/>
            <a:ext cx="75282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определять сорт вина по оттенку, </a:t>
            </a:r>
            <a:br>
              <a:rPr lang="ru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кислотности и крепости​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объединять тексты одного жанра,​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прогнозировать курс валют,​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рисовать картины.​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94"/>
          <p:cNvSpPr txBox="1"/>
          <p:nvPr/>
        </p:nvSpPr>
        <p:spPr>
          <a:xfrm>
            <a:off x="8478000" y="3794900"/>
            <a:ext cx="98100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Data Science 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— наука, ищущая способы получить представление об объектах через данные.​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Например, научить машину: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94"/>
          <p:cNvSpPr txBox="1"/>
          <p:nvPr/>
        </p:nvSpPr>
        <p:spPr>
          <a:xfrm>
            <a:off x="913750" y="9331850"/>
            <a:ext cx="5385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latin typeface="Montserrat"/>
                <a:ea typeface="Montserrat"/>
                <a:cs typeface="Montserrat"/>
                <a:sym typeface="Montserrat"/>
              </a:rPr>
              <a:t>Классификации разнятся в разных источниках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94"/>
          <p:cNvSpPr/>
          <p:nvPr/>
        </p:nvSpPr>
        <p:spPr>
          <a:xfrm>
            <a:off x="2213609" y="6436552"/>
            <a:ext cx="2758200" cy="2758200"/>
          </a:xfrm>
          <a:prstGeom prst="ellipse">
            <a:avLst/>
          </a:prstGeom>
          <a:solidFill>
            <a:srgbClr val="46E8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>
                <a:latin typeface="Montserrat"/>
                <a:ea typeface="Montserrat"/>
                <a:cs typeface="Montserrat"/>
                <a:sym typeface="Montserrat"/>
              </a:rPr>
              <a:t>Neural Nets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94"/>
          <p:cNvSpPr/>
          <p:nvPr/>
        </p:nvSpPr>
        <p:spPr>
          <a:xfrm>
            <a:off x="2741358" y="7491166"/>
            <a:ext cx="1702800" cy="1702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94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95"/>
          <p:cNvSpPr txBox="1"/>
          <p:nvPr/>
        </p:nvSpPr>
        <p:spPr>
          <a:xfrm>
            <a:off x="761350" y="2211622"/>
            <a:ext cx="9546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В чем разница?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11" name="Google Shape;411;p95"/>
          <p:cNvGraphicFramePr/>
          <p:nvPr/>
        </p:nvGraphicFramePr>
        <p:xfrm>
          <a:off x="952500" y="384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{8F5C5D7F-C2BB-457D-A509-83FB6E48DB3A}</a:tableStyleId>
              </a:tblPr>
              <a:tblGrid>
                <a:gridCol w="16327500"/>
              </a:tblGrid>
              <a:tr h="64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Искусственный интеллект (Artificial Intelligence, AI)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2" name="Google Shape;412;p95"/>
          <p:cNvGraphicFramePr/>
          <p:nvPr/>
        </p:nvGraphicFramePr>
        <p:xfrm>
          <a:off x="6109700" y="4493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{8F5C5D7F-C2BB-457D-A509-83FB6E48DB3A}</a:tableStyleId>
              </a:tblPr>
              <a:tblGrid>
                <a:gridCol w="5585150"/>
                <a:gridCol w="5585150"/>
              </a:tblGrid>
              <a:tr h="54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50">
                          <a:highlight>
                            <a:schemeClr val="lt1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Машинное обучение (Machine Learning, ML)</a:t>
                      </a:r>
                      <a:r>
                        <a:rPr lang="ru" sz="1750">
                          <a:highlight>
                            <a:schemeClr val="lt1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​</a:t>
                      </a:r>
                      <a:endParaRPr sz="12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Нейронные сети (NN)</a:t>
                      </a:r>
                      <a:r>
                        <a:rPr lang="ru" sz="1950">
                          <a:highlight>
                            <a:srgbClr val="EDEBE9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3" name="Google Shape;413;p95"/>
          <p:cNvGraphicFramePr/>
          <p:nvPr/>
        </p:nvGraphicFramePr>
        <p:xfrm>
          <a:off x="952500" y="449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{8F5C5D7F-C2BB-457D-A509-83FB6E48DB3A}</a:tableStyleId>
              </a:tblPr>
              <a:tblGrid>
                <a:gridCol w="5157200"/>
              </a:tblGrid>
              <a:tr h="118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Google Shape;414;p95"/>
          <p:cNvGraphicFramePr/>
          <p:nvPr/>
        </p:nvGraphicFramePr>
        <p:xfrm>
          <a:off x="952500" y="56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{8F5C5D7F-C2BB-457D-A509-83FB6E48DB3A}</a:tableStyleId>
              </a:tblPr>
              <a:tblGrid>
                <a:gridCol w="5157200"/>
                <a:gridCol w="5585150"/>
                <a:gridCol w="5585150"/>
              </a:tblGrid>
              <a:tr h="22492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Алгоритм:​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Если t &gt; 37,2:​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Болен​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Иначе:​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Здоров</a:t>
                      </a:r>
                      <a:r>
                        <a:rPr lang="ru" sz="19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​</a:t>
                      </a:r>
                      <a:endParaRPr sz="19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Обучение на примерах (10 тыс.):​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36,6 — Здоров​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38,0 — Болен​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…​</a:t>
                      </a:r>
                      <a:endParaRPr sz="20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5" name="Google Shape;415;p95"/>
          <p:cNvGraphicFramePr/>
          <p:nvPr/>
        </p:nvGraphicFramePr>
        <p:xfrm>
          <a:off x="952500" y="82329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{8F5C5D7F-C2BB-457D-A509-83FB6E48DB3A}</a:tableStyleId>
              </a:tblPr>
              <a:tblGrid>
                <a:gridCol w="5157200"/>
                <a:gridCol w="11170300"/>
              </a:tblGrid>
              <a:tr h="9536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36,8 → Здоров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36,8 → Здоров с вероятностью 95%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6" name="Google Shape;416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6250" y="5759913"/>
            <a:ext cx="37052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95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600" y="3304525"/>
            <a:ext cx="9884401" cy="605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96"/>
          <p:cNvSpPr txBox="1"/>
          <p:nvPr/>
        </p:nvSpPr>
        <p:spPr>
          <a:xfrm>
            <a:off x="761350" y="2211625"/>
            <a:ext cx="14125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Как обучается ML-модель?</a:t>
            </a:r>
            <a:r>
              <a:rPr lang="ru" sz="59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96"/>
          <p:cNvSpPr txBox="1"/>
          <p:nvPr/>
        </p:nvSpPr>
        <p:spPr>
          <a:xfrm>
            <a:off x="813500" y="3750150"/>
            <a:ext cx="7184100" cy="5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Представим, что вам нужно определить, где находится данный дом или квартира — в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Сан Франциско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или 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Нью-Йорке.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Рассматриваемое дерево принятия решений будет классифицировать дома </a:t>
            </a:r>
            <a:br>
              <a:rPr lang="ru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и квартиры в соответствии с тем, какой класс домов представлен в большинстве на каждом из листьев дерева.​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050">
              <a:highlight>
                <a:srgbClr val="EDEBE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5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Перейти</a:t>
            </a:r>
            <a:endParaRPr sz="24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7" name="Google Shape;427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96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0" y="896013"/>
            <a:ext cx="1187825" cy="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97"/>
          <p:cNvSpPr txBox="1"/>
          <p:nvPr/>
        </p:nvSpPr>
        <p:spPr>
          <a:xfrm>
            <a:off x="761350" y="2211625"/>
            <a:ext cx="16929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latin typeface="Montserrat"/>
                <a:ea typeface="Montserrat"/>
                <a:cs typeface="Montserrat"/>
                <a:sym typeface="Montserrat"/>
              </a:rPr>
              <a:t>Что можно автоматизировать с AI?</a:t>
            </a:r>
            <a:r>
              <a:rPr lang="ru" sz="5900">
                <a:highlight>
                  <a:srgbClr val="EDEBE9"/>
                </a:highlight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97"/>
          <p:cNvSpPr txBox="1"/>
          <p:nvPr/>
        </p:nvSpPr>
        <p:spPr>
          <a:xfrm>
            <a:off x="813500" y="3750150"/>
            <a:ext cx="8801700" cy="7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Как «Додо Пицца» решает проблемы бизнеса </a:t>
            </a:r>
            <a:br>
              <a:rPr b="1" lang="ru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с помощью машинного обучения</a:t>
            </a:r>
            <a:endParaRPr b="1" sz="24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https://habr.com/ru/company/ivideon/blog/418419/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Автоматизация составления рейтинга пиццерий:​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44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Телеграм-бот для определения качества пиццы </a:t>
            </a:r>
            <a:br>
              <a:rPr lang="ru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по фото от тайных покупателей.​Анализирует 700 пицц/день.​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Видеонаблюдение для анализа качества пиццы, только вышедшей из печи.​Анализирует 300 пицц/день (человек – 2 в неделю).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6" name="Google Shape;436;p97"/>
          <p:cNvPicPr preferRelativeResize="0"/>
          <p:nvPr/>
        </p:nvPicPr>
        <p:blipFill rotWithShape="1">
          <a:blip r:embed="rId5">
            <a:alphaModFix/>
          </a:blip>
          <a:srcRect b="0" l="1728" r="1718" t="872"/>
          <a:stretch/>
        </p:blipFill>
        <p:spPr>
          <a:xfrm>
            <a:off x="9888600" y="3801675"/>
            <a:ext cx="7391400" cy="58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1975" y="860375"/>
            <a:ext cx="1187825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97"/>
          <p:cNvSpPr txBox="1"/>
          <p:nvPr/>
        </p:nvSpPr>
        <p:spPr>
          <a:xfrm>
            <a:off x="2101575" y="827975"/>
            <a:ext cx="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592"/>
      </a:accent1>
      <a:accent2>
        <a:srgbClr val="00846B"/>
      </a:accent2>
      <a:accent3>
        <a:srgbClr val="008C74"/>
      </a:accent3>
      <a:accent4>
        <a:srgbClr val="3F2AFF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8D6565"/>
      </a:dk1>
      <a:lt1>
        <a:srgbClr val="FFFFFF"/>
      </a:lt1>
      <a:dk2>
        <a:srgbClr val="595959"/>
      </a:dk2>
      <a:lt2>
        <a:srgbClr val="EEEEEE"/>
      </a:lt2>
      <a:accent1>
        <a:srgbClr val="00B592"/>
      </a:accent1>
      <a:accent2>
        <a:srgbClr val="00846B"/>
      </a:accent2>
      <a:accent3>
        <a:srgbClr val="008C74"/>
      </a:accent3>
      <a:accent4>
        <a:srgbClr val="3F2AFF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