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2pPr>
            <a:lvl3pPr indent="-3492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indent="-3492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/>
            </a:lvl5pPr>
            <a:lvl6pPr indent="-3492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531813" y="4983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6.jp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артинки по запросу grey wave" id="94" name="Google Shape;94;p14"/>
          <p:cNvPicPr preferRelativeResize="0"/>
          <p:nvPr/>
        </p:nvPicPr>
        <p:blipFill rotWithShape="1">
          <a:blip r:embed="rId3">
            <a:alphaModFix/>
          </a:blip>
          <a:srcRect b="-3777" l="0" r="11800" t="0"/>
          <a:stretch/>
        </p:blipFill>
        <p:spPr>
          <a:xfrm>
            <a:off x="3193263" y="1342000"/>
            <a:ext cx="8998725" cy="55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6612450" y="2982700"/>
            <a:ext cx="5839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ru-RU" sz="3700" u="none" cap="none" strike="noStrike">
                <a:solidFill>
                  <a:srgbClr val="617085"/>
                </a:solidFill>
                <a:latin typeface="Arial"/>
                <a:ea typeface="Arial"/>
                <a:cs typeface="Arial"/>
                <a:sym typeface="Arial"/>
              </a:rPr>
              <a:t>Занятие №2</a:t>
            </a:r>
            <a:endParaRPr b="0" i="0" sz="3700" u="none" cap="none" strike="noStrike">
              <a:solidFill>
                <a:srgbClr val="6170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ru-RU" sz="3700" u="none" cap="none" strike="noStrike">
                <a:solidFill>
                  <a:srgbClr val="617085"/>
                </a:solidFill>
                <a:latin typeface="Arial"/>
                <a:ea typeface="Arial"/>
                <a:cs typeface="Arial"/>
                <a:sym typeface="Arial"/>
              </a:rPr>
              <a:t>«Обработка </a:t>
            </a:r>
            <a:endParaRPr b="0" i="0" sz="3700" u="none" cap="none" strike="noStrike">
              <a:solidFill>
                <a:srgbClr val="6170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ru-RU" sz="3700" u="none" cap="none" strike="noStrike">
                <a:solidFill>
                  <a:srgbClr val="617085"/>
                </a:solidFill>
                <a:latin typeface="Arial"/>
                <a:ea typeface="Arial"/>
                <a:cs typeface="Arial"/>
                <a:sym typeface="Arial"/>
              </a:rPr>
              <a:t>текстов с помощью нейронных сетей»</a:t>
            </a:r>
            <a:endParaRPr b="0" i="0" sz="3700" u="none" cap="none" strike="noStrike">
              <a:solidFill>
                <a:srgbClr val="6170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612442" y="1017017"/>
            <a:ext cx="44289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ru-RU" sz="3700" u="none" cap="none" strike="noStrike">
                <a:solidFill>
                  <a:srgbClr val="2763F9"/>
                </a:solidFill>
                <a:latin typeface="Arial"/>
                <a:ea typeface="Arial"/>
                <a:cs typeface="Arial"/>
                <a:sym typeface="Arial"/>
              </a:rPr>
              <a:t>Интенсив</a:t>
            </a:r>
            <a:endParaRPr b="0" i="0" sz="3700" u="none" cap="none" strike="noStrike">
              <a:solidFill>
                <a:srgbClr val="2763F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ru-RU" sz="3700" u="none" cap="none" strike="noStrike">
                <a:solidFill>
                  <a:srgbClr val="2763F9"/>
                </a:solidFill>
                <a:latin typeface="Arial"/>
                <a:ea typeface="Arial"/>
                <a:cs typeface="Arial"/>
                <a:sym typeface="Arial"/>
              </a:rPr>
              <a:t>20.07-22.07</a:t>
            </a:r>
            <a:endParaRPr b="0" i="0" sz="3700" u="none" cap="none" strike="noStrike">
              <a:solidFill>
                <a:srgbClr val="2763F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2763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0" l="33826" r="8566" t="12640"/>
          <a:stretch/>
        </p:blipFill>
        <p:spPr>
          <a:xfrm>
            <a:off x="582925" y="556300"/>
            <a:ext cx="5676150" cy="5745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2925" y="556300"/>
            <a:ext cx="5676152" cy="574540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931900" y="909450"/>
            <a:ext cx="4978200" cy="50391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662500" y="2982700"/>
            <a:ext cx="55170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Университет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искусственного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интеллекта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артинки по запросу grey wave" id="248" name="Google Shape;248;p23"/>
          <p:cNvPicPr preferRelativeResize="0"/>
          <p:nvPr/>
        </p:nvPicPr>
        <p:blipFill rotWithShape="1">
          <a:blip r:embed="rId3">
            <a:alphaModFix/>
          </a:blip>
          <a:srcRect b="13380" l="0" r="26616" t="0"/>
          <a:stretch/>
        </p:blipFill>
        <p:spPr>
          <a:xfrm>
            <a:off x="0" y="0"/>
            <a:ext cx="12192000" cy="68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1425" y="1342250"/>
            <a:ext cx="5530682" cy="451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/>
          <p:nvPr/>
        </p:nvSpPr>
        <p:spPr>
          <a:xfrm>
            <a:off x="1284325" y="1000200"/>
            <a:ext cx="2791500" cy="4857600"/>
          </a:xfrm>
          <a:prstGeom prst="rect">
            <a:avLst/>
          </a:prstGeom>
          <a:noFill/>
          <a:ln cap="flat" cmpd="sng" w="762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3"/>
          <p:cNvPicPr preferRelativeResize="0"/>
          <p:nvPr/>
        </p:nvPicPr>
        <p:blipFill rotWithShape="1">
          <a:blip r:embed="rId4">
            <a:alphaModFix/>
          </a:blip>
          <a:srcRect b="1368" l="62579" r="0" t="0"/>
          <a:stretch/>
        </p:blipFill>
        <p:spPr>
          <a:xfrm>
            <a:off x="3289602" y="1342250"/>
            <a:ext cx="2069648" cy="445384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3"/>
          <p:cNvSpPr/>
          <p:nvPr/>
        </p:nvSpPr>
        <p:spPr>
          <a:xfrm rot="-5400000">
            <a:off x="883900" y="1406563"/>
            <a:ext cx="808800" cy="8043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5405201" y="2120183"/>
            <a:ext cx="6986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ru-RU" sz="6000" u="none" cap="none" strike="noStrike">
                <a:solidFill>
                  <a:srgbClr val="2763F9"/>
                </a:solidFill>
                <a:latin typeface="Arial"/>
                <a:ea typeface="Arial"/>
                <a:cs typeface="Arial"/>
                <a:sym typeface="Arial"/>
              </a:rPr>
              <a:t>Спасибо</a:t>
            </a:r>
            <a:endParaRPr b="0" i="0" sz="6000" u="none" cap="none" strike="noStrike">
              <a:solidFill>
                <a:srgbClr val="2763F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ru-RU" sz="6000" u="none" cap="none" strike="noStrike">
                <a:solidFill>
                  <a:srgbClr val="2763F9"/>
                </a:solidFill>
                <a:latin typeface="Arial"/>
                <a:ea typeface="Arial"/>
                <a:cs typeface="Arial"/>
                <a:sym typeface="Arial"/>
              </a:rPr>
              <a:t>за внимание</a:t>
            </a:r>
            <a:endParaRPr b="0" i="0" sz="6000" u="none" cap="none" strike="noStrike">
              <a:solidFill>
                <a:srgbClr val="2763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Наташа\корел\сувалкина\презентация НЕЙРОНКИ\ДОД\14.png" id="254" name="Google Shape;25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3747" y="1497252"/>
            <a:ext cx="669125" cy="6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 flipH="1">
            <a:off x="-57640" y="1237476"/>
            <a:ext cx="12249600" cy="566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Наташа\корел\сувалкина\презентация НЕЙРОНКИ\ДОД\20.png"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57565" y="1220367"/>
            <a:ext cx="12249566" cy="56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 rot="5400000">
            <a:off x="-126367" y="1570208"/>
            <a:ext cx="5763076" cy="3790610"/>
          </a:xfrm>
          <a:custGeom>
            <a:rect b="b" l="l" r="r" t="t"/>
            <a:pathLst>
              <a:path extrusionOk="0" h="159992" w="275350">
                <a:moveTo>
                  <a:pt x="0" y="0"/>
                </a:moveTo>
                <a:lnTo>
                  <a:pt x="0" y="159992"/>
                </a:lnTo>
                <a:lnTo>
                  <a:pt x="275350" y="159992"/>
                </a:lnTo>
                <a:lnTo>
                  <a:pt x="275350" y="0"/>
                </a:lnTo>
              </a:path>
            </a:pathLst>
          </a:custGeom>
          <a:noFill/>
          <a:ln cap="flat" cmpd="sng" w="1143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5"/>
          <p:cNvSpPr/>
          <p:nvPr/>
        </p:nvSpPr>
        <p:spPr>
          <a:xfrm>
            <a:off x="3406951" y="583975"/>
            <a:ext cx="1633494" cy="599571"/>
          </a:xfrm>
          <a:custGeom>
            <a:rect b="b" l="l" r="r" t="t"/>
            <a:pathLst>
              <a:path extrusionOk="0" h="48627" w="49741">
                <a:moveTo>
                  <a:pt x="0" y="0"/>
                </a:moveTo>
                <a:lnTo>
                  <a:pt x="49741" y="0"/>
                </a:lnTo>
                <a:lnTo>
                  <a:pt x="49741" y="48627"/>
                </a:lnTo>
              </a:path>
            </a:pathLst>
          </a:custGeom>
          <a:noFill/>
          <a:ln cap="flat" cmpd="sng" w="1143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5"/>
          <p:cNvSpPr/>
          <p:nvPr/>
        </p:nvSpPr>
        <p:spPr>
          <a:xfrm flipH="1" rot="10800000">
            <a:off x="3703068" y="5974577"/>
            <a:ext cx="1337411" cy="372483"/>
          </a:xfrm>
          <a:custGeom>
            <a:rect b="b" l="l" r="r" t="t"/>
            <a:pathLst>
              <a:path extrusionOk="0" h="48627" w="49741">
                <a:moveTo>
                  <a:pt x="0" y="0"/>
                </a:moveTo>
                <a:lnTo>
                  <a:pt x="49741" y="0"/>
                </a:lnTo>
                <a:lnTo>
                  <a:pt x="49741" y="48627"/>
                </a:lnTo>
              </a:path>
            </a:pathLst>
          </a:custGeom>
          <a:noFill/>
          <a:ln cap="flat" cmpd="sng" w="1143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5"/>
          <p:cNvSpPr txBox="1"/>
          <p:nvPr/>
        </p:nvSpPr>
        <p:spPr>
          <a:xfrm>
            <a:off x="1762875" y="1538975"/>
            <a:ext cx="100851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2763F9"/>
                </a:solidFill>
                <a:latin typeface="Arial"/>
                <a:ea typeface="Arial"/>
                <a:cs typeface="Arial"/>
                <a:sym typeface="Arial"/>
              </a:rPr>
              <a:t>Обработка текстов на естественном языке </a:t>
            </a:r>
            <a:endParaRPr b="0" i="0" sz="3000" u="none" cap="none" strike="noStrike">
              <a:solidFill>
                <a:srgbClr val="2763F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(Natural Language Processing, NLP) 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762875" y="2861250"/>
            <a:ext cx="9007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Изучает:</a:t>
            </a:r>
            <a:r>
              <a:rPr b="0" i="0" lang="ru-RU" sz="18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проблемы компьютерного анализа и синтеза текстов на естественных языках. (анализ - понимание языка, синтез — генерация грамотного текста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762875" y="4102800"/>
            <a:ext cx="385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Сложности понимания: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836350" y="4564500"/>
            <a:ext cx="5683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999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Свободный порядок слов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99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Неологизмы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99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Омонимы (фонетические омонимы)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99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 т.д.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5476550" y="46378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-RU" sz="12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Бытие определяет сознание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6660650" y="5190350"/>
            <a:ext cx="441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-RU" sz="12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Серый волк в глухом лесу встретил рыжую лису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1306137"/>
            <a:ext cx="1230300" cy="41826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4869923" y="672828"/>
            <a:ext cx="6608400" cy="12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-RU" sz="3600" u="none" cap="none" strike="noStrike">
                <a:solidFill>
                  <a:srgbClr val="2763F9"/>
                </a:solidFill>
                <a:latin typeface="Arial"/>
                <a:ea typeface="Arial"/>
                <a:cs typeface="Arial"/>
                <a:sym typeface="Arial"/>
              </a:rPr>
              <a:t>Классификация задач обработки естественного языка</a:t>
            </a:r>
            <a:endParaRPr b="0" i="0" sz="3600" u="none" cap="none" strike="noStrike">
              <a:solidFill>
                <a:srgbClr val="2763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Похожее изображение" id="123" name="Google Shape;123;p16"/>
          <p:cNvPicPr preferRelativeResize="0"/>
          <p:nvPr/>
        </p:nvPicPr>
        <p:blipFill rotWithShape="1">
          <a:blip r:embed="rId3">
            <a:alphaModFix/>
          </a:blip>
          <a:srcRect b="0" l="2832" r="55270" t="0"/>
          <a:stretch/>
        </p:blipFill>
        <p:spPr>
          <a:xfrm>
            <a:off x="869244" y="575174"/>
            <a:ext cx="3671274" cy="584169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/>
          <p:nvPr/>
        </p:nvSpPr>
        <p:spPr>
          <a:xfrm>
            <a:off x="4807400" y="2828826"/>
            <a:ext cx="6586500" cy="3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20"/>
              <a:buFont typeface="Arial"/>
              <a:buChar char="•"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Распознавание речи </a:t>
            </a: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(SpeechToText)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20"/>
              <a:buFont typeface="Arial"/>
              <a:buChar char="•"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Анализ текста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20"/>
              <a:buFont typeface="Arial"/>
              <a:buChar char="•"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Генерация текста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120"/>
              <a:buFont typeface="Arial"/>
              <a:buChar char="•"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Синтез речи </a:t>
            </a: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(TextToSpeech)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dots" id="125" name="Google Shape;125;p16"/>
          <p:cNvPicPr preferRelativeResize="0"/>
          <p:nvPr/>
        </p:nvPicPr>
        <p:blipFill rotWithShape="1">
          <a:blip r:embed="rId4">
            <a:alphaModFix/>
          </a:blip>
          <a:srcRect b="4355" l="25099" r="0" t="18691"/>
          <a:stretch/>
        </p:blipFill>
        <p:spPr>
          <a:xfrm>
            <a:off x="9705703" y="4291239"/>
            <a:ext cx="2460171" cy="2527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 flipH="1">
            <a:off x="-57640" y="1237476"/>
            <a:ext cx="12249600" cy="566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3406950" y="583975"/>
            <a:ext cx="1633494" cy="286656"/>
          </a:xfrm>
          <a:custGeom>
            <a:rect b="b" l="l" r="r" t="t"/>
            <a:pathLst>
              <a:path extrusionOk="0" h="48627" w="49741">
                <a:moveTo>
                  <a:pt x="0" y="0"/>
                </a:moveTo>
                <a:lnTo>
                  <a:pt x="49741" y="0"/>
                </a:lnTo>
                <a:lnTo>
                  <a:pt x="49741" y="48627"/>
                </a:lnTo>
              </a:path>
            </a:pathLst>
          </a:custGeom>
          <a:noFill/>
          <a:ln cap="flat" cmpd="sng" w="1143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5457" y="4382999"/>
            <a:ext cx="1965510" cy="166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5450" y="4024670"/>
            <a:ext cx="1965510" cy="166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5450" y="3641001"/>
            <a:ext cx="1965510" cy="166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45450" y="3223000"/>
            <a:ext cx="1965510" cy="166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45450" y="2839257"/>
            <a:ext cx="1965510" cy="166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45450" y="2478740"/>
            <a:ext cx="1965510" cy="166536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/>
          <p:nvPr/>
        </p:nvSpPr>
        <p:spPr>
          <a:xfrm>
            <a:off x="7131348" y="3463981"/>
            <a:ext cx="1723800" cy="399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6198443" y="3989450"/>
            <a:ext cx="3579600" cy="895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6533059" y="4885214"/>
            <a:ext cx="314400" cy="89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7030666" y="4885214"/>
            <a:ext cx="314400" cy="89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7528274" y="4885214"/>
            <a:ext cx="314400" cy="89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8061824" y="4885214"/>
            <a:ext cx="314400" cy="89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8595374" y="4885214"/>
            <a:ext cx="314400" cy="89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9128924" y="4885214"/>
            <a:ext cx="314400" cy="89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7263100" y="4141812"/>
            <a:ext cx="146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Нейронная сеть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6366848" y="5850513"/>
            <a:ext cx="6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87%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6928215" y="5850510"/>
            <a:ext cx="5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7425823" y="5850510"/>
            <a:ext cx="5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7959373" y="5850510"/>
            <a:ext cx="5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8492923" y="5850510"/>
            <a:ext cx="5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9026473" y="5850510"/>
            <a:ext cx="5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/>
          <p:nvPr/>
        </p:nvSpPr>
        <p:spPr>
          <a:xfrm rot="5400000">
            <a:off x="-126367" y="1570208"/>
            <a:ext cx="5763076" cy="3790610"/>
          </a:xfrm>
          <a:custGeom>
            <a:rect b="b" l="l" r="r" t="t"/>
            <a:pathLst>
              <a:path extrusionOk="0" h="159992" w="275350">
                <a:moveTo>
                  <a:pt x="0" y="0"/>
                </a:moveTo>
                <a:lnTo>
                  <a:pt x="0" y="159992"/>
                </a:lnTo>
                <a:lnTo>
                  <a:pt x="275350" y="159992"/>
                </a:lnTo>
                <a:lnTo>
                  <a:pt x="275350" y="0"/>
                </a:lnTo>
              </a:path>
            </a:pathLst>
          </a:custGeom>
          <a:noFill/>
          <a:ln cap="flat" cmpd="sng" w="1143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7"/>
          <p:cNvSpPr/>
          <p:nvPr/>
        </p:nvSpPr>
        <p:spPr>
          <a:xfrm flipH="1" rot="10800000">
            <a:off x="3703068" y="5974577"/>
            <a:ext cx="1337411" cy="372483"/>
          </a:xfrm>
          <a:custGeom>
            <a:rect b="b" l="l" r="r" t="t"/>
            <a:pathLst>
              <a:path extrusionOk="0" h="48627" w="49741">
                <a:moveTo>
                  <a:pt x="0" y="0"/>
                </a:moveTo>
                <a:lnTo>
                  <a:pt x="49741" y="0"/>
                </a:lnTo>
                <a:lnTo>
                  <a:pt x="49741" y="48627"/>
                </a:lnTo>
              </a:path>
            </a:pathLst>
          </a:custGeom>
          <a:noFill/>
          <a:ln cap="flat" cmpd="sng" w="1143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7"/>
          <p:cNvSpPr txBox="1"/>
          <p:nvPr/>
        </p:nvSpPr>
        <p:spPr>
          <a:xfrm>
            <a:off x="1719875" y="1012275"/>
            <a:ext cx="10085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ru-RU" sz="3900" u="none" cap="none" strike="noStrike">
                <a:solidFill>
                  <a:srgbClr val="2763F9"/>
                </a:solidFill>
                <a:latin typeface="Arial"/>
                <a:ea typeface="Arial"/>
                <a:cs typeface="Arial"/>
                <a:sym typeface="Arial"/>
              </a:rPr>
              <a:t>Категоризация текста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4034100" y="1803225"/>
            <a:ext cx="790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Очнувшись, я несколько времени не мог опомниться и не понимал, что со мною сделалось. Я лежал на кровати, в незнакомой горнице, и чувствовал большую слабость. Передо мною стоял Савельич со свечкою в руках. Кто-то бережно развивал перевязи, которыми грудь и плечо были у меня стянуты. Мало-помалу мысли мои прояснились. Я вспомнил свой поединок и догадался, что был ранен. В эту минуту скрыпнула дверь. «Что? каков?» — произнес пошепту голос, от которого я затрепетал. «Все в одном положении, — отвечал Савельич со вздохом, — все без памяти вот уже пятые сутки». Я хотел оборотиться, но не мог. «Где я? кто здесь?» — сказал я с усилием. Марья Ивановна подошла к моей кровати и наклонилась ко мне. «Что?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Наташа\корел\сувалкина\презентация НЕЙРОНКИ\ДОД\20.png" id="157" name="Google Shape;157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-57565" y="1220367"/>
            <a:ext cx="12249566" cy="566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dots" id="163" name="Google Shape;163;p18"/>
          <p:cNvPicPr preferRelativeResize="0"/>
          <p:nvPr/>
        </p:nvPicPr>
        <p:blipFill rotWithShape="1">
          <a:blip r:embed="rId3">
            <a:alphaModFix/>
          </a:blip>
          <a:srcRect b="67063" l="0" r="0" t="2862"/>
          <a:stretch/>
        </p:blipFill>
        <p:spPr>
          <a:xfrm>
            <a:off x="1411489" y="5870201"/>
            <a:ext cx="3284858" cy="9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/>
          <p:nvPr/>
        </p:nvSpPr>
        <p:spPr>
          <a:xfrm>
            <a:off x="0" y="1"/>
            <a:ext cx="1411500" cy="68580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763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1785352" y="1641044"/>
            <a:ext cx="1368000" cy="36000"/>
          </a:xfrm>
          <a:prstGeom prst="rect">
            <a:avLst/>
          </a:prstGeom>
          <a:solidFill>
            <a:srgbClr val="5367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1711850" y="-104200"/>
            <a:ext cx="72015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Токенизация символов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dots" id="167" name="Google Shape;167;p18"/>
          <p:cNvPicPr preferRelativeResize="0"/>
          <p:nvPr/>
        </p:nvPicPr>
        <p:blipFill rotWithShape="1">
          <a:blip r:embed="rId3">
            <a:alphaModFix/>
          </a:blip>
          <a:srcRect b="67063" l="0" r="0" t="2862"/>
          <a:stretch/>
        </p:blipFill>
        <p:spPr>
          <a:xfrm>
            <a:off x="8823309" y="0"/>
            <a:ext cx="3284858" cy="9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/>
          <p:nvPr/>
        </p:nvSpPr>
        <p:spPr>
          <a:xfrm flipH="1">
            <a:off x="1711844" y="1929401"/>
            <a:ext cx="6878400" cy="456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4">
            <a:alphaModFix/>
          </a:blip>
          <a:srcRect b="2493" l="0" r="2133" t="13824"/>
          <a:stretch/>
        </p:blipFill>
        <p:spPr>
          <a:xfrm>
            <a:off x="1785359" y="1929400"/>
            <a:ext cx="6731456" cy="442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5360" y="1929400"/>
            <a:ext cx="7127694" cy="456018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1785352" y="942904"/>
            <a:ext cx="34155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библиотека Keras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9576650" y="2325075"/>
            <a:ext cx="23559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б - 11100001</a:t>
            </a:r>
            <a:endParaRPr b="0" i="0" sz="1800" u="none" cap="none" strike="noStrike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л - 11101011</a:t>
            </a:r>
            <a:endParaRPr b="0" i="0" sz="1800" u="none" cap="none" strike="noStrike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и - 11101000</a:t>
            </a:r>
            <a:endParaRPr b="0" i="0" sz="1800" u="none" cap="none" strike="noStrike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о - 11101110</a:t>
            </a:r>
            <a:endParaRPr b="0" i="0" sz="1800" u="none" cap="none" strike="noStrike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т - 11110010</a:t>
            </a:r>
            <a:endParaRPr b="0" i="0" sz="1800" u="none" cap="none" strike="noStrike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е - 11100101</a:t>
            </a:r>
            <a:endParaRPr b="0" i="0" sz="1800" u="none" cap="none" strike="noStrike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к - 11101010</a:t>
            </a:r>
            <a:endParaRPr b="0" i="0" sz="1800" u="none" cap="none" strike="noStrike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а - 11100000</a:t>
            </a:r>
            <a:endParaRPr b="0" i="0" sz="1800" u="none" cap="none" strike="noStrike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‘ ‘ - 00100000</a:t>
            </a:r>
            <a:endParaRPr b="0" i="0" sz="1800" u="none" cap="none" strike="noStrike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K - 01001011</a:t>
            </a:r>
            <a:endParaRPr b="0" i="0" sz="1800" u="none" cap="none" strike="noStrike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e - 01100101</a:t>
            </a:r>
            <a:endParaRPr b="0" i="0" sz="1800" u="none" cap="none" strike="noStrike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r - 01110010</a:t>
            </a:r>
            <a:endParaRPr b="0" i="0" sz="1800" u="none" cap="none" strike="noStrike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a - 01100001</a:t>
            </a:r>
            <a:endParaRPr b="0" i="0" sz="1800" u="none" cap="none" strike="noStrike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s - 01110011</a:t>
            </a:r>
            <a:endParaRPr b="0" i="0" sz="1800" u="none" cap="none" strike="noStrike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9576650" y="14255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б - 11100001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9576650" y="18873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и - 11101000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Наташа\корел\сувалкина\фото подборка\4e51c2_8c584bcb69894647849f14b36029b004_mv2.jpg" id="180" name="Google Shape;180;p19"/>
          <p:cNvPicPr preferRelativeResize="0"/>
          <p:nvPr/>
        </p:nvPicPr>
        <p:blipFill rotWithShape="1">
          <a:blip r:embed="rId3">
            <a:alphaModFix/>
          </a:blip>
          <a:srcRect b="0" l="0" r="51992" t="38437"/>
          <a:stretch/>
        </p:blipFill>
        <p:spPr>
          <a:xfrm>
            <a:off x="-1627" y="0"/>
            <a:ext cx="5853789" cy="5001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/>
          <p:nvPr/>
        </p:nvSpPr>
        <p:spPr>
          <a:xfrm flipH="1">
            <a:off x="858778" y="1571200"/>
            <a:ext cx="5953500" cy="434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75" y="1571200"/>
            <a:ext cx="5953406" cy="434191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1555425" y="2272145"/>
            <a:ext cx="45603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“Марк Корнуэлл ел хлеб с сыром, когда раздался стук в дверь. Комната была маленькой и холодной: горстка горевших прутьев в маленьком камине не согревала ее.”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7053694" y="1454220"/>
            <a:ext cx="1310700" cy="4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и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в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не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я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что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на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с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он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а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как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то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это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но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все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у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по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раздался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комната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зияющая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8078570" y="1454220"/>
            <a:ext cx="1119300" cy="4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1295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2001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133072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9401236" y="1454220"/>
            <a:ext cx="1490700" cy="4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марк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корнуэлл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ел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хлеб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с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сыром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когда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раздался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стук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в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дверь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комната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была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маленькой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и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холодной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горстка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горевших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прутьев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в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маленьком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камине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не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согревала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ее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10667832" y="1454220"/>
            <a:ext cx="1310700" cy="4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39585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132234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4028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2866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19591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1295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2723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181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2001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95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2174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2950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108963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120123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59542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6276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10454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125417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59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6218676" y="164850"/>
            <a:ext cx="56376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ru-RU" sz="4000" u="none" cap="none" strike="noStrike">
                <a:solidFill>
                  <a:srgbClr val="2763F9"/>
                </a:solidFill>
                <a:latin typeface="Arial"/>
                <a:ea typeface="Arial"/>
                <a:cs typeface="Arial"/>
                <a:sym typeface="Arial"/>
              </a:rPr>
              <a:t>Токенизация слов</a:t>
            </a:r>
            <a:endParaRPr b="0" i="0" sz="4000" u="none" cap="none" strike="noStrike">
              <a:solidFill>
                <a:srgbClr val="2763F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/>
          <p:nvPr/>
        </p:nvSpPr>
        <p:spPr>
          <a:xfrm>
            <a:off x="3406951" y="583975"/>
            <a:ext cx="1633494" cy="599571"/>
          </a:xfrm>
          <a:custGeom>
            <a:rect b="b" l="l" r="r" t="t"/>
            <a:pathLst>
              <a:path extrusionOk="0" h="48627" w="49741">
                <a:moveTo>
                  <a:pt x="0" y="0"/>
                </a:moveTo>
                <a:lnTo>
                  <a:pt x="49741" y="0"/>
                </a:lnTo>
                <a:lnTo>
                  <a:pt x="49741" y="48627"/>
                </a:lnTo>
              </a:path>
            </a:pathLst>
          </a:custGeom>
          <a:noFill/>
          <a:ln cap="flat" cmpd="sng" w="1143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0"/>
          <p:cNvSpPr/>
          <p:nvPr/>
        </p:nvSpPr>
        <p:spPr>
          <a:xfrm rot="5400000">
            <a:off x="-126367" y="1570208"/>
            <a:ext cx="5763076" cy="3790610"/>
          </a:xfrm>
          <a:custGeom>
            <a:rect b="b" l="l" r="r" t="t"/>
            <a:pathLst>
              <a:path extrusionOk="0" h="159992" w="275350">
                <a:moveTo>
                  <a:pt x="0" y="0"/>
                </a:moveTo>
                <a:lnTo>
                  <a:pt x="0" y="159992"/>
                </a:lnTo>
                <a:lnTo>
                  <a:pt x="275350" y="159992"/>
                </a:lnTo>
                <a:lnTo>
                  <a:pt x="275350" y="0"/>
                </a:lnTo>
              </a:path>
            </a:pathLst>
          </a:custGeom>
          <a:noFill/>
          <a:ln cap="flat" cmpd="sng" w="1143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0"/>
          <p:cNvSpPr/>
          <p:nvPr/>
        </p:nvSpPr>
        <p:spPr>
          <a:xfrm flipH="1" rot="10800000">
            <a:off x="3703068" y="5974577"/>
            <a:ext cx="1337411" cy="372483"/>
          </a:xfrm>
          <a:custGeom>
            <a:rect b="b" l="l" r="r" t="t"/>
            <a:pathLst>
              <a:path extrusionOk="0" h="48627" w="49741">
                <a:moveTo>
                  <a:pt x="0" y="0"/>
                </a:moveTo>
                <a:lnTo>
                  <a:pt x="49741" y="0"/>
                </a:lnTo>
                <a:lnTo>
                  <a:pt x="49741" y="48627"/>
                </a:lnTo>
              </a:path>
            </a:pathLst>
          </a:custGeom>
          <a:noFill/>
          <a:ln cap="flat" cmpd="sng" w="1143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0"/>
          <p:cNvSpPr txBox="1"/>
          <p:nvPr/>
        </p:nvSpPr>
        <p:spPr>
          <a:xfrm>
            <a:off x="1202575" y="1324400"/>
            <a:ext cx="10085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ru-RU" sz="4100" u="none" cap="none" strike="noStrike">
                <a:solidFill>
                  <a:srgbClr val="2763F9"/>
                </a:solidFill>
                <a:latin typeface="Arial"/>
                <a:ea typeface="Arial"/>
                <a:cs typeface="Arial"/>
                <a:sym typeface="Arial"/>
              </a:rPr>
              <a:t>Создание выборки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1202575" y="2081400"/>
            <a:ext cx="10642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Очнувшись, я несколько времени не мог опомниться и не понимал, что со мною сделалось. Я лежал на кровати, в незнакомой горнице, и чувствовал большую слабость. Передо мною стоял Савельич со свечкою в руках. Кто-то бережно развивал перевязи, которыми грудь и плечо были у меня стянуты. Мало-помалу мысли мои прояснились. </a:t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 вспомнил свой поединок и догадался, что был ранен. В эту минуту скрыпнула дверь. «Что? каков?» — произнес пошепту голос, от которого я затрепетал. </a:t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«Все в одном положении, — отвечал Савельич со вздохом, — все без памяти вот уже пятые сутки». </a:t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 хотел оборотиться, но не мог. «Где я? кто здесь?» — сказал я с усилием. Марья Ивановна подошла к моей кровати и наклонилась ко мне. «Что?»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1259850" y="3697413"/>
            <a:ext cx="1180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ru-RU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Очнувшись, я несколько времени не мог опомниться и не понимал, что со мною сделалось. Я лежал на кровати, в незнакомой горнице, и чувствовал большую слабость…...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1259850" y="4698525"/>
            <a:ext cx="1848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ширина_окна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шаг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7184225" y="4848408"/>
            <a:ext cx="24723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	23	5	45         454	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7184225" y="4485013"/>
            <a:ext cx="24723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175	3	45	23	5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7184225" y="5211775"/>
            <a:ext cx="24723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	45         454	2	5	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7184225" y="5575149"/>
            <a:ext cx="24723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454       2	5	456	21	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7184225" y="5938522"/>
            <a:ext cx="24723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7184225" y="6301896"/>
            <a:ext cx="24723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786	2	64	71	123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Наташа\корел\сувалкина\презентация НЕЙРОНКИ\ДОД\20.png" id="206" name="Google Shape;2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8800" y="1183561"/>
            <a:ext cx="12249575" cy="56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 txBox="1"/>
          <p:nvPr/>
        </p:nvSpPr>
        <p:spPr>
          <a:xfrm>
            <a:off x="1281625" y="4075763"/>
            <a:ext cx="1048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ru-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175     3          45       23      5         45      454    2          5         456    21       7         78       74       3         78      10        45      4         89      786    2          64      71        123</a:t>
            </a:r>
            <a:endParaRPr b="0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/>
        </p:nvSpPr>
        <p:spPr>
          <a:xfrm>
            <a:off x="850116" y="1700808"/>
            <a:ext cx="52590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“Марк Корнуэлл ел хлеб с сыром, когда раздался стук в дверь. Комната была маленькой и холодной: горстка горевших прутьев в маленьком камине не согревала ее...”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857300" y="3587318"/>
            <a:ext cx="62142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марк   корнуэлл    ел       хлеб     с      сыром   когда   раздался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857324" y="4080505"/>
            <a:ext cx="60312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39585     34234      4028      2866        7      19591       40         1295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857324" y="4565912"/>
            <a:ext cx="1109100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[0.54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1.43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0.12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0.34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0.56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…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0.67]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1516817" y="4565912"/>
            <a:ext cx="1109100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[2.78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1.23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1.12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-3.65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2.45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… </a:t>
            </a:r>
            <a:b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-2.65]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2375593" y="4565912"/>
            <a:ext cx="1109100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[2.12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1.24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-5.3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3.4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2.12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…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4.1]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3028673" y="4565912"/>
            <a:ext cx="1109100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[6.54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2.33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1.22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3.44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4.36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…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3.37]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3688166" y="4565912"/>
            <a:ext cx="1109100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[5.54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6.43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2.12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3.34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-2.56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… </a:t>
            </a:r>
            <a:b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-2.67]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4347659" y="4565912"/>
            <a:ext cx="1109100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[8.54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2.43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1.12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-4.4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2.56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…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3.67]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5007152" y="4565912"/>
            <a:ext cx="1109100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[0.74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1.23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2.12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1.54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2.56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… </a:t>
            </a:r>
            <a:b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-3.63]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5727604" y="4565912"/>
            <a:ext cx="1109100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[8.53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2.63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3.52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4.44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5.36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…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5.27]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1"/>
          <p:cNvSpPr/>
          <p:nvPr/>
        </p:nvSpPr>
        <p:spPr>
          <a:xfrm flipH="1">
            <a:off x="572870" y="1700808"/>
            <a:ext cx="45600" cy="46086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Наташа\корел\сувалкина\фото подборка\maxresdefault.jpg" id="225" name="Google Shape;225;p21"/>
          <p:cNvPicPr preferRelativeResize="0"/>
          <p:nvPr/>
        </p:nvPicPr>
        <p:blipFill rotWithShape="1">
          <a:blip r:embed="rId3">
            <a:alphaModFix/>
          </a:blip>
          <a:srcRect b="0" l="32953" r="36061" t="0"/>
          <a:stretch/>
        </p:blipFill>
        <p:spPr>
          <a:xfrm flipH="1">
            <a:off x="8575781" y="404664"/>
            <a:ext cx="3297562" cy="5986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/>
          <p:nvPr/>
        </p:nvSpPr>
        <p:spPr>
          <a:xfrm>
            <a:off x="8260113" y="2247367"/>
            <a:ext cx="631200" cy="23010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572751" y="568006"/>
            <a:ext cx="6931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rgbClr val="2763F9"/>
                </a:solidFill>
                <a:latin typeface="Arial"/>
                <a:ea typeface="Arial"/>
                <a:cs typeface="Arial"/>
                <a:sym typeface="Arial"/>
              </a:rPr>
              <a:t>Embedding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2"/>
          <p:cNvGrpSpPr/>
          <p:nvPr/>
        </p:nvGrpSpPr>
        <p:grpSpPr>
          <a:xfrm flipH="1">
            <a:off x="-20203" y="1860592"/>
            <a:ext cx="12212203" cy="4997408"/>
            <a:chOff x="-20203" y="1860592"/>
            <a:chExt cx="12212203" cy="4997408"/>
          </a:xfrm>
        </p:grpSpPr>
        <p:grpSp>
          <p:nvGrpSpPr>
            <p:cNvPr id="234" name="Google Shape;234;p22"/>
            <p:cNvGrpSpPr/>
            <p:nvPr/>
          </p:nvGrpSpPr>
          <p:grpSpPr>
            <a:xfrm>
              <a:off x="-20203" y="1932086"/>
              <a:ext cx="12212203" cy="4925914"/>
              <a:chOff x="-20203" y="1932086"/>
              <a:chExt cx="12212203" cy="4925914"/>
            </a:xfrm>
          </p:grpSpPr>
          <p:pic>
            <p:nvPicPr>
              <p:cNvPr descr="Картинки по запросу grey wave" id="235" name="Google Shape;235;p22"/>
              <p:cNvPicPr preferRelativeResize="0"/>
              <p:nvPr/>
            </p:nvPicPr>
            <p:blipFill rotWithShape="1">
              <a:blip r:embed="rId3">
                <a:alphaModFix/>
              </a:blip>
              <a:srcRect b="32573" l="71387" r="6851" t="0"/>
              <a:stretch/>
            </p:blipFill>
            <p:spPr>
              <a:xfrm flipH="1">
                <a:off x="9348952" y="1932086"/>
                <a:ext cx="2843048" cy="4925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Картинки по запросу grey wave" id="236" name="Google Shape;236;p22"/>
              <p:cNvPicPr preferRelativeResize="0"/>
              <p:nvPr/>
            </p:nvPicPr>
            <p:blipFill rotWithShape="1">
              <a:blip r:embed="rId3">
                <a:alphaModFix/>
              </a:blip>
              <a:srcRect b="32573" l="21439" r="6854" t="0"/>
              <a:stretch/>
            </p:blipFill>
            <p:spPr>
              <a:xfrm>
                <a:off x="-20203" y="1932086"/>
                <a:ext cx="9369155" cy="49259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7" name="Google Shape;237;p22"/>
            <p:cNvSpPr/>
            <p:nvPr/>
          </p:nvSpPr>
          <p:spPr>
            <a:xfrm>
              <a:off x="-20203" y="1860592"/>
              <a:ext cx="222300" cy="3060300"/>
            </a:xfrm>
            <a:prstGeom prst="rect">
              <a:avLst/>
            </a:prstGeom>
            <a:solidFill>
              <a:srgbClr val="2763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D:\Наташа\корел\сувалкина\фото подборка\1557831849_artificial-intelligence.jpg" id="238" name="Google Shape;238;p22"/>
          <p:cNvPicPr preferRelativeResize="0"/>
          <p:nvPr/>
        </p:nvPicPr>
        <p:blipFill rotWithShape="1">
          <a:blip r:embed="rId4">
            <a:alphaModFix/>
          </a:blip>
          <a:srcRect b="6244" l="26971" r="31920" t="5055"/>
          <a:stretch/>
        </p:blipFill>
        <p:spPr>
          <a:xfrm>
            <a:off x="417142" y="451103"/>
            <a:ext cx="4118183" cy="592131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2"/>
          <p:cNvSpPr/>
          <p:nvPr/>
        </p:nvSpPr>
        <p:spPr>
          <a:xfrm>
            <a:off x="5149494" y="548680"/>
            <a:ext cx="6931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Bag Of Words</a:t>
            </a:r>
            <a:endParaRPr b="1" i="0" sz="4000" u="none" cap="none" strike="noStrike">
              <a:solidFill>
                <a:srgbClr val="2763F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0" name="Google Shape;240;p22"/>
          <p:cNvSpPr/>
          <p:nvPr/>
        </p:nvSpPr>
        <p:spPr>
          <a:xfrm>
            <a:off x="5319510" y="1626412"/>
            <a:ext cx="1414200" cy="36000"/>
          </a:xfrm>
          <a:prstGeom prst="rect">
            <a:avLst/>
          </a:prstGeom>
          <a:solidFill>
            <a:srgbClr val="7477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5319510" y="1932086"/>
            <a:ext cx="55467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“Марк Корнуэлл ел хлеб с сыром, когда раздался стук в дверь. Комната была маленькой и холодной: горстка горевших прутьев в маленьком камине не согревала ее...”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5319510" y="3888376"/>
            <a:ext cx="215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max_words = 10000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5319510" y="4601520"/>
            <a:ext cx="6273300" cy="1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[[0 1 0 0 0 0 0 1 0 0 0 0 0 0 0 0 0 …. 1 ….. 1 …… 1 …… 1 … 0]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[0 1 1 0 1 0 0 1 0 0 0 0 0 1 0 0 0 …. 1 ….. 1 …… 1 …… 1 … 0]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[0 1 1 0 1 0 0 1 0 0 1 0 0 1 0 0 0 …. 1 ….. 1 …… 1 …… 1 … 0]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[0 1 0 1 0 1 0 1 0 0 0 0 1 0 0 0 0 …. 1 ….. 1 …… 1 …… 1 … 0]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[0 1 0 1 0 1 0 1 0 0 1 0 1 0 0 0 0 …. 1 ….. 1 …… 1 …… 1 … 0]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..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[0 1 0 1 0 1 0 1 0 0 1 0 0 0 1 0 0 …. 1 ….. 1 …… 1 …… 1 … 0]]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