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531813" y="4983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jpg"/><Relationship Id="rId4" Type="http://schemas.openxmlformats.org/officeDocument/2006/relationships/image" Target="../media/image28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3.png"/><Relationship Id="rId13" Type="http://schemas.openxmlformats.org/officeDocument/2006/relationships/image" Target="../media/image27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34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90" name="Google Shape;90;p14"/>
          <p:cNvPicPr preferRelativeResize="0"/>
          <p:nvPr/>
        </p:nvPicPr>
        <p:blipFill rotWithShape="1">
          <a:blip r:embed="rId3">
            <a:alphaModFix/>
          </a:blip>
          <a:srcRect b="-3777" l="0" r="11800" t="0"/>
          <a:stretch/>
        </p:blipFill>
        <p:spPr>
          <a:xfrm>
            <a:off x="3193263" y="1342000"/>
            <a:ext cx="8998725" cy="55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0" l="11477" r="25381" t="0"/>
          <a:stretch/>
        </p:blipFill>
        <p:spPr>
          <a:xfrm>
            <a:off x="582925" y="558200"/>
            <a:ext cx="5676150" cy="5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925" y="556300"/>
            <a:ext cx="5676152" cy="574540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612450" y="3447350"/>
            <a:ext cx="53211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Занятие №3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Обработка временных рядов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Распознавание речи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Сегментация изображений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612442" y="1442842"/>
            <a:ext cx="44289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ru-RU" sz="34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Интенсив</a:t>
            </a:r>
            <a:endParaRPr b="0" i="0" sz="34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ru-RU" sz="34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20.07-22.07</a:t>
            </a:r>
            <a:endParaRPr b="0" i="0" sz="34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31900" y="909450"/>
            <a:ext cx="4978200" cy="5039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62500" y="2690850"/>
            <a:ext cx="55170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Университет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искусственного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интеллекта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/>
          <p:nvPr/>
        </p:nvSpPr>
        <p:spPr>
          <a:xfrm flipH="1" rot="10800000">
            <a:off x="5621852" y="4326725"/>
            <a:ext cx="2610900" cy="15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3325"/>
            <a:ext cx="7052462" cy="6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/>
          <p:nvPr/>
        </p:nvSpPr>
        <p:spPr>
          <a:xfrm flipH="1" rot="10800000">
            <a:off x="9578735" y="223329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 flipH="1">
            <a:off x="9587281" y="207868"/>
            <a:ext cx="627000" cy="6204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8008475" y="1974450"/>
            <a:ext cx="3625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ru-RU" sz="4500" u="none" cap="none" strike="noStrike">
                <a:solidFill>
                  <a:srgbClr val="2064FB"/>
                </a:solidFill>
                <a:latin typeface="Arial"/>
                <a:ea typeface="Arial"/>
                <a:cs typeface="Arial"/>
                <a:sym typeface="Arial"/>
              </a:rPr>
              <a:t>PSP</a:t>
            </a:r>
            <a:endParaRPr b="0" i="0" sz="4500" u="none" cap="none" strike="noStrike">
              <a:solidFill>
                <a:srgbClr val="2064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ru-RU" sz="4500" u="none" cap="none" strike="noStrike">
                <a:solidFill>
                  <a:srgbClr val="2064F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4500" u="none" cap="none" strike="noStrike">
              <a:solidFill>
                <a:srgbClr val="2064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ru-RU" sz="4500" u="none" cap="none" strike="noStrike">
                <a:solidFill>
                  <a:srgbClr val="2064FB"/>
                </a:solidFill>
                <a:latin typeface="Arial"/>
                <a:ea typeface="Arial"/>
                <a:cs typeface="Arial"/>
                <a:sym typeface="Arial"/>
              </a:rPr>
              <a:t>Net</a:t>
            </a:r>
            <a:endParaRPr b="0" i="0" sz="40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 flipH="1" rot="10800000">
            <a:off x="9499185" y="5993579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4">
            <a:alphaModFix/>
          </a:blip>
          <a:srcRect b="0" l="73912" r="0" t="67521"/>
          <a:stretch/>
        </p:blipFill>
        <p:spPr>
          <a:xfrm>
            <a:off x="4783115" y="4938007"/>
            <a:ext cx="2318618" cy="1855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3"/>
          <p:cNvCxnSpPr/>
          <p:nvPr/>
        </p:nvCxnSpPr>
        <p:spPr>
          <a:xfrm flipH="1">
            <a:off x="9507731" y="5978118"/>
            <a:ext cx="627000" cy="6204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:\Наташа\корел\сувалкина\презентация НЕЙРОНКИ\ДОД\27.png" id="260" name="Google Shape;260;p23"/>
          <p:cNvPicPr preferRelativeResize="0"/>
          <p:nvPr/>
        </p:nvPicPr>
        <p:blipFill rotWithShape="1">
          <a:blip r:embed="rId5">
            <a:alphaModFix/>
          </a:blip>
          <a:srcRect b="0" l="14806" r="0" t="0"/>
          <a:stretch/>
        </p:blipFill>
        <p:spPr>
          <a:xfrm flipH="1">
            <a:off x="4530550" y="-25800"/>
            <a:ext cx="3772950" cy="68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/>
          <p:nvPr/>
        </p:nvSpPr>
        <p:spPr>
          <a:xfrm>
            <a:off x="7739525" y="526875"/>
            <a:ext cx="4152900" cy="5781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4"/>
          <p:cNvPicPr preferRelativeResize="0"/>
          <p:nvPr/>
        </p:nvPicPr>
        <p:blipFill rotWithShape="1">
          <a:blip r:embed="rId3">
            <a:alphaModFix/>
          </a:blip>
          <a:srcRect b="0" l="0" r="7089" t="0"/>
          <a:stretch/>
        </p:blipFill>
        <p:spPr>
          <a:xfrm>
            <a:off x="3392725" y="399300"/>
            <a:ext cx="8702525" cy="60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/>
          <p:nvPr/>
        </p:nvSpPr>
        <p:spPr>
          <a:xfrm flipH="1" rot="10800000">
            <a:off x="9792525" y="3705800"/>
            <a:ext cx="2399400" cy="285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7.png" id="268" name="Google Shape;268;p24"/>
          <p:cNvPicPr preferRelativeResize="0"/>
          <p:nvPr/>
        </p:nvPicPr>
        <p:blipFill rotWithShape="1">
          <a:blip r:embed="rId4">
            <a:alphaModFix/>
          </a:blip>
          <a:srcRect b="0" l="14806" r="0" t="0"/>
          <a:stretch/>
        </p:blipFill>
        <p:spPr>
          <a:xfrm>
            <a:off x="3676225" y="0"/>
            <a:ext cx="22681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/>
          <p:nvPr/>
        </p:nvSpPr>
        <p:spPr>
          <a:xfrm>
            <a:off x="376325" y="526875"/>
            <a:ext cx="3625500" cy="5781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 flipH="1" rot="10800000">
            <a:off x="1906810" y="223329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4"/>
          <p:cNvCxnSpPr/>
          <p:nvPr/>
        </p:nvCxnSpPr>
        <p:spPr>
          <a:xfrm flipH="1">
            <a:off x="1915356" y="207868"/>
            <a:ext cx="627000" cy="6204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24"/>
          <p:cNvSpPr/>
          <p:nvPr/>
        </p:nvSpPr>
        <p:spPr>
          <a:xfrm>
            <a:off x="376325" y="1974450"/>
            <a:ext cx="3625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ru-RU" sz="4500" u="none" cap="none" strike="noStrike">
                <a:solidFill>
                  <a:srgbClr val="2064F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4500" u="none" cap="none" strike="noStrike">
              <a:solidFill>
                <a:srgbClr val="2064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ru-RU" sz="4500" u="none" cap="none" strike="noStrike">
                <a:solidFill>
                  <a:srgbClr val="2064F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4500" u="none" cap="none" strike="noStrike">
              <a:solidFill>
                <a:srgbClr val="2064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ru-RU" sz="4500" u="none" cap="none" strike="noStrike">
                <a:solidFill>
                  <a:srgbClr val="2064FB"/>
                </a:solidFill>
                <a:latin typeface="Arial"/>
                <a:ea typeface="Arial"/>
                <a:cs typeface="Arial"/>
                <a:sym typeface="Arial"/>
              </a:rPr>
              <a:t>Net</a:t>
            </a:r>
            <a:endParaRPr b="0" i="0" sz="40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/>
          <p:nvPr/>
        </p:nvSpPr>
        <p:spPr>
          <a:xfrm flipH="1" rot="10800000">
            <a:off x="1827260" y="5993579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24"/>
          <p:cNvCxnSpPr/>
          <p:nvPr/>
        </p:nvCxnSpPr>
        <p:spPr>
          <a:xfrm flipH="1">
            <a:off x="1835806" y="5978118"/>
            <a:ext cx="627000" cy="6204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68764" r="0" t="52437"/>
          <a:stretch/>
        </p:blipFill>
        <p:spPr>
          <a:xfrm>
            <a:off x="9695850" y="4514540"/>
            <a:ext cx="2399398" cy="234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100" y="0"/>
            <a:ext cx="12304100" cy="708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285" name="Google Shape;285;p26"/>
          <p:cNvPicPr preferRelativeResize="0"/>
          <p:nvPr/>
        </p:nvPicPr>
        <p:blipFill rotWithShape="1">
          <a:blip r:embed="rId3">
            <a:alphaModFix/>
          </a:blip>
          <a:srcRect b="13380" l="0" r="26616" t="0"/>
          <a:stretch/>
        </p:blipFill>
        <p:spPr>
          <a:xfrm>
            <a:off x="0" y="0"/>
            <a:ext cx="12192000" cy="68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425" y="1342250"/>
            <a:ext cx="5530682" cy="45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/>
          <p:nvPr/>
        </p:nvSpPr>
        <p:spPr>
          <a:xfrm>
            <a:off x="1284325" y="1000200"/>
            <a:ext cx="2791500" cy="48576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6"/>
          <p:cNvPicPr preferRelativeResize="0"/>
          <p:nvPr/>
        </p:nvPicPr>
        <p:blipFill rotWithShape="1">
          <a:blip r:embed="rId4">
            <a:alphaModFix/>
          </a:blip>
          <a:srcRect b="1368" l="62579" r="0" t="0"/>
          <a:stretch/>
        </p:blipFill>
        <p:spPr>
          <a:xfrm>
            <a:off x="3289602" y="1342250"/>
            <a:ext cx="2069648" cy="445384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6"/>
          <p:cNvSpPr/>
          <p:nvPr/>
        </p:nvSpPr>
        <p:spPr>
          <a:xfrm rot="-5400000">
            <a:off x="883900" y="1406563"/>
            <a:ext cx="808800" cy="8043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5405201" y="2120183"/>
            <a:ext cx="698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Спасибо</a:t>
            </a:r>
            <a:endParaRPr b="0" i="0" sz="60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за внимание</a:t>
            </a:r>
            <a:endParaRPr b="0" i="0" sz="60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14.png" id="291" name="Google Shape;29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3747" y="1497252"/>
            <a:ext cx="669125" cy="6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hvNEq18_WE_v-e88G2zSiRHGaEBAuFdcozWBibmBiD_uq5Bv9QEKyULSM6_mUvS5gPA2eyAml2iQxBCS9bgmW-9MbSBsupjnCLMX5p8AMmgYQXXDxaDbgPIhuudtlMR67XDTkqOCbZA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50" y="1410238"/>
            <a:ext cx="6496900" cy="403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7.png"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14806" r="0" t="0"/>
          <a:stretch/>
        </p:blipFill>
        <p:spPr>
          <a:xfrm flipH="1">
            <a:off x="4385675" y="0"/>
            <a:ext cx="302997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7048300" y="538050"/>
            <a:ext cx="4563600" cy="5781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 flipH="1" rot="10800000">
            <a:off x="9155010" y="5989304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flipH="1">
            <a:off x="9157006" y="5994918"/>
            <a:ext cx="627000" cy="6204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5"/>
          <p:cNvSpPr/>
          <p:nvPr/>
        </p:nvSpPr>
        <p:spPr>
          <a:xfrm flipH="1" rot="10800000">
            <a:off x="9148460" y="223329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flipH="1">
            <a:off x="9150456" y="228943"/>
            <a:ext cx="627000" cy="6204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5"/>
          <p:cNvSpPr/>
          <p:nvPr/>
        </p:nvSpPr>
        <p:spPr>
          <a:xfrm>
            <a:off x="7661025" y="1974450"/>
            <a:ext cx="362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Пример временного ряда</a:t>
            </a:r>
            <a:endParaRPr b="0" i="0" sz="48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0_FI11QQF37uHOsnUZ.jpg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4904" t="0"/>
          <a:stretch/>
        </p:blipFill>
        <p:spPr>
          <a:xfrm>
            <a:off x="7300200" y="0"/>
            <a:ext cx="4891803" cy="3428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фото подборка\danial-ricaros-785707-unsplash_resize_md.jpg"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4904" t="0"/>
          <a:stretch/>
        </p:blipFill>
        <p:spPr>
          <a:xfrm>
            <a:off x="7300200" y="3428525"/>
            <a:ext cx="4891800" cy="34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1068400" y="230500"/>
            <a:ext cx="7376100" cy="6130200"/>
          </a:xfrm>
          <a:prstGeom prst="rect">
            <a:avLst/>
          </a:pr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614237" y="5222877"/>
            <a:ext cx="644100" cy="62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047500" y="679363"/>
            <a:ext cx="51765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ru-RU" sz="48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Временные ряды</a:t>
            </a:r>
            <a:endParaRPr b="0" i="0" sz="48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662750" y="2536085"/>
            <a:ext cx="6785100" cy="2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Финансовые данные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Биометрические данные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Производственные процессы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Прогноз погоды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Аудио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Видео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 flipH="1" rot="10800000">
            <a:off x="4434410" y="5555754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 flipH="1">
            <a:off x="4397648" y="5558440"/>
            <a:ext cx="717600" cy="6567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490821" y="3160621"/>
            <a:ext cx="644100" cy="6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flipH="1">
            <a:off x="540715" y="3177401"/>
            <a:ext cx="544500" cy="5031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1228138" y="2303475"/>
            <a:ext cx="46578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Создание выборки</a:t>
            </a:r>
            <a:endParaRPr b="0" i="0" sz="48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hvNEq18_WE_v-e88G2zSiRHGaEBAuFdcozWBibmBiD_uq5Bv9QEKyULSM6_mUvS5gPA2eyAml2iQxBCS9bgmW-9MbSBsupjnCLMX5p8AMmgYQXXDxaDbgPIhuudtlMR67XDTkqOCbZA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375" y="841951"/>
            <a:ext cx="3578700" cy="222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7"/>
          <p:cNvCxnSpPr/>
          <p:nvPr/>
        </p:nvCxnSpPr>
        <p:spPr>
          <a:xfrm>
            <a:off x="6187250" y="1069800"/>
            <a:ext cx="0" cy="1645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6492050" y="1069800"/>
            <a:ext cx="0" cy="1645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7"/>
          <p:cNvSpPr/>
          <p:nvPr/>
        </p:nvSpPr>
        <p:spPr>
          <a:xfrm>
            <a:off x="6128263" y="3135187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432078" y="3441688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735877" y="3748664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039683" y="4059177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343463" y="4367087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647266" y="4674051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7951077" y="4982526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8254883" y="5291002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6263450" y="1069800"/>
            <a:ext cx="0" cy="1645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6568250" y="1069800"/>
            <a:ext cx="0" cy="1645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6339650" y="1069800"/>
            <a:ext cx="0" cy="1645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6644450" y="1069800"/>
            <a:ext cx="0" cy="1645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:\Наташа\корел\сувалкина\презентация НЕЙРОНКИ\20.png" id="143" name="Google Shape;143;p17"/>
          <p:cNvPicPr preferRelativeResize="0"/>
          <p:nvPr/>
        </p:nvPicPr>
        <p:blipFill rotWithShape="1">
          <a:blip r:embed="rId4">
            <a:alphaModFix/>
          </a:blip>
          <a:srcRect b="31063" l="37868" r="7692" t="27078"/>
          <a:stretch/>
        </p:blipFill>
        <p:spPr>
          <a:xfrm flipH="1">
            <a:off x="8404675" y="3130251"/>
            <a:ext cx="227597" cy="24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7"/>
          <p:cNvCxnSpPr/>
          <p:nvPr/>
        </p:nvCxnSpPr>
        <p:spPr>
          <a:xfrm>
            <a:off x="6532025" y="1067975"/>
            <a:ext cx="0" cy="16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6608225" y="1067975"/>
            <a:ext cx="0" cy="16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:\Наташа\корел\сувалкина\презентация НЕЙРОНКИ\20.png" id="146" name="Google Shape;146;p17"/>
          <p:cNvPicPr preferRelativeResize="0"/>
          <p:nvPr/>
        </p:nvPicPr>
        <p:blipFill rotWithShape="1">
          <a:blip r:embed="rId4">
            <a:alphaModFix/>
          </a:blip>
          <a:srcRect b="31063" l="37868" r="7692" t="27078"/>
          <a:stretch/>
        </p:blipFill>
        <p:spPr>
          <a:xfrm flipH="1">
            <a:off x="8708475" y="3442063"/>
            <a:ext cx="227597" cy="24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7"/>
          <p:cNvCxnSpPr/>
          <p:nvPr/>
        </p:nvCxnSpPr>
        <p:spPr>
          <a:xfrm>
            <a:off x="6684425" y="1078000"/>
            <a:ext cx="0" cy="164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:\Наташа\корел\сувалкина\презентация НЕЙРОНКИ\20.png" id="148" name="Google Shape;148;p17"/>
          <p:cNvPicPr preferRelativeResize="0"/>
          <p:nvPr/>
        </p:nvPicPr>
        <p:blipFill rotWithShape="1">
          <a:blip r:embed="rId4">
            <a:alphaModFix/>
          </a:blip>
          <a:srcRect b="31063" l="37868" r="7692" t="27078"/>
          <a:stretch/>
        </p:blipFill>
        <p:spPr>
          <a:xfrm flipH="1">
            <a:off x="9012275" y="3748663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49" name="Google Shape;149;p17"/>
          <p:cNvPicPr preferRelativeResize="0"/>
          <p:nvPr/>
        </p:nvPicPr>
        <p:blipFill rotWithShape="1">
          <a:blip r:embed="rId4">
            <a:alphaModFix/>
          </a:blip>
          <a:srcRect b="31063" l="37868" r="7692" t="27078"/>
          <a:stretch/>
        </p:blipFill>
        <p:spPr>
          <a:xfrm flipH="1">
            <a:off x="9316075" y="4059163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50" name="Google Shape;150;p17"/>
          <p:cNvPicPr preferRelativeResize="0"/>
          <p:nvPr/>
        </p:nvPicPr>
        <p:blipFill rotWithShape="1">
          <a:blip r:embed="rId4">
            <a:alphaModFix/>
          </a:blip>
          <a:srcRect b="31063" l="37868" r="7692" t="27078"/>
          <a:stretch/>
        </p:blipFill>
        <p:spPr>
          <a:xfrm flipH="1">
            <a:off x="9619875" y="4367063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51" name="Google Shape;151;p17"/>
          <p:cNvPicPr preferRelativeResize="0"/>
          <p:nvPr/>
        </p:nvPicPr>
        <p:blipFill rotWithShape="1">
          <a:blip r:embed="rId4">
            <a:alphaModFix/>
          </a:blip>
          <a:srcRect b="31063" l="37868" r="7692" t="27078"/>
          <a:stretch/>
        </p:blipFill>
        <p:spPr>
          <a:xfrm flipH="1">
            <a:off x="9923675" y="4674038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52" name="Google Shape;152;p17"/>
          <p:cNvPicPr preferRelativeResize="0"/>
          <p:nvPr/>
        </p:nvPicPr>
        <p:blipFill rotWithShape="1">
          <a:blip r:embed="rId4">
            <a:alphaModFix/>
          </a:blip>
          <a:srcRect b="31063" l="37868" r="7692" t="27078"/>
          <a:stretch/>
        </p:blipFill>
        <p:spPr>
          <a:xfrm flipH="1">
            <a:off x="10227475" y="4982526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53" name="Google Shape;153;p17"/>
          <p:cNvPicPr preferRelativeResize="0"/>
          <p:nvPr/>
        </p:nvPicPr>
        <p:blipFill rotWithShape="1">
          <a:blip r:embed="rId4">
            <a:alphaModFix/>
          </a:blip>
          <a:srcRect b="31063" l="37868" r="7692" t="27078"/>
          <a:stretch/>
        </p:blipFill>
        <p:spPr>
          <a:xfrm flipH="1">
            <a:off x="10531275" y="5290988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7.png" id="154" name="Google Shape;154;p17"/>
          <p:cNvPicPr preferRelativeResize="0"/>
          <p:nvPr/>
        </p:nvPicPr>
        <p:blipFill rotWithShape="1">
          <a:blip r:embed="rId5">
            <a:alphaModFix/>
          </a:blip>
          <a:srcRect b="0" l="14806" r="0" t="0"/>
          <a:stretch/>
        </p:blipFill>
        <p:spPr>
          <a:xfrm>
            <a:off x="5412775" y="-20675"/>
            <a:ext cx="1553699" cy="60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>
            <a:off x="797725" y="538350"/>
            <a:ext cx="4657800" cy="5781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25" y="1691387"/>
            <a:ext cx="7023975" cy="3475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7.png" id="161" name="Google Shape;161;p18"/>
          <p:cNvPicPr preferRelativeResize="0"/>
          <p:nvPr/>
        </p:nvPicPr>
        <p:blipFill rotWithShape="1">
          <a:blip r:embed="rId4">
            <a:alphaModFix/>
          </a:blip>
          <a:srcRect b="0" l="14806" r="0" t="0"/>
          <a:stretch/>
        </p:blipFill>
        <p:spPr>
          <a:xfrm flipH="1">
            <a:off x="4385675" y="0"/>
            <a:ext cx="313877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7169725" y="526875"/>
            <a:ext cx="4722600" cy="5781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flipH="1" rot="10800000">
            <a:off x="9288535" y="223329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 flipH="1">
            <a:off x="9297081" y="207868"/>
            <a:ext cx="627000" cy="6204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8"/>
          <p:cNvSpPr/>
          <p:nvPr/>
        </p:nvSpPr>
        <p:spPr>
          <a:xfrm>
            <a:off x="7797825" y="1974450"/>
            <a:ext cx="3625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Обучающая и тестовая выборки</a:t>
            </a:r>
            <a:endParaRPr b="0" i="0" sz="48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 flipH="1" rot="10800000">
            <a:off x="9208985" y="5993579"/>
            <a:ext cx="644100" cy="6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8"/>
          <p:cNvCxnSpPr/>
          <p:nvPr/>
        </p:nvCxnSpPr>
        <p:spPr>
          <a:xfrm flipH="1">
            <a:off x="9217531" y="5978118"/>
            <a:ext cx="627000" cy="6204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790043" y="1605962"/>
            <a:ext cx="10422300" cy="4875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583887" y="3714115"/>
            <a:ext cx="658800" cy="61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9"/>
          <p:cNvCxnSpPr/>
          <p:nvPr/>
        </p:nvCxnSpPr>
        <p:spPr>
          <a:xfrm flipH="1">
            <a:off x="455953" y="3714115"/>
            <a:ext cx="668100" cy="6195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9"/>
          <p:cNvSpPr/>
          <p:nvPr/>
        </p:nvSpPr>
        <p:spPr>
          <a:xfrm>
            <a:off x="1370608" y="1185375"/>
            <a:ext cx="10520400" cy="49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83877" y="223875"/>
            <a:ext cx="9774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ru-RU" sz="45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Сверточный1D</a:t>
            </a:r>
            <a:endParaRPr b="0" i="0" sz="4500" u="none" cap="none" strike="noStrike">
              <a:solidFill>
                <a:srgbClr val="2064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190800" y="3793013"/>
            <a:ext cx="17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689175" y="5961650"/>
            <a:ext cx="4331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51153" cy="23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44560"/>
            <a:ext cx="151153" cy="23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7775" y="2173052"/>
            <a:ext cx="4331402" cy="29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8125" y="2553838"/>
            <a:ext cx="45910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4150" y="5439924"/>
            <a:ext cx="4331402" cy="33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11300" y="1609843"/>
            <a:ext cx="1087850" cy="39240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7497650" y="1605950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Ядро свертки: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69002" y="2228575"/>
            <a:ext cx="7429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7640250" y="2323750"/>
            <a:ext cx="3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 3 5] &amp; [-1 2 -1] = 3*(-1) + 3*2 + 5*(-1)=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83277" y="3162750"/>
            <a:ext cx="7143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7640250" y="3229350"/>
            <a:ext cx="3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 7 7] &amp; [-1 2 -1] = 7*(-1) + 7*2 + 7*(-1)=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77352" y="3878075"/>
            <a:ext cx="726247" cy="8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7640250" y="4134950"/>
            <a:ext cx="3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 3 6] &amp; [-1 2 -1] = 6*(-1) + 3*2 + 6*(-1)=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45190" y="5001375"/>
            <a:ext cx="7905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7640250" y="5229900"/>
            <a:ext cx="3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 8 5] &amp; [-1 2 -1] = 5*(-1) + 8*2 + 5*(-1)=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194" name="Google Shape;194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70600" y="1275325"/>
            <a:ext cx="10260250" cy="487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679320" y="1332092"/>
            <a:ext cx="10524600" cy="50970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471141" y="3536137"/>
            <a:ext cx="665400" cy="6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 flipH="1">
            <a:off x="341908" y="3536137"/>
            <a:ext cx="674700" cy="6477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0"/>
          <p:cNvSpPr/>
          <p:nvPr/>
        </p:nvSpPr>
        <p:spPr>
          <a:xfrm>
            <a:off x="1265582" y="1655657"/>
            <a:ext cx="10623600" cy="52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775" y="1495314"/>
            <a:ext cx="8989182" cy="5295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204" name="Google Shape;2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574" y="1669724"/>
            <a:ext cx="10395381" cy="5174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583761" y="189123"/>
            <a:ext cx="114405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45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Сегментация изображений</a:t>
            </a:r>
            <a:endParaRPr b="0" i="0" sz="4500" u="none" cap="none" strike="noStrike">
              <a:solidFill>
                <a:srgbClr val="2064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790043" y="1605962"/>
            <a:ext cx="10422300" cy="4875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583887" y="3714115"/>
            <a:ext cx="658800" cy="61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1"/>
          <p:cNvCxnSpPr/>
          <p:nvPr/>
        </p:nvCxnSpPr>
        <p:spPr>
          <a:xfrm flipH="1">
            <a:off x="455953" y="3714115"/>
            <a:ext cx="668100" cy="6195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1"/>
          <p:cNvSpPr/>
          <p:nvPr/>
        </p:nvSpPr>
        <p:spPr>
          <a:xfrm>
            <a:off x="1370608" y="1185375"/>
            <a:ext cx="10520400" cy="49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83877" y="223875"/>
            <a:ext cx="9774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ru-RU" sz="45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МаксПуллинг2D</a:t>
            </a:r>
            <a:endParaRPr b="0" i="0" sz="4500" u="none" cap="none" strike="noStrike">
              <a:solidFill>
                <a:srgbClr val="2064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600" y="1275325"/>
            <a:ext cx="10260250" cy="487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1973075" y="1605950"/>
            <a:ext cx="893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Слой МаксПуллинг2D осуществляет операцию сжатия (уменьшения размеров) изображения путем выбора максимального значения в блоке пикселей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4">
            <a:alphaModFix/>
          </a:blip>
          <a:srcRect b="0" l="0" r="59763" t="0"/>
          <a:stretch/>
        </p:blipFill>
        <p:spPr>
          <a:xfrm>
            <a:off x="3156042" y="3287950"/>
            <a:ext cx="2483625" cy="24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 rotWithShape="1">
          <a:blip r:embed="rId4">
            <a:alphaModFix/>
          </a:blip>
          <a:srcRect b="24260" l="79916" r="0" t="25305"/>
          <a:stretch/>
        </p:blipFill>
        <p:spPr>
          <a:xfrm>
            <a:off x="8021575" y="3902175"/>
            <a:ext cx="1239675" cy="12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6049425" y="4217325"/>
            <a:ext cx="1562400" cy="61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3156050" y="2741150"/>
            <a:ext cx="24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Карта признаков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7554524" y="3037075"/>
            <a:ext cx="217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Новая карта признаков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5970525" y="3710088"/>
            <a:ext cx="17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Сжатие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790043" y="1605962"/>
            <a:ext cx="10422300" cy="48753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583887" y="3714115"/>
            <a:ext cx="658800" cy="61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 flipH="1">
            <a:off x="455953" y="3714115"/>
            <a:ext cx="668100" cy="6195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2"/>
          <p:cNvSpPr/>
          <p:nvPr/>
        </p:nvSpPr>
        <p:spPr>
          <a:xfrm>
            <a:off x="1370608" y="1185375"/>
            <a:ext cx="10520400" cy="49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83877" y="223875"/>
            <a:ext cx="9774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МаксПуллинг2D</a:t>
            </a:r>
            <a:endParaRPr b="0" i="0" sz="4800" u="none" cap="none" strike="noStrike">
              <a:solidFill>
                <a:srgbClr val="2064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600" y="1275325"/>
            <a:ext cx="10260250" cy="487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1734400" y="1605950"/>
            <a:ext cx="68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1806177" y="1605950"/>
            <a:ext cx="28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Исходное изображение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8328024" y="3178125"/>
            <a:ext cx="217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6744025" y="3851138"/>
            <a:ext cx="17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4">
            <a:alphaModFix/>
          </a:blip>
          <a:srcRect b="0" l="22668" r="22667" t="0"/>
          <a:stretch/>
        </p:blipFill>
        <p:spPr>
          <a:xfrm>
            <a:off x="2507538" y="2067652"/>
            <a:ext cx="1411875" cy="1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4155445" y="1605950"/>
            <a:ext cx="28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МаксПуллинг2D(2,2)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5">
            <a:alphaModFix/>
          </a:blip>
          <a:srcRect b="0" l="22669" r="22664" t="0"/>
          <a:stretch/>
        </p:blipFill>
        <p:spPr>
          <a:xfrm>
            <a:off x="4856793" y="2067652"/>
            <a:ext cx="1411875" cy="1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6504675" y="1605938"/>
            <a:ext cx="28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МаксПуллинг2D(4,4)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6">
            <a:alphaModFix/>
          </a:blip>
          <a:srcRect b="0" l="22669" r="22664" t="0"/>
          <a:stretch/>
        </p:blipFill>
        <p:spPr>
          <a:xfrm>
            <a:off x="7206048" y="2067665"/>
            <a:ext cx="1411875" cy="1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3414302" y="3851150"/>
            <a:ext cx="281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МаксПуллинг2D(8,8)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7">
            <a:alphaModFix/>
          </a:blip>
          <a:srcRect b="0" l="22669" r="22664" t="0"/>
          <a:stretch/>
        </p:blipFill>
        <p:spPr>
          <a:xfrm>
            <a:off x="4115663" y="4312852"/>
            <a:ext cx="1411875" cy="1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/>
        </p:nvSpPr>
        <p:spPr>
          <a:xfrm>
            <a:off x="5763570" y="3851150"/>
            <a:ext cx="28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МаксПуллинг2D(16,16)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8">
            <a:alphaModFix/>
          </a:blip>
          <a:srcRect b="0" l="22669" r="22664" t="0"/>
          <a:stretch/>
        </p:blipFill>
        <p:spPr>
          <a:xfrm>
            <a:off x="6464918" y="4312852"/>
            <a:ext cx="1411875" cy="1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8112800" y="3851138"/>
            <a:ext cx="28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МаксПуллинг2D(32,32)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2"/>
          <p:cNvPicPr preferRelativeResize="0"/>
          <p:nvPr/>
        </p:nvPicPr>
        <p:blipFill rotWithShape="1">
          <a:blip r:embed="rId9">
            <a:alphaModFix/>
          </a:blip>
          <a:srcRect b="0" l="22669" r="22664" t="0"/>
          <a:stretch/>
        </p:blipFill>
        <p:spPr>
          <a:xfrm>
            <a:off x="8814173" y="4312865"/>
            <a:ext cx="1411875" cy="14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