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aleway SemiBold"/>
      <p:regular r:id="rId26"/>
      <p:bold r:id="rId27"/>
      <p:italic r:id="rId28"/>
      <p:boldItalic r:id="rId29"/>
    </p:embeddedFont>
    <p:embeddedFont>
      <p:font typeface="Raleway"/>
      <p:regular r:id="rId30"/>
      <p:bold r:id="rId31"/>
      <p:italic r:id="rId32"/>
      <p:boldItalic r:id="rId33"/>
    </p:embeddedFont>
    <p:embeddedFont>
      <p:font typeface="Raleway Medium"/>
      <p:regular r:id="rId34"/>
      <p:bold r:id="rId35"/>
      <p:italic r:id="rId36"/>
      <p:boldItalic r:id="rId37"/>
    </p:embeddedFont>
    <p:embeddedFont>
      <p:font typeface="Barlow Light"/>
      <p:regular r:id="rId38"/>
      <p:bold r:id="rId39"/>
      <p:italic r:id="rId40"/>
      <p:boldItalic r:id="rId41"/>
    </p:embeddedFont>
    <p:embeddedFont>
      <p:font typeface="Barlow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italic.fntdata"/><Relationship Id="rId20" Type="http://schemas.openxmlformats.org/officeDocument/2006/relationships/slide" Target="slides/slide16.xml"/><Relationship Id="rId42" Type="http://schemas.openxmlformats.org/officeDocument/2006/relationships/font" Target="fonts/Barlow-regular.fntdata"/><Relationship Id="rId41" Type="http://schemas.openxmlformats.org/officeDocument/2006/relationships/font" Target="fonts/BarlowLight-boldItalic.fntdata"/><Relationship Id="rId22" Type="http://schemas.openxmlformats.org/officeDocument/2006/relationships/slide" Target="slides/slide18.xml"/><Relationship Id="rId44" Type="http://schemas.openxmlformats.org/officeDocument/2006/relationships/font" Target="fonts/Barlow-italic.fntdata"/><Relationship Id="rId21" Type="http://schemas.openxmlformats.org/officeDocument/2006/relationships/slide" Target="slides/slide17.xml"/><Relationship Id="rId43" Type="http://schemas.openxmlformats.org/officeDocument/2006/relationships/font" Target="fonts/Barlow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SemiBold-italic.fntdata"/><Relationship Id="rId27" Type="http://schemas.openxmlformats.org/officeDocument/2006/relationships/font" Target="fonts/Raleway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RalewayMedium-bold.fntdata"/><Relationship Id="rId12" Type="http://schemas.openxmlformats.org/officeDocument/2006/relationships/slide" Target="slides/slide8.xml"/><Relationship Id="rId34" Type="http://schemas.openxmlformats.org/officeDocument/2006/relationships/font" Target="fonts/RalewayMedium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Medium-italic.fntdata"/><Relationship Id="rId17" Type="http://schemas.openxmlformats.org/officeDocument/2006/relationships/slide" Target="slides/slide13.xml"/><Relationship Id="rId39" Type="http://schemas.openxmlformats.org/officeDocument/2006/relationships/font" Target="fonts/BarlowLight-bold.fntdata"/><Relationship Id="rId16" Type="http://schemas.openxmlformats.org/officeDocument/2006/relationships/slide" Target="slides/slide12.xml"/><Relationship Id="rId38" Type="http://schemas.openxmlformats.org/officeDocument/2006/relationships/font" Target="fonts/Barlow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reate.kahoot.it/details/ea4a8fc2-f304-494a-a7b0-e9564ba0173e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400"/>
              <a:t>Continue with the next slide, no notes here : </a:t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bc259f35d9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bc259f35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In order to apply Pattern Recognition we need to understand if there are some repetitive patterns here.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What do you see as a repeating pattern here?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What can be modelled to simplify the solution?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rgbClr val="980000"/>
                </a:solidFill>
              </a:rPr>
              <a:t>Solution:</a:t>
            </a:r>
            <a:endParaRPr sz="1400">
              <a:solidFill>
                <a:srgbClr val="98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We see the abstract analysis here in the figure. We have different shapes of boxes with different weights.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So it means we don’t have to write code (provide a solution) for each size of box here. One box can be (23,45,122) and 2000gr where other can have different shape. So we should have a model that can be used in our code as a reference. We can use this technique to shorten our solution.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Highlighted</a:t>
            </a:r>
            <a:r>
              <a:rPr lang="tr-TR" sz="1400">
                <a:solidFill>
                  <a:schemeClr val="dk1"/>
                </a:solidFill>
              </a:rPr>
              <a:t> terms are suitable to apply Pattern Recognition.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bc259f35d9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bc259f35d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If we have such a model we won’t have to write code for each individual box type.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A generic type will help us to find a generic solution.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bc259f35d9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1bc259f35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c259f35d9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bc259f35d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tr-TR" sz="1600">
                <a:solidFill>
                  <a:srgbClr val="FF0000"/>
                </a:solidFill>
              </a:rPr>
              <a:t>Initially we will ignore the fail-cases; We will consider the sensor outputs as always valid, next slide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bc259f35d9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bc259f35d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bc259f35d9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1bc259f35d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In its simplest form the flowchart will look like this.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But if we also consider the situations like sensors may fail, than it will be 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bc259f35d9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1bc259f35d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When the sensors are also forced to </a:t>
            </a:r>
            <a:r>
              <a:rPr lang="tr-TR" sz="1600"/>
              <a:t>recapture</a:t>
            </a:r>
            <a:r>
              <a:rPr lang="tr-TR" sz="1600"/>
              <a:t> the inputs when an error occurs, the flowchart could be arranged as displayed.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Now after couple of slides later we will briefly re-consider the algorithmic definitions, general to all programming languages.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We will </a:t>
            </a:r>
            <a:r>
              <a:rPr lang="tr-TR" sz="1600"/>
              <a:t>consider</a:t>
            </a:r>
            <a:r>
              <a:rPr lang="tr-TR" sz="1600"/>
              <a:t> Python while evaluating the codes.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8ea15731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8ea1573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67f2d71f6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67f2d71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d20597f5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d20597f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u="sng">
                <a:solidFill>
                  <a:schemeClr val="hlink"/>
                </a:solidFill>
                <a:hlinkClick r:id="rId2"/>
              </a:rPr>
              <a:t>https://create.kahoot.it/details/ea4a8fc2-f304-494a-a7b0-e9564ba0173e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c259f35d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bc259f35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400"/>
              <a:t>We will take a look at a case study that will demonstrate these concepts for us, next slide : </a:t>
            </a:r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67e3db5f4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67e3db5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/>
              <a:t>In python we have abstract base classes, </a:t>
            </a:r>
            <a:r>
              <a:rPr lang="tr-TR" sz="1400"/>
              <a:t>similar</a:t>
            </a:r>
            <a:r>
              <a:rPr lang="tr-TR" sz="1400"/>
              <a:t> implementation can be achieved by abstract classes.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c259f35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bc259f35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tr-TR" sz="1400">
                <a:solidFill>
                  <a:srgbClr val="FF0000"/>
                </a:solidFill>
              </a:rPr>
              <a:t>Lets observe carefully what the case study is about.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In a fictional package delivery firm, we have a conveyor belt, a part of the internal system.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The purpose is to calculate how much the shipping will cost for each box.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Each box has a different size and weight.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Every box has an address, contact info, attached on it.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Every box has a stiffness (How much it can resist to external force).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Our conveyor belt has 2 steps: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</a:rPr>
              <a:t>*  RGB sensor, detects the color of the box to understand the size of it. (R = 255, G=255, B=255)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</a:rPr>
              <a:t>* There is a load cell that measures the weight of it.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The conveyor belt gets the shape first, later the weight.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Calculation must be made : ((H + L + W) * Weight) + 1$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Save the calculated result to the DB.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4e509855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14e50985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400"/>
              <a:t>After this slide we take a look at the inputs provided by the System Analysis.</a:t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bc259f35d9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bc259f35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solidFill>
                  <a:schemeClr val="dk1"/>
                </a:solidFill>
              </a:rPr>
              <a:t>The items highlighted could be eliminated.</a:t>
            </a:r>
            <a:endParaRPr sz="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bc259f35d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bc259f35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</a:rPr>
              <a:t>This is the first step of Abstraction, if we would like to see the analysis in more Abstract terms it would be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</a:rPr>
              <a:t>as in the next slide.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bc259f35d9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bc259f35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</a:rPr>
              <a:t>This is the second step of Abstraction. The analysis looks abstract enough.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bc259f35d9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bc259f35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Measuring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</a:rPr>
              <a:t>*  First measure the size by the help of RGB Sensor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</a:rPr>
              <a:t>*  Later measure the weight by the help of the Load Cell.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Calculate the weight based on the formula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Save the results in DB.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rgbClr val="FF0000"/>
                </a:solidFill>
              </a:rPr>
              <a:t>The decomposed flowchart is on the next page; 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bc259f35d9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bc259f35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Measuring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</a:rPr>
              <a:t>*  First measure the size by the help of RGB Sensor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</a:rPr>
              <a:t>*  Later measure the weight by the help of the Load Cell.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Calculate the weight based on the formula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Save the results in DB.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01500" y="1508650"/>
            <a:ext cx="66057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8492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1264600" y="46924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1A0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462350"/>
            <a:ext cx="43695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943350" y="4903875"/>
            <a:ext cx="162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66751" y="5990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reate.kahoot.it/details/a631b609-2c84-4d21-a9fe-cbe5f8ca47f1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52" name="Google Shape;52;p8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53" name="Google Shape;53;p8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8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8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8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8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8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8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8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8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8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160;p8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" name="Google Shape;191;p8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8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283;p8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284" name="Google Shape;284;p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9" name="Google Shape;289;p8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1" name="Google Shape;291;p8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292" name="Google Shape;292;p8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8" name="Google Shape;318;p8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19" name="Google Shape;319;p8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8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3725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4" name="Google Shape;324;p8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6" name="Google Shape;326;p8"/>
          <p:cNvSpPr txBox="1"/>
          <p:nvPr>
            <p:ph type="ctrTitle"/>
          </p:nvPr>
        </p:nvSpPr>
        <p:spPr>
          <a:xfrm>
            <a:off x="1024800" y="1105450"/>
            <a:ext cx="66828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Computational Thinking  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Part 3</a:t>
            </a:r>
            <a:endParaRPr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88" name="Google Shape;388;p17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Pattern Recognition and Modelling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89" name="Google Shape;389;p17"/>
          <p:cNvSpPr txBox="1"/>
          <p:nvPr/>
        </p:nvSpPr>
        <p:spPr>
          <a:xfrm>
            <a:off x="670950" y="1285625"/>
            <a:ext cx="7802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In a factory we have a conveyor belt, a part of the internal 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purpose is to calculate how much the shipping will cost for each box.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>
                <a:solidFill>
                  <a:srgbClr val="FAFBFF"/>
                </a:solidFill>
                <a:highlight>
                  <a:srgbClr val="FF0000"/>
                </a:highlight>
              </a:rPr>
              <a:t>Each box has a different size and weight.</a:t>
            </a:r>
            <a:r>
              <a:rPr lang="tr-TR" sz="1600">
                <a:highlight>
                  <a:srgbClr val="FF0000"/>
                </a:highlight>
              </a:rPr>
              <a:t> </a:t>
            </a:r>
            <a:endParaRPr sz="1600">
              <a:highlight>
                <a:srgbClr val="FF00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Our conveyor belt has 2 steps.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conveyor belt gets the shape first, later the weight.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AFBFF"/>
              </a:buClr>
              <a:buSzPts val="1600"/>
              <a:buAutoNum type="arabicPeriod"/>
            </a:pPr>
            <a:r>
              <a:rPr lang="tr-TR" sz="1600">
                <a:solidFill>
                  <a:srgbClr val="FAFBFF"/>
                </a:solidFill>
                <a:highlight>
                  <a:srgbClr val="FF0000"/>
                </a:highlight>
              </a:rPr>
              <a:t>Calculation must be made : ((H + L + W) * Weight) + 1$</a:t>
            </a:r>
            <a:endParaRPr sz="1600">
              <a:solidFill>
                <a:srgbClr val="FAFBFF"/>
              </a:solidFill>
              <a:highlight>
                <a:srgbClr val="FF00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Save the calculated result to the DB.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95" name="Google Shape;395;p18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Pattern Recognition and Modelling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96" name="Google Shape;396;p18"/>
          <p:cNvSpPr txBox="1"/>
          <p:nvPr/>
        </p:nvSpPr>
        <p:spPr>
          <a:xfrm>
            <a:off x="1907350" y="1644175"/>
            <a:ext cx="5499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We should have a common model with definition;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Package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	Length 	: decimal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	Width	: decimal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	Height	: decimal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	Weight	: decimal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02" name="Google Shape;402;p19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Algorithm: Pseudocode, Flowchart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03" name="Google Shape;403;p19"/>
          <p:cNvSpPr txBox="1"/>
          <p:nvPr/>
        </p:nvSpPr>
        <p:spPr>
          <a:xfrm>
            <a:off x="1822500" y="2027450"/>
            <a:ext cx="549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In order to have a solid developed algorithm we can use Pseudocode or Flowchart or both of them.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09" name="Google Shape;409;p20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Pseudocode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10" name="Google Shape;410;p20"/>
          <p:cNvSpPr txBox="1"/>
          <p:nvPr/>
        </p:nvSpPr>
        <p:spPr>
          <a:xfrm>
            <a:off x="1822500" y="2027450"/>
            <a:ext cx="549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In order to have a solid developed algorithm we can use Pseudocode or Flowchart or both of them.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16" name="Google Shape;416;p21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Pseudocode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17" name="Google Shape;417;p21"/>
          <p:cNvSpPr txBox="1"/>
          <p:nvPr/>
        </p:nvSpPr>
        <p:spPr>
          <a:xfrm>
            <a:off x="284475" y="1611375"/>
            <a:ext cx="86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While the production line is active, conveyor belt sends new packets do the actions below;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Measure the size by the help of RGB Sensor, send it to next sensor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Measure the weight by the help of Load Cell.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Do the calculation by using formula :  ((H + L + W) * Weight) + 1$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Save the results to the DB.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23" name="Google Shape;423;p22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Flowchart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424" name="Google Shape;4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463" y="654600"/>
            <a:ext cx="2073074" cy="41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30" name="Google Shape;430;p23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Flowchart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431" name="Google Shape;4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25" y="654600"/>
            <a:ext cx="3188151" cy="41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A64D79"/>
                </a:solidFill>
              </a:rPr>
              <a:t>Flowchart 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437" name="Google Shape;437;p24"/>
          <p:cNvSpPr txBox="1"/>
          <p:nvPr>
            <p:ph idx="12" type="sldNum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38" name="Google Shape;4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375" y="1046748"/>
            <a:ext cx="4963240" cy="356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A64D79"/>
                </a:solidFill>
              </a:rPr>
              <a:t>Login Diagram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444" name="Google Shape;444;p25"/>
          <p:cNvSpPr txBox="1"/>
          <p:nvPr>
            <p:ph idx="12" type="sldNum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45" name="Google Shape;4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875" y="1026475"/>
            <a:ext cx="5026749" cy="37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5"/>
          <p:cNvSpPr txBox="1"/>
          <p:nvPr>
            <p:ph idx="1" type="body"/>
          </p:nvPr>
        </p:nvSpPr>
        <p:spPr>
          <a:xfrm>
            <a:off x="501500" y="928875"/>
            <a:ext cx="4601100" cy="5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tr-TR"/>
              <a:t>A flowchart to login to facebook account: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52" name="Google Shape;452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425" y="1796562"/>
            <a:ext cx="4535950" cy="15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32" name="Google Shape;332;p9"/>
          <p:cNvSpPr txBox="1"/>
          <p:nvPr>
            <p:ph idx="4294967295" type="ctrTitle"/>
          </p:nvPr>
        </p:nvSpPr>
        <p:spPr>
          <a:xfrm>
            <a:off x="1226700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Review : Case Study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33" name="Google Shape;333;p9"/>
          <p:cNvSpPr txBox="1"/>
          <p:nvPr>
            <p:ph idx="4294967295" type="subTitle"/>
          </p:nvPr>
        </p:nvSpPr>
        <p:spPr>
          <a:xfrm>
            <a:off x="105000" y="563500"/>
            <a:ext cx="8934000" cy="3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Decomposition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    Abstraction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Pattern Recognition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Algorithms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>
            <p:ph type="title"/>
          </p:nvPr>
        </p:nvSpPr>
        <p:spPr>
          <a:xfrm>
            <a:off x="457200" y="192650"/>
            <a:ext cx="7919700" cy="46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The Algorithmic Statements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Brief overview of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if - else - elif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while - for - switch:case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exception handling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class, function, Inheritance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in Phyton syntax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Discussion : 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Why interfaces don’t exist?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458" name="Google Shape;458;p27"/>
          <p:cNvSpPr txBox="1"/>
          <p:nvPr>
            <p:ph idx="12" type="sldNum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8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grpSp>
        <p:nvGrpSpPr>
          <p:cNvPr id="464" name="Google Shape;464;p28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465" name="Google Shape;465;p28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2" name="Google Shape;522;p2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523" name="Google Shape;523;p2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524" name="Google Shape;524;p2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2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2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27" name="Google Shape;527;p2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528" name="Google Shape;528;p2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2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30" name="Google Shape;530;p2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2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2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2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2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2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6" name="Google Shape;536;p2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2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538;p2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539;p2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2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541;p2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2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2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2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2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2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2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2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2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2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2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2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2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2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2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2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2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2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2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2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2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2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2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2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2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2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2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2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2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2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2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2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2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2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2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2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2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2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2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2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2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2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2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2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2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2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2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2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2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2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2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2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4" name="Google Shape;594;p2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595" name="Google Shape;595;p2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596" name="Google Shape;596;p2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7" name="Google Shape;597;p2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8" name="Google Shape;598;p2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9" name="Google Shape;599;p2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0" name="Google Shape;600;p2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01" name="Google Shape;601;p2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2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2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04" name="Google Shape;604;p28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0" name="Google Shape;610;p28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tr-TR" sz="7200" u="none" cap="none" strike="noStrike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THANKS!</a:t>
            </a:r>
            <a:endParaRPr b="0" i="0" sz="7200" u="none" cap="none" strike="noStrike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11" name="Google Shape;611;p28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i="0" lang="tr-TR" sz="3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i="0" sz="3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You can find me at: 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</a:pPr>
            <a:r>
              <a:rPr b="0" i="0" lang="tr-TR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@volkan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</a:pPr>
            <a:r>
              <a:rPr lang="tr-TR"/>
              <a:t>volkan</a:t>
            </a:r>
            <a:r>
              <a:rPr b="0" i="0" lang="tr-TR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@clarusway.com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612" name="Google Shape;6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2147" y="623245"/>
            <a:ext cx="2361997" cy="2583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39" name="Google Shape;339;p10"/>
          <p:cNvSpPr txBox="1"/>
          <p:nvPr>
            <p:ph idx="4294967295" type="ctrTitle"/>
          </p:nvPr>
        </p:nvSpPr>
        <p:spPr>
          <a:xfrm>
            <a:off x="1226700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Review : Case Study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340" name="Google Shape;34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25" y="799075"/>
            <a:ext cx="76200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46" name="Google Shape;346;p11"/>
          <p:cNvSpPr txBox="1"/>
          <p:nvPr>
            <p:ph idx="4294967295" type="ctrTitle"/>
          </p:nvPr>
        </p:nvSpPr>
        <p:spPr>
          <a:xfrm>
            <a:off x="1226700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Review : Case Study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47" name="Google Shape;347;p11"/>
          <p:cNvSpPr txBox="1"/>
          <p:nvPr>
            <p:ph idx="4294967295" type="subTitle"/>
          </p:nvPr>
        </p:nvSpPr>
        <p:spPr>
          <a:xfrm>
            <a:off x="210000" y="654600"/>
            <a:ext cx="8934000" cy="4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Abstraction</a:t>
            </a: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Simplification by eliminating the </a:t>
            </a: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unnecessary</a:t>
            </a: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 details that won’t be needed in the solution provided.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900">
                <a:latin typeface="Raleway"/>
                <a:ea typeface="Raleway"/>
                <a:cs typeface="Raleway"/>
                <a:sym typeface="Raleway"/>
              </a:rPr>
              <a:t>Which system analysis inputs can we eliminate from the final solution?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53" name="Google Shape;353;p12"/>
          <p:cNvSpPr txBox="1"/>
          <p:nvPr>
            <p:ph idx="4294967295" type="ctrTitle"/>
          </p:nvPr>
        </p:nvSpPr>
        <p:spPr>
          <a:xfrm>
            <a:off x="1226700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Abstraction</a:t>
            </a:r>
            <a:r>
              <a:rPr lang="tr-TR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on Analysis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54" name="Google Shape;354;p12"/>
          <p:cNvSpPr txBox="1"/>
          <p:nvPr/>
        </p:nvSpPr>
        <p:spPr>
          <a:xfrm>
            <a:off x="931375" y="867500"/>
            <a:ext cx="7270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In a factory we have a conveyor belt, a part of the internal 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purpose is to calculate how much the shipping will cost for each box.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Each box has a different size and weight.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>
                <a:highlight>
                  <a:srgbClr val="FFFF00"/>
                </a:highlight>
              </a:rPr>
              <a:t>Every box has an address, contact info, attached on it.</a:t>
            </a:r>
            <a:endParaRPr sz="1600"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>
                <a:highlight>
                  <a:srgbClr val="FFFF00"/>
                </a:highlight>
              </a:rPr>
              <a:t>Every box has a stiffness (How much it can resist to external force).</a:t>
            </a:r>
            <a:endParaRPr sz="1600"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Our conveyor belt has 2 steps: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highlight>
                  <a:srgbClr val="FFFF00"/>
                </a:highlight>
              </a:rPr>
              <a:t>* </a:t>
            </a:r>
            <a:r>
              <a:rPr lang="tr-TR" sz="1600">
                <a:highlight>
                  <a:srgbClr val="FFFF00"/>
                </a:highlight>
              </a:rPr>
              <a:t> RGB sensor, detects the color of the box to understand the size of it. (R = 255, G=255, B=255)</a:t>
            </a:r>
            <a:endParaRPr sz="1600">
              <a:highlight>
                <a:srgbClr val="FFFF00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highlight>
                  <a:srgbClr val="FFFF00"/>
                </a:highlight>
              </a:rPr>
              <a:t>* There is a load cell that measures the weight of it. </a:t>
            </a:r>
            <a:endParaRPr sz="1600"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conveyor belt gets the shape first, later the weight.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Calculation must be made : ((H + L + W) * Weight) + 1$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Save the calculated result to the DB.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60" name="Google Shape;360;p13"/>
          <p:cNvSpPr txBox="1"/>
          <p:nvPr>
            <p:ph idx="4294967295" type="ctrTitle"/>
          </p:nvPr>
        </p:nvSpPr>
        <p:spPr>
          <a:xfrm>
            <a:off x="931375" y="0"/>
            <a:ext cx="7587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Abstraction</a:t>
            </a:r>
            <a:r>
              <a:rPr lang="tr-TR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applied on Analysis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1" name="Google Shape;361;p13"/>
          <p:cNvSpPr txBox="1"/>
          <p:nvPr/>
        </p:nvSpPr>
        <p:spPr>
          <a:xfrm>
            <a:off x="936750" y="1510450"/>
            <a:ext cx="7270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In a factory we have a conveyor belt, a part of the internal 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purpose is to calculate how much the shipping will cost for each box.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Each box has a different size and weight.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Our conveyor belt has 2 steps.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conveyor belt gets the shape first, later the weight.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Calculation must be made : ((H + L + W) * Weight) + 1$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Save the calculated result to the DB.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67" name="Google Shape;367;p14"/>
          <p:cNvSpPr txBox="1"/>
          <p:nvPr>
            <p:ph idx="4294967295" type="ctrTitle"/>
          </p:nvPr>
        </p:nvSpPr>
        <p:spPr>
          <a:xfrm>
            <a:off x="931375" y="0"/>
            <a:ext cx="7587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Abstraction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284625" y="2336025"/>
            <a:ext cx="867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/>
              <a:t>Input Shape =&gt; Process ((Height + Width + Length) * Weight) + 1$  =&gt; Save the result in DB.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74" name="Google Shape;374;p15"/>
          <p:cNvSpPr txBox="1"/>
          <p:nvPr>
            <p:ph idx="4294967295" type="ctrTitle"/>
          </p:nvPr>
        </p:nvSpPr>
        <p:spPr>
          <a:xfrm>
            <a:off x="931375" y="0"/>
            <a:ext cx="7587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Decomposition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75" name="Google Shape;375;p15"/>
          <p:cNvSpPr txBox="1"/>
          <p:nvPr/>
        </p:nvSpPr>
        <p:spPr>
          <a:xfrm>
            <a:off x="284475" y="1427125"/>
            <a:ext cx="8676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In a factory we have a conveyor belt, a part of the internal 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purpose is to calculate how much the shipping will cost for each box.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Each box has a different size and weight.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Our conveyor belt has 2 steps.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conveyor belt gets the shape first, later the weight.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Calculation must be made : ((H + L + W) * Weight) + 1$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Save the calculated result to the DB.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81" name="Google Shape;381;p16"/>
          <p:cNvSpPr txBox="1"/>
          <p:nvPr>
            <p:ph idx="4294967295" type="ctrTitle"/>
          </p:nvPr>
        </p:nvSpPr>
        <p:spPr>
          <a:xfrm>
            <a:off x="931375" y="0"/>
            <a:ext cx="7587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Decomposition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382" name="Google Shape;3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825" y="819375"/>
            <a:ext cx="70389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