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 SemiBold"/>
      <p:regular r:id="rId46"/>
      <p:bold r:id="rId47"/>
      <p:italic r:id="rId48"/>
      <p:boldItalic r:id="rId49"/>
    </p:embeddedFont>
    <p:embeddedFont>
      <p:font typeface="Raleway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  <p:embeddedFont>
      <p:font typeface="Barlow Light"/>
      <p:regular r:id="rId57"/>
      <p:bold r:id="rId58"/>
      <p:italic r:id="rId59"/>
      <p:boldItalic r:id="rId60"/>
    </p:embeddedFont>
    <p:embeddedFont>
      <p:font typeface="Barlow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339ABA-EE6E-4A64-ABE9-7CC46BEC1568}">
  <a:tblStyle styleId="{34339ABA-EE6E-4A64-ABE9-7CC46BEC15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SemiBold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SemiBold-italic.fntdata"/><Relationship Id="rId47" Type="http://schemas.openxmlformats.org/officeDocument/2006/relationships/font" Target="fonts/RalewaySemiBold-bold.fntdata"/><Relationship Id="rId49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bold.fntdata"/><Relationship Id="rId61" Type="http://schemas.openxmlformats.org/officeDocument/2006/relationships/font" Target="fonts/Barlow-regular.fntdata"/><Relationship Id="rId20" Type="http://schemas.openxmlformats.org/officeDocument/2006/relationships/slide" Target="slides/slide15.xml"/><Relationship Id="rId64" Type="http://schemas.openxmlformats.org/officeDocument/2006/relationships/font" Target="fonts/Barlow-boldItalic.fntdata"/><Relationship Id="rId63" Type="http://schemas.openxmlformats.org/officeDocument/2006/relationships/font" Target="fonts/Barlow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BarlowLight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BarlowLight-italic.fntdata"/><Relationship Id="rId14" Type="http://schemas.openxmlformats.org/officeDocument/2006/relationships/slide" Target="slides/slide9.xml"/><Relationship Id="rId58" Type="http://schemas.openxmlformats.org/officeDocument/2006/relationships/font" Target="fonts/Barlow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npages.ubuntu.com/manpages/xenial/man5/fs.5.html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A3F50"/>
                </a:solidFill>
              </a:rPr>
              <a:t>We will play a game. </a:t>
            </a:r>
            <a:endParaRPr sz="1600">
              <a:solidFill>
                <a:srgbClr val="3A3F5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A3F50"/>
                </a:solidFill>
              </a:rPr>
              <a:t>Do not worry if you can’t complete a section on time, there are many questions.</a:t>
            </a:r>
            <a:endParaRPr sz="1600">
              <a:solidFill>
                <a:srgbClr val="3A3F5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A3F50"/>
                </a:solidFill>
              </a:rPr>
              <a:t>But before there are some materials left to cover.</a:t>
            </a:r>
            <a:endParaRPr sz="1600">
              <a:solidFill>
                <a:srgbClr val="3A3F5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3A3F50"/>
                </a:solidFill>
              </a:rPr>
              <a:t> </a:t>
            </a:r>
            <a:endParaRPr sz="1600">
              <a:solidFill>
                <a:srgbClr val="3A3F5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SzPts val="1100"/>
              <a:buNone/>
            </a:pPr>
            <a:r>
              <a:t/>
            </a:r>
            <a:endParaRPr sz="1600">
              <a:solidFill>
                <a:srgbClr val="3A3F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5cee5c34d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5cee5c3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95f7d236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3b95f7d23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use :q to quit ,  :w to write</a:t>
            </a:r>
            <a:endParaRPr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80bcc8d9_0_6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1480bcc8d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GUI Editor can be Kate in Kubuntu, GEdit or any other tool as you prefer.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Find a way to open this editor with sudo.</a:t>
            </a:r>
            <a:endParaRPr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80bcc8d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480bcc8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80bcc8d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1480bcc8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date command displays the date time settings of the host</a:t>
            </a:r>
            <a:endParaRPr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480bcc8d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480bcc8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apt install net-tools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In UI it may not show the actual IP address in Virtual environments</a:t>
            </a:r>
            <a:endParaRPr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80bcc8d9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1480bcc8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!! command executes the last command that was executed.</a:t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80bcc8d9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480bcc8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!! command executes the last command that was executed.</a:t>
            </a:r>
            <a:endParaRPr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480bcc8d9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480bcc8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free -h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total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Total installed memory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used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Memory currently in use by running processes (used= total – free – buff/cache)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free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Unused memory (free= total – used – buff/cache)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shared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Memory shared by multiple processes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buffers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Memory reserved by the OS to allocate as buffers when process need them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cached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Recently used files stored in RAM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buff/cache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Buffers + Cache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232629"/>
                </a:solidFill>
                <a:highlight>
                  <a:srgbClr val="FFFFFF"/>
                </a:highlight>
              </a:rPr>
              <a:t>available</a:t>
            </a: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</a:rPr>
              <a:t> - Estimation of how much memory is available for starting new applications, without swapping.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80bcc8d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1480bcc8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free -h</a:t>
            </a:r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b95f7d236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3b95f7d2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structural pattern is similar to what we have in Windows.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80bcc8d9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480bcc8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cp and mv commands </a:t>
            </a:r>
            <a:r>
              <a:rPr lang="en-US" sz="1600"/>
              <a:t>demonstration</a:t>
            </a:r>
            <a:r>
              <a:rPr lang="en-US" sz="1600"/>
              <a:t>.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If you face any problems please check the man pages.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80bcc8d9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480bcc8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80bcc8d9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1480bcc8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80bcc8d9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1480bcc8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env command displays the environment parameters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480bcc8d9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480bcc8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Explain that EXT4 is the main partition.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80bcc8d9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1480bcc8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See details about the active users:</a:t>
            </a:r>
            <a:r>
              <a:rPr lang="en-US" sz="1600">
                <a:solidFill>
                  <a:srgbClr val="FF0000"/>
                </a:solidFill>
              </a:rPr>
              <a:t> id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Show last system logins: </a:t>
            </a:r>
            <a:r>
              <a:rPr b="1" lang="en-US" sz="1600">
                <a:solidFill>
                  <a:srgbClr val="FF0000"/>
                </a:solidFill>
              </a:rPr>
              <a:t>last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Display who is currently logged into the system with the who command:</a:t>
            </a:r>
            <a:r>
              <a:rPr lang="en-US" sz="1600">
                <a:solidFill>
                  <a:srgbClr val="FF0000"/>
                </a:solidFill>
              </a:rPr>
              <a:t> who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Show which users are logged in and their activity: </a:t>
            </a:r>
            <a:r>
              <a:rPr b="1" lang="en-US" sz="1600">
                <a:solidFill>
                  <a:srgbClr val="FF0000"/>
                </a:solidFill>
              </a:rPr>
              <a:t>w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80bcc8d9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480bcc8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80bcc8d9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480bcc8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80bcc8d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480bcc8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Display these information in the UI. </a:t>
            </a:r>
            <a:endParaRPr sz="16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480bcc8d9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1480bcc8d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95f7d236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95f7d2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Explain what is a file system, what is FAT.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 FAT file system has four different sections, each as a structure in the FAT partition. The four sections are: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Boot Sector: This is also known as the reserved sector; it is located on the first part of the disc.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It contains: the OS's necessary boot loader code to start a PC system,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the partition table known as the master boot record (MRB) that describes how the drive is organized,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and the BIOS parameter block (BPB) which describes the physical outline of the data storage volume.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FAT Region:  This region generally encompasses two copies of the File Allocation Table which is for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redundancy checking and specifies how the clusters are assigned.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Data Region: This is where the directory data and existing files are stored.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It uses up the majority of the partition.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Root Directory Region: This region is a directory table that contains the information about the directories and files.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It is used with FAT16 and FAT12 but not with other FAT file systems.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It has a fixed maximum size that is configured when created. 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FAT32 usually stores the root directory in the data region so it can be expanded if needed.</a:t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Types of File systems used in Linux:</a:t>
            </a:r>
            <a:endParaRPr b="1">
              <a:solidFill>
                <a:srgbClr val="FF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ext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is  an  extension  of  the 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minix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filesystem.  It has been completely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superseded by the second version of the extended filesystem (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ext2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 and has  been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removed from the kernel (in 2.1.21).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ext2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is the high performance disk filesystem used by Linux for fixed disks as well as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removable media.  The second extended filesystem was designed as an extension of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the extended filesystem (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  See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ext2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(5).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ext3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is  a  journaling version of the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ext2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filesystem.  It is easy to switch back and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forth between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ext2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ext3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  See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ext3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(5).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ext4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is a set of upgrades to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ext3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including substantial performance  and  reliability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enhancements,  plus  large increases in volume, file, and directory size limits.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See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ext4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(5).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hpfs</a:t>
            </a: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is the High Performance Filesystem, used in OS/2.  This filesystem is  read-only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111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under Linux due to the lack of available documentation.</a:t>
            </a:r>
            <a:endParaRPr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Which one is UBUNTU?  Ext4 is the default.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may find the great details here about the file systems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https://manpages.ubuntu.com/manpages/xenial/man5/fs.5.html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80bcc8d9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480bcc8d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80bcc8d9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1480bcc8d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480bcc8d9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1480bcc8d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Does that look like a BCD encoding?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80bcc8d9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1480bcc8d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80bcc8d9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1480bcc8d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🍐 This is a Pear Deck Text Slide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80bcc8d9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480bcc8d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480bcc8d9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1480bcc8d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480bcc8d9_0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1480bcc8d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480bcc8d9_0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1480bcc8d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480bcc8d9_0_5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1480bcc8d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95f7d236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95f7d2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95f7d23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3b95f7d2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80bcc8d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1480bcc8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General\Advanced\Shared Clipboard and Drag&amp;Drop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80bcc8d9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480bcc8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env command displays the environment parameters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7A087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7800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800000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${PATH}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US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b="1" lang="en-US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vivek</a:t>
            </a:r>
            <a:r>
              <a:rPr b="1" lang="en-US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>
                <a:solidFill>
                  <a:srgbClr val="444444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bin</a:t>
            </a:r>
            <a:endParaRPr>
              <a:solidFill>
                <a:srgbClr val="444444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95f7d23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3b95f7d2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95f7d236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3b95f7d2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://dontchangethislink.peardeckmagic.zone?eyJ0eXBlIjoiZ29vZ2xlLXNsaWRlcy1hZGRvbi1yZXNwb25zZS1mb290ZXIiLCJsYXN0RWRpdGVkQnkiOiIxMDQxNTgwNDc2NjYwMjcxNzIyOTQiLCJwcmVzZW50YXRpb25JZCI6IjFLZE5sV2tlNm84dWNoblo3NFE4aHFuSzl2Vmh6Yzc1VXNnSHJINTZvMTlFIiwiY29udGVudElkIjoiY3VzdG9tLXJlc3BvbnNlLWZyZWVSZXNwb25zZS10ZXh0Iiwic2xpZGVJZCI6Imc3MTY2ZmZhMjBjXzBfMTQyIiwiY29udGVudEluc3RhbmNlSWQiOiIxS2RObFdrZTZvOHVjaG5aNzRROGhxbks5dlZoemM3NVVzZ0hySDU2bzE5RS8zMmM0N2Q2NC1jOTBlLTQyY2ItOGYyYi1mMDkyZWEzYjI0ZGYifQ==pearId=magic-pear-metadata-identifie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eate.kahoot.it/details/combined-linux-essentials-3-4/90cc9ea3-720d-47bf-a2dd-1c20f094b075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0" l="37213" r="12444" t="0"/>
          <a:stretch/>
        </p:blipFill>
        <p:spPr>
          <a:xfrm>
            <a:off x="130080" y="142700"/>
            <a:ext cx="906926" cy="10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624" y="2748000"/>
            <a:ext cx="2158250" cy="22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1226025" y="2103875"/>
            <a:ext cx="692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Implementing Commands</a:t>
            </a:r>
            <a:endParaRPr b="1" sz="21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file, folder,  modify and save using NANO editor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mkdir ~/Projects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touch ~/Projects/data.json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nano ~/Projects/data.json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write “This is data.json file. It will contain json elements” and save the contents.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cat data.json to display the output.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 file, folder,  modify and save in VIM Editor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touch ~/Projects/config.json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 ~/Projects/config.json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write “This is config.json file. It will contain configuration elements” and save the contents.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cat ~/Projects/config.json to display the output.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By using an editor in GUI environment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modify the contents of data.json.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Write “This is from GUI Editor” inside it an save it please.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   (display the logged in users)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whoami (display the current user)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how to display date time values in Terminal in Ubuntu.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 may check web, or man pages.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</a:t>
            </a: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your local IPv4 address in Ubuntu Terminal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your local IPv4 address in Settings\Network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date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!!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type in !! 5 times to see what it does.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ip a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tell where is your local IP address in the figure.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!!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Your linux environment has some issues, you can’t </a:t>
            </a: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figure out what’s wrong with it. You decided to investigate the boot-up logs, how do you do that?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dmesg displays the list of logs, please find an error message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(Red one’s are the error logs)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Your python application crashes several times while working, you need to check if it’s because no free RAM space available in your PC.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How do you do that from Terminal easily?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There is a utility called htop in Linux. It displays the running processes and corresponding consumed memory and details.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Install this application by using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	sudo apt-get install htop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the name of the process that has the highest CPU usage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 the memory and CPU usage percentages.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463350" y="186650"/>
            <a:ext cx="6052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-US" sz="36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Task</a:t>
            </a:r>
            <a:endParaRPr sz="3600"/>
          </a:p>
        </p:txBody>
      </p:sp>
      <p:sp>
        <p:nvSpPr>
          <p:cNvPr id="51" name="Google Shape;51;p8"/>
          <p:cNvSpPr/>
          <p:nvPr/>
        </p:nvSpPr>
        <p:spPr>
          <a:xfrm>
            <a:off x="628950" y="1503425"/>
            <a:ext cx="46494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         lessons</a:t>
            </a:r>
            <a:endParaRPr b="1" sz="1800">
              <a:solidFill>
                <a:srgbClr val="373A3C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linux.txt 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	“I love linux”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html.txt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	“I can create a website”</a:t>
            </a:r>
            <a:endParaRPr sz="1800">
              <a:solidFill>
                <a:srgbClr val="373A3C"/>
              </a:solidFill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0" y="741725"/>
            <a:ext cx="456900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0" y="1437956"/>
            <a:ext cx="456900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00" y="1351325"/>
            <a:ext cx="456900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88" y="1942300"/>
            <a:ext cx="614374" cy="6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5694675" y="1327150"/>
            <a:ext cx="30393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materials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lms.txt 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	pre-class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               try-it.txt</a:t>
            </a:r>
            <a:endParaRPr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post-class</a:t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73A3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73A3C"/>
                </a:solidFill>
              </a:rPr>
              <a:t>			</a:t>
            </a:r>
            <a:endParaRPr sz="1800">
              <a:solidFill>
                <a:srgbClr val="373A3C"/>
              </a:solidFill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288" y="3038475"/>
            <a:ext cx="614374" cy="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88" y="1894700"/>
            <a:ext cx="614374" cy="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88" y="3143275"/>
            <a:ext cx="614374" cy="6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723900" y="723900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>
                <a:solidFill>
                  <a:srgbClr val="373A3C"/>
                </a:solidFill>
              </a:rPr>
              <a:t>clarusway</a:t>
            </a:r>
            <a:endParaRPr b="1" sz="1800">
              <a:solidFill>
                <a:srgbClr val="373A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had created data.json under /Projects folder.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Stay in root, do the actions below ;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rm /Projects/ data.json, config.json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mkdir in /Projects Worklog Output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touch /Projects data.json config.json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edit contents in VI editor and NANO editor, save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cp data.json to Worklog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mv config. json to Output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try to remove rmdir, rm Worklog and Output from root directory.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Install bashtop yourself and see the free memory in your system.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You know it already that sudo apt-get install bashtop will do it.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After installing find how to open-up the bashtop tool.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lspci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lshw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lsblk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lsusb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Observe the outputs of each command above.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Font typeface="Raleway SemiBold"/>
              <a:buChar char="●"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After observing the outputs please find the model of your PCI Ethernet Controller by using one of the commands above.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a way to display </a:t>
            </a: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environment variables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Find KDE partition manager, observe your disks partitions, which one is the major partition?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Investigate these commands id, last, w, who and take notes to explain them.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Investigate the difference between info and man, drop me some lines about it. You may check “cp“ command in both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documentation and tell the difference. </a:t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085850" y="2059215"/>
            <a:ext cx="7308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File Permissions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1"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94975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File Permission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21" name="Google Shape;221;p34"/>
          <p:cNvGrpSpPr/>
          <p:nvPr/>
        </p:nvGrpSpPr>
        <p:grpSpPr>
          <a:xfrm>
            <a:off x="250428" y="1181307"/>
            <a:ext cx="4342836" cy="1880702"/>
            <a:chOff x="1" y="612"/>
            <a:chExt cx="4342836" cy="1880702"/>
          </a:xfrm>
        </p:grpSpPr>
        <p:sp>
          <p:nvSpPr>
            <p:cNvPr id="222" name="Google Shape;222;p34"/>
            <p:cNvSpPr/>
            <p:nvPr/>
          </p:nvSpPr>
          <p:spPr>
            <a:xfrm rot="5400000">
              <a:off x="-115985" y="116712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 txBox="1"/>
            <p:nvPr/>
          </p:nvSpPr>
          <p:spPr>
            <a:xfrm>
              <a:off x="1" y="271420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 rot="5400000">
              <a:off x="2190787" y="-1611908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 txBox="1"/>
            <p:nvPr/>
          </p:nvSpPr>
          <p:spPr>
            <a:xfrm>
              <a:off x="541616" y="61892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user is the owner of the file.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 rot="5400000">
              <a:off x="-115985" y="670213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 txBox="1"/>
            <p:nvPr/>
          </p:nvSpPr>
          <p:spPr>
            <a:xfrm>
              <a:off x="1" y="824921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Group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 rot="5400000">
              <a:off x="2190787" y="-1095136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 txBox="1"/>
            <p:nvPr/>
          </p:nvSpPr>
          <p:spPr>
            <a:xfrm>
              <a:off x="541616" y="578664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user- group can contain multiple users.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 rot="5400000">
              <a:off x="-115985" y="1223713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 txBox="1"/>
            <p:nvPr/>
          </p:nvSpPr>
          <p:spPr>
            <a:xfrm>
              <a:off x="1" y="1378422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5400000">
              <a:off x="2190787" y="-541635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 txBox="1"/>
            <p:nvPr/>
          </p:nvSpPr>
          <p:spPr>
            <a:xfrm>
              <a:off x="541616" y="1132165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99550" spcFirstLastPara="1" rIns="8875" wrap="square" tIns="88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Any other user who has access to a file.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34"/>
          <p:cNvGrpSpPr/>
          <p:nvPr/>
        </p:nvGrpSpPr>
        <p:grpSpPr>
          <a:xfrm>
            <a:off x="4657950" y="1181306"/>
            <a:ext cx="4342836" cy="1880702"/>
            <a:chOff x="1" y="612"/>
            <a:chExt cx="4342836" cy="1880702"/>
          </a:xfrm>
        </p:grpSpPr>
        <p:sp>
          <p:nvSpPr>
            <p:cNvPr id="235" name="Google Shape;235;p34"/>
            <p:cNvSpPr/>
            <p:nvPr/>
          </p:nvSpPr>
          <p:spPr>
            <a:xfrm rot="5400000">
              <a:off x="-115985" y="116712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1" y="271420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Read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 rot="5400000">
              <a:off x="2190787" y="-1611908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 txBox="1"/>
            <p:nvPr/>
          </p:nvSpPr>
          <p:spPr>
            <a:xfrm>
              <a:off x="541616" y="61892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permission give you the authority to open and read a file.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 rot="5400000">
              <a:off x="-115985" y="670213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 txBox="1"/>
            <p:nvPr/>
          </p:nvSpPr>
          <p:spPr>
            <a:xfrm>
              <a:off x="1" y="824921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 rot="5400000">
              <a:off x="2190787" y="-1095136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 txBox="1"/>
            <p:nvPr/>
          </p:nvSpPr>
          <p:spPr>
            <a:xfrm>
              <a:off x="541616" y="578664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write permission gives you the authority to modify the contents of a file.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 rot="5400000">
              <a:off x="-115985" y="1223713"/>
              <a:ext cx="773700" cy="541500"/>
            </a:xfrm>
            <a:prstGeom prst="chevron">
              <a:avLst>
                <a:gd fmla="val 50000" name="adj"/>
              </a:avLst>
            </a:prstGeom>
            <a:solidFill>
              <a:srgbClr val="741B47"/>
            </a:solidFill>
            <a:ln cap="flat" cmpd="sng" w="25400">
              <a:solidFill>
                <a:srgbClr val="C27B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 txBox="1"/>
            <p:nvPr/>
          </p:nvSpPr>
          <p:spPr>
            <a:xfrm>
              <a:off x="1" y="1378422"/>
              <a:ext cx="5415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 rot="5400000">
              <a:off x="2190787" y="-541635"/>
              <a:ext cx="502800" cy="3801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 txBox="1"/>
            <p:nvPr/>
          </p:nvSpPr>
          <p:spPr>
            <a:xfrm>
              <a:off x="541616" y="1132165"/>
              <a:ext cx="3776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cannot run a program unless the execute permission is set.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882502" y="800100"/>
            <a:ext cx="25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Ownership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5362353" y="800100"/>
            <a:ext cx="259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Permission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sic Command"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200" y="3008300"/>
            <a:ext cx="3051175" cy="20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 Command"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050" y="494162"/>
            <a:ext cx="4554874" cy="261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1"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94975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File Permission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descr="Basic Command" id="257" name="Google Shape;25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765" y="894575"/>
            <a:ext cx="4326427" cy="167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ic Command" id="258" name="Google Shape;25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75" y="2791698"/>
            <a:ext cx="3462555" cy="167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ic Command" id="259" name="Google Shape;25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0029" y="3535437"/>
            <a:ext cx="9429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/>
          <p:nvPr/>
        </p:nvSpPr>
        <p:spPr>
          <a:xfrm>
            <a:off x="6792762" y="3525108"/>
            <a:ext cx="2213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 = read permission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 = write permission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 = execute permission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1400" u="none" cap="none" strike="noStrike">
                <a:solidFill>
                  <a:srgbClr val="4A1E1E"/>
                </a:solidFill>
                <a:latin typeface="Arial"/>
                <a:ea typeface="Arial"/>
                <a:cs typeface="Arial"/>
                <a:sym typeface="Arial"/>
              </a:rPr>
              <a:t> = no permission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463350" y="186650"/>
            <a:ext cx="6052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-US" sz="36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Linux file systems </a:t>
            </a:r>
            <a:endParaRPr sz="360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969575"/>
            <a:ext cx="6543275" cy="29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1"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494975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File Permission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450" y="667225"/>
            <a:ext cx="4206149" cy="41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00" y="1975875"/>
            <a:ext cx="4567750" cy="14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181500" y="3966150"/>
            <a:ext cx="4567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Please find data.json and investigate the permission details in</a:t>
            </a:r>
            <a:endParaRPr sz="12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UI and Terminal interface, make a comparison, does it match?</a:t>
            </a:r>
            <a:endParaRPr sz="12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7"/>
          <p:cNvSpPr txBox="1"/>
          <p:nvPr>
            <p:ph type="title"/>
          </p:nvPr>
        </p:nvSpPr>
        <p:spPr>
          <a:xfrm>
            <a:off x="494975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File Permission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403501" y="897400"/>
            <a:ext cx="62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Changing Permission with chmod Command</a:t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403500" y="1498075"/>
            <a:ext cx="8530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b="0" i="0" lang="en-US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0" i="0" lang="en-US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b="0" i="0" lang="en-US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command</a:t>
            </a:r>
            <a:r>
              <a:rPr b="0" i="0" lang="en-US" sz="14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which stands for </a:t>
            </a:r>
            <a:r>
              <a:rPr b="1" i="0" lang="en-US" sz="14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change mode</a:t>
            </a:r>
            <a:r>
              <a:rPr b="0" i="0" lang="en-US" sz="14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we can set permissions (read, write, execute) on a file/directory for the owner, group and the world.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403501" y="2719150"/>
            <a:ext cx="3341100" cy="400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12529"/>
                </a:solidFill>
              </a:rPr>
              <a:t>chmod permissions filename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279" name="Google Shape;279;p37"/>
          <p:cNvGraphicFramePr/>
          <p:nvPr/>
        </p:nvGraphicFramePr>
        <p:xfrm>
          <a:off x="4640298" y="226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{34339ABA-EE6E-4A64-ABE9-7CC46BEC1568}</a:tableStyleId>
              </a:tblPr>
              <a:tblGrid>
                <a:gridCol w="1066125"/>
                <a:gridCol w="2673300"/>
              </a:tblGrid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Symbol</a:t>
                      </a:r>
                      <a:endParaRPr/>
                    </a:p>
                  </a:txBody>
                  <a:tcPr marT="36200" marB="36200" marR="72400" marL="72400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Permission Type</a:t>
                      </a:r>
                      <a:endParaRPr/>
                    </a:p>
                  </a:txBody>
                  <a:tcPr marT="36200" marB="36200" marR="72400" marL="72400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---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No Permission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--x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Execute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-w-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Write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-wx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Execute+Write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r--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r-x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Read+Execute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rw-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Read+Write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rwx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Read+Write+Execute</a:t>
                      </a:r>
                      <a:endParaRPr/>
                    </a:p>
                  </a:txBody>
                  <a:tcPr marT="36200" marB="36200" marR="72400" marL="724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37"/>
          <p:cNvSpPr txBox="1"/>
          <p:nvPr/>
        </p:nvSpPr>
        <p:spPr>
          <a:xfrm>
            <a:off x="345500" y="3626875"/>
            <a:ext cx="4011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chmod u=rwx,g=rx,o=r data.json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 Command" id="285" name="Google Shape;2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25" y="2264700"/>
            <a:ext cx="3721725" cy="24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8"/>
          <p:cNvSpPr txBox="1"/>
          <p:nvPr>
            <p:ph type="title"/>
          </p:nvPr>
        </p:nvSpPr>
        <p:spPr>
          <a:xfrm>
            <a:off x="494975" y="1738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File Permission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descr="Basic Command" id="288" name="Google Shape;2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676" y="800100"/>
            <a:ext cx="3942200" cy="1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4795275" y="742214"/>
            <a:ext cx="3776700" cy="14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754</a:t>
            </a:r>
            <a:r>
              <a:rPr b="0" i="0" lang="en-US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 code says;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Owner can read, write and execute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1800">
                <a:solidFill>
                  <a:srgbClr val="373A3C"/>
                </a:solidFill>
              </a:rPr>
              <a:t>’s </a:t>
            </a:r>
            <a:r>
              <a:rPr b="0" i="0" lang="en-US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group can read and execute</a:t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Other can only read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sic Command" id="290" name="Google Shape;29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5473" y="2887848"/>
            <a:ext cx="3625193" cy="22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4795275" y="2312650"/>
            <a:ext cx="4039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chmod u=rwx,g=rx,o=r myfile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chmod 754 myfile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418775" y="97600"/>
            <a:ext cx="56409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>
                <a:solidFill>
                  <a:srgbClr val="741B47"/>
                </a:solidFill>
              </a:rPr>
              <a:t>File Permission</a:t>
            </a:r>
            <a:endParaRPr sz="3000">
              <a:solidFill>
                <a:srgbClr val="741B47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25" y="3237200"/>
            <a:ext cx="4930075" cy="1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063" y="723999"/>
            <a:ext cx="6467775" cy="1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0" y="3287100"/>
            <a:ext cx="3481275" cy="1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1085800" y="900250"/>
            <a:ext cx="7221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Set permissions of data.json to;</a:t>
            </a:r>
            <a:endParaRPr sz="36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36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owner	: full access</a:t>
            </a:r>
            <a:endParaRPr sz="36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group	: read and execute</a:t>
            </a:r>
            <a:endParaRPr sz="36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others	: no access</a:t>
            </a:r>
            <a:endParaRPr sz="3600">
              <a:solidFill>
                <a:srgbClr val="0A353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6" name="Google Shape;306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ctrTitle"/>
          </p:nvPr>
        </p:nvSpPr>
        <p:spPr>
          <a:xfrm>
            <a:off x="1085850" y="2059215"/>
            <a:ext cx="7308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Ping &amp; SSH Command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8" name="Google Shape;318;p42"/>
          <p:cNvGrpSpPr/>
          <p:nvPr/>
        </p:nvGrpSpPr>
        <p:grpSpPr>
          <a:xfrm>
            <a:off x="-1107070" y="830884"/>
            <a:ext cx="9756207" cy="1722000"/>
            <a:chOff x="-1318385" y="-224398"/>
            <a:chExt cx="9756207" cy="1722000"/>
          </a:xfrm>
        </p:grpSpPr>
        <p:sp>
          <p:nvSpPr>
            <p:cNvPr id="319" name="Google Shape;319;p42"/>
            <p:cNvSpPr/>
            <p:nvPr/>
          </p:nvSpPr>
          <p:spPr>
            <a:xfrm>
              <a:off x="-1318385" y="-224398"/>
              <a:ext cx="1722000" cy="1722000"/>
            </a:xfrm>
            <a:prstGeom prst="blockArc">
              <a:avLst>
                <a:gd fmla="val 18900000" name="adj1"/>
                <a:gd fmla="val 2700000" name="adj2"/>
                <a:gd fmla="val 1254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392722" y="322446"/>
              <a:ext cx="8045100" cy="6285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2"/>
            <p:cNvSpPr txBox="1"/>
            <p:nvPr/>
          </p:nvSpPr>
          <p:spPr>
            <a:xfrm>
              <a:off x="392710" y="322493"/>
              <a:ext cx="8045100" cy="6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05300" spcFirstLastPara="1" rIns="35550" wrap="square" tIns="355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Ping or Packet Internet Groper is a network administration utility used to check the connectivity status between a source and a destination</a:t>
              </a:r>
              <a:r>
                <a:rPr lang="en-US" sz="1800">
                  <a:solidFill>
                    <a:schemeClr val="lt1"/>
                  </a:solidFill>
                </a:rPr>
                <a:t> device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0" y="243901"/>
              <a:ext cx="785400" cy="785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42"/>
          <p:cNvSpPr txBox="1"/>
          <p:nvPr>
            <p:ph type="title"/>
          </p:nvPr>
        </p:nvSpPr>
        <p:spPr>
          <a:xfrm>
            <a:off x="494975" y="173800"/>
            <a:ext cx="6701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rgbClr val="741B47"/>
                </a:solidFill>
              </a:rPr>
              <a:t>Ping Command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867125" y="2279350"/>
            <a:ext cx="3230400" cy="29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ping host-name/IP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2220593" y="2745858"/>
            <a:ext cx="3104700" cy="29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ping 54.93.34.220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asic Command" id="326" name="Google Shape;3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198" y="3135271"/>
            <a:ext cx="4972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494975" y="173800"/>
            <a:ext cx="6701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rgbClr val="741B47"/>
                </a:solidFill>
              </a:rPr>
              <a:t>Ping Command</a:t>
            </a:r>
            <a:endParaRPr sz="3600">
              <a:solidFill>
                <a:srgbClr val="741B47"/>
              </a:solidFill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 b="45477" l="0" r="0" t="8728"/>
          <a:stretch/>
        </p:blipFill>
        <p:spPr>
          <a:xfrm>
            <a:off x="173325" y="914250"/>
            <a:ext cx="7179552" cy="18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3"/>
          <p:cNvPicPr preferRelativeResize="0"/>
          <p:nvPr/>
        </p:nvPicPr>
        <p:blipFill rotWithShape="1">
          <a:blip r:embed="rId4">
            <a:alphaModFix/>
          </a:blip>
          <a:srcRect b="15192" l="0" r="0" t="40410"/>
          <a:stretch/>
        </p:blipFill>
        <p:spPr>
          <a:xfrm>
            <a:off x="173325" y="2882974"/>
            <a:ext cx="7179552" cy="179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0" name="Google Shape;340;p44"/>
          <p:cNvGrpSpPr/>
          <p:nvPr/>
        </p:nvGrpSpPr>
        <p:grpSpPr>
          <a:xfrm>
            <a:off x="-1107070" y="830884"/>
            <a:ext cx="9756207" cy="1722000"/>
            <a:chOff x="-1318385" y="-224398"/>
            <a:chExt cx="9756207" cy="1722000"/>
          </a:xfrm>
        </p:grpSpPr>
        <p:sp>
          <p:nvSpPr>
            <p:cNvPr id="341" name="Google Shape;341;p44"/>
            <p:cNvSpPr/>
            <p:nvPr/>
          </p:nvSpPr>
          <p:spPr>
            <a:xfrm>
              <a:off x="-1318385" y="-224398"/>
              <a:ext cx="1722000" cy="1722000"/>
            </a:xfrm>
            <a:prstGeom prst="blockArc">
              <a:avLst>
                <a:gd fmla="val 18900000" name="adj1"/>
                <a:gd fmla="val 2700000" name="adj2"/>
                <a:gd fmla="val 1254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392722" y="322446"/>
              <a:ext cx="8045100" cy="6285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4"/>
            <p:cNvSpPr txBox="1"/>
            <p:nvPr/>
          </p:nvSpPr>
          <p:spPr>
            <a:xfrm>
              <a:off x="392722" y="322446"/>
              <a:ext cx="8045100" cy="62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505300" spcFirstLastPara="1" rIns="27925" wrap="square" tIns="279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ssh stands for “Secure Shell”.</a:t>
              </a:r>
              <a:endParaRPr sz="1800"/>
            </a:p>
            <a:p>
              <a:pPr indent="0" lvl="0" marL="0" marR="0" rtl="0" algn="just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It is a protocol used to securely connect to a remote server/system.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0" y="243901"/>
              <a:ext cx="785400" cy="785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4"/>
          <p:cNvSpPr txBox="1"/>
          <p:nvPr>
            <p:ph type="title"/>
          </p:nvPr>
        </p:nvSpPr>
        <p:spPr>
          <a:xfrm>
            <a:off x="494975" y="173800"/>
            <a:ext cx="7421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rgbClr val="741B47"/>
                </a:solidFill>
              </a:rPr>
              <a:t>SSH Command</a:t>
            </a:r>
            <a:endParaRPr sz="3600">
              <a:solidFill>
                <a:srgbClr val="741B47"/>
              </a:solidFill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867125" y="2279350"/>
            <a:ext cx="6042000" cy="366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ssh user@host(IP/Domain_name)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2220592" y="2745857"/>
            <a:ext cx="5052000" cy="292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ssh -i cert.pem ec2-user@54.93.34.220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Basic Command"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592" y="3138217"/>
            <a:ext cx="5052077" cy="196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5"/>
          <p:cNvSpPr txBox="1"/>
          <p:nvPr>
            <p:ph type="title"/>
          </p:nvPr>
        </p:nvSpPr>
        <p:spPr>
          <a:xfrm>
            <a:off x="494975" y="173800"/>
            <a:ext cx="6701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rgbClr val="741B47"/>
                </a:solidFill>
              </a:rPr>
              <a:t>Ping Command</a:t>
            </a:r>
            <a:endParaRPr sz="3600">
              <a:solidFill>
                <a:srgbClr val="741B47"/>
              </a:solidFill>
            </a:endParaRPr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14546" l="0" r="0" t="40350"/>
          <a:stretch/>
        </p:blipFill>
        <p:spPr>
          <a:xfrm>
            <a:off x="173325" y="1165500"/>
            <a:ext cx="8665027" cy="2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463350" y="186650"/>
            <a:ext cx="6052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-US" sz="36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Solution</a:t>
            </a:r>
            <a:endParaRPr sz="3600"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4716" t="0"/>
          <a:stretch/>
        </p:blipFill>
        <p:spPr>
          <a:xfrm>
            <a:off x="2812875" y="96875"/>
            <a:ext cx="5972949" cy="4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46"/>
          <p:cNvSpPr txBox="1"/>
          <p:nvPr>
            <p:ph idx="4294967295" type="ctrTitle"/>
          </p:nvPr>
        </p:nvSpPr>
        <p:spPr>
          <a:xfrm>
            <a:off x="355675" y="1571925"/>
            <a:ext cx="82917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1" i="0" lang="en-US" sz="7200" u="none" cap="none" strike="noStrike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</a:t>
            </a:r>
            <a:r>
              <a:rPr b="1" lang="en-US" sz="7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</a:t>
            </a:r>
            <a:endParaRPr b="1" sz="7200">
              <a:solidFill>
                <a:srgbClr val="8F4B6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46"/>
          <p:cNvSpPr txBox="1"/>
          <p:nvPr>
            <p:ph idx="4294967295" type="subTitle"/>
          </p:nvPr>
        </p:nvSpPr>
        <p:spPr>
          <a:xfrm>
            <a:off x="2638375" y="3091425"/>
            <a:ext cx="3726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en-US" sz="3600" u="none" cap="none" strike="noStrike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i="0" sz="3600" u="none" cap="none" strike="noStrike">
              <a:solidFill>
                <a:srgbClr val="1D1F28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00" y="1145259"/>
            <a:ext cx="7347650" cy="26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44350" y="263700"/>
            <a:ext cx="2704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Preparation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144350" y="1190375"/>
            <a:ext cx="4589100" cy="3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If not open; Boot-up Ubuntu in VBox, login. 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Select and find Devices\Insert Guest Additions CD image.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Open up a terminal and execute the command “Reboot”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After reboot login to VBox, open terminal.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cd / 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sudo rmdir ~/Projects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mkdir under ~/Projects, these folders :  Common DB Docs Output Test Web Worklog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"/>
              <a:buChar char="●"/>
            </a:pPr>
            <a:r>
              <a:rPr b="1" lang="en-US" sz="11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clear</a:t>
            </a:r>
            <a:endParaRPr b="1" sz="11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1137700"/>
            <a:ext cx="4087026" cy="329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38050" y="952300"/>
            <a:ext cx="8411100" cy="3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00"/>
              <a:buFont typeface="Raleway SemiBold"/>
              <a:buChar char="●"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Session 14 : 5pts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Timeout : 5 min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Investigation of Linux directory Structure :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 this is the root directory  cd /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/bin : Essential user binaries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/sbin : Essential system administration binaries.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/boot : Files needed to boot the system.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/cdrom: Temporary location for the cd-rom content (not standard)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/dev : Device files, linux treats devices as files. for ex (sda : sata drive), dev/null is special, no input-output, can be ignored.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/etc : configuration files exist here.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/home: Home folder for each user exists here. Every user contains a folder in.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/lib : Shared libraries, all applications use this folder as a common share folder.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/lost+found : if a system crash happens, linux saves the content here if possible, next boot it should be checked if needed.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/media : Removable media treated as file again.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/tmp : Temporary mount points. For instance if you mount a windows partition, it would be /mnt/windows.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/opt : The optional packages for apps that do not obey the standart file hierarchy.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/proc : Similar to dev, but more specific to running processes in memory, files created by those processes.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/root : It is the home directory for the current user. which is distinct from the / system root directory.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/run : it is a fairly new standard. it gives the apps to store transient storage area, like sockets and process ID’s.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/srv : Service data, just like IIS in windows Apache HTTP Server’s data can be stored here. 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/usr : User binaries, read-only data. Non-essential applications, user specific applications.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/var : This is a writable counterpart of /usr directory. /var/logs are pretty much used to check application logs.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Filesystem Hierarchy Standard (FHS) defines this structure, but it doesn’t mean that non-standard folders can’t exist.</a:t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Review : </a:t>
            </a:r>
            <a:endParaRPr b="1" sz="27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/  takes us to the root folder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~/  takes us to the home folder of the user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..  One directory up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cd [Path]   takes us the the desired directory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 find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user@host:/$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pwd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 -a  (all items including . and ..)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 -l  (long listing)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mkdir dir1 dir2 dir3 dir4 dir5 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rm -r dir1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touch filename  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rm filename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cp filename -n (With or without interaction switches i and n)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mv filename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echo ‘2022 Log File contents’  &gt; SystemLog.log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cat filename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sudo find -name ‘*.log’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sudo find ~/  /var/  -name ‘*.log’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1.html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alias ll=’ls -al’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alias mytop=’top -u root’  // IF another user needed than set the name.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tail -f /var/log/auth.log  // -f monitors follows the file for changes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grep pam_unix /var/log/auth.log  // displays if pam_unix exists in the file.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38050" y="266500"/>
            <a:ext cx="84111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New Commands</a:t>
            </a:r>
            <a:r>
              <a:rPr b="1" lang="en-US" sz="2700">
                <a:solidFill>
                  <a:srgbClr val="741B47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 b="1" sz="2700">
              <a:solidFill>
                <a:srgbClr val="741B4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dmesg  : displays the boot messages, this is just like to loggers in programming languages. 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cat /proc/cpuinfo : see the CPU information in detail.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free -h : display the free memory in detail 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lshw : hardware configuration 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lsblk : some information about block devices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lspci -tv : PCI devices in tree structure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lsusb -tv : USB devices in tree structure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dmidecode : hardware information in BIOS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hdparm -i /dev/disk : display disk data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hdparm -tT /dev/[device] : read speed test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badblocks -s /dev/[device] : display bad blocks on disk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      :  badblocks -s /dev/disk/by-id/ata xxx choose the disk.</a:t>
            </a:r>
            <a:endParaRPr sz="15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fsck [disk-or-partition-location] : run a disk check</a:t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