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aleway SemiBold"/>
      <p:regular r:id="rId45"/>
      <p:bold r:id="rId46"/>
      <p:italic r:id="rId47"/>
      <p:boldItalic r:id="rId48"/>
    </p:embeddedFont>
    <p:embeddedFont>
      <p:font typeface="Raleway"/>
      <p:regular r:id="rId49"/>
      <p:bold r:id="rId50"/>
      <p:italic r:id="rId51"/>
      <p:boldItalic r:id="rId52"/>
    </p:embeddedFont>
    <p:embeddedFont>
      <p:font typeface="Barlow Light"/>
      <p:regular r:id="rId53"/>
      <p:bold r:id="rId54"/>
      <p:italic r:id="rId55"/>
      <p:boldItalic r:id="rId56"/>
    </p:embeddedFont>
    <p:embeddedFont>
      <p:font typeface="Barlow"/>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alewaySemiBold-bold.fntdata"/><Relationship Id="rId45" Type="http://schemas.openxmlformats.org/officeDocument/2006/relationships/font" Target="fonts/Raleway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SemiBold-boldItalic.fntdata"/><Relationship Id="rId47" Type="http://schemas.openxmlformats.org/officeDocument/2006/relationships/font" Target="fonts/RalewaySemiBold-italic.fntdata"/><Relationship Id="rId49"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arlow-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BarlowLight-regular.fntdata"/><Relationship Id="rId52" Type="http://schemas.openxmlformats.org/officeDocument/2006/relationships/font" Target="fonts/Raleway-boldItalic.fntdata"/><Relationship Id="rId11" Type="http://schemas.openxmlformats.org/officeDocument/2006/relationships/slide" Target="slides/slide7.xml"/><Relationship Id="rId55" Type="http://schemas.openxmlformats.org/officeDocument/2006/relationships/font" Target="fonts/BarlowLight-italic.fntdata"/><Relationship Id="rId10" Type="http://schemas.openxmlformats.org/officeDocument/2006/relationships/slide" Target="slides/slide6.xml"/><Relationship Id="rId54" Type="http://schemas.openxmlformats.org/officeDocument/2006/relationships/font" Target="fonts/BarlowLight-bold.fntdata"/><Relationship Id="rId13" Type="http://schemas.openxmlformats.org/officeDocument/2006/relationships/slide" Target="slides/slide9.xml"/><Relationship Id="rId57" Type="http://schemas.openxmlformats.org/officeDocument/2006/relationships/font" Target="fonts/Barlow-regular.fntdata"/><Relationship Id="rId12" Type="http://schemas.openxmlformats.org/officeDocument/2006/relationships/slide" Target="slides/slide8.xml"/><Relationship Id="rId56" Type="http://schemas.openxmlformats.org/officeDocument/2006/relationships/font" Target="fonts/BarlowLight-boldItalic.fntdata"/><Relationship Id="rId15" Type="http://schemas.openxmlformats.org/officeDocument/2006/relationships/slide" Target="slides/slide11.xml"/><Relationship Id="rId59" Type="http://schemas.openxmlformats.org/officeDocument/2006/relationships/font" Target="fonts/Barlow-italic.fntdata"/><Relationship Id="rId14" Type="http://schemas.openxmlformats.org/officeDocument/2006/relationships/slide" Target="slides/slide10.xml"/><Relationship Id="rId58" Type="http://schemas.openxmlformats.org/officeDocument/2006/relationships/font" Target="fonts/Barlow-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tsfoss.com/install-kde-on-ubuntu/" TargetMode="External"/><Relationship Id="rId3" Type="http://schemas.openxmlformats.org/officeDocument/2006/relationships/hyperlink" Target="https://linuxconfig.org/how-to-install-gnome-on-ubuntu-20-04-lts-focal-fossa" TargetMode="External"/><Relationship Id="rId4" Type="http://schemas.openxmlformats.org/officeDocument/2006/relationships/hyperlink" Target="https://www.howtogeek.com/107368/how-to-install-the-lightweight-lxde-desktop-on-ubuntu/" TargetMode="External"/><Relationship Id="rId5" Type="http://schemas.openxmlformats.org/officeDocument/2006/relationships/hyperlink" Target="https://linuxconfig.org/ubuntu-20-04-unity-desktop" TargetMode="External"/><Relationship Id="rId6" Type="http://schemas.openxmlformats.org/officeDocument/2006/relationships/hyperlink" Target="https://linuxconfig.org/install-xfce-xubuntu-desktop-on-ubuntu-20-04-focal-fossa-linux" TargetMode="External"/><Relationship Id="rId7" Type="http://schemas.openxmlformats.org/officeDocument/2006/relationships/hyperlink" Target="https://www.makeuseof.com/how-to-build-a-linux-desktop-environmen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tsfoss.com/install-kde-on-ubuntu/" TargetMode="External"/><Relationship Id="rId3" Type="http://schemas.openxmlformats.org/officeDocument/2006/relationships/hyperlink" Target="https://linuxconfig.org/how-to-install-gnome-on-ubuntu-20-04-lts-focal-fossa" TargetMode="External"/><Relationship Id="rId4" Type="http://schemas.openxmlformats.org/officeDocument/2006/relationships/hyperlink" Target="https://www.howtogeek.com/107368/how-to-install-the-lightweight-lxde-desktop-on-ubuntu/" TargetMode="External"/><Relationship Id="rId5" Type="http://schemas.openxmlformats.org/officeDocument/2006/relationships/hyperlink" Target="https://linuxconfig.org/ubuntu-20-04-unity-desktop" TargetMode="External"/><Relationship Id="rId6" Type="http://schemas.openxmlformats.org/officeDocument/2006/relationships/hyperlink" Target="https://linuxconfig.org/install-xfce-xubuntu-desktop-on-ubuntu-20-04-focal-fossa-linux" TargetMode="External"/><Relationship Id="rId7" Type="http://schemas.openxmlformats.org/officeDocument/2006/relationships/hyperlink" Target="https://www.makeuseof.com/how-to-build-a-linux-desktop-environmen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2300"/>
              </a:spcAft>
              <a:buSzPts val="1100"/>
              <a:buNone/>
            </a:pPr>
            <a:r>
              <a:rPr b="1" lang="en-US" sz="2200">
                <a:solidFill>
                  <a:srgbClr val="3A3F50"/>
                </a:solidFill>
              </a:rPr>
              <a:t>Preparation</a:t>
            </a:r>
            <a:r>
              <a:rPr b="1" lang="en-US" sz="2200">
                <a:solidFill>
                  <a:srgbClr val="3A3F50"/>
                </a:solidFill>
              </a:rPr>
              <a:t> :  Bi-directional copy/paste ability for this session is needed for VBox.</a:t>
            </a:r>
            <a:endParaRPr sz="1600">
              <a:solidFill>
                <a:srgbClr val="3A3F5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72a65a701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172a65a701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72a65a701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172a65a701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72a65a701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172a65a70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Please try to find some specific files in your environment</a:t>
            </a:r>
            <a:endParaRPr sz="1600"/>
          </a:p>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72a65a701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172a65a701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600"/>
              <a:t>Please try to find some specific files in your environment</a:t>
            </a:r>
            <a:endParaRPr sz="1600"/>
          </a:p>
          <a:p>
            <a:pPr indent="0" lvl="0" marL="0" rtl="0" algn="l">
              <a:lnSpc>
                <a:spcPct val="100000"/>
              </a:lnSpc>
              <a:spcBef>
                <a:spcPts val="0"/>
              </a:spcBef>
              <a:spcAft>
                <a:spcPts val="0"/>
              </a:spcAft>
              <a:buSzPts val="1400"/>
              <a:buNone/>
            </a:pPr>
            <a:r>
              <a:rPr lang="en-US" sz="1600"/>
              <a:t>Lets keep this command as </a:t>
            </a:r>
            <a:r>
              <a:rPr b="1" lang="en-US" sz="1600">
                <a:solidFill>
                  <a:srgbClr val="FF0000"/>
                </a:solidFill>
              </a:rPr>
              <a:t>Word Count</a:t>
            </a:r>
            <a:r>
              <a:rPr lang="en-US" sz="1600"/>
              <a:t> in our minds not wc :)</a:t>
            </a:r>
            <a:endParaRPr sz="1600"/>
          </a:p>
          <a:p>
            <a:pPr indent="0" lvl="0" marL="0" rtl="0" algn="l">
              <a:lnSpc>
                <a:spcPct val="100000"/>
              </a:lnSpc>
              <a:spcBef>
                <a:spcPts val="0"/>
              </a:spcBef>
              <a:spcAft>
                <a:spcPts val="0"/>
              </a:spcAft>
              <a:buSzPts val="1400"/>
              <a:buNone/>
            </a:pPr>
            <a:r>
              <a:t/>
            </a:r>
            <a:endParaRPr sz="1600"/>
          </a:p>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72a65a701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172a65a701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Do this exercise to sort out all the values in txt file.</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72a65a701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172a65a701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US" sz="1400">
                <a:solidFill>
                  <a:srgbClr val="FF0000"/>
                </a:solidFill>
              </a:rPr>
              <a:t>Important to read all sections : </a:t>
            </a:r>
            <a:endParaRPr b="1" sz="1400">
              <a:solidFill>
                <a:srgbClr val="FF0000"/>
              </a:solidFill>
            </a:endParaRPr>
          </a:p>
          <a:p>
            <a:pPr indent="0" lvl="0" marL="0" rtl="0" algn="l">
              <a:spcBef>
                <a:spcPts val="0"/>
              </a:spcBef>
              <a:spcAft>
                <a:spcPts val="0"/>
              </a:spcAft>
              <a:buSzPts val="1100"/>
              <a:buNone/>
            </a:pPr>
            <a:r>
              <a:t/>
            </a:r>
            <a:endParaRPr b="1" sz="1400">
              <a:solidFill>
                <a:srgbClr val="FF0000"/>
              </a:solidFill>
            </a:endParaRPr>
          </a:p>
          <a:p>
            <a:pPr indent="0" lvl="0" marL="0" rtl="0" algn="l">
              <a:spcBef>
                <a:spcPts val="0"/>
              </a:spcBef>
              <a:spcAft>
                <a:spcPts val="0"/>
              </a:spcAft>
              <a:buSzPts val="1100"/>
              <a:buNone/>
            </a:pPr>
            <a:r>
              <a:rPr lang="en-US" sz="1400">
                <a:solidFill>
                  <a:schemeClr val="dk1"/>
                </a:solidFill>
              </a:rPr>
              <a:t>The Linux kernel is the core of a Linux installation.</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The kernel manages memory, provides software with a way to access the hard disk, distributes the CPU time, and performs other critical low-level tasks.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The kernel is loaded early in the boot process, and it’s the kernel that’s responsible for managing every other piece of software on a running Linux computer.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One of the many ways that the kernel imposes order on the potentially chaotic set of running software is to create a sort of hierarchy.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When it boots, the kernel runs just one program—normally /sbin/init.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The init process is then responsible for starting all the other basic programs that Linux must run, such as the programs that manage logins and always-up servers.</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 Such programs, if launched directly by init, are called its children. The children of init can in turn launch their own children. </a:t>
            </a:r>
            <a:endParaRPr sz="1400">
              <a:solidFill>
                <a:schemeClr val="dk1"/>
              </a:solidFill>
            </a:endParaRPr>
          </a:p>
          <a:p>
            <a:pPr indent="0" lvl="0" marL="0" rtl="0" algn="l">
              <a:spcBef>
                <a:spcPts val="0"/>
              </a:spcBef>
              <a:spcAft>
                <a:spcPts val="0"/>
              </a:spcAft>
              <a:buSzPts val="1100"/>
              <a:buNone/>
            </a:pPr>
            <a:r>
              <a:rPr lang="en-US" sz="1400">
                <a:solidFill>
                  <a:schemeClr val="dk1"/>
                </a:solidFill>
              </a:rPr>
              <a:t>This happens when you log into Linux.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The process that launched a given process is called its parent. The result of this system is a treelike hierarchy of processes, as illustrated in Figure  (“Trees” in computer science are often depicted upside down.)</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 Figure shows a small subset of the many processes that run on a typical Linux installation: just a few processes associated with a text-mode login, including the login tool that manages logins, a couple of bash shells, and a few user programs.</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US" sz="1400">
                <a:solidFill>
                  <a:schemeClr val="dk1"/>
                </a:solidFill>
              </a:rPr>
              <a:t> A working Linux system will likely have dozens or hundreds of running processes.</a:t>
            </a:r>
            <a:endParaRPr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72a65a701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172a65a701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 Many programs that run in the background (daemons) write information about their normal operations to log files , which record such notes. Consulting log files can therefore be an important part of diagnosing problems with daemons. The first step in doing this is to locate your log files. In some cases, you may need to tell the program to produce more-verbose output to help track down the problem. In this section, you’ll learn some pointers on how to do that. Finally, this section describes the kernel ring buffer, which isn’t technically a log file but can fill a similar role for kernel information. </a:t>
            </a:r>
            <a:endParaRPr sz="1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72a65a701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172a65a701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The main idea is to create a script and change it’s attribute to </a:t>
            </a:r>
            <a:r>
              <a:rPr lang="en-US" sz="1600"/>
              <a:t>executable. </a:t>
            </a:r>
            <a:endParaRPr sz="1600"/>
          </a:p>
          <a:p>
            <a:pPr indent="0" lvl="0" marL="0" rtl="0" algn="ctr">
              <a:lnSpc>
                <a:spcPct val="100000"/>
              </a:lnSpc>
              <a:spcBef>
                <a:spcPts val="0"/>
              </a:spcBef>
              <a:spcAft>
                <a:spcPts val="0"/>
              </a:spcAft>
              <a:buSzPts val="1400"/>
              <a:buNone/>
            </a:pPr>
            <a:r>
              <a:rPr b="1" lang="en-US" sz="1600">
                <a:solidFill>
                  <a:srgbClr val="FF0000"/>
                </a:solidFill>
              </a:rPr>
              <a:t>I distributed the script file in pieces but it’s better that we use a single file. </a:t>
            </a:r>
            <a:endParaRPr b="1" sz="1600">
              <a:solidFill>
                <a:srgbClr val="FF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72a65a701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172a65a701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72a65a701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172a65a701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172a65a701_0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g1172a65a701_0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2300"/>
              </a:spcAft>
              <a:buSzPts val="1100"/>
              <a:buNone/>
            </a:pPr>
            <a:r>
              <a:rPr b="1" lang="en-US" sz="2200">
                <a:solidFill>
                  <a:srgbClr val="3A3F50"/>
                </a:solidFill>
              </a:rPr>
              <a:t>Preparation :  Bi-directional copy/paste ability for this session is needed for VBox.</a:t>
            </a:r>
            <a:endParaRPr sz="1600">
              <a:solidFill>
                <a:srgbClr val="3A3F5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72a65a701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172a65a701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72a65a701_0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172a65a701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rPr>
              <a:t>$ping -c 5 $ip  ping 192.168.80.56 for 5 times</a:t>
            </a:r>
            <a:endParaRPr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72a65a701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172a65a701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printf average_pages_per_chapter</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72a65a701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172a65a701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72a65a701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72a65a701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72a65a701_0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72a65a701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When</a:t>
            </a:r>
            <a:r>
              <a:rPr lang="en-US" sz="1600"/>
              <a:t> you try to change a constant value you’ll get an error message from the interpreter.</a:t>
            </a:r>
            <a:endParaRPr sz="1600"/>
          </a:p>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72a65a701_0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172a65a701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72a65a701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172a65a701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72a65a701_0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172a65a701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72a65a701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172a65a701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1172a65a70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1172a65a70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Lets make a quick </a:t>
            </a:r>
            <a:r>
              <a:rPr lang="en-US" sz="1600"/>
              <a:t>review</a:t>
            </a:r>
            <a:r>
              <a:rPr lang="en-US" sz="1600"/>
              <a:t> for the commands that require applicable parameters</a:t>
            </a:r>
            <a:endParaRPr sz="1600"/>
          </a:p>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72a65a701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172a65a701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72a65a701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172a65a701_0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Define lg, lt, le</a:t>
            </a:r>
            <a:endParaRPr sz="16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72a65a701_0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172a65a701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72a65a701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172a65a701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600"/>
              <a:t>Just like writing an application the scripts may contain conditions. </a:t>
            </a:r>
            <a:endParaRPr sz="1600"/>
          </a:p>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72a65a701_0_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172a65a70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600"/>
              <a:t>Just like writing an application the scripts may contain conditions. </a:t>
            </a:r>
            <a:endParaRPr sz="1600"/>
          </a:p>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72a65a701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172a65a701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600"/>
              <a:t>Just like writing an application the scripts may contain conditions. </a:t>
            </a:r>
            <a:endParaRPr sz="1600"/>
          </a:p>
          <a:p>
            <a:pPr indent="0" lvl="0" marL="0" rtl="0" algn="l">
              <a:lnSpc>
                <a:spcPct val="100000"/>
              </a:lnSpc>
              <a:spcBef>
                <a:spcPts val="0"/>
              </a:spcBef>
              <a:spcAft>
                <a:spcPts val="0"/>
              </a:spcAft>
              <a:buSzPts val="1400"/>
              <a:buNone/>
            </a:pPr>
            <a:r>
              <a:t/>
            </a:r>
            <a:endParaRPr sz="1200">
              <a:solidFill>
                <a:srgbClr val="202124"/>
              </a:solidFill>
              <a:highlight>
                <a:srgbClr val="FFFFFF"/>
              </a:highlight>
            </a:endParaRPr>
          </a:p>
          <a:p>
            <a:pPr indent="0" lvl="0" marL="0" rtl="0" algn="l">
              <a:lnSpc>
                <a:spcPct val="100000"/>
              </a:lnSpc>
              <a:spcBef>
                <a:spcPts val="0"/>
              </a:spcBef>
              <a:spcAft>
                <a:spcPts val="0"/>
              </a:spcAft>
              <a:buSzPts val="1400"/>
              <a:buNone/>
            </a:pPr>
            <a:r>
              <a:rPr b="1" lang="en-US" sz="1500">
                <a:solidFill>
                  <a:srgbClr val="202124"/>
                </a:solidFill>
                <a:highlight>
                  <a:srgbClr val="FFFFFF"/>
                </a:highlight>
              </a:rPr>
              <a:t>Shopt : </a:t>
            </a:r>
            <a:r>
              <a:rPr b="1" lang="en-US" sz="1500">
                <a:solidFill>
                  <a:srgbClr val="FF0000"/>
                </a:solidFill>
                <a:highlight>
                  <a:srgbClr val="FFFFFF"/>
                </a:highlight>
              </a:rPr>
              <a:t>(Scripting Options)</a:t>
            </a:r>
            <a:endParaRPr b="1" sz="1500">
              <a:solidFill>
                <a:srgbClr val="FF0000"/>
              </a:solidFill>
              <a:highlight>
                <a:srgbClr val="FFFFFF"/>
              </a:highlight>
            </a:endParaRPr>
          </a:p>
          <a:p>
            <a:pPr indent="0" lvl="0" marL="0" rtl="0" algn="l">
              <a:lnSpc>
                <a:spcPct val="100000"/>
              </a:lnSpc>
              <a:spcBef>
                <a:spcPts val="0"/>
              </a:spcBef>
              <a:spcAft>
                <a:spcPts val="0"/>
              </a:spcAft>
              <a:buSzPts val="1400"/>
              <a:buNone/>
            </a:pPr>
            <a:r>
              <a:rPr b="1" lang="en-US" sz="1500">
                <a:solidFill>
                  <a:srgbClr val="202124"/>
                </a:solidFill>
                <a:highlight>
                  <a:srgbClr val="FFFFFF"/>
                </a:highlight>
              </a:rPr>
              <a:t>On Unix-like operating systems, shopt is a builtin command of the Bash shell that enables or disables options for the current shell session</a:t>
            </a:r>
            <a:endParaRPr b="1" sz="1500">
              <a:solidFill>
                <a:srgbClr val="202124"/>
              </a:solidFill>
              <a:highlight>
                <a:srgbClr val="FFFFFF"/>
              </a:highlight>
            </a:endParaRPr>
          </a:p>
          <a:p>
            <a:pPr indent="0" lvl="0" marL="0" rtl="0" algn="l">
              <a:lnSpc>
                <a:spcPct val="100000"/>
              </a:lnSpc>
              <a:spcBef>
                <a:spcPts val="0"/>
              </a:spcBef>
              <a:spcAft>
                <a:spcPts val="0"/>
              </a:spcAft>
              <a:buSzPts val="1400"/>
              <a:buNone/>
            </a:pPr>
            <a:r>
              <a:t/>
            </a:r>
            <a:endParaRPr b="1" sz="1200">
              <a:solidFill>
                <a:srgbClr val="202124"/>
              </a:solidFill>
              <a:highlight>
                <a:srgbClr val="FFFFFF"/>
              </a:highlight>
            </a:endParaRPr>
          </a:p>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72a65a701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172a65a701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600"/>
          </a:p>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72a65a701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172a65a701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600"/>
          </a:p>
          <a:p>
            <a:pPr indent="0" lvl="0" marL="0" rtl="0" algn="l">
              <a:lnSpc>
                <a:spcPct val="100000"/>
              </a:lnSpc>
              <a:spcBef>
                <a:spcPts val="0"/>
              </a:spcBef>
              <a:spcAft>
                <a:spcPts val="0"/>
              </a:spcAft>
              <a:buSzPts val="1400"/>
              <a:buNone/>
            </a:pPr>
            <a:r>
              <a:rPr lang="en-US" sz="1600"/>
              <a:t>Using digits in case statements, digit values can be stored in </a:t>
            </a:r>
            <a:r>
              <a:rPr lang="en-US" sz="1600"/>
              <a:t>variables</a:t>
            </a:r>
            <a:r>
              <a:rPr lang="en-US" sz="1600"/>
              <a:t> as well. </a:t>
            </a:r>
            <a:endParaRPr sz="16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72a65a701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172a65a701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600"/>
          </a:p>
          <a:p>
            <a:pPr indent="0" lvl="0" marL="0" rtl="0" algn="l">
              <a:lnSpc>
                <a:spcPct val="100000"/>
              </a:lnSpc>
              <a:spcBef>
                <a:spcPts val="0"/>
              </a:spcBef>
              <a:spcAft>
                <a:spcPts val="0"/>
              </a:spcAft>
              <a:buSzPts val="1400"/>
              <a:buNone/>
            </a:pPr>
            <a:r>
              <a:rPr lang="en-US" sz="1600"/>
              <a:t>Using for loop in shell scripts </a:t>
            </a:r>
            <a:endParaRPr sz="16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72a65a701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172a65a701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600"/>
          </a:p>
          <a:p>
            <a:pPr indent="0" lvl="0" marL="0" rtl="0" algn="l">
              <a:lnSpc>
                <a:spcPct val="100000"/>
              </a:lnSpc>
              <a:spcBef>
                <a:spcPts val="0"/>
              </a:spcBef>
              <a:spcAft>
                <a:spcPts val="0"/>
              </a:spcAft>
              <a:buSzPts val="1400"/>
              <a:buNone/>
            </a:pPr>
            <a:r>
              <a:rPr lang="en-US" sz="1600"/>
              <a:t>Using exit in shell scripts </a:t>
            </a:r>
            <a:endParaRPr sz="1600"/>
          </a:p>
          <a:p>
            <a:pPr indent="0" lvl="0" marL="0" rtl="0" algn="l">
              <a:lnSpc>
                <a:spcPct val="100000"/>
              </a:lnSpc>
              <a:spcBef>
                <a:spcPts val="0"/>
              </a:spcBef>
              <a:spcAft>
                <a:spcPts val="0"/>
              </a:spcAft>
              <a:buSzPts val="1400"/>
              <a:buNone/>
            </a:pPr>
            <a:r>
              <a:rPr lang="en-US" sz="1600"/>
              <a:t>Here we can use another application that exists in our OS. </a:t>
            </a:r>
            <a:endParaRPr sz="1600"/>
          </a:p>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480bcc8d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1480bcc8d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72a65a701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1172a65a70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The installation process can be as simple as 2 lines of commands</a:t>
            </a:r>
            <a:endParaRPr sz="1600"/>
          </a:p>
          <a:p>
            <a:pPr indent="0" lvl="0" marL="0" rtl="0" algn="ctr">
              <a:lnSpc>
                <a:spcPct val="100000"/>
              </a:lnSpc>
              <a:spcBef>
                <a:spcPts val="0"/>
              </a:spcBef>
              <a:spcAft>
                <a:spcPts val="0"/>
              </a:spcAft>
              <a:buSzPts val="1400"/>
              <a:buNone/>
            </a:pPr>
            <a:r>
              <a:rPr lang="en-US" sz="1600"/>
              <a:t>Where for other tools the installation process can be quite complicated. </a:t>
            </a:r>
            <a:endParaRPr sz="1600"/>
          </a:p>
          <a:p>
            <a:pPr indent="0" lvl="0" marL="0" rtl="0" algn="ctr">
              <a:lnSpc>
                <a:spcPct val="100000"/>
              </a:lnSpc>
              <a:spcBef>
                <a:spcPts val="0"/>
              </a:spcBef>
              <a:spcAft>
                <a:spcPts val="0"/>
              </a:spcAft>
              <a:buSzPts val="1400"/>
              <a:buNone/>
            </a:pPr>
            <a:r>
              <a:rPr lang="en-US" sz="1600"/>
              <a:t>You must follow the individual steps of each installation.</a:t>
            </a:r>
            <a:endParaRPr sz="1600"/>
          </a:p>
          <a:p>
            <a:pPr indent="0" lvl="0" marL="0" rtl="0" algn="l">
              <a:lnSpc>
                <a:spcPct val="100000"/>
              </a:lnSpc>
              <a:spcBef>
                <a:spcPts val="0"/>
              </a:spcBef>
              <a:spcAft>
                <a:spcPts val="0"/>
              </a:spcAft>
              <a:buSzPts val="1400"/>
              <a:buNone/>
            </a:pPr>
            <a:r>
              <a:rPr lang="en-US" sz="1600"/>
              <a:t>sudo apt-get install net-tools</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72a65a70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172a65a70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600"/>
              <a:t>-v verbose</a:t>
            </a:r>
            <a:endParaRPr sz="1600"/>
          </a:p>
          <a:p>
            <a:pPr indent="0" lvl="0" marL="0" rtl="0" algn="ctr">
              <a:lnSpc>
                <a:spcPct val="100000"/>
              </a:lnSpc>
              <a:spcBef>
                <a:spcPts val="0"/>
              </a:spcBef>
              <a:spcAft>
                <a:spcPts val="0"/>
              </a:spcAft>
              <a:buSzPts val="1400"/>
              <a:buNone/>
            </a:pPr>
            <a:r>
              <a:rPr lang="en-US" sz="1600"/>
              <a:t>-x extract</a:t>
            </a:r>
            <a:endParaRPr sz="1600"/>
          </a:p>
          <a:p>
            <a:pPr indent="0" lvl="0" marL="0" rtl="0" algn="ctr">
              <a:lnSpc>
                <a:spcPct val="100000"/>
              </a:lnSpc>
              <a:spcBef>
                <a:spcPts val="0"/>
              </a:spcBef>
              <a:spcAft>
                <a:spcPts val="0"/>
              </a:spcAft>
              <a:buSzPts val="1400"/>
              <a:buNone/>
            </a:pPr>
            <a:r>
              <a:rPr lang="en-US" sz="1600"/>
              <a:t>-c create</a:t>
            </a:r>
            <a:endParaRPr sz="1600"/>
          </a:p>
          <a:p>
            <a:pPr indent="0" lvl="0" marL="0" rtl="0" algn="ctr">
              <a:lnSpc>
                <a:spcPct val="100000"/>
              </a:lnSpc>
              <a:spcBef>
                <a:spcPts val="0"/>
              </a:spcBef>
              <a:spcAft>
                <a:spcPts val="0"/>
              </a:spcAft>
              <a:buSzPts val="1400"/>
              <a:buNone/>
            </a:pPr>
            <a:r>
              <a:rPr lang="en-US" sz="1600"/>
              <a:t>-C change to directory</a:t>
            </a:r>
            <a:endParaRPr sz="1600"/>
          </a:p>
          <a:p>
            <a:pPr indent="0" lvl="0" marL="0" rtl="0" algn="ctr">
              <a:lnSpc>
                <a:spcPct val="100000"/>
              </a:lnSpc>
              <a:spcBef>
                <a:spcPts val="0"/>
              </a:spcBef>
              <a:spcAft>
                <a:spcPts val="0"/>
              </a:spcAft>
              <a:buSzPts val="1400"/>
              <a:buNone/>
            </a:pPr>
            <a:r>
              <a:rPr lang="en-US" sz="1600"/>
              <a:t>-f use archive file or device to extract</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72a65a70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1172a65a70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350">
                <a:solidFill>
                  <a:srgbClr val="FFFFFF"/>
                </a:solidFill>
                <a:highlight>
                  <a:srgbClr val="00B6BA"/>
                </a:highlight>
                <a:latin typeface="Courier New"/>
                <a:ea typeface="Courier New"/>
                <a:cs typeface="Courier New"/>
                <a:sym typeface="Courier New"/>
              </a:rPr>
              <a:t>echo $XDG_CURRENT_DESKTOP displays the current desktop environment</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sz="1350">
                <a:solidFill>
                  <a:srgbClr val="FFFFFF"/>
                </a:solidFill>
                <a:highlight>
                  <a:srgbClr val="00B6BA"/>
                </a:highlight>
                <a:latin typeface="Courier New"/>
                <a:ea typeface="Courier New"/>
                <a:cs typeface="Courier New"/>
                <a:sym typeface="Courier New"/>
              </a:rPr>
              <a:t>It is possible to get it from : sudo apt install screenfetch (do the installation)</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sz="1600"/>
              <a:t>KDE : </a:t>
            </a:r>
            <a:endParaRPr sz="1600"/>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The K Desktop Environment, or KDE (www.kde.org), is a popular desktop environment for Linux. It’s the default desktop environment for Mandriva and openSUSE. It includes many powerful tools that integrate together well. It’s built using the Qt widget set.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2"/>
              </a:rPr>
              <a:t>https://itsfoss.com/install-kde-on-ubuntu/</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400">
                <a:solidFill>
                  <a:srgbClr val="741B47"/>
                </a:solidFill>
                <a:latin typeface="Raleway"/>
                <a:ea typeface="Raleway"/>
                <a:cs typeface="Raleway"/>
                <a:sym typeface="Raleway"/>
              </a:rPr>
              <a:t>GNOME : </a:t>
            </a:r>
            <a:endParaRPr b="1" sz="14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 (www.gnome.org) is also popular in the Linux desktop environment arena. It is the default desktop environment for the Fedora and Debian distributions. GNOME is built atop the GIMP Toolkit (GTK+) widget set. Like KDE, GNOME includes many powerful tools that work together. GNOME aims to provide an easy-to-use desktop environment.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3"/>
              </a:rPr>
              <a:t>https://linuxconfig.org/how-to-install-gnome-on-ubuntu-20-04-lts-focal-fossa</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500">
                <a:solidFill>
                  <a:srgbClr val="741B47"/>
                </a:solidFill>
                <a:latin typeface="Raleway"/>
                <a:ea typeface="Raleway"/>
                <a:cs typeface="Raleway"/>
                <a:sym typeface="Raleway"/>
              </a:rPr>
              <a:t>XLDE : </a:t>
            </a:r>
            <a:endParaRPr b="1" sz="15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The Lightweight X11 Desktop Environment, or LXDE (http://lxde.org), is, as its full name suggests, intended to consume few resources and therefore works well on old or modest computers. It is also built on the GTK+ widget set. LXDE is typically the default desktop environment on Linux distributions whose primary goal is to consume as few resources as possible, while still being fully functional, such as Lubuntu.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4"/>
              </a:rPr>
              <a:t>https://www.howtogeek.com/107368/how-to-install-the-lightweight-lxde-desktop-on-ubuntu/</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700">
                <a:solidFill>
                  <a:srgbClr val="741B47"/>
                </a:solidFill>
                <a:latin typeface="Raleway"/>
                <a:ea typeface="Raleway"/>
                <a:cs typeface="Raleway"/>
                <a:sym typeface="Raleway"/>
              </a:rPr>
              <a:t>UNITY :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Canonical, publisher of the Ubuntu distribution, released the Unity desktop environment (http://ubuntu.unity.com) back in 2010. It became Ubuntu’s default desktop environment in 2011. Unity aims for simplicity and to provide a consistent desktop environment across various desktop and mobile platforms.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5"/>
              </a:rPr>
              <a:t>https://linuxconfig.org/ubuntu-20-04-unity-desktop</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800">
                <a:solidFill>
                  <a:srgbClr val="741B47"/>
                </a:solidFill>
                <a:latin typeface="Raleway"/>
                <a:ea typeface="Raleway"/>
                <a:cs typeface="Raleway"/>
                <a:sym typeface="Raleway"/>
              </a:rPr>
              <a:t>XfCE : </a:t>
            </a:r>
            <a:endParaRPr b="1" sz="18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This popular desktop environment can be found at www.xfce.org. It was originally modeled on a commercial desktop environment known as CDE, but it is built using the GTK+ widget set. Xfce provides more configurability than GNOME or Unity, and it aims to consume fewer system resources than most other desktop environments.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6"/>
              </a:rPr>
              <a:t>https://linuxconfig.org/install-xfce-xubuntu-desktop-on-ubuntu-20-04-focal-fossa-linux</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b="1" sz="19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b="1" lang="en-US" sz="1900">
                <a:solidFill>
                  <a:srgbClr val="741B47"/>
                </a:solidFill>
                <a:latin typeface="Raleway"/>
                <a:ea typeface="Raleway"/>
                <a:cs typeface="Raleway"/>
                <a:sym typeface="Raleway"/>
              </a:rPr>
              <a:t>Build Your Own  : (Do the test in your local)</a:t>
            </a:r>
            <a:endParaRPr b="1" sz="19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It’s possible to build a desktop environment of your own from components that you like. Because this can be a rather complex task, it’s best to start with detailed guidance. Open your favorite web search engine, and type in how to create your own Linux desktop environment to find specific information on building your custom desktop.</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7"/>
              </a:rPr>
              <a:t>https://www.makeuseof.com/how-to-build-a-linux-desktop-environment/</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SzPts val="1400"/>
              <a:buNone/>
            </a:pPr>
            <a:r>
              <a:t/>
            </a:r>
            <a:endParaRPr sz="1600"/>
          </a:p>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72a65a701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172a65a701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350">
                <a:solidFill>
                  <a:srgbClr val="FFFFFF"/>
                </a:solidFill>
                <a:highlight>
                  <a:srgbClr val="00B6BA"/>
                </a:highlight>
                <a:latin typeface="Courier New"/>
                <a:ea typeface="Courier New"/>
                <a:cs typeface="Courier New"/>
                <a:sym typeface="Courier New"/>
              </a:rPr>
              <a:t>echo $XDG_CURRENT_DESKTOP displays the current desktop environment, but it may not work.</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sz="1350">
                <a:solidFill>
                  <a:srgbClr val="FFFFFF"/>
                </a:solidFill>
                <a:highlight>
                  <a:srgbClr val="00B6BA"/>
                </a:highlight>
                <a:latin typeface="Courier New"/>
                <a:ea typeface="Courier New"/>
                <a:cs typeface="Courier New"/>
                <a:sym typeface="Courier New"/>
              </a:rPr>
              <a:t>It is possible to get it from : sudo apt install screenfetch (do the installation),this may not work due to VM</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350">
              <a:solidFill>
                <a:srgbClr val="FFFFFF"/>
              </a:solidFill>
              <a:highlight>
                <a:srgbClr val="00B6BA"/>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sz="1600"/>
              <a:t>KDE : </a:t>
            </a:r>
            <a:endParaRPr sz="1600"/>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The K Desktop Environment, or KDE (www.kde.org), is a popular desktop environment for Linux. It’s the default desktop environment for Mandriva and openSUSE. It includes many powerful tools that integrate together well. It’s built using the Qt widget set.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2"/>
              </a:rPr>
              <a:t>https://itsfoss.com/install-kde-on-ubuntu/</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400">
                <a:solidFill>
                  <a:srgbClr val="741B47"/>
                </a:solidFill>
                <a:latin typeface="Raleway"/>
                <a:ea typeface="Raleway"/>
                <a:cs typeface="Raleway"/>
                <a:sym typeface="Raleway"/>
              </a:rPr>
              <a:t>GNOME : </a:t>
            </a:r>
            <a:endParaRPr b="1" sz="14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 (www.gnome.org) is also popular in the Linux desktop environment arena. It is the default desktop environment for the Fedora and Debian distributions. GNOME is built atop the GIMP Toolkit (GTK+) widget set. Like KDE, GNOME includes many powerful tools that work together. GNOME aims to provide an easy-to-use desktop environment.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3"/>
              </a:rPr>
              <a:t>https://linuxconfig.org/how-to-install-gnome-on-ubuntu-20-04-lts-focal-fossa</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500">
                <a:solidFill>
                  <a:srgbClr val="741B47"/>
                </a:solidFill>
                <a:latin typeface="Raleway"/>
                <a:ea typeface="Raleway"/>
                <a:cs typeface="Raleway"/>
                <a:sym typeface="Raleway"/>
              </a:rPr>
              <a:t>XLDE : </a:t>
            </a:r>
            <a:endParaRPr b="1" sz="15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The Lightweight X11 Desktop Environment, or LXDE (http://lxde.org), is, as its full name suggests, intended to consume few resources and therefore works well on old or modest computers. It is also built on the GTK+ widget set. LXDE is typically the default desktop environment on Linux distributions whose primary goal is to consume as few resources as possible, while still being fully functional, such as Lubuntu.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4"/>
              </a:rPr>
              <a:t>https://www.howtogeek.com/107368/how-to-install-the-lightweight-lxde-desktop-on-ubuntu/</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700">
                <a:solidFill>
                  <a:srgbClr val="741B47"/>
                </a:solidFill>
                <a:latin typeface="Raleway"/>
                <a:ea typeface="Raleway"/>
                <a:cs typeface="Raleway"/>
                <a:sym typeface="Raleway"/>
              </a:rPr>
              <a:t>UNITY :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Canonical, publisher of the Ubuntu distribution, released the Unity desktop environment (http://ubuntu.unity.com) back in 2010. It became Ubuntu’s default desktop environment in 2011. Unity aims for simplicity and to provide a consistent desktop environment across various desktop and mobile platforms.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5"/>
              </a:rPr>
              <a:t>https://linuxconfig.org/ubuntu-20-04-unity-desktop</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800">
                <a:solidFill>
                  <a:srgbClr val="741B47"/>
                </a:solidFill>
                <a:latin typeface="Raleway"/>
                <a:ea typeface="Raleway"/>
                <a:cs typeface="Raleway"/>
                <a:sym typeface="Raleway"/>
              </a:rPr>
              <a:t>XfCE : </a:t>
            </a:r>
            <a:endParaRPr b="1" sz="18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This popular desktop environment can be found at www.xfce.org. It was originally modeled on a commercial desktop environment known as CDE, but it is built using the GTK+ widget set. Xfce provides more configurability than GNOME or Unity, and it aims to consume fewer system resources than most other desktop environments.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6"/>
              </a:rPr>
              <a:t>https://linuxconfig.org/install-xfce-xubuntu-desktop-on-ubuntu-20-04-focal-fossa-linux</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a:solidFill>
                  <a:srgbClr val="741B47"/>
                </a:solidFill>
                <a:latin typeface="Raleway SemiBold"/>
                <a:ea typeface="Raleway SemiBold"/>
                <a:cs typeface="Raleway SemiBold"/>
                <a:sym typeface="Raleway SemiBold"/>
              </a:rPr>
              <a:t>Build Your Own  :</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400">
                <a:solidFill>
                  <a:srgbClr val="741B47"/>
                </a:solidFill>
                <a:latin typeface="Raleway"/>
                <a:ea typeface="Raleway"/>
                <a:cs typeface="Raleway"/>
                <a:sym typeface="Raleway"/>
              </a:rPr>
              <a:t> </a:t>
            </a:r>
            <a:r>
              <a:rPr lang="en-US">
                <a:solidFill>
                  <a:srgbClr val="741B47"/>
                </a:solidFill>
                <a:latin typeface="Raleway SemiBold"/>
                <a:ea typeface="Raleway SemiBold"/>
                <a:cs typeface="Raleway SemiBold"/>
                <a:sym typeface="Raleway SemiBold"/>
              </a:rPr>
              <a:t>It’s possible to build a desktop environment of your own from components that you like. Because this can be a rather complex task, it’s best to start with detailed guidance. Open your favorite web search engine, and type in how to create your own Linux desktop environment to find specific information on building your custom desktop.</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lang="en-US" u="sng">
                <a:solidFill>
                  <a:schemeClr val="hlink"/>
                </a:solidFill>
                <a:latin typeface="Raleway SemiBold"/>
                <a:ea typeface="Raleway SemiBold"/>
                <a:cs typeface="Raleway SemiBold"/>
                <a:sym typeface="Raleway SemiBold"/>
                <a:hlinkClick r:id="rId7"/>
              </a:rPr>
              <a:t>https://www.makeuseof.com/how-to-build-a-linux-desktop-environment/</a:t>
            </a:r>
            <a:endParaRPr>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a:solidFill>
                <a:srgbClr val="741B47"/>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SzPts val="1400"/>
              <a:buNone/>
            </a:pPr>
            <a:r>
              <a:t/>
            </a:r>
            <a:endParaRPr sz="1600"/>
          </a:p>
          <a:p>
            <a:pPr indent="0" lvl="0" marL="0" rtl="0" algn="ctr">
              <a:lnSpc>
                <a:spcPct val="100000"/>
              </a:lnSpc>
              <a:spcBef>
                <a:spcPts val="0"/>
              </a:spcBef>
              <a:spcAft>
                <a:spcPts val="0"/>
              </a:spcAft>
              <a:buSzPts val="1400"/>
              <a:buNone/>
            </a:pPr>
            <a:r>
              <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72a65a701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172a65a70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600"/>
              <a:t>dpkg : </a:t>
            </a:r>
            <a:endParaRPr sz="1600"/>
          </a:p>
          <a:p>
            <a:pPr indent="0" lvl="0" marL="0" rtl="0" algn="l">
              <a:lnSpc>
                <a:spcPct val="90000"/>
              </a:lnSpc>
              <a:spcBef>
                <a:spcPts val="0"/>
              </a:spcBef>
              <a:spcAft>
                <a:spcPts val="0"/>
              </a:spcAft>
              <a:buSzPts val="1100"/>
              <a:buNone/>
            </a:pPr>
            <a:r>
              <a:rPr lang="en-US" sz="1300">
                <a:solidFill>
                  <a:srgbClr val="741B47"/>
                </a:solidFill>
                <a:latin typeface="Raleway SemiBold"/>
                <a:ea typeface="Raleway SemiBold"/>
                <a:cs typeface="Raleway SemiBold"/>
                <a:sym typeface="Raleway SemiBold"/>
              </a:rPr>
              <a:t>A low-level package tool used as the foundation of Debian-based family of PMS tools. It can be used directly to install, manage, and remove software packages. However, it is limited in function. For example, the dpkg tool cannot download software packages from the repositories.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300">
                <a:solidFill>
                  <a:srgbClr val="741B47"/>
                </a:solidFill>
                <a:latin typeface="Raleway"/>
                <a:ea typeface="Raleway"/>
                <a:cs typeface="Raleway"/>
                <a:sym typeface="Raleway"/>
              </a:rPr>
              <a:t>rpm : </a:t>
            </a:r>
            <a:endParaRPr b="1" sz="13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sz="1300">
                <a:solidFill>
                  <a:srgbClr val="741B47"/>
                </a:solidFill>
                <a:latin typeface="Raleway SemiBold"/>
                <a:ea typeface="Raleway SemiBold"/>
                <a:cs typeface="Raleway SemiBold"/>
                <a:sym typeface="Raleway SemiBold"/>
              </a:rPr>
              <a:t>The rpm tool is also a low-level package tool similar in function to the dpkg utility. However, it is used as the foundation of the Red Hat Linux package management system. Though you can use rpm to manage packages, it’s best to use a higher-level PMS utility.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300">
                <a:solidFill>
                  <a:srgbClr val="741B47"/>
                </a:solidFill>
                <a:latin typeface="Raleway"/>
                <a:ea typeface="Raleway"/>
                <a:cs typeface="Raleway"/>
                <a:sym typeface="Raleway"/>
              </a:rPr>
              <a:t>apt-get</a:t>
            </a:r>
            <a:endParaRPr b="1" sz="13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sz="1300">
                <a:solidFill>
                  <a:srgbClr val="741B47"/>
                </a:solidFill>
                <a:latin typeface="Raleway SemiBold"/>
                <a:ea typeface="Raleway SemiBold"/>
                <a:cs typeface="Raleway SemiBold"/>
                <a:sym typeface="Raleway SemiBold"/>
              </a:rPr>
              <a:t>This is a text-mode tool for the Debian PMS. With apt-get, you can install from repositories and remove software packages from your local Linux system. In addition, you can perform package upgrades for individual packages, all of the packages on your system, or your entire distribution. However, you will need to use the </a:t>
            </a:r>
            <a:r>
              <a:rPr b="1" lang="en-US" sz="1300">
                <a:solidFill>
                  <a:srgbClr val="0000FF"/>
                </a:solidFill>
                <a:latin typeface="Raleway"/>
                <a:ea typeface="Raleway"/>
                <a:cs typeface="Raleway"/>
                <a:sym typeface="Raleway"/>
              </a:rPr>
              <a:t>apt-cache text-mode</a:t>
            </a:r>
            <a:r>
              <a:rPr lang="en-US" sz="1300">
                <a:solidFill>
                  <a:srgbClr val="741B47"/>
                </a:solidFill>
                <a:latin typeface="Raleway SemiBold"/>
                <a:ea typeface="Raleway SemiBold"/>
                <a:cs typeface="Raleway SemiBold"/>
                <a:sym typeface="Raleway SemiBold"/>
              </a:rPr>
              <a:t> tool for determining various pieces of information concerning software packages.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rPr b="1" lang="en-US" sz="1300">
                <a:solidFill>
                  <a:srgbClr val="741B47"/>
                </a:solidFill>
                <a:latin typeface="Raleway"/>
                <a:ea typeface="Raleway"/>
                <a:cs typeface="Raleway"/>
                <a:sym typeface="Raleway"/>
              </a:rPr>
              <a:t>yum </a:t>
            </a:r>
            <a:endParaRPr b="1" sz="1300">
              <a:solidFill>
                <a:srgbClr val="741B47"/>
              </a:solidFill>
              <a:latin typeface="Raleway"/>
              <a:ea typeface="Raleway"/>
              <a:cs typeface="Raleway"/>
              <a:sym typeface="Raleway"/>
            </a:endParaRPr>
          </a:p>
          <a:p>
            <a:pPr indent="0" lvl="0" marL="0" rtl="0" algn="l">
              <a:lnSpc>
                <a:spcPct val="90000"/>
              </a:lnSpc>
              <a:spcBef>
                <a:spcPts val="0"/>
              </a:spcBef>
              <a:spcAft>
                <a:spcPts val="0"/>
              </a:spcAft>
              <a:buSzPts val="1100"/>
              <a:buNone/>
            </a:pPr>
            <a:r>
              <a:rPr lang="en-US" sz="1300">
                <a:solidFill>
                  <a:srgbClr val="741B47"/>
                </a:solidFill>
                <a:latin typeface="Raleway SemiBold"/>
                <a:ea typeface="Raleway SemiBold"/>
                <a:cs typeface="Raleway SemiBold"/>
                <a:sym typeface="Raleway SemiBold"/>
              </a:rPr>
              <a:t>This is a text-mode tool for the Red Hat PMS. It is used on distributions, such as Red Hat Enterprise Linux (RHEL), Fedora, and CentOS. With yum, you can install from repositories, remove software packages from your local Linux system, upgrade packages, and so on. In addition, you can use yum for determining various pieces of information concerning packages and their management, such as displaying a list of the PMS’s configured repositories.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1100"/>
              <a:buNone/>
            </a:pPr>
            <a:r>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Clr>
                <a:schemeClr val="dk1"/>
              </a:buClr>
              <a:buSzPts val="1100"/>
              <a:buFont typeface="Arial"/>
              <a:buNone/>
            </a:pPr>
            <a:r>
              <a:t/>
            </a:r>
            <a:endParaRPr sz="1300">
              <a:solidFill>
                <a:srgbClr val="741B47"/>
              </a:solidFill>
              <a:latin typeface="Raleway SemiBold"/>
              <a:ea typeface="Raleway SemiBold"/>
              <a:cs typeface="Raleway SemiBold"/>
              <a:sym typeface="Raleway SemiBo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6" name="Google Shape;16;p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1pPr>
            <a:lvl2pPr indent="0" lvl="1"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2pPr>
            <a:lvl3pPr indent="0" lvl="2"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3pPr>
            <a:lvl4pPr indent="0" lvl="3"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4pPr>
            <a:lvl5pPr indent="0" lvl="4"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5pPr>
            <a:lvl6pPr indent="0" lvl="5"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6pPr>
            <a:lvl7pPr indent="0" lvl="6"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7pPr>
            <a:lvl8pPr indent="0" lvl="7"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8pPr>
            <a:lvl9pPr indent="0" lvl="8"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pic>
        <p:nvPicPr>
          <p:cNvPr id="17" name="Google Shape;17;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0" name="Google Shape;20;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1" name="Google Shape;21;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sp>
        <p:nvSpPr>
          <p:cNvPr id="24" name="Google Shape;24;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7" name="Google Shape;27;p5"/>
          <p:cNvSpPr txBox="1"/>
          <p:nvPr>
            <p:ph idx="1" type="body"/>
          </p:nvPr>
        </p:nvSpPr>
        <p:spPr>
          <a:xfrm>
            <a:off x="457200" y="1995750"/>
            <a:ext cx="5640900" cy="26409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55600" lvl="3" marL="1828800" algn="l">
              <a:lnSpc>
                <a:spcPct val="110000"/>
              </a:lnSpc>
              <a:spcBef>
                <a:spcPts val="600"/>
              </a:spcBef>
              <a:spcAft>
                <a:spcPts val="0"/>
              </a:spcAft>
              <a:buSzPts val="2000"/>
              <a:buChar char="▹"/>
              <a:defRPr/>
            </a:lvl4pPr>
            <a:lvl5pPr indent="-355600" lvl="4" marL="2286000" algn="l">
              <a:lnSpc>
                <a:spcPct val="110000"/>
              </a:lnSpc>
              <a:spcBef>
                <a:spcPts val="600"/>
              </a:spcBef>
              <a:spcAft>
                <a:spcPts val="0"/>
              </a:spcAft>
              <a:buSzPts val="2000"/>
              <a:buChar char="▹"/>
              <a:defRPr/>
            </a:lvl5pPr>
            <a:lvl6pPr indent="-355600" lvl="5" marL="2743200" algn="l">
              <a:lnSpc>
                <a:spcPct val="110000"/>
              </a:lnSpc>
              <a:spcBef>
                <a:spcPts val="600"/>
              </a:spcBef>
              <a:spcAft>
                <a:spcPts val="0"/>
              </a:spcAft>
              <a:buSzPts val="2000"/>
              <a:buChar char="▹"/>
              <a:defRPr/>
            </a:lvl6pPr>
            <a:lvl7pPr indent="-355600" lvl="6" marL="3200400" algn="l">
              <a:lnSpc>
                <a:spcPct val="110000"/>
              </a:lnSpc>
              <a:spcBef>
                <a:spcPts val="600"/>
              </a:spcBef>
              <a:spcAft>
                <a:spcPts val="0"/>
              </a:spcAft>
              <a:buSzPts val="2000"/>
              <a:buChar char="▹"/>
              <a:defRPr/>
            </a:lvl7pPr>
            <a:lvl8pPr indent="-355600" lvl="7" marL="3657600" algn="l">
              <a:lnSpc>
                <a:spcPct val="110000"/>
              </a:lnSpc>
              <a:spcBef>
                <a:spcPts val="600"/>
              </a:spcBef>
              <a:spcAft>
                <a:spcPts val="0"/>
              </a:spcAft>
              <a:buSzPts val="2000"/>
              <a:buChar char="▹"/>
              <a:defRPr/>
            </a:lvl8pPr>
            <a:lvl9pPr indent="-355600" lvl="8" marL="4114800" algn="l">
              <a:lnSpc>
                <a:spcPct val="110000"/>
              </a:lnSpc>
              <a:spcBef>
                <a:spcPts val="600"/>
              </a:spcBef>
              <a:spcAft>
                <a:spcPts val="0"/>
              </a:spcAft>
              <a:buSzPts val="2000"/>
              <a:buChar char="▹"/>
              <a:defRPr/>
            </a:lvl9pPr>
          </a:lstStyle>
          <a:p/>
        </p:txBody>
      </p:sp>
      <p:sp>
        <p:nvSpPr>
          <p:cNvPr id="28" name="Google Shape;28;p5"/>
          <p:cNvSpPr txBox="1"/>
          <p:nvPr>
            <p:ph idx="12" type="sldNum"/>
          </p:nvPr>
        </p:nvSpPr>
        <p:spPr>
          <a:xfrm>
            <a:off x="8657772" y="4643243"/>
            <a:ext cx="456900" cy="46860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1pPr>
            <a:lvl2pPr indent="0" lvl="1"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2pPr>
            <a:lvl3pPr indent="0" lvl="2"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3pPr>
            <a:lvl4pPr indent="0" lvl="3"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4pPr>
            <a:lvl5pPr indent="0" lvl="4"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5pPr>
            <a:lvl6pPr indent="0" lvl="5"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6pPr>
            <a:lvl7pPr indent="0" lvl="6"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7pPr>
            <a:lvl8pPr indent="0" lvl="7"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8pPr>
            <a:lvl9pPr indent="0" lvl="8"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p5"/>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2" name="Google Shape;32;p6"/>
          <p:cNvSpPr txBox="1"/>
          <p:nvPr>
            <p:ph idx="1" type="body"/>
          </p:nvPr>
        </p:nvSpPr>
        <p:spPr>
          <a:xfrm>
            <a:off x="457200" y="1995750"/>
            <a:ext cx="2682600" cy="26790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sz="1800"/>
            </a:lvl1pPr>
            <a:lvl2pPr indent="-342900" lvl="1" marL="914400" algn="l">
              <a:lnSpc>
                <a:spcPct val="110000"/>
              </a:lnSpc>
              <a:spcBef>
                <a:spcPts val="600"/>
              </a:spcBef>
              <a:spcAft>
                <a:spcPts val="0"/>
              </a:spcAft>
              <a:buSzPts val="1800"/>
              <a:buChar char="▹"/>
              <a:defRPr sz="1800"/>
            </a:lvl2pPr>
            <a:lvl3pPr indent="-342900" lvl="2" marL="1371600" algn="l">
              <a:lnSpc>
                <a:spcPct val="110000"/>
              </a:lnSpc>
              <a:spcBef>
                <a:spcPts val="600"/>
              </a:spcBef>
              <a:spcAft>
                <a:spcPts val="0"/>
              </a:spcAft>
              <a:buSzPts val="1800"/>
              <a:buChar char="▹"/>
              <a:defRPr sz="1800"/>
            </a:lvl3pPr>
            <a:lvl4pPr indent="-342900" lvl="3" marL="1828800" algn="l">
              <a:lnSpc>
                <a:spcPct val="110000"/>
              </a:lnSpc>
              <a:spcBef>
                <a:spcPts val="600"/>
              </a:spcBef>
              <a:spcAft>
                <a:spcPts val="0"/>
              </a:spcAft>
              <a:buSzPts val="1800"/>
              <a:buChar char="▹"/>
              <a:defRPr sz="1800"/>
            </a:lvl4pPr>
            <a:lvl5pPr indent="-342900" lvl="4" marL="2286000" algn="l">
              <a:lnSpc>
                <a:spcPct val="110000"/>
              </a:lnSpc>
              <a:spcBef>
                <a:spcPts val="600"/>
              </a:spcBef>
              <a:spcAft>
                <a:spcPts val="0"/>
              </a:spcAft>
              <a:buSzPts val="1800"/>
              <a:buChar char="▹"/>
              <a:defRPr sz="1800"/>
            </a:lvl5pPr>
            <a:lvl6pPr indent="-342900" lvl="5" marL="2743200" algn="l">
              <a:lnSpc>
                <a:spcPct val="110000"/>
              </a:lnSpc>
              <a:spcBef>
                <a:spcPts val="600"/>
              </a:spcBef>
              <a:spcAft>
                <a:spcPts val="0"/>
              </a:spcAft>
              <a:buSzPts val="1800"/>
              <a:buChar char="▹"/>
              <a:defRPr sz="1800"/>
            </a:lvl6pPr>
            <a:lvl7pPr indent="-342900" lvl="6" marL="3200400" algn="l">
              <a:lnSpc>
                <a:spcPct val="110000"/>
              </a:lnSpc>
              <a:spcBef>
                <a:spcPts val="600"/>
              </a:spcBef>
              <a:spcAft>
                <a:spcPts val="0"/>
              </a:spcAft>
              <a:buSzPts val="1800"/>
              <a:buChar char="▹"/>
              <a:defRPr sz="1800"/>
            </a:lvl7pPr>
            <a:lvl8pPr indent="-342900" lvl="7" marL="3657600" algn="l">
              <a:lnSpc>
                <a:spcPct val="110000"/>
              </a:lnSpc>
              <a:spcBef>
                <a:spcPts val="600"/>
              </a:spcBef>
              <a:spcAft>
                <a:spcPts val="0"/>
              </a:spcAft>
              <a:buSzPts val="1800"/>
              <a:buChar char="▹"/>
              <a:defRPr sz="1800"/>
            </a:lvl8pPr>
            <a:lvl9pPr indent="-342900" lvl="8" marL="4114800" algn="l">
              <a:lnSpc>
                <a:spcPct val="110000"/>
              </a:lnSpc>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sz="1800"/>
            </a:lvl1pPr>
            <a:lvl2pPr indent="-342900" lvl="1" marL="914400" algn="l">
              <a:lnSpc>
                <a:spcPct val="110000"/>
              </a:lnSpc>
              <a:spcBef>
                <a:spcPts val="600"/>
              </a:spcBef>
              <a:spcAft>
                <a:spcPts val="0"/>
              </a:spcAft>
              <a:buSzPts val="1800"/>
              <a:buChar char="▹"/>
              <a:defRPr sz="1800"/>
            </a:lvl2pPr>
            <a:lvl3pPr indent="-342900" lvl="2" marL="1371600" algn="l">
              <a:lnSpc>
                <a:spcPct val="110000"/>
              </a:lnSpc>
              <a:spcBef>
                <a:spcPts val="600"/>
              </a:spcBef>
              <a:spcAft>
                <a:spcPts val="0"/>
              </a:spcAft>
              <a:buSzPts val="1800"/>
              <a:buChar char="▹"/>
              <a:defRPr sz="1800"/>
            </a:lvl3pPr>
            <a:lvl4pPr indent="-342900" lvl="3" marL="1828800" algn="l">
              <a:lnSpc>
                <a:spcPct val="110000"/>
              </a:lnSpc>
              <a:spcBef>
                <a:spcPts val="600"/>
              </a:spcBef>
              <a:spcAft>
                <a:spcPts val="0"/>
              </a:spcAft>
              <a:buSzPts val="1800"/>
              <a:buChar char="▹"/>
              <a:defRPr sz="1800"/>
            </a:lvl4pPr>
            <a:lvl5pPr indent="-342900" lvl="4" marL="2286000" algn="l">
              <a:lnSpc>
                <a:spcPct val="110000"/>
              </a:lnSpc>
              <a:spcBef>
                <a:spcPts val="600"/>
              </a:spcBef>
              <a:spcAft>
                <a:spcPts val="0"/>
              </a:spcAft>
              <a:buSzPts val="1800"/>
              <a:buChar char="▹"/>
              <a:defRPr sz="1800"/>
            </a:lvl5pPr>
            <a:lvl6pPr indent="-342900" lvl="5" marL="2743200" algn="l">
              <a:lnSpc>
                <a:spcPct val="110000"/>
              </a:lnSpc>
              <a:spcBef>
                <a:spcPts val="600"/>
              </a:spcBef>
              <a:spcAft>
                <a:spcPts val="0"/>
              </a:spcAft>
              <a:buSzPts val="1800"/>
              <a:buChar char="▹"/>
              <a:defRPr sz="1800"/>
            </a:lvl6pPr>
            <a:lvl7pPr indent="-342900" lvl="6" marL="3200400" algn="l">
              <a:lnSpc>
                <a:spcPct val="110000"/>
              </a:lnSpc>
              <a:spcBef>
                <a:spcPts val="600"/>
              </a:spcBef>
              <a:spcAft>
                <a:spcPts val="0"/>
              </a:spcAft>
              <a:buSzPts val="1800"/>
              <a:buChar char="▹"/>
              <a:defRPr sz="1800"/>
            </a:lvl7pPr>
            <a:lvl8pPr indent="-342900" lvl="7" marL="3657600" algn="l">
              <a:lnSpc>
                <a:spcPct val="110000"/>
              </a:lnSpc>
              <a:spcBef>
                <a:spcPts val="600"/>
              </a:spcBef>
              <a:spcAft>
                <a:spcPts val="0"/>
              </a:spcAft>
              <a:buSzPts val="1800"/>
              <a:buChar char="▹"/>
              <a:defRPr sz="1800"/>
            </a:lvl8pPr>
            <a:lvl9pPr indent="-342900" lvl="8" marL="4114800" algn="l">
              <a:lnSpc>
                <a:spcPct val="110000"/>
              </a:lnSpc>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1pPr>
            <a:lvl2pPr indent="0" lvl="1"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2pPr>
            <a:lvl3pPr indent="0" lvl="2"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3pPr>
            <a:lvl4pPr indent="0" lvl="3"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4pPr>
            <a:lvl5pPr indent="0" lvl="4"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5pPr>
            <a:lvl6pPr indent="0" lvl="5"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6pPr>
            <a:lvl7pPr indent="0" lvl="6"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7pPr>
            <a:lvl8pPr indent="0" lvl="7"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8pPr>
            <a:lvl9pPr indent="0" lvl="8"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37" name="Google Shape;37;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766750" y="3815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pic>
        <p:nvPicPr>
          <p:cNvPr id="42" name="Google Shape;42;p7"/>
          <p:cNvPicPr preferRelativeResize="0"/>
          <p:nvPr/>
        </p:nvPicPr>
        <p:blipFill rotWithShape="1">
          <a:blip r:embed="rId3">
            <a:alphaModFix/>
          </a:blip>
          <a:srcRect b="0" l="37213" r="12444" t="0"/>
          <a:stretch/>
        </p:blipFill>
        <p:spPr>
          <a:xfrm>
            <a:off x="130080" y="142700"/>
            <a:ext cx="906926" cy="1012149"/>
          </a:xfrm>
          <a:prstGeom prst="rect">
            <a:avLst/>
          </a:prstGeom>
          <a:noFill/>
          <a:ln>
            <a:noFill/>
          </a:ln>
        </p:spPr>
      </p:pic>
      <p:sp>
        <p:nvSpPr>
          <p:cNvPr id="43" name="Google Shape;43;p7"/>
          <p:cNvSpPr txBox="1"/>
          <p:nvPr/>
        </p:nvSpPr>
        <p:spPr>
          <a:xfrm>
            <a:off x="1132325" y="728450"/>
            <a:ext cx="6405300" cy="3489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US" sz="3400">
                <a:solidFill>
                  <a:srgbClr val="FF0000"/>
                </a:solidFill>
                <a:latin typeface="Raleway SemiBold"/>
                <a:ea typeface="Raleway SemiBold"/>
                <a:cs typeface="Raleway SemiBold"/>
                <a:sym typeface="Raleway SemiBold"/>
              </a:rPr>
              <a:t>Quick review and new materials</a:t>
            </a:r>
            <a:endParaRPr sz="3400">
              <a:solidFill>
                <a:srgbClr val="FF0000"/>
              </a:solidFill>
              <a:latin typeface="Raleway SemiBold"/>
              <a:ea typeface="Raleway SemiBold"/>
              <a:cs typeface="Raleway SemiBold"/>
              <a:sym typeface="Raleway SemiBold"/>
            </a:endParaRPr>
          </a:p>
          <a:p>
            <a:pPr indent="0" lvl="0" marL="0" rtl="0" algn="ctr">
              <a:lnSpc>
                <a:spcPct val="90000"/>
              </a:lnSpc>
              <a:spcBef>
                <a:spcPts val="0"/>
              </a:spcBef>
              <a:spcAft>
                <a:spcPts val="0"/>
              </a:spcAft>
              <a:buNone/>
            </a:pPr>
            <a:r>
              <a:t/>
            </a:r>
            <a:endParaRPr sz="3400">
              <a:solidFill>
                <a:srgbClr val="FF0000"/>
              </a:solidFill>
              <a:latin typeface="Raleway SemiBold"/>
              <a:ea typeface="Raleway SemiBold"/>
              <a:cs typeface="Raleway SemiBold"/>
              <a:sym typeface="Raleway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3" name="Google Shape;103;p16"/>
          <p:cNvSpPr txBox="1"/>
          <p:nvPr/>
        </p:nvSpPr>
        <p:spPr>
          <a:xfrm>
            <a:off x="180175" y="-626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grep command</a:t>
            </a:r>
            <a:endParaRPr sz="3100">
              <a:solidFill>
                <a:srgbClr val="741B47"/>
              </a:solidFill>
              <a:latin typeface="Raleway SemiBold"/>
              <a:ea typeface="Raleway SemiBold"/>
              <a:cs typeface="Raleway SemiBold"/>
              <a:sym typeface="Raleway SemiBold"/>
            </a:endParaRPr>
          </a:p>
        </p:txBody>
      </p:sp>
      <p:sp>
        <p:nvSpPr>
          <p:cNvPr id="104" name="Google Shape;104;p16"/>
          <p:cNvSpPr txBox="1"/>
          <p:nvPr/>
        </p:nvSpPr>
        <p:spPr>
          <a:xfrm>
            <a:off x="246725" y="705200"/>
            <a:ext cx="4417800" cy="3820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The grep command searches for files that contain a specified string and returns the name of the file and (if it’s a text file) the line containing that string.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You can also use grep to search a specified file for a specified string.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To use grep , you type the command’s name, an optional set of options, a regular expression, and an optional filename specification.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The grep command supports a large number of options</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p:txBody>
      </p:sp>
      <p:pic>
        <p:nvPicPr>
          <p:cNvPr id="105" name="Google Shape;105;p16"/>
          <p:cNvPicPr preferRelativeResize="0"/>
          <p:nvPr/>
        </p:nvPicPr>
        <p:blipFill>
          <a:blip r:embed="rId3">
            <a:alphaModFix/>
          </a:blip>
          <a:stretch>
            <a:fillRect/>
          </a:stretch>
        </p:blipFill>
        <p:spPr>
          <a:xfrm>
            <a:off x="4845575" y="350473"/>
            <a:ext cx="3598225" cy="425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1" name="Google Shape;111;p17"/>
          <p:cNvSpPr txBox="1"/>
          <p:nvPr/>
        </p:nvSpPr>
        <p:spPr>
          <a:xfrm>
            <a:off x="180175" y="-626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grep command</a:t>
            </a:r>
            <a:endParaRPr sz="3100">
              <a:solidFill>
                <a:srgbClr val="741B47"/>
              </a:solidFill>
              <a:latin typeface="Raleway SemiBold"/>
              <a:ea typeface="Raleway SemiBold"/>
              <a:cs typeface="Raleway SemiBold"/>
              <a:sym typeface="Raleway SemiBold"/>
            </a:endParaRPr>
          </a:p>
        </p:txBody>
      </p:sp>
      <p:sp>
        <p:nvSpPr>
          <p:cNvPr id="112" name="Google Shape;112;p17"/>
          <p:cNvSpPr txBox="1"/>
          <p:nvPr/>
        </p:nvSpPr>
        <p:spPr>
          <a:xfrm>
            <a:off x="246725" y="705200"/>
            <a:ext cx="8266500" cy="3820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sudo g</a:t>
            </a:r>
            <a:r>
              <a:rPr b="1" lang="en-US" sz="1700">
                <a:solidFill>
                  <a:srgbClr val="741B47"/>
                </a:solidFill>
                <a:latin typeface="Raleway"/>
                <a:ea typeface="Raleway"/>
                <a:cs typeface="Raleway"/>
                <a:sym typeface="Raleway"/>
              </a:rPr>
              <a:t>rep -r eth0 /etc/*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lang="en-US" sz="1300">
                <a:solidFill>
                  <a:srgbClr val="741B47"/>
                </a:solidFill>
                <a:latin typeface="Raleway SemiBold"/>
                <a:ea typeface="Raleway SemiBold"/>
                <a:cs typeface="Raleway SemiBold"/>
                <a:sym typeface="Raleway SemiBold"/>
              </a:rPr>
              <a:t>This example finds all of the files in /etc that contain the string eth0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300">
                <a:solidFill>
                  <a:srgbClr val="741B47"/>
                </a:solidFill>
                <a:latin typeface="Raleway SemiBold"/>
                <a:ea typeface="Raleway SemiBold"/>
                <a:cs typeface="Raleway SemiBold"/>
                <a:sym typeface="Raleway SemiBold"/>
              </a:rPr>
              <a:t>(the identifier for the first Ethernet device on most distributions).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300">
                <a:solidFill>
                  <a:srgbClr val="741B47"/>
                </a:solidFill>
                <a:latin typeface="Raleway SemiBold"/>
                <a:ea typeface="Raleway SemiBold"/>
                <a:cs typeface="Raleway SemiBold"/>
                <a:sym typeface="Raleway SemiBold"/>
              </a:rPr>
              <a:t>Because the example includes the -r option, it searches recursively, so grep searches files in subdirectories of /etc as well as those in /etc itself.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300">
                <a:solidFill>
                  <a:srgbClr val="741B47"/>
                </a:solidFill>
                <a:latin typeface="Raleway SemiBold"/>
                <a:ea typeface="Raleway SemiBold"/>
                <a:cs typeface="Raleway SemiBold"/>
                <a:sym typeface="Raleway SemiBold"/>
              </a:rPr>
              <a:t>For each matching text file, the line that contains the string is printed. </a:t>
            </a:r>
            <a:endParaRPr sz="13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lang="en-US" sz="1500">
                <a:solidFill>
                  <a:srgbClr val="741B47"/>
                </a:solidFill>
                <a:latin typeface="Raleway SemiBold"/>
                <a:ea typeface="Raleway SemiBold"/>
                <a:cs typeface="Raleway SemiBold"/>
                <a:sym typeface="Raleway SemiBold"/>
              </a:rPr>
              <a:t>Suppose that you want to locate all of the files in /etc that contain the string eth0 or eth1 . </a:t>
            </a:r>
            <a:endParaRPr sz="15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500">
                <a:solidFill>
                  <a:srgbClr val="741B47"/>
                </a:solidFill>
                <a:latin typeface="Raleway SemiBold"/>
                <a:ea typeface="Raleway SemiBold"/>
                <a:cs typeface="Raleway SemiBold"/>
                <a:sym typeface="Raleway SemiBold"/>
              </a:rPr>
              <a:t>You can enter the following command, which uses a bracket regular expression to specify both variant devices:</a:t>
            </a:r>
            <a:r>
              <a:rPr lang="en-US" sz="1700">
                <a:solidFill>
                  <a:srgbClr val="741B47"/>
                </a:solidFill>
                <a:latin typeface="Raleway SemiBold"/>
                <a:ea typeface="Raleway SemiBold"/>
                <a:cs typeface="Raleway SemiBold"/>
                <a:sym typeface="Raleway SemiBold"/>
              </a:rPr>
              <a:t> </a:t>
            </a:r>
            <a:endParaRPr sz="17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sudo grep eth[01] /etc/*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8" name="Google Shape;118;p18"/>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find command</a:t>
            </a:r>
            <a:endParaRPr sz="3100">
              <a:solidFill>
                <a:srgbClr val="741B47"/>
              </a:solidFill>
              <a:latin typeface="Raleway SemiBold"/>
              <a:ea typeface="Raleway SemiBold"/>
              <a:cs typeface="Raleway SemiBold"/>
              <a:sym typeface="Raleway SemiBold"/>
            </a:endParaRPr>
          </a:p>
        </p:txBody>
      </p:sp>
      <p:sp>
        <p:nvSpPr>
          <p:cNvPr id="119" name="Google Shape;119;p18"/>
          <p:cNvSpPr txBox="1"/>
          <p:nvPr/>
        </p:nvSpPr>
        <p:spPr>
          <a:xfrm>
            <a:off x="246725" y="1010000"/>
            <a:ext cx="4450800" cy="2961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This utility application finds files by searching through the specified directory tree, checking filenames, file creation dates, and so on to locate the files that match the specified criteria.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Because of this operation method, find tends to be slow. It’s flexible, however, and likely to succeed, assuming that the file for which you’re searching exists.</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1700">
                <a:solidFill>
                  <a:srgbClr val="741B47"/>
                </a:solidFill>
                <a:latin typeface="Raleway"/>
                <a:ea typeface="Raleway"/>
                <a:cs typeface="Raleway"/>
                <a:sym typeface="Raleway"/>
              </a:rPr>
              <a:t>sudo find /home -name "*.c"</a:t>
            </a:r>
            <a:endParaRPr b="1" sz="1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b="1" sz="1700">
              <a:solidFill>
                <a:srgbClr val="741B47"/>
              </a:solidFill>
              <a:latin typeface="Raleway"/>
              <a:ea typeface="Raleway"/>
              <a:cs typeface="Raleway"/>
              <a:sym typeface="Raleway"/>
            </a:endParaRPr>
          </a:p>
        </p:txBody>
      </p:sp>
      <p:pic>
        <p:nvPicPr>
          <p:cNvPr id="120" name="Google Shape;120;p18"/>
          <p:cNvPicPr preferRelativeResize="0"/>
          <p:nvPr/>
        </p:nvPicPr>
        <p:blipFill>
          <a:blip r:embed="rId3">
            <a:alphaModFix/>
          </a:blip>
          <a:stretch>
            <a:fillRect/>
          </a:stretch>
        </p:blipFill>
        <p:spPr>
          <a:xfrm>
            <a:off x="4849925" y="417550"/>
            <a:ext cx="3604395" cy="414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 name="Google Shape;126;p19"/>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wc command</a:t>
            </a:r>
            <a:endParaRPr sz="3100">
              <a:solidFill>
                <a:srgbClr val="741B47"/>
              </a:solidFill>
              <a:latin typeface="Raleway SemiBold"/>
              <a:ea typeface="Raleway SemiBold"/>
              <a:cs typeface="Raleway SemiBold"/>
              <a:sym typeface="Raleway SemiBold"/>
            </a:endParaRPr>
          </a:p>
        </p:txBody>
      </p:sp>
      <p:sp>
        <p:nvSpPr>
          <p:cNvPr id="127" name="Google Shape;127;p19"/>
          <p:cNvSpPr txBox="1"/>
          <p:nvPr/>
        </p:nvSpPr>
        <p:spPr>
          <a:xfrm>
            <a:off x="237850" y="647700"/>
            <a:ext cx="43803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 file’s size in bytes, as revealed by ls or searched for using find , can be a useful metric. This size value isn’t always the most useful one for text files, though. You might need to know how many words or lines are in a text file—say, because you want to know how many pages a text document will consume when printed at 52 lines per page. </a:t>
            </a:r>
            <a:endParaRPr/>
          </a:p>
          <a:p>
            <a:pPr indent="0" lvl="0" marL="0" rtl="0" algn="l">
              <a:spcBef>
                <a:spcPts val="0"/>
              </a:spcBef>
              <a:spcAft>
                <a:spcPts val="0"/>
              </a:spcAft>
              <a:buNone/>
            </a:pPr>
            <a:r>
              <a:rPr lang="en-US"/>
              <a:t>The wc utility provides this information. For instance, to discover the information for a newly created file named newfile .txt in your present working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600"/>
              <a:t>$ wc newfile.txt 37 59 1990 newfile.txt</a:t>
            </a:r>
            <a:endParaRPr b="1" sz="1600"/>
          </a:p>
        </p:txBody>
      </p:sp>
      <p:pic>
        <p:nvPicPr>
          <p:cNvPr id="128" name="Google Shape;128;p19"/>
          <p:cNvPicPr preferRelativeResize="0"/>
          <p:nvPr/>
        </p:nvPicPr>
        <p:blipFill>
          <a:blip r:embed="rId3">
            <a:alphaModFix/>
          </a:blip>
          <a:stretch>
            <a:fillRect/>
          </a:stretch>
        </p:blipFill>
        <p:spPr>
          <a:xfrm>
            <a:off x="4770550" y="1378600"/>
            <a:ext cx="4076700" cy="188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4" name="Google Shape;134;p20"/>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sort command</a:t>
            </a:r>
            <a:endParaRPr sz="3100">
              <a:solidFill>
                <a:srgbClr val="741B47"/>
              </a:solidFill>
              <a:latin typeface="Raleway SemiBold"/>
              <a:ea typeface="Raleway SemiBold"/>
              <a:cs typeface="Raleway SemiBold"/>
              <a:sym typeface="Raleway SemiBold"/>
            </a:endParaRPr>
          </a:p>
        </p:txBody>
      </p:sp>
      <p:sp>
        <p:nvSpPr>
          <p:cNvPr id="135" name="Google Shape;135;p20"/>
          <p:cNvSpPr txBox="1"/>
          <p:nvPr/>
        </p:nvSpPr>
        <p:spPr>
          <a:xfrm>
            <a:off x="237850" y="1714500"/>
            <a:ext cx="4380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When dealing with a large amount of data, being able to sort it is often useful. The sort command does just that. However, you need to be aware of its features in order to achieve the desired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Please </a:t>
            </a:r>
            <a:r>
              <a:rPr lang="en-US"/>
              <a:t>create</a:t>
            </a:r>
            <a:r>
              <a:rPr lang="en-US"/>
              <a:t> a file named pets.txt and sort the internal elements by sort.</a:t>
            </a:r>
            <a:endParaRPr/>
          </a:p>
          <a:p>
            <a:pPr indent="0" lvl="0" marL="0" rtl="0" algn="l">
              <a:spcBef>
                <a:spcPts val="0"/>
              </a:spcBef>
              <a:spcAft>
                <a:spcPts val="0"/>
              </a:spcAft>
              <a:buNone/>
            </a:pPr>
            <a:r>
              <a:t/>
            </a:r>
            <a:endParaRPr/>
          </a:p>
        </p:txBody>
      </p:sp>
      <p:pic>
        <p:nvPicPr>
          <p:cNvPr id="136" name="Google Shape;136;p20"/>
          <p:cNvPicPr preferRelativeResize="0"/>
          <p:nvPr/>
        </p:nvPicPr>
        <p:blipFill>
          <a:blip r:embed="rId3">
            <a:alphaModFix/>
          </a:blip>
          <a:stretch>
            <a:fillRect/>
          </a:stretch>
        </p:blipFill>
        <p:spPr>
          <a:xfrm>
            <a:off x="4895750" y="461975"/>
            <a:ext cx="1123950" cy="1619250"/>
          </a:xfrm>
          <a:prstGeom prst="rect">
            <a:avLst/>
          </a:prstGeom>
          <a:noFill/>
          <a:ln>
            <a:noFill/>
          </a:ln>
        </p:spPr>
      </p:pic>
      <p:pic>
        <p:nvPicPr>
          <p:cNvPr id="137" name="Google Shape;137;p20"/>
          <p:cNvPicPr preferRelativeResize="0"/>
          <p:nvPr/>
        </p:nvPicPr>
        <p:blipFill>
          <a:blip r:embed="rId4">
            <a:alphaModFix/>
          </a:blip>
          <a:stretch>
            <a:fillRect/>
          </a:stretch>
        </p:blipFill>
        <p:spPr>
          <a:xfrm>
            <a:off x="4926050" y="2226800"/>
            <a:ext cx="3752375" cy="233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p21"/>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Linux Processes</a:t>
            </a:r>
            <a:endParaRPr sz="3100">
              <a:solidFill>
                <a:srgbClr val="741B47"/>
              </a:solidFill>
              <a:latin typeface="Raleway SemiBold"/>
              <a:ea typeface="Raleway SemiBold"/>
              <a:cs typeface="Raleway SemiBold"/>
              <a:sym typeface="Raleway SemiBold"/>
            </a:endParaRPr>
          </a:p>
        </p:txBody>
      </p:sp>
      <p:pic>
        <p:nvPicPr>
          <p:cNvPr id="144" name="Google Shape;144;p21"/>
          <p:cNvPicPr preferRelativeResize="0"/>
          <p:nvPr/>
        </p:nvPicPr>
        <p:blipFill>
          <a:blip r:embed="rId3">
            <a:alphaModFix/>
          </a:blip>
          <a:stretch>
            <a:fillRect/>
          </a:stretch>
        </p:blipFill>
        <p:spPr>
          <a:xfrm>
            <a:off x="320875" y="835300"/>
            <a:ext cx="3467100" cy="2362200"/>
          </a:xfrm>
          <a:prstGeom prst="rect">
            <a:avLst/>
          </a:prstGeom>
          <a:noFill/>
          <a:ln>
            <a:noFill/>
          </a:ln>
        </p:spPr>
      </p:pic>
      <p:sp>
        <p:nvSpPr>
          <p:cNvPr id="145" name="Google Shape;145;p21"/>
          <p:cNvSpPr txBox="1"/>
          <p:nvPr/>
        </p:nvSpPr>
        <p:spPr>
          <a:xfrm>
            <a:off x="3954250" y="455875"/>
            <a:ext cx="46947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Before we can manage processes, we must be able to identify them. The </a:t>
            </a:r>
            <a:r>
              <a:rPr b="1" lang="en-US" sz="1700"/>
              <a:t>ps and top, bashtop</a:t>
            </a:r>
            <a:r>
              <a:rPr lang="en-US"/>
              <a:t> utilities can help you identify processes. In either case, you can search for processes in various ways, such as by name or by resource use. You may also want to identify how much memory your processes are consuming, which you can do with the free command.</a:t>
            </a:r>
            <a:endParaRPr/>
          </a:p>
        </p:txBody>
      </p:sp>
      <p:pic>
        <p:nvPicPr>
          <p:cNvPr id="146" name="Google Shape;146;p21"/>
          <p:cNvPicPr preferRelativeResize="0"/>
          <p:nvPr/>
        </p:nvPicPr>
        <p:blipFill>
          <a:blip r:embed="rId4">
            <a:alphaModFix/>
          </a:blip>
          <a:stretch>
            <a:fillRect/>
          </a:stretch>
        </p:blipFill>
        <p:spPr>
          <a:xfrm>
            <a:off x="3940375" y="2301475"/>
            <a:ext cx="3562350" cy="195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p22"/>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Log files</a:t>
            </a:r>
            <a:endParaRPr sz="3100">
              <a:solidFill>
                <a:srgbClr val="741B47"/>
              </a:solidFill>
              <a:latin typeface="Raleway SemiBold"/>
              <a:ea typeface="Raleway SemiBold"/>
              <a:cs typeface="Raleway SemiBold"/>
              <a:sym typeface="Raleway SemiBold"/>
            </a:endParaRPr>
          </a:p>
        </p:txBody>
      </p:sp>
      <p:sp>
        <p:nvSpPr>
          <p:cNvPr id="153" name="Google Shape;153;p22"/>
          <p:cNvSpPr txBox="1"/>
          <p:nvPr/>
        </p:nvSpPr>
        <p:spPr>
          <a:xfrm>
            <a:off x="180175" y="539525"/>
            <a:ext cx="857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Linux stores most log files in the /var/log directory tree. Table 9.2 summarizes some common log files on many Linux systems. In addition, many server programs not described in this book add their own log files or subdirectories of /var/log . If you experience problems with such a server, checking its log files can be a good place to start troubleshooting. </a:t>
            </a:r>
            <a:endParaRPr/>
          </a:p>
        </p:txBody>
      </p:sp>
      <p:pic>
        <p:nvPicPr>
          <p:cNvPr id="154" name="Google Shape;154;p22"/>
          <p:cNvPicPr preferRelativeResize="0"/>
          <p:nvPr/>
        </p:nvPicPr>
        <p:blipFill>
          <a:blip r:embed="rId3">
            <a:alphaModFix/>
          </a:blip>
          <a:stretch>
            <a:fillRect/>
          </a:stretch>
        </p:blipFill>
        <p:spPr>
          <a:xfrm>
            <a:off x="152400" y="1662425"/>
            <a:ext cx="5086350" cy="2262100"/>
          </a:xfrm>
          <a:prstGeom prst="rect">
            <a:avLst/>
          </a:prstGeom>
          <a:noFill/>
          <a:ln>
            <a:noFill/>
          </a:ln>
        </p:spPr>
      </p:pic>
      <p:pic>
        <p:nvPicPr>
          <p:cNvPr id="155" name="Google Shape;155;p22"/>
          <p:cNvPicPr preferRelativeResize="0"/>
          <p:nvPr/>
        </p:nvPicPr>
        <p:blipFill>
          <a:blip r:embed="rId4">
            <a:alphaModFix/>
          </a:blip>
          <a:stretch>
            <a:fillRect/>
          </a:stretch>
        </p:blipFill>
        <p:spPr>
          <a:xfrm>
            <a:off x="5292150" y="1993675"/>
            <a:ext cx="3569626" cy="19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1" name="Google Shape;161;p23"/>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a:t>
            </a:r>
            <a:r>
              <a:rPr lang="en-US" sz="3100">
                <a:solidFill>
                  <a:srgbClr val="741B47"/>
                </a:solidFill>
                <a:latin typeface="Raleway SemiBold"/>
                <a:ea typeface="Raleway SemiBold"/>
                <a:cs typeface="Raleway SemiBold"/>
                <a:sym typeface="Raleway SemiBold"/>
              </a:rPr>
              <a:t>using</a:t>
            </a:r>
            <a:r>
              <a:rPr lang="en-US" sz="3100">
                <a:solidFill>
                  <a:srgbClr val="741B47"/>
                </a:solidFill>
                <a:latin typeface="Raleway SemiBold"/>
                <a:ea typeface="Raleway SemiBold"/>
                <a:cs typeface="Raleway SemiBold"/>
                <a:sym typeface="Raleway SemiBold"/>
              </a:rPr>
              <a:t> them in Linux</a:t>
            </a:r>
            <a:endParaRPr sz="3100">
              <a:solidFill>
                <a:srgbClr val="741B47"/>
              </a:solidFill>
              <a:latin typeface="Raleway SemiBold"/>
              <a:ea typeface="Raleway SemiBold"/>
              <a:cs typeface="Raleway SemiBold"/>
              <a:sym typeface="Raleway SemiBold"/>
            </a:endParaRPr>
          </a:p>
        </p:txBody>
      </p:sp>
      <p:sp>
        <p:nvSpPr>
          <p:cNvPr id="162" name="Google Shape;162;p23"/>
          <p:cNvSpPr txBox="1"/>
          <p:nvPr/>
        </p:nvSpPr>
        <p:spPr>
          <a:xfrm>
            <a:off x="180175" y="692800"/>
            <a:ext cx="8649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 script is a program written in an interpreted language, typically associated with a shell or a compiled program. </a:t>
            </a:r>
            <a:endParaRPr/>
          </a:p>
          <a:p>
            <a:pPr indent="0" lvl="0" marL="0" rtl="0" algn="l">
              <a:spcBef>
                <a:spcPts val="0"/>
              </a:spcBef>
              <a:spcAft>
                <a:spcPts val="0"/>
              </a:spcAft>
              <a:buNone/>
            </a:pPr>
            <a:r>
              <a:rPr lang="en-US"/>
              <a:t>In Linux, many scripts are shell scripts , which are associated with Bash or another shell. (If you’re familiar with batch files in Windows, scripts serve a similar purpose.)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write shell scripts to help automate tedious, repetitive tasks or to perform new and complex tasks. Scripts perform many of Linux’s startup functions, so mastering scripting will help you manage the startup process. </a:t>
            </a:r>
            <a:endParaRPr/>
          </a:p>
          <a:p>
            <a:pPr indent="0" lvl="0" marL="0" rtl="0" algn="l">
              <a:spcBef>
                <a:spcPts val="0"/>
              </a:spcBef>
              <a:spcAft>
                <a:spcPts val="0"/>
              </a:spcAft>
              <a:buNone/>
            </a:pPr>
            <a:r>
              <a:rPr lang="en-US"/>
              <a:t>We will check the Bash shell scripts, beginning with the task of creating a new script file. </a:t>
            </a:r>
            <a:endParaRPr/>
          </a:p>
          <a:p>
            <a:pPr indent="0" lvl="0" marL="0" rtl="0" algn="l">
              <a:spcBef>
                <a:spcPts val="0"/>
              </a:spcBef>
              <a:spcAft>
                <a:spcPts val="0"/>
              </a:spcAft>
              <a:buNone/>
            </a:pPr>
            <a:r>
              <a:rPr lang="en-US"/>
              <a:t>We then describe several important scripting features that help you to perform progressively more complex scripting tasks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scripts begin with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chmod a+x my-script</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8" name="Google Shape;168;p24"/>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169" name="Google Shape;169;p24"/>
          <p:cNvSpPr txBox="1"/>
          <p:nvPr/>
        </p:nvSpPr>
        <p:spPr>
          <a:xfrm>
            <a:off x="180175" y="692800"/>
            <a:ext cx="8649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Echo and Printf commands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#!/bin/bash </a:t>
            </a:r>
            <a:endParaRPr/>
          </a:p>
          <a:p>
            <a:pPr indent="0" lvl="0" marL="0" rtl="0" algn="l">
              <a:spcBef>
                <a:spcPts val="0"/>
              </a:spcBef>
              <a:spcAft>
                <a:spcPts val="0"/>
              </a:spcAft>
              <a:buNone/>
            </a:pPr>
            <a:r>
              <a:rPr lang="en-US"/>
              <a:t>echo This is a demonstration of a simple script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#!/bin/bash </a:t>
            </a:r>
            <a:endParaRPr/>
          </a:p>
          <a:p>
            <a:pPr indent="0" lvl="0" marL="0" rtl="0" algn="l">
              <a:spcBef>
                <a:spcPts val="0"/>
              </a:spcBef>
              <a:spcAft>
                <a:spcPts val="0"/>
              </a:spcAft>
              <a:buNone/>
            </a:pPr>
            <a:r>
              <a:rPr lang="en-US"/>
              <a:t>printf “This is a demonstration of a simple script\n”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25"/>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176" name="Google Shape;176;p25"/>
          <p:cNvSpPr txBox="1"/>
          <p:nvPr/>
        </p:nvSpPr>
        <p:spPr>
          <a:xfrm>
            <a:off x="239225" y="789600"/>
            <a:ext cx="37974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printf FORMAT [ARGUMENTS]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#!/bin/bash </a:t>
            </a:r>
            <a:endParaRPr/>
          </a:p>
          <a:p>
            <a:pPr indent="0" lvl="0" marL="0" rtl="0" algn="l">
              <a:spcBef>
                <a:spcPts val="0"/>
              </a:spcBef>
              <a:spcAft>
                <a:spcPts val="0"/>
              </a:spcAft>
              <a:buNone/>
            </a:pPr>
            <a:r>
              <a:rPr lang="en-US"/>
              <a:t>printf "%d mul %f = %f\n" 6 6.0 36.0</a:t>
            </a:r>
            <a:endParaRPr/>
          </a:p>
          <a:p>
            <a:pPr indent="0" lvl="0" marL="0" rtl="0" algn="l">
              <a:spcBef>
                <a:spcPts val="0"/>
              </a:spcBef>
              <a:spcAft>
                <a:spcPts val="0"/>
              </a:spcAft>
              <a:buNone/>
            </a:pPr>
            <a:r>
              <a:rPr b="1" lang="en-US"/>
              <a:t>The output would be : </a:t>
            </a:r>
            <a:endParaRPr b="1"/>
          </a:p>
          <a:p>
            <a:pPr indent="0" lvl="0" marL="0" rtl="0" algn="l">
              <a:spcBef>
                <a:spcPts val="0"/>
              </a:spcBef>
              <a:spcAft>
                <a:spcPts val="0"/>
              </a:spcAft>
              <a:buNone/>
            </a:pPr>
            <a:r>
              <a:rPr lang="en-US"/>
              <a:t>6 mul 6.000000 = 36.000000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Another example : </a:t>
            </a:r>
            <a:endParaRPr/>
          </a:p>
          <a:p>
            <a:pPr indent="0" lvl="0" marL="0" rtl="0" algn="l">
              <a:spcBef>
                <a:spcPts val="0"/>
              </a:spcBef>
              <a:spcAft>
                <a:spcPts val="0"/>
              </a:spcAft>
              <a:buNone/>
            </a:pPr>
            <a:r>
              <a:rPr lang="en-US"/>
              <a:t>printf "%d mul %.2f = %.2f\n" 6 6.0 36.0</a:t>
            </a:r>
            <a:endParaRPr/>
          </a:p>
          <a:p>
            <a:pPr indent="0" lvl="0" marL="0" rtl="0" algn="l">
              <a:spcBef>
                <a:spcPts val="0"/>
              </a:spcBef>
              <a:spcAft>
                <a:spcPts val="0"/>
              </a:spcAft>
              <a:buNone/>
            </a:pPr>
            <a:r>
              <a:rPr b="1" lang="en-US"/>
              <a:t>The output would be : </a:t>
            </a:r>
            <a:endParaRPr/>
          </a:p>
          <a:p>
            <a:pPr indent="0" lvl="0" marL="0" rtl="0" algn="l">
              <a:spcBef>
                <a:spcPts val="0"/>
              </a:spcBef>
              <a:spcAft>
                <a:spcPts val="0"/>
              </a:spcAft>
              <a:buNone/>
            </a:pPr>
            <a:r>
              <a:rPr lang="en-US"/>
              <a:t>6 mul 6.00 = 36.00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7" name="Google Shape;177;p25"/>
          <p:cNvPicPr preferRelativeResize="0"/>
          <p:nvPr/>
        </p:nvPicPr>
        <p:blipFill>
          <a:blip r:embed="rId3">
            <a:alphaModFix/>
          </a:blip>
          <a:stretch>
            <a:fillRect/>
          </a:stretch>
        </p:blipFill>
        <p:spPr>
          <a:xfrm>
            <a:off x="4127850" y="845200"/>
            <a:ext cx="4766625" cy="350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p8"/>
          <p:cNvPicPr preferRelativeResize="0"/>
          <p:nvPr/>
        </p:nvPicPr>
        <p:blipFill>
          <a:blip r:embed="rId3">
            <a:alphaModFix/>
          </a:blip>
          <a:stretch>
            <a:fillRect/>
          </a:stretch>
        </p:blipFill>
        <p:spPr>
          <a:xfrm>
            <a:off x="1407550" y="152400"/>
            <a:ext cx="5920076" cy="483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3" name="Google Shape;183;p26"/>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184" name="Google Shape;184;p26"/>
          <p:cNvSpPr txBox="1"/>
          <p:nvPr/>
        </p:nvSpPr>
        <p:spPr>
          <a:xfrm>
            <a:off x="246625" y="769175"/>
            <a:ext cx="4956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print.sh</a:t>
            </a:r>
            <a:endParaRPr/>
          </a:p>
          <a:p>
            <a:pPr indent="0" lvl="0" marL="0" rtl="0" algn="l">
              <a:spcBef>
                <a:spcPts val="0"/>
              </a:spcBef>
              <a:spcAft>
                <a:spcPts val="0"/>
              </a:spcAft>
              <a:buNone/>
            </a:pPr>
            <a:r>
              <a:rPr lang="en-US"/>
              <a:t>#Description: print and echo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echo "Basic mathematics"</a:t>
            </a:r>
            <a:endParaRPr/>
          </a:p>
          <a:p>
            <a:pPr indent="0" lvl="0" marL="0" rtl="0" algn="l">
              <a:spcBef>
                <a:spcPts val="0"/>
              </a:spcBef>
              <a:spcAft>
                <a:spcPts val="0"/>
              </a:spcAft>
              <a:buNone/>
            </a:pPr>
            <a:r>
              <a:rPr lang="en-US"/>
              <a:t>printf "%-7d %-7s %-7.2f =\t%-7.2f\n" 23 plus 5.5 28.5</a:t>
            </a:r>
            <a:endParaRPr/>
          </a:p>
          <a:p>
            <a:pPr indent="0" lvl="0" marL="0" rtl="0" algn="l">
              <a:spcBef>
                <a:spcPts val="0"/>
              </a:spcBef>
              <a:spcAft>
                <a:spcPts val="0"/>
              </a:spcAft>
              <a:buNone/>
            </a:pPr>
            <a:r>
              <a:rPr lang="en-US"/>
              <a:t>printf "%-7.2f %-7s %-7d =\t%-7.2f\n" 50.50 minus 20 30.50 </a:t>
            </a:r>
            <a:endParaRPr/>
          </a:p>
          <a:p>
            <a:pPr indent="0" lvl="0" marL="0" rtl="0" algn="l">
              <a:spcBef>
                <a:spcPts val="0"/>
              </a:spcBef>
              <a:spcAft>
                <a:spcPts val="0"/>
              </a:spcAft>
              <a:buNone/>
            </a:pPr>
            <a:r>
              <a:rPr lang="en-US"/>
              <a:t>printf "%-7d %-7s %-7d =\t%-7d\n" 10 mul 5 50</a:t>
            </a:r>
            <a:endParaRPr/>
          </a:p>
          <a:p>
            <a:pPr indent="0" lvl="0" marL="0" rtl="0" algn="l">
              <a:spcBef>
                <a:spcPts val="0"/>
              </a:spcBef>
              <a:spcAft>
                <a:spcPts val="0"/>
              </a:spcAft>
              <a:buNone/>
            </a:pPr>
            <a:r>
              <a:rPr lang="en-US"/>
              <a:t>printf "%-7d %-7s %-7d =\t%-7.2f\n" 27 div 4 6.75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output would be :</a:t>
            </a:r>
            <a:endParaRPr/>
          </a:p>
        </p:txBody>
      </p:sp>
      <p:pic>
        <p:nvPicPr>
          <p:cNvPr id="185" name="Google Shape;185;p26"/>
          <p:cNvPicPr preferRelativeResize="0"/>
          <p:nvPr/>
        </p:nvPicPr>
        <p:blipFill>
          <a:blip r:embed="rId3">
            <a:alphaModFix/>
          </a:blip>
          <a:stretch>
            <a:fillRect/>
          </a:stretch>
        </p:blipFill>
        <p:spPr>
          <a:xfrm>
            <a:off x="5416550" y="845200"/>
            <a:ext cx="3477926" cy="3508475"/>
          </a:xfrm>
          <a:prstGeom prst="rect">
            <a:avLst/>
          </a:prstGeom>
          <a:noFill/>
          <a:ln>
            <a:noFill/>
          </a:ln>
        </p:spPr>
      </p:pic>
      <p:pic>
        <p:nvPicPr>
          <p:cNvPr id="186" name="Google Shape;186;p26"/>
          <p:cNvPicPr preferRelativeResize="0"/>
          <p:nvPr/>
        </p:nvPicPr>
        <p:blipFill>
          <a:blip r:embed="rId4">
            <a:alphaModFix/>
          </a:blip>
          <a:stretch>
            <a:fillRect/>
          </a:stretch>
        </p:blipFill>
        <p:spPr>
          <a:xfrm>
            <a:off x="691100" y="3448800"/>
            <a:ext cx="3609975" cy="904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2" name="Google Shape;192;p27"/>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193" name="Google Shape;193;p27"/>
          <p:cNvSpPr txBox="1"/>
          <p:nvPr/>
        </p:nvSpPr>
        <p:spPr>
          <a:xfrm>
            <a:off x="180175" y="692800"/>
            <a:ext cx="864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 simple script that starts 3 applications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#!/bin/bash </a:t>
            </a:r>
            <a:endParaRPr/>
          </a:p>
          <a:p>
            <a:pPr indent="0" lvl="0" marL="0" rtl="0" algn="l">
              <a:spcBef>
                <a:spcPts val="0"/>
              </a:spcBef>
              <a:spcAft>
                <a:spcPts val="0"/>
              </a:spcAft>
              <a:buNone/>
            </a:pPr>
            <a:r>
              <a:rPr lang="en-US"/>
              <a:t>gnome-terminal &amp; 	// will work</a:t>
            </a:r>
            <a:endParaRPr/>
          </a:p>
          <a:p>
            <a:pPr indent="0" lvl="0" marL="0" rtl="0" algn="l">
              <a:spcBef>
                <a:spcPts val="0"/>
              </a:spcBef>
              <a:spcAft>
                <a:spcPts val="0"/>
              </a:spcAft>
              <a:buNone/>
            </a:pPr>
            <a:r>
              <a:rPr lang="en-US"/>
              <a:t>/usr/bin/xterm &amp; 		// won’t work if not exist</a:t>
            </a:r>
            <a:endParaRPr/>
          </a:p>
          <a:p>
            <a:pPr indent="0" lvl="0" marL="0" rtl="0" algn="l">
              <a:spcBef>
                <a:spcPts val="0"/>
              </a:spcBef>
              <a:spcAft>
                <a:spcPts val="0"/>
              </a:spcAft>
              <a:buNone/>
            </a:pPr>
            <a:r>
              <a:rPr lang="en-US"/>
              <a:t>/usr/bin/kmail &amp;		// won’t work if not installed</a:t>
            </a:r>
            <a:endParaRPr/>
          </a:p>
        </p:txBody>
      </p:sp>
      <p:sp>
        <p:nvSpPr>
          <p:cNvPr id="194" name="Google Shape;194;p27"/>
          <p:cNvSpPr txBox="1"/>
          <p:nvPr/>
        </p:nvSpPr>
        <p:spPr>
          <a:xfrm>
            <a:off x="277475" y="2358700"/>
            <a:ext cx="7492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scripts may go complicated : </a:t>
            </a:r>
            <a:endParaRPr b="1"/>
          </a:p>
          <a:p>
            <a:pPr indent="0" lvl="0" marL="0" rtl="0" algn="l">
              <a:spcBef>
                <a:spcPts val="0"/>
              </a:spcBef>
              <a:spcAft>
                <a:spcPts val="0"/>
              </a:spcAft>
              <a:buNone/>
            </a:pPr>
            <a:r>
              <a:rPr lang="en-US"/>
              <a:t>#!/bin/bash ip=`route -n | grep UG | tr -s “ “ | cut -f 2 -d “ “` </a:t>
            </a:r>
            <a:endParaRPr/>
          </a:p>
          <a:p>
            <a:pPr indent="0" lvl="0" marL="0" rtl="0" algn="l">
              <a:spcBef>
                <a:spcPts val="0"/>
              </a:spcBef>
              <a:spcAft>
                <a:spcPts val="0"/>
              </a:spcAft>
              <a:buNone/>
            </a:pPr>
            <a:r>
              <a:rPr lang="en-US"/>
              <a:t>ping=”/bin/ping” </a:t>
            </a:r>
            <a:endParaRPr/>
          </a:p>
          <a:p>
            <a:pPr indent="0" lvl="0" marL="0" rtl="0" algn="l">
              <a:spcBef>
                <a:spcPts val="0"/>
              </a:spcBef>
              <a:spcAft>
                <a:spcPts val="0"/>
              </a:spcAft>
              <a:buNone/>
            </a:pPr>
            <a:r>
              <a:rPr lang="en-US"/>
              <a:t>echo “Checking to see if $ip is up...” </a:t>
            </a:r>
            <a:endParaRPr/>
          </a:p>
          <a:p>
            <a:pPr indent="0" lvl="0" marL="0" rtl="0" algn="l">
              <a:spcBef>
                <a:spcPts val="0"/>
              </a:spcBef>
              <a:spcAft>
                <a:spcPts val="0"/>
              </a:spcAft>
              <a:buNone/>
            </a:pPr>
            <a:r>
              <a:rPr lang="en-US"/>
              <a:t>$ping -c 5 $ip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the dollar sign indicates a variable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0" name="Google Shape;200;p28"/>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01" name="Google Shape;201;p28"/>
          <p:cNvSpPr txBox="1"/>
          <p:nvPr/>
        </p:nvSpPr>
        <p:spPr>
          <a:xfrm>
            <a:off x="180175" y="692800"/>
            <a:ext cx="8649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Using variables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book="Linux Shell Scripting"  # Stores string value</a:t>
            </a:r>
            <a:endParaRPr/>
          </a:p>
          <a:p>
            <a:pPr indent="0" lvl="0" marL="0" rtl="0" algn="l">
              <a:spcBef>
                <a:spcPts val="0"/>
              </a:spcBef>
              <a:spcAft>
                <a:spcPts val="0"/>
              </a:spcAft>
              <a:buNone/>
            </a:pPr>
            <a:r>
              <a:rPr lang="en-US"/>
              <a:t>book = "Linux Shell Scripting"  # Wrong, spaces around = operator</a:t>
            </a:r>
            <a:endParaRPr/>
          </a:p>
          <a:p>
            <a:pPr indent="0" lvl="0" marL="0" rtl="0" algn="l">
              <a:spcBef>
                <a:spcPts val="0"/>
              </a:spcBef>
              <a:spcAft>
                <a:spcPts val="0"/>
              </a:spcAft>
              <a:buNone/>
            </a:pPr>
            <a:r>
              <a:rPr lang="en-US"/>
              <a:t>total_chapters=8    # Stores integer value</a:t>
            </a:r>
            <a:endParaRPr/>
          </a:p>
          <a:p>
            <a:pPr indent="0" lvl="0" marL="0" rtl="0" algn="l">
              <a:spcBef>
                <a:spcPts val="0"/>
              </a:spcBef>
              <a:spcAft>
                <a:spcPts val="0"/>
              </a:spcAft>
              <a:buNone/>
            </a:pPr>
            <a:r>
              <a:rPr lang="en-US"/>
              <a:t>number_of_pages=210    # Stores integer value</a:t>
            </a:r>
            <a:endParaRPr/>
          </a:p>
          <a:p>
            <a:pPr indent="0" lvl="0" marL="0" rtl="0" algn="l">
              <a:spcBef>
                <a:spcPts val="0"/>
              </a:spcBef>
              <a:spcAft>
                <a:spcPts val="0"/>
              </a:spcAft>
              <a:buNone/>
            </a:pPr>
            <a:r>
              <a:rPr lang="en-US"/>
              <a:t>average_pages_per_chapter=26.25    # Stores float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echo average_pages_per_chapter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7" name="Google Shape;207;p29"/>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08" name="Google Shape;208;p29"/>
          <p:cNvSpPr txBox="1"/>
          <p:nvPr/>
        </p:nvSpPr>
        <p:spPr>
          <a:xfrm>
            <a:off x="180175" y="692800"/>
            <a:ext cx="8649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Accessing </a:t>
            </a:r>
            <a:r>
              <a:rPr lang="en-US"/>
              <a:t>variables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variables.sh</a:t>
            </a:r>
            <a:endParaRPr/>
          </a:p>
          <a:p>
            <a:pPr indent="0" lvl="0" marL="0" rtl="0" algn="l">
              <a:spcBef>
                <a:spcPts val="0"/>
              </a:spcBef>
              <a:spcAft>
                <a:spcPts val="0"/>
              </a:spcAft>
              <a:buNone/>
            </a:pPr>
            <a:r>
              <a:rPr lang="en-US"/>
              <a:t>#Description: Basic variable definition and accessing them</a:t>
            </a:r>
            <a:endParaRPr/>
          </a:p>
          <a:p>
            <a:pPr indent="0" lvl="0" marL="0" rtl="0" algn="l">
              <a:spcBef>
                <a:spcPts val="0"/>
              </a:spcBef>
              <a:spcAft>
                <a:spcPts val="0"/>
              </a:spcAft>
              <a:buNone/>
            </a:pPr>
            <a:r>
              <a:rPr lang="en-US"/>
              <a:t>echo Basic variable definition and accessing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book="Linux Shell Scripting"</a:t>
            </a:r>
            <a:endParaRPr/>
          </a:p>
          <a:p>
            <a:pPr indent="0" lvl="0" marL="0" rtl="0" algn="l">
              <a:spcBef>
                <a:spcPts val="0"/>
              </a:spcBef>
              <a:spcAft>
                <a:spcPts val="0"/>
              </a:spcAft>
              <a:buNone/>
            </a:pPr>
            <a:r>
              <a:rPr lang="en-US"/>
              <a:t>total_chapters=8</a:t>
            </a:r>
            <a:endParaRPr/>
          </a:p>
          <a:p>
            <a:pPr indent="0" lvl="0" marL="0" rtl="0" algn="l">
              <a:spcBef>
                <a:spcPts val="0"/>
              </a:spcBef>
              <a:spcAft>
                <a:spcPts val="0"/>
              </a:spcAft>
              <a:buNone/>
            </a:pPr>
            <a:r>
              <a:rPr lang="en-US"/>
              <a:t>number_of_pages=210</a:t>
            </a:r>
            <a:endParaRPr/>
          </a:p>
          <a:p>
            <a:pPr indent="0" lvl="0" marL="0" rtl="0" algn="l">
              <a:spcBef>
                <a:spcPts val="0"/>
              </a:spcBef>
              <a:spcAft>
                <a:spcPts val="0"/>
              </a:spcAft>
              <a:buNone/>
            </a:pPr>
            <a:r>
              <a:rPr lang="en-US"/>
              <a:t>average_pages_per_chapter=26.25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echo "Book name - $book"</a:t>
            </a:r>
            <a:endParaRPr/>
          </a:p>
          <a:p>
            <a:pPr indent="0" lvl="0" marL="0" rtl="0" algn="l">
              <a:spcBef>
                <a:spcPts val="0"/>
              </a:spcBef>
              <a:spcAft>
                <a:spcPts val="0"/>
              </a:spcAft>
              <a:buNone/>
            </a:pPr>
            <a:r>
              <a:rPr lang="en-US"/>
              <a:t>echo "Number of Chapters - $total_chapters"</a:t>
            </a:r>
            <a:endParaRPr/>
          </a:p>
          <a:p>
            <a:pPr indent="0" lvl="0" marL="0" rtl="0" algn="l">
              <a:spcBef>
                <a:spcPts val="0"/>
              </a:spcBef>
              <a:spcAft>
                <a:spcPts val="0"/>
              </a:spcAft>
              <a:buNone/>
            </a:pPr>
            <a:r>
              <a:rPr lang="en-US"/>
              <a:t>printf "Total number of pages in book - $number_of_pages\n"</a:t>
            </a:r>
            <a:endParaRPr/>
          </a:p>
          <a:p>
            <a:pPr indent="0" lvl="0" marL="0" rtl="0" algn="l">
              <a:spcBef>
                <a:spcPts val="0"/>
              </a:spcBef>
              <a:spcAft>
                <a:spcPts val="0"/>
              </a:spcAft>
              <a:buNone/>
            </a:pPr>
            <a:r>
              <a:rPr lang="en-US"/>
              <a:t>printf "Average pages in each chapter - %-.2f\n" $average_pages_per_chapter</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p30"/>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15" name="Google Shape;215;p30"/>
          <p:cNvSpPr txBox="1"/>
          <p:nvPr/>
        </p:nvSpPr>
        <p:spPr>
          <a:xfrm>
            <a:off x="180175" y="692800"/>
            <a:ext cx="8649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unset script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unset.sh</a:t>
            </a:r>
            <a:endParaRPr/>
          </a:p>
          <a:p>
            <a:pPr indent="0" lvl="0" marL="0" rtl="0" algn="l">
              <a:spcBef>
                <a:spcPts val="0"/>
              </a:spcBef>
              <a:spcAft>
                <a:spcPts val="0"/>
              </a:spcAft>
              <a:buNone/>
            </a:pPr>
            <a:r>
              <a:rPr lang="en-US"/>
              <a:t>#Description: removing value of a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fruit="Apple"</a:t>
            </a:r>
            <a:endParaRPr/>
          </a:p>
          <a:p>
            <a:pPr indent="0" lvl="0" marL="0" rtl="0" algn="l">
              <a:spcBef>
                <a:spcPts val="0"/>
              </a:spcBef>
              <a:spcAft>
                <a:spcPts val="0"/>
              </a:spcAft>
              <a:buNone/>
            </a:pPr>
            <a:r>
              <a:rPr lang="en-US"/>
              <a:t>quantity=6</a:t>
            </a:r>
            <a:endParaRPr/>
          </a:p>
          <a:p>
            <a:pPr indent="0" lvl="0" marL="0" rtl="0" algn="l">
              <a:spcBef>
                <a:spcPts val="0"/>
              </a:spcBef>
              <a:spcAft>
                <a:spcPts val="0"/>
              </a:spcAft>
              <a:buNone/>
            </a:pPr>
            <a:r>
              <a:rPr lang="en-US"/>
              <a:t>echo "Fruit = $fruit , Quantity = $quantity"</a:t>
            </a:r>
            <a:endParaRPr/>
          </a:p>
          <a:p>
            <a:pPr indent="0" lvl="0" marL="0" rtl="0" algn="l">
              <a:spcBef>
                <a:spcPts val="0"/>
              </a:spcBef>
              <a:spcAft>
                <a:spcPts val="0"/>
              </a:spcAft>
              <a:buNone/>
            </a:pPr>
            <a:r>
              <a:rPr lang="en-US"/>
              <a:t>unset fruit</a:t>
            </a:r>
            <a:endParaRPr/>
          </a:p>
          <a:p>
            <a:pPr indent="0" lvl="0" marL="0" rtl="0" algn="l">
              <a:spcBef>
                <a:spcPts val="0"/>
              </a:spcBef>
              <a:spcAft>
                <a:spcPts val="0"/>
              </a:spcAft>
              <a:buNone/>
            </a:pPr>
            <a:r>
              <a:rPr lang="en-US"/>
              <a:t>echo "Fruit = $fruit , Quantity = $quantity"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6" name="Google Shape;216;p30"/>
          <p:cNvSpPr txBox="1"/>
          <p:nvPr/>
        </p:nvSpPr>
        <p:spPr>
          <a:xfrm>
            <a:off x="3126000" y="37578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 </a:t>
            </a:r>
            <a:endParaRPr b="1"/>
          </a:p>
          <a:p>
            <a:pPr indent="0" lvl="0" marL="0" rtl="0" algn="l">
              <a:spcBef>
                <a:spcPts val="0"/>
              </a:spcBef>
              <a:spcAft>
                <a:spcPts val="0"/>
              </a:spcAft>
              <a:buNone/>
            </a:pPr>
            <a:r>
              <a:rPr lang="en-US"/>
              <a:t>Fruit = Apple , Quantity = 6</a:t>
            </a:r>
            <a:endParaRPr/>
          </a:p>
          <a:p>
            <a:pPr indent="0" lvl="0" marL="0" rtl="0" algn="l">
              <a:spcBef>
                <a:spcPts val="0"/>
              </a:spcBef>
              <a:spcAft>
                <a:spcPts val="0"/>
              </a:spcAft>
              <a:buNone/>
            </a:pPr>
            <a:r>
              <a:rPr lang="en-US"/>
              <a:t>Fruit =  , Quantity = 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2" name="Google Shape;222;p31"/>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23" name="Google Shape;223;p31"/>
          <p:cNvSpPr txBox="1"/>
          <p:nvPr/>
        </p:nvSpPr>
        <p:spPr>
          <a:xfrm>
            <a:off x="180175" y="692800"/>
            <a:ext cx="8649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Definition and usage of constant variables</a:t>
            </a:r>
            <a:endParaRPr b="1"/>
          </a:p>
          <a:p>
            <a:pPr indent="0" lvl="0" marL="0" rtl="0" algn="l">
              <a:spcBef>
                <a:spcPts val="0"/>
              </a:spcBef>
              <a:spcAft>
                <a:spcPts val="0"/>
              </a:spcAft>
              <a:buNone/>
            </a:pPr>
            <a:r>
              <a:rPr b="1" lang="en-US"/>
              <a:t>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constant.sh</a:t>
            </a:r>
            <a:endParaRPr/>
          </a:p>
          <a:p>
            <a:pPr indent="0" lvl="0" marL="0" rtl="0" algn="l">
              <a:spcBef>
                <a:spcPts val="0"/>
              </a:spcBef>
              <a:spcAft>
                <a:spcPts val="0"/>
              </a:spcAft>
              <a:buNone/>
            </a:pPr>
            <a:r>
              <a:rPr lang="en-US"/>
              <a:t>#Description: constant variables in 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readonly text="Welcome to Linux Shell Scripting"</a:t>
            </a:r>
            <a:endParaRPr/>
          </a:p>
          <a:p>
            <a:pPr indent="0" lvl="0" marL="0" rtl="0" algn="l">
              <a:spcBef>
                <a:spcPts val="0"/>
              </a:spcBef>
              <a:spcAft>
                <a:spcPts val="0"/>
              </a:spcAft>
              <a:buNone/>
            </a:pPr>
            <a:r>
              <a:rPr lang="en-US"/>
              <a:t>echo $text</a:t>
            </a:r>
            <a:endParaRPr/>
          </a:p>
          <a:p>
            <a:pPr indent="0" lvl="0" marL="0" rtl="0" algn="l">
              <a:spcBef>
                <a:spcPts val="0"/>
              </a:spcBef>
              <a:spcAft>
                <a:spcPts val="0"/>
              </a:spcAft>
              <a:buNone/>
            </a:pPr>
            <a:r>
              <a:rPr lang="en-US"/>
              <a:t>declare -r number=27</a:t>
            </a:r>
            <a:endParaRPr/>
          </a:p>
          <a:p>
            <a:pPr indent="0" lvl="0" marL="0" rtl="0" algn="l">
              <a:spcBef>
                <a:spcPts val="0"/>
              </a:spcBef>
              <a:spcAft>
                <a:spcPts val="0"/>
              </a:spcAft>
              <a:buNone/>
            </a:pPr>
            <a:r>
              <a:rPr lang="en-US"/>
              <a:t>echo $number</a:t>
            </a:r>
            <a:endParaRPr/>
          </a:p>
          <a:p>
            <a:pPr indent="0" lvl="0" marL="0" rtl="0" algn="l">
              <a:spcBef>
                <a:spcPts val="0"/>
              </a:spcBef>
              <a:spcAft>
                <a:spcPts val="0"/>
              </a:spcAft>
              <a:buNone/>
            </a:pPr>
            <a:r>
              <a:rPr lang="en-US"/>
              <a:t>text="Welcome"</a:t>
            </a:r>
            <a:endParaRPr/>
          </a:p>
        </p:txBody>
      </p:sp>
      <p:sp>
        <p:nvSpPr>
          <p:cNvPr id="224" name="Google Shape;224;p31"/>
          <p:cNvSpPr txBox="1"/>
          <p:nvPr/>
        </p:nvSpPr>
        <p:spPr>
          <a:xfrm>
            <a:off x="2804525" y="3436400"/>
            <a:ext cx="468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 </a:t>
            </a:r>
            <a:endParaRPr b="1"/>
          </a:p>
          <a:p>
            <a:pPr indent="0" lvl="0" marL="0" rtl="0" algn="l">
              <a:spcBef>
                <a:spcPts val="0"/>
              </a:spcBef>
              <a:spcAft>
                <a:spcPts val="0"/>
              </a:spcAft>
              <a:buNone/>
            </a:pPr>
            <a:r>
              <a:rPr lang="en-US"/>
              <a:t>Welcome to Linux Shell Scripting</a:t>
            </a:r>
            <a:endParaRPr/>
          </a:p>
          <a:p>
            <a:pPr indent="0" lvl="0" marL="0" rtl="0" algn="l">
              <a:spcBef>
                <a:spcPts val="0"/>
              </a:spcBef>
              <a:spcAft>
                <a:spcPts val="0"/>
              </a:spcAft>
              <a:buNone/>
            </a:pPr>
            <a:r>
              <a:rPr lang="en-US"/>
              <a:t>27</a:t>
            </a:r>
            <a:endParaRPr/>
          </a:p>
          <a:p>
            <a:pPr indent="0" lvl="0" marL="0" rtl="0" algn="l">
              <a:spcBef>
                <a:spcPts val="0"/>
              </a:spcBef>
              <a:spcAft>
                <a:spcPts val="0"/>
              </a:spcAft>
              <a:buNone/>
            </a:pPr>
            <a:r>
              <a:rPr lang="en-US"/>
              <a:t>constant.sh: line 9: text: readonly variable</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0" name="Google Shape;230;p32"/>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31" name="Google Shape;231;p32"/>
          <p:cNvSpPr txBox="1"/>
          <p:nvPr/>
        </p:nvSpPr>
        <p:spPr>
          <a:xfrm>
            <a:off x="180175" y="692800"/>
            <a:ext cx="8649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Reading variables from user input and using them</a:t>
            </a:r>
            <a:endParaRPr b="1"/>
          </a:p>
          <a:p>
            <a:pPr indent="0" lvl="0" marL="0" rtl="0" algn="l">
              <a:spcBef>
                <a:spcPts val="0"/>
              </a:spcBef>
              <a:spcAft>
                <a:spcPts val="0"/>
              </a:spcAft>
              <a:buNone/>
            </a:pPr>
            <a:r>
              <a:rPr b="1" lang="en-US"/>
              <a:t>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inputs.sh</a:t>
            </a:r>
            <a:endParaRPr/>
          </a:p>
          <a:p>
            <a:pPr indent="0" lvl="0" marL="0" rtl="0" algn="l">
              <a:spcBef>
                <a:spcPts val="0"/>
              </a:spcBef>
              <a:spcAft>
                <a:spcPts val="0"/>
              </a:spcAft>
              <a:buNone/>
            </a:pPr>
            <a:r>
              <a:rPr lang="en-US"/>
              <a:t>#Description: Reading the user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 name loginname password</a:t>
            </a:r>
            <a:endParaRPr/>
          </a:p>
          <a:p>
            <a:pPr indent="0" lvl="0" marL="0" rtl="0" algn="l">
              <a:spcBef>
                <a:spcPts val="0"/>
              </a:spcBef>
              <a:spcAft>
                <a:spcPts val="0"/>
              </a:spcAft>
              <a:buNone/>
            </a:pPr>
            <a:r>
              <a:rPr lang="en-US"/>
              <a:t>echo $name $loginname $password</a:t>
            </a:r>
            <a:endParaRPr/>
          </a:p>
        </p:txBody>
      </p:sp>
      <p:sp>
        <p:nvSpPr>
          <p:cNvPr id="232" name="Google Shape;232;p32"/>
          <p:cNvSpPr txBox="1"/>
          <p:nvPr/>
        </p:nvSpPr>
        <p:spPr>
          <a:xfrm>
            <a:off x="2804525" y="3436400"/>
            <a:ext cx="468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 </a:t>
            </a:r>
            <a:r>
              <a:rPr b="1" lang="en-US"/>
              <a:t>just</a:t>
            </a:r>
            <a:r>
              <a:rPr b="1" lang="en-US"/>
              <a:t> check it on VBox :)</a:t>
            </a:r>
            <a:endParaRPr b="1"/>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8" name="Google Shape;238;p33"/>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39" name="Google Shape;239;p33"/>
          <p:cNvSpPr txBox="1"/>
          <p:nvPr/>
        </p:nvSpPr>
        <p:spPr>
          <a:xfrm>
            <a:off x="180175" y="692800"/>
            <a:ext cx="8649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Reading variables from user input and using them</a:t>
            </a:r>
            <a:endParaRPr b="1"/>
          </a:p>
          <a:p>
            <a:pPr indent="0" lvl="0" marL="0" rtl="0" algn="l">
              <a:spcBef>
                <a:spcPts val="0"/>
              </a:spcBef>
              <a:spcAft>
                <a:spcPts val="0"/>
              </a:spcAft>
              <a:buNone/>
            </a:pPr>
            <a:r>
              <a:rPr b="1" lang="en-US"/>
              <a:t>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inputs.sh</a:t>
            </a:r>
            <a:endParaRPr/>
          </a:p>
          <a:p>
            <a:pPr indent="0" lvl="0" marL="0" rtl="0" algn="l">
              <a:spcBef>
                <a:spcPts val="0"/>
              </a:spcBef>
              <a:spcAft>
                <a:spcPts val="0"/>
              </a:spcAft>
              <a:buNone/>
            </a:pPr>
            <a:r>
              <a:rPr lang="en-US"/>
              <a:t>#Description: Reading the user input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 -p "What is your name? "    # -p allows to prompt user a message</a:t>
            </a:r>
            <a:endParaRPr/>
          </a:p>
          <a:p>
            <a:pPr indent="0" lvl="0" marL="0" rtl="0" algn="l">
              <a:spcBef>
                <a:spcPts val="0"/>
              </a:spcBef>
              <a:spcAft>
                <a:spcPts val="0"/>
              </a:spcAft>
              <a:buNone/>
            </a:pPr>
            <a:r>
              <a:rPr lang="en-US"/>
              <a:t>    What is your name? Foo</a:t>
            </a:r>
            <a:endParaRPr/>
          </a:p>
          <a:p>
            <a:pPr indent="0" lvl="0" marL="0" rtl="0" algn="l">
              <a:spcBef>
                <a:spcPts val="0"/>
              </a:spcBef>
              <a:spcAft>
                <a:spcPts val="0"/>
              </a:spcAft>
              <a:buNone/>
            </a:pPr>
            <a:r>
              <a:rPr lang="en-US"/>
              <a:t>$  echo $REPLY</a:t>
            </a:r>
            <a:endParaRPr/>
          </a:p>
          <a:p>
            <a:pPr indent="0" lvl="0" marL="0" rtl="0" algn="l">
              <a:spcBef>
                <a:spcPts val="0"/>
              </a:spcBef>
              <a:spcAft>
                <a:spcPts val="0"/>
              </a:spcAft>
              <a:buNone/>
            </a:pPr>
            <a:r>
              <a:rPr lang="en-US"/>
              <a:t>    Foo</a:t>
            </a:r>
            <a:endParaRPr/>
          </a:p>
          <a:p>
            <a:pPr indent="0" lvl="0" marL="0" rtl="0" algn="l">
              <a:spcBef>
                <a:spcPts val="0"/>
              </a:spcBef>
              <a:spcAft>
                <a:spcPts val="0"/>
              </a:spcAft>
              <a:buNone/>
            </a:pPr>
            <a:r>
              <a:t/>
            </a:r>
            <a:endParaRPr/>
          </a:p>
        </p:txBody>
      </p:sp>
      <p:sp>
        <p:nvSpPr>
          <p:cNvPr id="240" name="Google Shape;240;p33"/>
          <p:cNvSpPr txBox="1"/>
          <p:nvPr/>
        </p:nvSpPr>
        <p:spPr>
          <a:xfrm>
            <a:off x="2804525" y="3436400"/>
            <a:ext cx="468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as displayed above</a:t>
            </a:r>
            <a:endParaRPr b="1"/>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6" name="Google Shape;246;p34"/>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47" name="Google Shape;247;p34"/>
          <p:cNvSpPr txBox="1"/>
          <p:nvPr/>
        </p:nvSpPr>
        <p:spPr>
          <a:xfrm>
            <a:off x="180175" y="692800"/>
            <a:ext cx="8649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Reading variables from user input and using them</a:t>
            </a:r>
            <a:endParaRPr b="1"/>
          </a:p>
          <a:p>
            <a:pPr indent="0" lvl="0" marL="0" rtl="0" algn="l">
              <a:spcBef>
                <a:spcPts val="0"/>
              </a:spcBef>
              <a:spcAft>
                <a:spcPts val="0"/>
              </a:spcAft>
              <a:buNone/>
            </a:pPr>
            <a:r>
              <a:rPr b="1" lang="en-US"/>
              <a:t>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inputs.sh</a:t>
            </a:r>
            <a:endParaRPr/>
          </a:p>
          <a:p>
            <a:pPr indent="0" lvl="0" marL="0" rtl="0" algn="l">
              <a:spcBef>
                <a:spcPts val="0"/>
              </a:spcBef>
              <a:spcAft>
                <a:spcPts val="0"/>
              </a:spcAft>
              <a:buNone/>
            </a:pPr>
            <a:r>
              <a:rPr lang="en-US"/>
              <a:t>#Description: Reading the user input but in hidden form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 -s -p "Enter your secret key:"  # -s doesn't echo input in console</a:t>
            </a:r>
            <a:endParaRPr/>
          </a:p>
          <a:p>
            <a:pPr indent="0" lvl="0" marL="0" rtl="0" algn="l">
              <a:spcBef>
                <a:spcPts val="0"/>
              </a:spcBef>
              <a:spcAft>
                <a:spcPts val="0"/>
              </a:spcAft>
              <a:buNone/>
            </a:pPr>
            <a:r>
              <a:rPr lang="en-US"/>
              <a:t>Enter your secret key:$    #Pressing enter key brings command prompt $</a:t>
            </a:r>
            <a:endParaRPr/>
          </a:p>
          <a:p>
            <a:pPr indent="0" lvl="0" marL="0" rtl="0" algn="l">
              <a:spcBef>
                <a:spcPts val="0"/>
              </a:spcBef>
              <a:spcAft>
                <a:spcPts val="0"/>
              </a:spcAft>
              <a:buNone/>
            </a:pPr>
            <a:r>
              <a:rPr lang="en-US"/>
              <a:t>echo $REPLY</a:t>
            </a:r>
            <a:endParaRPr/>
          </a:p>
          <a:p>
            <a:pPr indent="0" lvl="0" marL="0" rtl="0" algn="l">
              <a:spcBef>
                <a:spcPts val="0"/>
              </a:spcBef>
              <a:spcAft>
                <a:spcPts val="0"/>
              </a:spcAft>
              <a:buNone/>
            </a:pPr>
            <a:r>
              <a:rPr lang="en-US"/>
              <a:t>foo</a:t>
            </a:r>
            <a:endParaRPr/>
          </a:p>
          <a:p>
            <a:pPr indent="0" lvl="0" marL="0" rtl="0" algn="l">
              <a:spcBef>
                <a:spcPts val="0"/>
              </a:spcBef>
              <a:spcAft>
                <a:spcPts val="0"/>
              </a:spcAft>
              <a:buNone/>
            </a:pPr>
            <a:r>
              <a:t/>
            </a:r>
            <a:endParaRPr/>
          </a:p>
        </p:txBody>
      </p:sp>
      <p:sp>
        <p:nvSpPr>
          <p:cNvPr id="248" name="Google Shape;248;p34"/>
          <p:cNvSpPr txBox="1"/>
          <p:nvPr/>
        </p:nvSpPr>
        <p:spPr>
          <a:xfrm>
            <a:off x="2804525" y="3436400"/>
            <a:ext cx="468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as displayed above</a:t>
            </a:r>
            <a:endParaRPr b="1"/>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4" name="Google Shape;254;p35"/>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55" name="Google Shape;255;p35"/>
          <p:cNvSpPr txBox="1"/>
          <p:nvPr/>
        </p:nvSpPr>
        <p:spPr>
          <a:xfrm>
            <a:off x="180175" y="692800"/>
            <a:ext cx="8649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A sample script that searches a file </a:t>
            </a:r>
            <a:r>
              <a:rPr b="1"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#Filename: read.sh</a:t>
            </a:r>
            <a:endParaRPr/>
          </a:p>
          <a:p>
            <a:pPr indent="0" lvl="0" marL="0" rtl="0" algn="l">
              <a:spcBef>
                <a:spcPts val="0"/>
              </a:spcBef>
              <a:spcAft>
                <a:spcPts val="0"/>
              </a:spcAft>
              <a:buNone/>
            </a:pPr>
            <a:r>
              <a:rPr lang="en-US"/>
              <a:t>#Description: Find a file in a path entered by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 -p "Enter filename to be searched:"</a:t>
            </a:r>
            <a:endParaRPr/>
          </a:p>
          <a:p>
            <a:pPr indent="0" lvl="0" marL="0" rtl="0" algn="l">
              <a:spcBef>
                <a:spcPts val="0"/>
              </a:spcBef>
              <a:spcAft>
                <a:spcPts val="0"/>
              </a:spcAft>
              <a:buNone/>
            </a:pPr>
            <a:r>
              <a:rPr lang="en-US"/>
              <a:t>filename=$REPLY</a:t>
            </a:r>
            <a:endParaRPr/>
          </a:p>
          <a:p>
            <a:pPr indent="0" lvl="0" marL="0" rtl="0" algn="l">
              <a:spcBef>
                <a:spcPts val="0"/>
              </a:spcBef>
              <a:spcAft>
                <a:spcPts val="0"/>
              </a:spcAft>
              <a:buNone/>
            </a:pPr>
            <a:r>
              <a:rPr lang="en-US"/>
              <a:t>read -p "Enter path for search:" path</a:t>
            </a:r>
            <a:endParaRPr/>
          </a:p>
          <a:p>
            <a:pPr indent="0" lvl="0" marL="0" rtl="0" algn="l">
              <a:spcBef>
                <a:spcPts val="0"/>
              </a:spcBef>
              <a:spcAft>
                <a:spcPts val="0"/>
              </a:spcAft>
              <a:buNone/>
            </a:pPr>
            <a:r>
              <a:rPr lang="en-US"/>
              <a:t>echo "File $filename search matches to"</a:t>
            </a:r>
            <a:endParaRPr/>
          </a:p>
          <a:p>
            <a:pPr indent="0" lvl="0" marL="0" rtl="0" algn="l">
              <a:spcBef>
                <a:spcPts val="0"/>
              </a:spcBef>
              <a:spcAft>
                <a:spcPts val="0"/>
              </a:spcAft>
              <a:buNone/>
            </a:pPr>
            <a:r>
              <a:rPr lang="en-US"/>
              <a:t>find $path -name $filename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6" name="Google Shape;256;p35"/>
          <p:cNvSpPr txBox="1"/>
          <p:nvPr/>
        </p:nvSpPr>
        <p:spPr>
          <a:xfrm>
            <a:off x="2804525" y="3436400"/>
            <a:ext cx="4689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as: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Enter filename to be searched:read</a:t>
            </a:r>
            <a:endParaRPr b="1"/>
          </a:p>
          <a:p>
            <a:pPr indent="0" lvl="0" marL="0" rtl="0" algn="l">
              <a:spcBef>
                <a:spcPts val="0"/>
              </a:spcBef>
              <a:spcAft>
                <a:spcPts val="0"/>
              </a:spcAft>
              <a:buNone/>
            </a:pPr>
            <a:r>
              <a:rPr b="1" lang="en-US"/>
              <a:t>Enter path for search:/usr/bin</a:t>
            </a:r>
            <a:endParaRPr b="1"/>
          </a:p>
          <a:p>
            <a:pPr indent="0" lvl="0" marL="0" rtl="0" algn="l">
              <a:spcBef>
                <a:spcPts val="0"/>
              </a:spcBef>
              <a:spcAft>
                <a:spcPts val="0"/>
              </a:spcAft>
              <a:buNone/>
            </a:pPr>
            <a:r>
              <a:rPr b="1" lang="en-US"/>
              <a:t>File read search matches to</a:t>
            </a:r>
            <a:endParaRPr b="1"/>
          </a:p>
          <a:p>
            <a:pPr indent="0" lvl="0" marL="0" rtl="0" algn="l">
              <a:spcBef>
                <a:spcPts val="0"/>
              </a:spcBef>
              <a:spcAft>
                <a:spcPts val="0"/>
              </a:spcAft>
              <a:buNone/>
            </a:pPr>
            <a:r>
              <a:rPr b="1" lang="en-US"/>
              <a:t>/usr/bin/read</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4" name="Google Shape;54;p9"/>
          <p:cNvSpPr txBox="1"/>
          <p:nvPr/>
        </p:nvSpPr>
        <p:spPr>
          <a:xfrm>
            <a:off x="180175" y="-75202"/>
            <a:ext cx="8376300" cy="8814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Quick </a:t>
            </a:r>
            <a:r>
              <a:rPr lang="en-US" sz="3100">
                <a:solidFill>
                  <a:srgbClr val="741B47"/>
                </a:solidFill>
                <a:latin typeface="Raleway SemiBold"/>
                <a:ea typeface="Raleway SemiBold"/>
                <a:cs typeface="Raleway SemiBold"/>
                <a:sym typeface="Raleway SemiBold"/>
              </a:rPr>
              <a:t>review</a:t>
            </a:r>
            <a:r>
              <a:rPr lang="en-US" sz="3100">
                <a:solidFill>
                  <a:srgbClr val="741B47"/>
                </a:solidFill>
                <a:latin typeface="Raleway SemiBold"/>
                <a:ea typeface="Raleway SemiBold"/>
                <a:cs typeface="Raleway SemiBold"/>
                <a:sym typeface="Raleway SemiBold"/>
              </a:rPr>
              <a:t> </a:t>
            </a:r>
            <a:endParaRPr sz="4800">
              <a:solidFill>
                <a:srgbClr val="741B47"/>
              </a:solidFill>
              <a:latin typeface="Raleway SemiBold"/>
              <a:ea typeface="Raleway SemiBold"/>
              <a:cs typeface="Raleway SemiBold"/>
              <a:sym typeface="Raleway SemiBold"/>
            </a:endParaRPr>
          </a:p>
        </p:txBody>
      </p:sp>
      <p:sp>
        <p:nvSpPr>
          <p:cNvPr id="55" name="Google Shape;55;p9"/>
          <p:cNvSpPr txBox="1"/>
          <p:nvPr/>
        </p:nvSpPr>
        <p:spPr>
          <a:xfrm>
            <a:off x="224700" y="734950"/>
            <a:ext cx="8694600" cy="3901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cd / changes directory to physical root</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mkdir xxx creates a directory</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rm -r xxx directory recursively removes the file/folder</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lspci, lshw, lsusb</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pwd Displays the working directory</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 re-execute the latest command, use up/down keys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tabKey Using tab key finds the alternatives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touch creates a file.</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cp copies a file with default or updated name</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mv moves a file</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cat display contents of a file</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echo mainly used in scripts, also displays environment variables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.sh is an executable script file</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dmesg  investigate the startup logs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cat /proc/cpuinfo : details of CPU</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/proc folder contains useful information</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free -h  or free  : details of ram usage</a:t>
            </a:r>
            <a:endParaRPr sz="19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nano and vi are the text editors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ip a : displays the IP configuration</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env : displays the environment variables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chmod 777 file : assign the access permissions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ping xxx : check if there is a problem with physical access</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ssh : open up a secure shell connection</a:t>
            </a:r>
            <a:endParaRPr sz="12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200">
                <a:solidFill>
                  <a:srgbClr val="741B47"/>
                </a:solidFill>
                <a:latin typeface="Raleway SemiBold"/>
                <a:ea typeface="Raleway SemiBold"/>
                <a:cs typeface="Raleway SemiBold"/>
                <a:sym typeface="Raleway SemiBold"/>
              </a:rPr>
              <a:t>host : host www.sybex.com</a:t>
            </a:r>
            <a:endParaRPr sz="1200">
              <a:solidFill>
                <a:srgbClr val="741B47"/>
              </a:solidFill>
              <a:latin typeface="Raleway SemiBold"/>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2" name="Google Shape;262;p36"/>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63" name="Google Shape;263;p36"/>
          <p:cNvSpPr txBox="1"/>
          <p:nvPr/>
        </p:nvSpPr>
        <p:spPr>
          <a:xfrm>
            <a:off x="180175" y="692800"/>
            <a:ext cx="8649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if / fi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#!/bin/sh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a=10</a:t>
            </a:r>
            <a:endParaRPr/>
          </a:p>
          <a:p>
            <a:pPr indent="0" lvl="0" marL="0" rtl="0" algn="l">
              <a:spcBef>
                <a:spcPts val="0"/>
              </a:spcBef>
              <a:spcAft>
                <a:spcPts val="0"/>
              </a:spcAft>
              <a:buNone/>
            </a:pPr>
            <a:r>
              <a:rPr lang="en-US"/>
              <a:t>b=20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 $a == $b ]</a:t>
            </a:r>
            <a:endParaRPr/>
          </a:p>
          <a:p>
            <a:pPr indent="0" lvl="0" marL="0" rtl="0" algn="l">
              <a:spcBef>
                <a:spcPts val="0"/>
              </a:spcBef>
              <a:spcAft>
                <a:spcPts val="0"/>
              </a:spcAft>
              <a:buNone/>
            </a:pPr>
            <a:r>
              <a:rPr lang="en-US"/>
              <a:t>then</a:t>
            </a:r>
            <a:endParaRPr/>
          </a:p>
          <a:p>
            <a:pPr indent="0" lvl="0" marL="0" rtl="0" algn="l">
              <a:spcBef>
                <a:spcPts val="0"/>
              </a:spcBef>
              <a:spcAft>
                <a:spcPts val="0"/>
              </a:spcAft>
              <a:buNone/>
            </a:pPr>
            <a:r>
              <a:rPr lang="en-US"/>
              <a:t>   echo "a is equal to b"</a:t>
            </a:r>
            <a:endParaRPr/>
          </a:p>
          <a:p>
            <a:pPr indent="0" lvl="0" marL="0" rtl="0" algn="l">
              <a:spcBef>
                <a:spcPts val="0"/>
              </a:spcBef>
              <a:spcAft>
                <a:spcPts val="0"/>
              </a:spcAft>
              <a:buNone/>
            </a:pPr>
            <a:r>
              <a:rPr lang="en-US"/>
              <a:t>else</a:t>
            </a:r>
            <a:endParaRPr/>
          </a:p>
          <a:p>
            <a:pPr indent="0" lvl="0" marL="0" rtl="0" algn="l">
              <a:spcBef>
                <a:spcPts val="0"/>
              </a:spcBef>
              <a:spcAft>
                <a:spcPts val="0"/>
              </a:spcAft>
              <a:buNone/>
            </a:pPr>
            <a:r>
              <a:rPr lang="en-US"/>
              <a:t>   echo "a is not equal to b"</a:t>
            </a:r>
            <a:endParaRPr/>
          </a:p>
          <a:p>
            <a:pPr indent="0" lvl="0" marL="0" rtl="0" algn="l">
              <a:spcBef>
                <a:spcPts val="0"/>
              </a:spcBef>
              <a:spcAft>
                <a:spcPts val="0"/>
              </a:spcAft>
              <a:buNone/>
            </a:pPr>
            <a:r>
              <a:rPr lang="en-US"/>
              <a:t>fi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4" name="Google Shape;264;p36"/>
          <p:cNvSpPr txBox="1"/>
          <p:nvPr/>
        </p:nvSpPr>
        <p:spPr>
          <a:xfrm>
            <a:off x="2804525" y="3436400"/>
            <a:ext cx="46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as: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a is not equal to b</a:t>
            </a:r>
            <a:endParaRPr b="1"/>
          </a:p>
          <a:p>
            <a:pPr indent="0" lvl="0" marL="0" rtl="0" algn="l">
              <a:spcBef>
                <a:spcPts val="0"/>
              </a:spcBef>
              <a:spcAft>
                <a:spcPts val="0"/>
              </a:spcAft>
              <a:buNone/>
            </a:pPr>
            <a:r>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0" name="Google Shape;270;p37"/>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71" name="Google Shape;271;p37"/>
          <p:cNvSpPr txBox="1"/>
          <p:nvPr/>
        </p:nvSpPr>
        <p:spPr>
          <a:xfrm>
            <a:off x="180175" y="692800"/>
            <a:ext cx="8649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while do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#!/bin/bash</a:t>
            </a:r>
            <a:endParaRPr/>
          </a:p>
          <a:p>
            <a:pPr indent="0" lvl="0" marL="0" rtl="0" algn="l">
              <a:spcBef>
                <a:spcPts val="0"/>
              </a:spcBef>
              <a:spcAft>
                <a:spcPts val="0"/>
              </a:spcAft>
              <a:buNone/>
            </a:pPr>
            <a:r>
              <a:rPr lang="en-US"/>
              <a:t>x=1</a:t>
            </a:r>
            <a:endParaRPr/>
          </a:p>
          <a:p>
            <a:pPr indent="0" lvl="0" marL="0" rtl="0" algn="l">
              <a:spcBef>
                <a:spcPts val="0"/>
              </a:spcBef>
              <a:spcAft>
                <a:spcPts val="0"/>
              </a:spcAft>
              <a:buNone/>
            </a:pPr>
            <a:r>
              <a:rPr lang="en-US"/>
              <a:t>while [ $x -le 5 ]</a:t>
            </a:r>
            <a:endParaRPr/>
          </a:p>
          <a:p>
            <a:pPr indent="0" lvl="0" marL="0" rtl="0" algn="l">
              <a:spcBef>
                <a:spcPts val="0"/>
              </a:spcBef>
              <a:spcAft>
                <a:spcPts val="0"/>
              </a:spcAft>
              <a:buNone/>
            </a:pPr>
            <a:r>
              <a:rPr lang="en-US"/>
              <a:t>do</a:t>
            </a:r>
            <a:endParaRPr/>
          </a:p>
          <a:p>
            <a:pPr indent="0" lvl="0" marL="0" rtl="0" algn="l">
              <a:spcBef>
                <a:spcPts val="0"/>
              </a:spcBef>
              <a:spcAft>
                <a:spcPts val="0"/>
              </a:spcAft>
              <a:buNone/>
            </a:pPr>
            <a:r>
              <a:rPr lang="en-US"/>
              <a:t>  echo "Welcome $x times"</a:t>
            </a:r>
            <a:endParaRPr/>
          </a:p>
          <a:p>
            <a:pPr indent="0" lvl="0" marL="0" rtl="0" algn="l">
              <a:spcBef>
                <a:spcPts val="0"/>
              </a:spcBef>
              <a:spcAft>
                <a:spcPts val="0"/>
              </a:spcAft>
              <a:buNone/>
            </a:pPr>
            <a:r>
              <a:rPr lang="en-US"/>
              <a:t>  x=$(( $x + 1 ))</a:t>
            </a:r>
            <a:endParaRPr/>
          </a:p>
          <a:p>
            <a:pPr indent="0" lvl="0" marL="0" rtl="0" algn="l">
              <a:spcBef>
                <a:spcPts val="0"/>
              </a:spcBef>
              <a:spcAft>
                <a:spcPts val="0"/>
              </a:spcAft>
              <a:buNone/>
            </a:pPr>
            <a:r>
              <a:rPr lang="en-US"/>
              <a:t>done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2" name="Google Shape;272;p37"/>
          <p:cNvSpPr txBox="1"/>
          <p:nvPr/>
        </p:nvSpPr>
        <p:spPr>
          <a:xfrm>
            <a:off x="180175" y="3247900"/>
            <a:ext cx="468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on your local </a:t>
            </a:r>
            <a:endParaRPr b="1"/>
          </a:p>
          <a:p>
            <a:pPr indent="0" lvl="0" marL="0" rtl="0" algn="l">
              <a:spcBef>
                <a:spcPts val="0"/>
              </a:spcBef>
              <a:spcAft>
                <a:spcPts val="0"/>
              </a:spcAft>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8" name="Google Shape;278;p38"/>
          <p:cNvSpPr txBox="1"/>
          <p:nvPr/>
        </p:nvSpPr>
        <p:spPr>
          <a:xfrm>
            <a:off x="180175" y="-1388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and using them in Linux</a:t>
            </a:r>
            <a:endParaRPr sz="3100">
              <a:solidFill>
                <a:srgbClr val="741B47"/>
              </a:solidFill>
              <a:latin typeface="Raleway SemiBold"/>
              <a:ea typeface="Raleway SemiBold"/>
              <a:cs typeface="Raleway SemiBold"/>
              <a:sym typeface="Raleway SemiBold"/>
            </a:endParaRPr>
          </a:p>
        </p:txBody>
      </p:sp>
      <p:sp>
        <p:nvSpPr>
          <p:cNvPr id="279" name="Google Shape;279;p38"/>
          <p:cNvSpPr txBox="1"/>
          <p:nvPr/>
        </p:nvSpPr>
        <p:spPr>
          <a:xfrm>
            <a:off x="180175" y="692800"/>
            <a:ext cx="8649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if / fi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#!/bin/sh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a=0</a:t>
            </a:r>
            <a:endParaRPr/>
          </a:p>
          <a:p>
            <a:pPr indent="0" lvl="0" marL="0" rtl="0" algn="l">
              <a:spcBef>
                <a:spcPts val="0"/>
              </a:spcBef>
              <a:spcAft>
                <a:spcPts val="0"/>
              </a:spcAft>
              <a:buNone/>
            </a:pPr>
            <a:r>
              <a:rPr lang="en-US"/>
              <a:t>while [ "$a" -lt 10 ]    # this is loop1</a:t>
            </a:r>
            <a:endParaRPr/>
          </a:p>
          <a:p>
            <a:pPr indent="0" lvl="0" marL="0" rtl="0" algn="l">
              <a:spcBef>
                <a:spcPts val="0"/>
              </a:spcBef>
              <a:spcAft>
                <a:spcPts val="0"/>
              </a:spcAft>
              <a:buNone/>
            </a:pPr>
            <a:r>
              <a:rPr lang="en-US"/>
              <a:t>do</a:t>
            </a:r>
            <a:endParaRPr/>
          </a:p>
          <a:p>
            <a:pPr indent="0" lvl="0" marL="0" rtl="0" algn="l">
              <a:spcBef>
                <a:spcPts val="0"/>
              </a:spcBef>
              <a:spcAft>
                <a:spcPts val="0"/>
              </a:spcAft>
              <a:buNone/>
            </a:pPr>
            <a:r>
              <a:rPr lang="en-US"/>
              <a:t>   b="$a"</a:t>
            </a:r>
            <a:endParaRPr/>
          </a:p>
          <a:p>
            <a:pPr indent="0" lvl="0" marL="0" rtl="0" algn="l">
              <a:spcBef>
                <a:spcPts val="0"/>
              </a:spcBef>
              <a:spcAft>
                <a:spcPts val="0"/>
              </a:spcAft>
              <a:buNone/>
            </a:pPr>
            <a:r>
              <a:rPr lang="en-US"/>
              <a:t>   while [ "$b" -ge 0 ]  # this is loop2</a:t>
            </a:r>
            <a:endParaRPr/>
          </a:p>
          <a:p>
            <a:pPr indent="0" lvl="0" marL="0" rtl="0" algn="l">
              <a:spcBef>
                <a:spcPts val="0"/>
              </a:spcBef>
              <a:spcAft>
                <a:spcPts val="0"/>
              </a:spcAft>
              <a:buNone/>
            </a:pPr>
            <a:r>
              <a:rPr lang="en-US"/>
              <a:t>   do</a:t>
            </a:r>
            <a:endParaRPr/>
          </a:p>
          <a:p>
            <a:pPr indent="0" lvl="0" marL="0" rtl="0" algn="l">
              <a:spcBef>
                <a:spcPts val="0"/>
              </a:spcBef>
              <a:spcAft>
                <a:spcPts val="0"/>
              </a:spcAft>
              <a:buNone/>
            </a:pPr>
            <a:r>
              <a:rPr lang="en-US"/>
              <a:t>      echo -n "$b "</a:t>
            </a:r>
            <a:endParaRPr/>
          </a:p>
          <a:p>
            <a:pPr indent="0" lvl="0" marL="0" rtl="0" algn="l">
              <a:spcBef>
                <a:spcPts val="0"/>
              </a:spcBef>
              <a:spcAft>
                <a:spcPts val="0"/>
              </a:spcAft>
              <a:buNone/>
            </a:pPr>
            <a:r>
              <a:rPr lang="en-US"/>
              <a:t>      b=`expr $b - 1`</a:t>
            </a:r>
            <a:endParaRPr/>
          </a:p>
          <a:p>
            <a:pPr indent="0" lvl="0" marL="0" rtl="0" algn="l">
              <a:spcBef>
                <a:spcPts val="0"/>
              </a:spcBef>
              <a:spcAft>
                <a:spcPts val="0"/>
              </a:spcAft>
              <a:buNone/>
            </a:pPr>
            <a:r>
              <a:rPr lang="en-US"/>
              <a:t>   done</a:t>
            </a:r>
            <a:endParaRPr/>
          </a:p>
          <a:p>
            <a:pPr indent="0" lvl="0" marL="0" rtl="0" algn="l">
              <a:spcBef>
                <a:spcPts val="0"/>
              </a:spcBef>
              <a:spcAft>
                <a:spcPts val="0"/>
              </a:spcAft>
              <a:buNone/>
            </a:pPr>
            <a:r>
              <a:rPr lang="en-US"/>
              <a:t>   echo</a:t>
            </a:r>
            <a:endParaRPr/>
          </a:p>
          <a:p>
            <a:pPr indent="0" lvl="0" marL="0" rtl="0" algn="l">
              <a:spcBef>
                <a:spcPts val="0"/>
              </a:spcBef>
              <a:spcAft>
                <a:spcPts val="0"/>
              </a:spcAft>
              <a:buNone/>
            </a:pPr>
            <a:r>
              <a:rPr lang="en-US"/>
              <a:t>   a=`expr $a + 1`</a:t>
            </a:r>
            <a:endParaRPr/>
          </a:p>
          <a:p>
            <a:pPr indent="0" lvl="0" marL="0" rtl="0" algn="l">
              <a:spcBef>
                <a:spcPts val="0"/>
              </a:spcBef>
              <a:spcAft>
                <a:spcPts val="0"/>
              </a:spcAft>
              <a:buNone/>
            </a:pPr>
            <a:r>
              <a:rPr lang="en-US"/>
              <a:t>done</a:t>
            </a:r>
            <a:endParaRPr/>
          </a:p>
          <a:p>
            <a:pPr indent="0" lvl="0" marL="0" rtl="0" algn="l">
              <a:spcBef>
                <a:spcPts val="0"/>
              </a:spcBef>
              <a:spcAft>
                <a:spcPts val="0"/>
              </a:spcAft>
              <a:buNone/>
            </a:pPr>
            <a:r>
              <a:t/>
            </a:r>
            <a:endParaRPr/>
          </a:p>
        </p:txBody>
      </p:sp>
      <p:sp>
        <p:nvSpPr>
          <p:cNvPr id="280" name="Google Shape;280;p38"/>
          <p:cNvSpPr txBox="1"/>
          <p:nvPr/>
        </p:nvSpPr>
        <p:spPr>
          <a:xfrm>
            <a:off x="4057150" y="886825"/>
            <a:ext cx="468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as: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0</a:t>
            </a:r>
            <a:endParaRPr b="1"/>
          </a:p>
          <a:p>
            <a:pPr indent="0" lvl="0" marL="0" rtl="0" algn="l">
              <a:spcBef>
                <a:spcPts val="0"/>
              </a:spcBef>
              <a:spcAft>
                <a:spcPts val="0"/>
              </a:spcAft>
              <a:buNone/>
            </a:pPr>
            <a:r>
              <a:rPr b="1" lang="en-US"/>
              <a:t>1 0</a:t>
            </a:r>
            <a:endParaRPr b="1"/>
          </a:p>
          <a:p>
            <a:pPr indent="0" lvl="0" marL="0" rtl="0" algn="l">
              <a:spcBef>
                <a:spcPts val="0"/>
              </a:spcBef>
              <a:spcAft>
                <a:spcPts val="0"/>
              </a:spcAft>
              <a:buNone/>
            </a:pPr>
            <a:r>
              <a:rPr b="1" lang="en-US"/>
              <a:t>2 1 0</a:t>
            </a:r>
            <a:endParaRPr b="1"/>
          </a:p>
          <a:p>
            <a:pPr indent="0" lvl="0" marL="0" rtl="0" algn="l">
              <a:spcBef>
                <a:spcPts val="0"/>
              </a:spcBef>
              <a:spcAft>
                <a:spcPts val="0"/>
              </a:spcAft>
              <a:buNone/>
            </a:pPr>
            <a:r>
              <a:rPr b="1" lang="en-US"/>
              <a:t>3 2 1 0</a:t>
            </a:r>
            <a:endParaRPr b="1"/>
          </a:p>
          <a:p>
            <a:pPr indent="0" lvl="0" marL="0" rtl="0" algn="l">
              <a:spcBef>
                <a:spcPts val="0"/>
              </a:spcBef>
              <a:spcAft>
                <a:spcPts val="0"/>
              </a:spcAft>
              <a:buNone/>
            </a:pPr>
            <a:r>
              <a:rPr b="1" lang="en-US"/>
              <a:t>4 3 2 1 0</a:t>
            </a:r>
            <a:endParaRPr b="1"/>
          </a:p>
          <a:p>
            <a:pPr indent="0" lvl="0" marL="0" rtl="0" algn="l">
              <a:spcBef>
                <a:spcPts val="0"/>
              </a:spcBef>
              <a:spcAft>
                <a:spcPts val="0"/>
              </a:spcAft>
              <a:buNone/>
            </a:pPr>
            <a:r>
              <a:rPr b="1" lang="en-US"/>
              <a:t>5 4 3 2 1 0</a:t>
            </a:r>
            <a:endParaRPr b="1"/>
          </a:p>
          <a:p>
            <a:pPr indent="0" lvl="0" marL="0" rtl="0" algn="l">
              <a:spcBef>
                <a:spcPts val="0"/>
              </a:spcBef>
              <a:spcAft>
                <a:spcPts val="0"/>
              </a:spcAft>
              <a:buNone/>
            </a:pPr>
            <a:r>
              <a:rPr b="1" lang="en-US"/>
              <a:t>6 5 4 3 2 1 0</a:t>
            </a:r>
            <a:endParaRPr b="1"/>
          </a:p>
          <a:p>
            <a:pPr indent="0" lvl="0" marL="0" rtl="0" algn="l">
              <a:spcBef>
                <a:spcPts val="0"/>
              </a:spcBef>
              <a:spcAft>
                <a:spcPts val="0"/>
              </a:spcAft>
              <a:buNone/>
            </a:pPr>
            <a:r>
              <a:rPr b="1" lang="en-US"/>
              <a:t>7 6 5 4 3 2 1 0</a:t>
            </a:r>
            <a:endParaRPr b="1"/>
          </a:p>
          <a:p>
            <a:pPr indent="0" lvl="0" marL="0" rtl="0" algn="l">
              <a:spcBef>
                <a:spcPts val="0"/>
              </a:spcBef>
              <a:spcAft>
                <a:spcPts val="0"/>
              </a:spcAft>
              <a:buNone/>
            </a:pPr>
            <a:r>
              <a:rPr b="1" lang="en-US"/>
              <a:t>8 7 6 5 4 3 2 1 0</a:t>
            </a:r>
            <a:endParaRPr b="1"/>
          </a:p>
          <a:p>
            <a:pPr indent="0" lvl="0" marL="0" rtl="0" algn="l">
              <a:spcBef>
                <a:spcPts val="0"/>
              </a:spcBef>
              <a:spcAft>
                <a:spcPts val="0"/>
              </a:spcAft>
              <a:buNone/>
            </a:pPr>
            <a:r>
              <a:rPr b="1" lang="en-US"/>
              <a:t>9 8 7 6 5 4 3 2 1 0</a:t>
            </a:r>
            <a:endParaRPr b="1"/>
          </a:p>
          <a:p>
            <a:pPr indent="0" lvl="0" marL="0" rtl="0" algn="l">
              <a:spcBef>
                <a:spcPts val="0"/>
              </a:spcBef>
              <a:spcAft>
                <a:spcPts val="0"/>
              </a:spcAft>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6" name="Google Shape;286;p39"/>
          <p:cNvSpPr txBox="1"/>
          <p:nvPr/>
        </p:nvSpPr>
        <p:spPr>
          <a:xfrm>
            <a:off x="180175" y="-138800"/>
            <a:ext cx="40119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t>
            </a:r>
            <a:endParaRPr sz="3100">
              <a:solidFill>
                <a:srgbClr val="741B47"/>
              </a:solidFill>
              <a:latin typeface="Raleway SemiBold"/>
              <a:ea typeface="Raleway SemiBold"/>
              <a:cs typeface="Raleway SemiBold"/>
              <a:sym typeface="Raleway SemiBold"/>
            </a:endParaRPr>
          </a:p>
        </p:txBody>
      </p:sp>
      <p:sp>
        <p:nvSpPr>
          <p:cNvPr id="287" name="Google Shape;287;p39"/>
          <p:cNvSpPr txBox="1"/>
          <p:nvPr/>
        </p:nvSpPr>
        <p:spPr>
          <a:xfrm>
            <a:off x="180175" y="692800"/>
            <a:ext cx="8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8" name="Google Shape;288;p39"/>
          <p:cNvSpPr txBox="1"/>
          <p:nvPr/>
        </p:nvSpPr>
        <p:spPr>
          <a:xfrm>
            <a:off x="380175" y="870300"/>
            <a:ext cx="447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if [ -s /tmp/tempstuff ] </a:t>
            </a:r>
            <a:endParaRPr/>
          </a:p>
          <a:p>
            <a:pPr indent="457200" lvl="0" marL="0" rtl="0" algn="l">
              <a:spcBef>
                <a:spcPts val="0"/>
              </a:spcBef>
              <a:spcAft>
                <a:spcPts val="0"/>
              </a:spcAft>
              <a:buNone/>
            </a:pPr>
            <a:r>
              <a:rPr lang="en-US"/>
              <a:t>then echo “/tmp/tempstuff found; aborting!” </a:t>
            </a:r>
            <a:endParaRPr/>
          </a:p>
          <a:p>
            <a:pPr indent="0" lvl="0" marL="0" rtl="0" algn="l">
              <a:spcBef>
                <a:spcPts val="0"/>
              </a:spcBef>
              <a:spcAft>
                <a:spcPts val="0"/>
              </a:spcAft>
              <a:buNone/>
            </a:pPr>
            <a:r>
              <a:rPr lang="en-US"/>
              <a:t>exit fi</a:t>
            </a:r>
            <a:endParaRPr/>
          </a:p>
        </p:txBody>
      </p:sp>
      <p:sp>
        <p:nvSpPr>
          <p:cNvPr id="289" name="Google Shape;289;p39"/>
          <p:cNvSpPr txBox="1"/>
          <p:nvPr/>
        </p:nvSpPr>
        <p:spPr>
          <a:xfrm>
            <a:off x="380175" y="2366850"/>
            <a:ext cx="2170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case word in pattern1)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command(s);; </a:t>
            </a:r>
            <a:endParaRPr/>
          </a:p>
          <a:p>
            <a:pPr indent="0" lvl="0" marL="0" rtl="0" algn="l">
              <a:spcBef>
                <a:spcPts val="0"/>
              </a:spcBef>
              <a:spcAft>
                <a:spcPts val="0"/>
              </a:spcAft>
              <a:buNone/>
            </a:pPr>
            <a:r>
              <a:rPr lang="en-US"/>
              <a:t>pattern2) </a:t>
            </a:r>
            <a:endParaRPr/>
          </a:p>
          <a:p>
            <a:pPr indent="0" lvl="0" marL="0" rtl="0" algn="l">
              <a:spcBef>
                <a:spcPts val="0"/>
              </a:spcBef>
              <a:spcAft>
                <a:spcPts val="0"/>
              </a:spcAft>
              <a:buNone/>
            </a:pPr>
            <a:r>
              <a:rPr lang="en-US"/>
              <a:t>command(s);;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esac</a:t>
            </a:r>
            <a:endParaRPr/>
          </a:p>
        </p:txBody>
      </p:sp>
      <p:pic>
        <p:nvPicPr>
          <p:cNvPr id="290" name="Google Shape;290;p39"/>
          <p:cNvPicPr preferRelativeResize="0"/>
          <p:nvPr/>
        </p:nvPicPr>
        <p:blipFill>
          <a:blip r:embed="rId3">
            <a:alphaModFix/>
          </a:blip>
          <a:stretch>
            <a:fillRect/>
          </a:stretch>
        </p:blipFill>
        <p:spPr>
          <a:xfrm>
            <a:off x="4908800" y="143325"/>
            <a:ext cx="3541400" cy="4796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6" name="Google Shape;296;p40"/>
          <p:cNvSpPr txBox="1"/>
          <p:nvPr/>
        </p:nvSpPr>
        <p:spPr>
          <a:xfrm>
            <a:off x="180175" y="-138800"/>
            <a:ext cx="40119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t>
            </a:r>
            <a:endParaRPr sz="3100">
              <a:solidFill>
                <a:srgbClr val="741B47"/>
              </a:solidFill>
              <a:latin typeface="Raleway SemiBold"/>
              <a:ea typeface="Raleway SemiBold"/>
              <a:cs typeface="Raleway SemiBold"/>
              <a:sym typeface="Raleway SemiBold"/>
            </a:endParaRPr>
          </a:p>
        </p:txBody>
      </p:sp>
      <p:sp>
        <p:nvSpPr>
          <p:cNvPr id="297" name="Google Shape;297;p40"/>
          <p:cNvSpPr txBox="1"/>
          <p:nvPr/>
        </p:nvSpPr>
        <p:spPr>
          <a:xfrm>
            <a:off x="180175" y="692800"/>
            <a:ext cx="8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8" name="Google Shape;298;p40"/>
          <p:cNvSpPr txBox="1"/>
          <p:nvPr/>
        </p:nvSpPr>
        <p:spPr>
          <a:xfrm>
            <a:off x="380175" y="870300"/>
            <a:ext cx="44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How to define functions in scripts</a:t>
            </a:r>
            <a:endParaRPr b="1"/>
          </a:p>
        </p:txBody>
      </p:sp>
      <p:sp>
        <p:nvSpPr>
          <p:cNvPr id="299" name="Google Shape;299;p40"/>
          <p:cNvSpPr txBox="1"/>
          <p:nvPr/>
        </p:nvSpPr>
        <p:spPr>
          <a:xfrm>
            <a:off x="321475" y="1385650"/>
            <a:ext cx="447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#!/bin/sh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Define your function here</a:t>
            </a:r>
            <a:endParaRPr/>
          </a:p>
          <a:p>
            <a:pPr indent="0" lvl="0" marL="0" rtl="0" algn="l">
              <a:spcBef>
                <a:spcPts val="0"/>
              </a:spcBef>
              <a:spcAft>
                <a:spcPts val="0"/>
              </a:spcAft>
              <a:buNone/>
            </a:pPr>
            <a:r>
              <a:rPr lang="en-US"/>
              <a:t>Hello () {</a:t>
            </a:r>
            <a:endParaRPr/>
          </a:p>
          <a:p>
            <a:pPr indent="0" lvl="0" marL="0" rtl="0" algn="l">
              <a:spcBef>
                <a:spcPts val="0"/>
              </a:spcBef>
              <a:spcAft>
                <a:spcPts val="0"/>
              </a:spcAft>
              <a:buNone/>
            </a:pPr>
            <a:r>
              <a:rPr lang="en-US"/>
              <a:t>   echo "Hello World"</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Invoke your function</a:t>
            </a:r>
            <a:endParaRPr/>
          </a:p>
          <a:p>
            <a:pPr indent="0" lvl="0" marL="0" rtl="0" algn="l">
              <a:spcBef>
                <a:spcPts val="0"/>
              </a:spcBef>
              <a:spcAft>
                <a:spcPts val="0"/>
              </a:spcAft>
              <a:buNone/>
            </a:pPr>
            <a:r>
              <a:rPr lang="en-US"/>
              <a:t>Hello</a:t>
            </a:r>
            <a:endParaRPr/>
          </a:p>
        </p:txBody>
      </p:sp>
      <p:sp>
        <p:nvSpPr>
          <p:cNvPr id="300" name="Google Shape;300;p40"/>
          <p:cNvSpPr txBox="1"/>
          <p:nvPr/>
        </p:nvSpPr>
        <p:spPr>
          <a:xfrm>
            <a:off x="2915400" y="350965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The output would be </a:t>
            </a:r>
            <a:endParaRPr b="1"/>
          </a:p>
          <a:p>
            <a:pPr indent="0" lvl="0" marL="0" rtl="0" algn="l">
              <a:spcBef>
                <a:spcPts val="0"/>
              </a:spcBef>
              <a:spcAft>
                <a:spcPts val="0"/>
              </a:spcAft>
              <a:buNone/>
            </a:pPr>
            <a:r>
              <a:rPr lang="en-US"/>
              <a:t>$./test.sh</a:t>
            </a:r>
            <a:endParaRPr/>
          </a:p>
          <a:p>
            <a:pPr indent="0" lvl="0" marL="0" rtl="0" algn="l">
              <a:spcBef>
                <a:spcPts val="0"/>
              </a:spcBef>
              <a:spcAft>
                <a:spcPts val="0"/>
              </a:spcAft>
              <a:buNone/>
            </a:pPr>
            <a:r>
              <a:rPr lang="en-US"/>
              <a:t>Hello World</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6" name="Google Shape;306;p41"/>
          <p:cNvSpPr txBox="1"/>
          <p:nvPr/>
        </p:nvSpPr>
        <p:spPr>
          <a:xfrm>
            <a:off x="180175" y="-138800"/>
            <a:ext cx="40119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t>
            </a:r>
            <a:endParaRPr sz="3100">
              <a:solidFill>
                <a:srgbClr val="741B47"/>
              </a:solidFill>
              <a:latin typeface="Raleway SemiBold"/>
              <a:ea typeface="Raleway SemiBold"/>
              <a:cs typeface="Raleway SemiBold"/>
              <a:sym typeface="Raleway SemiBold"/>
            </a:endParaRPr>
          </a:p>
        </p:txBody>
      </p:sp>
      <p:sp>
        <p:nvSpPr>
          <p:cNvPr id="307" name="Google Shape;307;p41"/>
          <p:cNvSpPr txBox="1"/>
          <p:nvPr/>
        </p:nvSpPr>
        <p:spPr>
          <a:xfrm>
            <a:off x="180175" y="692800"/>
            <a:ext cx="8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08" name="Google Shape;308;p41"/>
          <p:cNvPicPr preferRelativeResize="0"/>
          <p:nvPr/>
        </p:nvPicPr>
        <p:blipFill>
          <a:blip r:embed="rId3">
            <a:alphaModFix/>
          </a:blip>
          <a:stretch>
            <a:fillRect/>
          </a:stretch>
        </p:blipFill>
        <p:spPr>
          <a:xfrm>
            <a:off x="2092025" y="698900"/>
            <a:ext cx="4699961" cy="3745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4" name="Google Shape;314;p42"/>
          <p:cNvSpPr txBox="1"/>
          <p:nvPr/>
        </p:nvSpPr>
        <p:spPr>
          <a:xfrm>
            <a:off x="180175" y="-138800"/>
            <a:ext cx="40119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t>
            </a:r>
            <a:endParaRPr sz="3100">
              <a:solidFill>
                <a:srgbClr val="741B47"/>
              </a:solidFill>
              <a:latin typeface="Raleway SemiBold"/>
              <a:ea typeface="Raleway SemiBold"/>
              <a:cs typeface="Raleway SemiBold"/>
              <a:sym typeface="Raleway SemiBold"/>
            </a:endParaRPr>
          </a:p>
        </p:txBody>
      </p:sp>
      <p:sp>
        <p:nvSpPr>
          <p:cNvPr id="315" name="Google Shape;315;p42"/>
          <p:cNvSpPr txBox="1"/>
          <p:nvPr/>
        </p:nvSpPr>
        <p:spPr>
          <a:xfrm>
            <a:off x="180175" y="692800"/>
            <a:ext cx="8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16" name="Google Shape;316;p42"/>
          <p:cNvPicPr preferRelativeResize="0"/>
          <p:nvPr/>
        </p:nvPicPr>
        <p:blipFill>
          <a:blip r:embed="rId3">
            <a:alphaModFix/>
          </a:blip>
          <a:stretch>
            <a:fillRect/>
          </a:stretch>
        </p:blipFill>
        <p:spPr>
          <a:xfrm>
            <a:off x="1614300" y="698900"/>
            <a:ext cx="5688187" cy="3745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2" name="Google Shape;322;p43"/>
          <p:cNvSpPr txBox="1"/>
          <p:nvPr/>
        </p:nvSpPr>
        <p:spPr>
          <a:xfrm>
            <a:off x="180175" y="-138800"/>
            <a:ext cx="40119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Creating scripts </a:t>
            </a:r>
            <a:endParaRPr sz="3100">
              <a:solidFill>
                <a:srgbClr val="741B47"/>
              </a:solidFill>
              <a:latin typeface="Raleway SemiBold"/>
              <a:ea typeface="Raleway SemiBold"/>
              <a:cs typeface="Raleway SemiBold"/>
              <a:sym typeface="Raleway SemiBold"/>
            </a:endParaRPr>
          </a:p>
        </p:txBody>
      </p:sp>
      <p:sp>
        <p:nvSpPr>
          <p:cNvPr id="323" name="Google Shape;323;p43"/>
          <p:cNvSpPr txBox="1"/>
          <p:nvPr/>
        </p:nvSpPr>
        <p:spPr>
          <a:xfrm>
            <a:off x="180175" y="692800"/>
            <a:ext cx="8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24" name="Google Shape;324;p43"/>
          <p:cNvPicPr preferRelativeResize="0"/>
          <p:nvPr/>
        </p:nvPicPr>
        <p:blipFill>
          <a:blip r:embed="rId3">
            <a:alphaModFix/>
          </a:blip>
          <a:stretch>
            <a:fillRect/>
          </a:stretch>
        </p:blipFill>
        <p:spPr>
          <a:xfrm>
            <a:off x="2728875" y="922000"/>
            <a:ext cx="2943225" cy="3714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0" name="Google Shape;330;p44"/>
          <p:cNvSpPr txBox="1"/>
          <p:nvPr/>
        </p:nvSpPr>
        <p:spPr>
          <a:xfrm>
            <a:off x="180175" y="-138800"/>
            <a:ext cx="75399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for statement in scripts</a:t>
            </a:r>
            <a:endParaRPr sz="3100">
              <a:solidFill>
                <a:srgbClr val="741B47"/>
              </a:solidFill>
              <a:latin typeface="Raleway SemiBold"/>
              <a:ea typeface="Raleway SemiBold"/>
              <a:cs typeface="Raleway SemiBold"/>
              <a:sym typeface="Raleway SemiBold"/>
            </a:endParaRPr>
          </a:p>
        </p:txBody>
      </p:sp>
      <p:sp>
        <p:nvSpPr>
          <p:cNvPr id="331" name="Google Shape;331;p44"/>
          <p:cNvSpPr txBox="1"/>
          <p:nvPr/>
        </p:nvSpPr>
        <p:spPr>
          <a:xfrm>
            <a:off x="180175" y="692800"/>
            <a:ext cx="8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32" name="Google Shape;332;p44"/>
          <p:cNvPicPr preferRelativeResize="0"/>
          <p:nvPr/>
        </p:nvPicPr>
        <p:blipFill>
          <a:blip r:embed="rId3">
            <a:alphaModFix/>
          </a:blip>
          <a:stretch>
            <a:fillRect/>
          </a:stretch>
        </p:blipFill>
        <p:spPr>
          <a:xfrm>
            <a:off x="2908850" y="891050"/>
            <a:ext cx="2962890" cy="3745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8" name="Google Shape;338;p45"/>
          <p:cNvSpPr txBox="1"/>
          <p:nvPr/>
        </p:nvSpPr>
        <p:spPr>
          <a:xfrm>
            <a:off x="180175" y="-138800"/>
            <a:ext cx="75399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exit code in scripts</a:t>
            </a:r>
            <a:endParaRPr sz="3100">
              <a:solidFill>
                <a:srgbClr val="741B47"/>
              </a:solidFill>
              <a:latin typeface="Raleway SemiBold"/>
              <a:ea typeface="Raleway SemiBold"/>
              <a:cs typeface="Raleway SemiBold"/>
              <a:sym typeface="Raleway SemiBold"/>
            </a:endParaRPr>
          </a:p>
        </p:txBody>
      </p:sp>
      <p:sp>
        <p:nvSpPr>
          <p:cNvPr id="339" name="Google Shape;339;p45"/>
          <p:cNvSpPr txBox="1"/>
          <p:nvPr/>
        </p:nvSpPr>
        <p:spPr>
          <a:xfrm>
            <a:off x="180175" y="692800"/>
            <a:ext cx="8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40" name="Google Shape;340;p45"/>
          <p:cNvPicPr preferRelativeResize="0"/>
          <p:nvPr/>
        </p:nvPicPr>
        <p:blipFill>
          <a:blip r:embed="rId3">
            <a:alphaModFix/>
          </a:blip>
          <a:stretch>
            <a:fillRect/>
          </a:stretch>
        </p:blipFill>
        <p:spPr>
          <a:xfrm>
            <a:off x="2274200" y="966788"/>
            <a:ext cx="3886200" cy="320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1" name="Google Shape;61;p10"/>
          <p:cNvSpPr txBox="1"/>
          <p:nvPr/>
        </p:nvSpPr>
        <p:spPr>
          <a:xfrm>
            <a:off x="180175" y="89800"/>
            <a:ext cx="8376300" cy="1123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What defines a Linux OS?</a:t>
            </a:r>
            <a:endParaRPr sz="4800">
              <a:solidFill>
                <a:srgbClr val="741B47"/>
              </a:solidFill>
              <a:latin typeface="Raleway SemiBold"/>
              <a:ea typeface="Raleway SemiBold"/>
              <a:cs typeface="Raleway SemiBold"/>
              <a:sym typeface="Raleway SemiBold"/>
            </a:endParaRPr>
          </a:p>
        </p:txBody>
      </p:sp>
      <p:sp>
        <p:nvSpPr>
          <p:cNvPr id="62" name="Google Shape;62;p10"/>
          <p:cNvSpPr txBox="1"/>
          <p:nvPr/>
        </p:nvSpPr>
        <p:spPr>
          <a:xfrm>
            <a:off x="224700" y="1266475"/>
            <a:ext cx="8694600" cy="3317100"/>
          </a:xfrm>
          <a:prstGeom prst="rect">
            <a:avLst/>
          </a:prstGeom>
          <a:noFill/>
          <a:ln>
            <a:noFill/>
          </a:ln>
        </p:spPr>
        <p:txBody>
          <a:bodyPr anchorCtr="0" anchor="ctr" bIns="0" lIns="0" spcFirstLastPara="1" rIns="0" wrap="square" tIns="0">
            <a:noAutofit/>
          </a:bodyPr>
          <a:lstStyle/>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Command line shells</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Graphical User Interfaces (Ease of use for command line shells)</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Utility Programs (Calculators, disk managers etc)</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Libraries (Collections of functions)</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Productivity Programs (web browsers, word processors, graphic editors)</a:t>
            </a:r>
            <a:endParaRPr sz="19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6" name="Google Shape;346;p46"/>
          <p:cNvSpPr txBox="1"/>
          <p:nvPr>
            <p:ph idx="4294967295" type="ctrTitle"/>
          </p:nvPr>
        </p:nvSpPr>
        <p:spPr>
          <a:xfrm>
            <a:off x="1602000" y="1653200"/>
            <a:ext cx="5940000" cy="1111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SemiBold"/>
              <a:buNone/>
            </a:pPr>
            <a:r>
              <a:rPr b="1" i="0" lang="en-US" sz="7200" u="none" cap="none" strike="noStrike">
                <a:solidFill>
                  <a:srgbClr val="8F4B6C"/>
                </a:solidFill>
                <a:latin typeface="Comic Sans MS"/>
                <a:ea typeface="Comic Sans MS"/>
                <a:cs typeface="Comic Sans MS"/>
                <a:sym typeface="Comic Sans MS"/>
              </a:rPr>
              <a:t>THANK</a:t>
            </a:r>
            <a:r>
              <a:rPr b="1" lang="en-US" sz="7200">
                <a:solidFill>
                  <a:srgbClr val="8F4B6C"/>
                </a:solidFill>
                <a:latin typeface="Comic Sans MS"/>
                <a:ea typeface="Comic Sans MS"/>
                <a:cs typeface="Comic Sans MS"/>
                <a:sym typeface="Comic Sans MS"/>
              </a:rPr>
              <a:t> YOU </a:t>
            </a:r>
            <a:endParaRPr b="1" sz="7200">
              <a:solidFill>
                <a:srgbClr val="8F4B6C"/>
              </a:solidFill>
              <a:latin typeface="Comic Sans MS"/>
              <a:ea typeface="Comic Sans MS"/>
              <a:cs typeface="Comic Sans MS"/>
              <a:sym typeface="Comic Sans MS"/>
            </a:endParaRPr>
          </a:p>
          <a:p>
            <a:pPr indent="0" lvl="0" marL="0" marR="0" rtl="0" algn="l">
              <a:lnSpc>
                <a:spcPct val="80000"/>
              </a:lnSpc>
              <a:spcBef>
                <a:spcPts val="0"/>
              </a:spcBef>
              <a:spcAft>
                <a:spcPts val="0"/>
              </a:spcAft>
              <a:buClr>
                <a:schemeClr val="accent2"/>
              </a:buClr>
              <a:buSzPts val="4800"/>
              <a:buFont typeface="Raleway SemiBold"/>
              <a:buNone/>
            </a:pPr>
            <a:r>
              <a:t/>
            </a:r>
            <a:endParaRPr b="1" sz="7200">
              <a:solidFill>
                <a:srgbClr val="8F4B6C"/>
              </a:solidFill>
              <a:latin typeface="Comic Sans MS"/>
              <a:ea typeface="Comic Sans MS"/>
              <a:cs typeface="Comic Sans MS"/>
              <a:sym typeface="Comic Sans MS"/>
            </a:endParaRPr>
          </a:p>
        </p:txBody>
      </p:sp>
      <p:sp>
        <p:nvSpPr>
          <p:cNvPr id="347" name="Google Shape;347;p46"/>
          <p:cNvSpPr txBox="1"/>
          <p:nvPr>
            <p:ph idx="4294967295" type="subTitle"/>
          </p:nvPr>
        </p:nvSpPr>
        <p:spPr>
          <a:xfrm>
            <a:off x="2614675" y="3399550"/>
            <a:ext cx="3726300" cy="769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en-US" sz="3600" u="none" cap="none" strike="noStrike">
                <a:solidFill>
                  <a:srgbClr val="1D1F28"/>
                </a:solidFill>
                <a:latin typeface="Barlow"/>
                <a:ea typeface="Barlow"/>
                <a:cs typeface="Barlow"/>
                <a:sym typeface="Barlow"/>
              </a:rPr>
              <a:t>Any questions?</a:t>
            </a:r>
            <a:endParaRPr b="1" i="0" sz="3600" u="none" cap="none" strike="noStrike">
              <a:solidFill>
                <a:srgbClr val="1D1F28"/>
              </a:solidFill>
              <a:latin typeface="Barlow"/>
              <a:ea typeface="Barlow"/>
              <a:cs typeface="Barlow"/>
              <a:sym typeface="Barlow"/>
            </a:endParaRPr>
          </a:p>
          <a:p>
            <a:pPr indent="0" lvl="0" marL="457200" marR="0" rtl="0" algn="l">
              <a:lnSpc>
                <a:spcPct val="110000"/>
              </a:lnSpc>
              <a:spcBef>
                <a:spcPts val="600"/>
              </a:spcBef>
              <a:spcAft>
                <a:spcPts val="0"/>
              </a:spcAft>
              <a:buNone/>
            </a:pPr>
            <a:r>
              <a:t/>
            </a:r>
            <a:endParaRPr b="0" i="0" sz="2000" u="none" cap="none" strike="noStrike">
              <a:solidFill>
                <a:schemeClr val="dk1"/>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 name="Google Shape;68;p11"/>
          <p:cNvSpPr txBox="1"/>
          <p:nvPr/>
        </p:nvSpPr>
        <p:spPr>
          <a:xfrm>
            <a:off x="180175" y="89800"/>
            <a:ext cx="8376300" cy="1123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Optional : Install Blender in Ubuntu</a:t>
            </a:r>
            <a:endParaRPr sz="3100">
              <a:solidFill>
                <a:srgbClr val="741B47"/>
              </a:solidFill>
              <a:latin typeface="Raleway SemiBold"/>
              <a:ea typeface="Raleway SemiBold"/>
              <a:cs typeface="Raleway SemiBold"/>
              <a:sym typeface="Raleway SemiBold"/>
            </a:endParaRPr>
          </a:p>
        </p:txBody>
      </p:sp>
      <p:sp>
        <p:nvSpPr>
          <p:cNvPr id="69" name="Google Shape;69;p11"/>
          <p:cNvSpPr txBox="1"/>
          <p:nvPr/>
        </p:nvSpPr>
        <p:spPr>
          <a:xfrm>
            <a:off x="246725" y="933800"/>
            <a:ext cx="8694600" cy="3317100"/>
          </a:xfrm>
          <a:prstGeom prst="rect">
            <a:avLst/>
          </a:prstGeom>
          <a:noFill/>
          <a:ln>
            <a:noFill/>
          </a:ln>
        </p:spPr>
        <p:txBody>
          <a:bodyPr anchorCtr="0" anchor="ctr" bIns="0" lIns="0" spcFirstLastPara="1" rIns="0" wrap="square" tIns="0">
            <a:noAutofit/>
          </a:bodyPr>
          <a:lstStyle/>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sudo apt-get update</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sudo apt-get install Blender</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blender</a:t>
            </a:r>
            <a:endParaRPr sz="19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rPr lang="en-US" sz="1900">
                <a:solidFill>
                  <a:srgbClr val="741B47"/>
                </a:solidFill>
                <a:latin typeface="Raleway SemiBold"/>
                <a:ea typeface="Raleway SemiBold"/>
                <a:cs typeface="Raleway SemiBold"/>
                <a:sym typeface="Raleway SemiBold"/>
              </a:rPr>
              <a:t>Installation can take around 10 min with ~900Mb space</a:t>
            </a:r>
            <a:endParaRPr sz="1900">
              <a:solidFill>
                <a:srgbClr val="741B47"/>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5" name="Google Shape;75;p12"/>
          <p:cNvSpPr txBox="1"/>
          <p:nvPr/>
        </p:nvSpPr>
        <p:spPr>
          <a:xfrm>
            <a:off x="180175" y="89800"/>
            <a:ext cx="8376300" cy="1123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Using tar </a:t>
            </a:r>
            <a:r>
              <a:rPr lang="en-US" sz="3100">
                <a:solidFill>
                  <a:srgbClr val="741B47"/>
                </a:solidFill>
                <a:latin typeface="Raleway SemiBold"/>
                <a:ea typeface="Raleway SemiBold"/>
                <a:cs typeface="Raleway SemiBold"/>
                <a:sym typeface="Raleway SemiBold"/>
              </a:rPr>
              <a:t>archive</a:t>
            </a:r>
            <a:r>
              <a:rPr lang="en-US" sz="3100">
                <a:solidFill>
                  <a:srgbClr val="741B47"/>
                </a:solidFill>
                <a:latin typeface="Raleway SemiBold"/>
                <a:ea typeface="Raleway SemiBold"/>
                <a:cs typeface="Raleway SemiBold"/>
                <a:sym typeface="Raleway SemiBold"/>
              </a:rPr>
              <a:t> extractor	</a:t>
            </a:r>
            <a:endParaRPr sz="3100">
              <a:solidFill>
                <a:srgbClr val="741B47"/>
              </a:solidFill>
              <a:latin typeface="Raleway SemiBold"/>
              <a:ea typeface="Raleway SemiBold"/>
              <a:cs typeface="Raleway SemiBold"/>
              <a:sym typeface="Raleway SemiBold"/>
            </a:endParaRPr>
          </a:p>
        </p:txBody>
      </p:sp>
      <p:sp>
        <p:nvSpPr>
          <p:cNvPr id="76" name="Google Shape;76;p12"/>
          <p:cNvSpPr txBox="1"/>
          <p:nvPr/>
        </p:nvSpPr>
        <p:spPr>
          <a:xfrm>
            <a:off x="246725" y="1162400"/>
            <a:ext cx="8694600" cy="3317100"/>
          </a:xfrm>
          <a:prstGeom prst="rect">
            <a:avLst/>
          </a:prstGeom>
          <a:noFill/>
          <a:ln>
            <a:noFill/>
          </a:ln>
        </p:spPr>
        <p:txBody>
          <a:bodyPr anchorCtr="0" anchor="ctr" bIns="0" lIns="0" spcFirstLastPara="1" rIns="0" wrap="square" tIns="0">
            <a:noAutofit/>
          </a:bodyPr>
          <a:lstStyle/>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tar –help</a:t>
            </a:r>
            <a:endParaRPr sz="1900">
              <a:solidFill>
                <a:srgbClr val="741B47"/>
              </a:solidFill>
              <a:latin typeface="Raleway SemiBold"/>
              <a:ea typeface="Raleway SemiBold"/>
              <a:cs typeface="Raleway SemiBold"/>
              <a:sym typeface="Raleway SemiBold"/>
            </a:endParaRPr>
          </a:p>
          <a:p>
            <a:pPr indent="0" lvl="0" marL="45720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Create a new archive file </a:t>
            </a:r>
            <a:endParaRPr sz="1900">
              <a:solidFill>
                <a:srgbClr val="741B47"/>
              </a:solidFill>
              <a:latin typeface="Raleway SemiBold"/>
              <a:ea typeface="Raleway SemiBold"/>
              <a:cs typeface="Raleway SemiBold"/>
              <a:sym typeface="Raleway SemiBold"/>
            </a:endParaRPr>
          </a:p>
          <a:p>
            <a:pPr indent="0" lvl="0" marL="457200" rtl="0" algn="l">
              <a:lnSpc>
                <a:spcPct val="90000"/>
              </a:lnSpc>
              <a:spcBef>
                <a:spcPts val="0"/>
              </a:spcBef>
              <a:spcAft>
                <a:spcPts val="0"/>
              </a:spcAft>
              <a:buNone/>
            </a:pPr>
            <a:r>
              <a:rPr lang="en-US" sz="1900">
                <a:solidFill>
                  <a:srgbClr val="741B47"/>
                </a:solidFill>
                <a:latin typeface="Raleway SemiBold"/>
                <a:ea typeface="Raleway SemiBold"/>
                <a:cs typeface="Raleway SemiBold"/>
                <a:sym typeface="Raleway SemiBold"/>
              </a:rPr>
              <a:t>tar -cf backup.tar /home/volkan</a:t>
            </a:r>
            <a:endParaRPr sz="1900">
              <a:solidFill>
                <a:srgbClr val="741B47"/>
              </a:solidFill>
              <a:latin typeface="Raleway SemiBold"/>
              <a:ea typeface="Raleway SemiBold"/>
              <a:cs typeface="Raleway SemiBold"/>
              <a:sym typeface="Raleway SemiBold"/>
            </a:endParaRPr>
          </a:p>
          <a:p>
            <a:pPr indent="0" lvl="0" marL="45720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a:p>
            <a:pPr indent="-349250" lvl="0" marL="457200" rtl="0" algn="l">
              <a:lnSpc>
                <a:spcPct val="90000"/>
              </a:lnSpc>
              <a:spcBef>
                <a:spcPts val="0"/>
              </a:spcBef>
              <a:spcAft>
                <a:spcPts val="0"/>
              </a:spcAft>
              <a:buClr>
                <a:srgbClr val="741B47"/>
              </a:buClr>
              <a:buSzPts val="1900"/>
              <a:buFont typeface="Raleway SemiBold"/>
              <a:buChar char="●"/>
            </a:pPr>
            <a:r>
              <a:rPr lang="en-US" sz="1900">
                <a:solidFill>
                  <a:srgbClr val="741B47"/>
                </a:solidFill>
                <a:latin typeface="Raleway SemiBold"/>
                <a:ea typeface="Raleway SemiBold"/>
                <a:cs typeface="Raleway SemiBold"/>
                <a:sym typeface="Raleway SemiBold"/>
              </a:rPr>
              <a:t>tar -C /home/volkan/installers -xvf backup.tar</a:t>
            </a:r>
            <a:endParaRPr sz="1900">
              <a:solidFill>
                <a:srgbClr val="741B47"/>
              </a:solidFill>
              <a:latin typeface="Raleway SemiBold"/>
              <a:ea typeface="Raleway SemiBold"/>
              <a:cs typeface="Raleway SemiBold"/>
              <a:sym typeface="Raleway SemiBold"/>
            </a:endParaRPr>
          </a:p>
          <a:p>
            <a:pPr indent="0" lvl="0" marL="45720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a:p>
            <a:pPr indent="0" lvl="0" marL="457200" rtl="0" algn="l">
              <a:lnSpc>
                <a:spcPct val="90000"/>
              </a:lnSpc>
              <a:spcBef>
                <a:spcPts val="0"/>
              </a:spcBef>
              <a:spcAft>
                <a:spcPts val="0"/>
              </a:spcAft>
              <a:buNone/>
            </a:pPr>
            <a:r>
              <a:rPr lang="en-US" sz="1900">
                <a:solidFill>
                  <a:srgbClr val="741B47"/>
                </a:solidFill>
                <a:latin typeface="Raleway SemiBold"/>
                <a:ea typeface="Raleway SemiBold"/>
                <a:cs typeface="Raleway SemiBold"/>
                <a:sym typeface="Raleway SemiBold"/>
              </a:rPr>
              <a:t>Its also possible to use zip/unzip</a:t>
            </a:r>
            <a:endParaRPr sz="1900">
              <a:solidFill>
                <a:srgbClr val="741B47"/>
              </a:solidFill>
              <a:latin typeface="Raleway SemiBold"/>
              <a:ea typeface="Raleway SemiBold"/>
              <a:cs typeface="Raleway SemiBold"/>
              <a:sym typeface="Raleway SemiBold"/>
            </a:endParaRPr>
          </a:p>
          <a:p>
            <a:pPr indent="0" lvl="0" marL="45720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a:p>
            <a:pPr indent="0" lvl="0" marL="0" rtl="0" algn="l">
              <a:lnSpc>
                <a:spcPct val="90000"/>
              </a:lnSpc>
              <a:spcBef>
                <a:spcPts val="0"/>
              </a:spcBef>
              <a:spcAft>
                <a:spcPts val="0"/>
              </a:spcAft>
              <a:buNone/>
            </a:pPr>
            <a:r>
              <a:t/>
            </a:r>
            <a:endParaRPr sz="1900">
              <a:solidFill>
                <a:srgbClr val="741B47"/>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2" name="Google Shape;82;p13"/>
          <p:cNvSpPr txBox="1"/>
          <p:nvPr/>
        </p:nvSpPr>
        <p:spPr>
          <a:xfrm>
            <a:off x="180175" y="89800"/>
            <a:ext cx="8376300" cy="1123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Choosing a desktop environment</a:t>
            </a:r>
            <a:endParaRPr sz="3100">
              <a:solidFill>
                <a:srgbClr val="741B47"/>
              </a:solidFill>
              <a:latin typeface="Raleway SemiBold"/>
              <a:ea typeface="Raleway SemiBold"/>
              <a:cs typeface="Raleway SemiBold"/>
              <a:sym typeface="Raleway SemiBold"/>
            </a:endParaRPr>
          </a:p>
        </p:txBody>
      </p:sp>
      <p:sp>
        <p:nvSpPr>
          <p:cNvPr id="83" name="Google Shape;83;p13"/>
          <p:cNvSpPr txBox="1"/>
          <p:nvPr/>
        </p:nvSpPr>
        <p:spPr>
          <a:xfrm>
            <a:off x="246725" y="1010000"/>
            <a:ext cx="3423900" cy="2941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b="1" lang="en-US" sz="2300">
                <a:solidFill>
                  <a:srgbClr val="741B47"/>
                </a:solidFill>
                <a:latin typeface="Raleway"/>
                <a:ea typeface="Raleway"/>
                <a:cs typeface="Raleway"/>
                <a:sym typeface="Raleway"/>
              </a:rPr>
              <a:t>KDE </a:t>
            </a:r>
            <a:endParaRPr b="1" sz="23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2200">
                <a:solidFill>
                  <a:srgbClr val="741B47"/>
                </a:solidFill>
                <a:latin typeface="Raleway"/>
                <a:ea typeface="Raleway"/>
                <a:cs typeface="Raleway"/>
                <a:sym typeface="Raleway"/>
              </a:rPr>
              <a:t>GNOME </a:t>
            </a:r>
            <a:endParaRPr b="1" sz="21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2300">
                <a:solidFill>
                  <a:srgbClr val="741B47"/>
                </a:solidFill>
                <a:latin typeface="Raleway"/>
                <a:ea typeface="Raleway"/>
                <a:cs typeface="Raleway"/>
                <a:sym typeface="Raleway"/>
              </a:rPr>
              <a:t>LXDE </a:t>
            </a:r>
            <a:endParaRPr b="1" sz="23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2300">
                <a:solidFill>
                  <a:srgbClr val="741B47"/>
                </a:solidFill>
                <a:latin typeface="Raleway"/>
                <a:ea typeface="Raleway"/>
                <a:cs typeface="Raleway"/>
                <a:sym typeface="Raleway"/>
              </a:rPr>
              <a:t>Unity</a:t>
            </a:r>
            <a:endParaRPr b="1" sz="21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2500">
                <a:solidFill>
                  <a:srgbClr val="741B47"/>
                </a:solidFill>
                <a:latin typeface="Raleway"/>
                <a:ea typeface="Raleway"/>
                <a:cs typeface="Raleway"/>
                <a:sym typeface="Raleway"/>
              </a:rPr>
              <a:t>Xfce </a:t>
            </a:r>
            <a:endParaRPr b="1" sz="21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2400">
                <a:solidFill>
                  <a:srgbClr val="741B47"/>
                </a:solidFill>
                <a:latin typeface="Raleway"/>
                <a:ea typeface="Raleway"/>
                <a:cs typeface="Raleway"/>
                <a:sym typeface="Raleway"/>
              </a:rPr>
              <a:t>Build Your Own</a:t>
            </a:r>
            <a:endParaRPr b="1" sz="2100">
              <a:solidFill>
                <a:srgbClr val="741B47"/>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9" name="Google Shape;89;p14"/>
          <p:cNvSpPr txBox="1"/>
          <p:nvPr/>
        </p:nvSpPr>
        <p:spPr>
          <a:xfrm>
            <a:off x="180175" y="89800"/>
            <a:ext cx="8376300" cy="1123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Choosing a desktop environment</a:t>
            </a:r>
            <a:endParaRPr sz="3100">
              <a:solidFill>
                <a:srgbClr val="741B47"/>
              </a:solidFill>
              <a:latin typeface="Raleway SemiBold"/>
              <a:ea typeface="Raleway SemiBold"/>
              <a:cs typeface="Raleway SemiBold"/>
              <a:sym typeface="Raleway SemiBold"/>
            </a:endParaRPr>
          </a:p>
        </p:txBody>
      </p:sp>
      <p:pic>
        <p:nvPicPr>
          <p:cNvPr id="90" name="Google Shape;90;p14"/>
          <p:cNvPicPr preferRelativeResize="0"/>
          <p:nvPr/>
        </p:nvPicPr>
        <p:blipFill>
          <a:blip r:embed="rId3">
            <a:alphaModFix/>
          </a:blip>
          <a:stretch>
            <a:fillRect/>
          </a:stretch>
        </p:blipFill>
        <p:spPr>
          <a:xfrm>
            <a:off x="1157725" y="1096825"/>
            <a:ext cx="6962775" cy="336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 name="Google Shape;96;p15"/>
          <p:cNvSpPr txBox="1"/>
          <p:nvPr/>
        </p:nvSpPr>
        <p:spPr>
          <a:xfrm>
            <a:off x="180175" y="-62600"/>
            <a:ext cx="83763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100">
                <a:solidFill>
                  <a:srgbClr val="741B47"/>
                </a:solidFill>
                <a:latin typeface="Raleway SemiBold"/>
                <a:ea typeface="Raleway SemiBold"/>
                <a:cs typeface="Raleway SemiBold"/>
                <a:sym typeface="Raleway SemiBold"/>
              </a:rPr>
              <a:t>Common used package tools</a:t>
            </a:r>
            <a:endParaRPr sz="3100">
              <a:solidFill>
                <a:srgbClr val="741B47"/>
              </a:solidFill>
              <a:latin typeface="Raleway SemiBold"/>
              <a:ea typeface="Raleway SemiBold"/>
              <a:cs typeface="Raleway SemiBold"/>
              <a:sym typeface="Raleway SemiBold"/>
            </a:endParaRPr>
          </a:p>
        </p:txBody>
      </p:sp>
      <p:sp>
        <p:nvSpPr>
          <p:cNvPr id="97" name="Google Shape;97;p15"/>
          <p:cNvSpPr txBox="1"/>
          <p:nvPr/>
        </p:nvSpPr>
        <p:spPr>
          <a:xfrm>
            <a:off x="224700" y="731850"/>
            <a:ext cx="8694600" cy="3679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b="1" lang="en-US" sz="3700">
                <a:solidFill>
                  <a:srgbClr val="741B47"/>
                </a:solidFill>
                <a:latin typeface="Raleway"/>
                <a:ea typeface="Raleway"/>
                <a:cs typeface="Raleway"/>
                <a:sym typeface="Raleway"/>
              </a:rPr>
              <a:t>dpkg </a:t>
            </a:r>
            <a:endParaRPr b="1" sz="33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3700">
                <a:solidFill>
                  <a:srgbClr val="741B47"/>
                </a:solidFill>
                <a:latin typeface="Raleway"/>
                <a:ea typeface="Raleway"/>
                <a:cs typeface="Raleway"/>
                <a:sym typeface="Raleway"/>
              </a:rPr>
              <a:t>rpm </a:t>
            </a:r>
            <a:endParaRPr b="1" sz="3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3600">
                <a:solidFill>
                  <a:srgbClr val="741B47"/>
                </a:solidFill>
                <a:latin typeface="Raleway"/>
                <a:ea typeface="Raleway"/>
                <a:cs typeface="Raleway"/>
                <a:sym typeface="Raleway"/>
              </a:rPr>
              <a:t>apt-get</a:t>
            </a:r>
            <a:r>
              <a:rPr b="1" lang="en-US" sz="3300">
                <a:solidFill>
                  <a:srgbClr val="741B47"/>
                </a:solidFill>
                <a:latin typeface="Raleway"/>
                <a:ea typeface="Raleway"/>
                <a:cs typeface="Raleway"/>
                <a:sym typeface="Raleway"/>
              </a:rPr>
              <a:t> </a:t>
            </a:r>
            <a:endParaRPr b="1" sz="33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rPr b="1" lang="en-US" sz="3700">
                <a:solidFill>
                  <a:srgbClr val="741B47"/>
                </a:solidFill>
                <a:latin typeface="Raleway"/>
                <a:ea typeface="Raleway"/>
                <a:cs typeface="Raleway"/>
                <a:sym typeface="Raleway"/>
              </a:rPr>
              <a:t>yum </a:t>
            </a:r>
            <a:endParaRPr b="1" sz="3700">
              <a:solidFill>
                <a:srgbClr val="741B47"/>
              </a:solidFill>
              <a:latin typeface="Raleway"/>
              <a:ea typeface="Raleway"/>
              <a:cs typeface="Raleway"/>
              <a:sym typeface="Raleway"/>
            </a:endParaRPr>
          </a:p>
          <a:p>
            <a:pPr indent="0" lvl="0" marL="0" rtl="0" algn="l">
              <a:lnSpc>
                <a:spcPct val="90000"/>
              </a:lnSpc>
              <a:spcBef>
                <a:spcPts val="0"/>
              </a:spcBef>
              <a:spcAft>
                <a:spcPts val="0"/>
              </a:spcAft>
              <a:buNone/>
            </a:pPr>
            <a:r>
              <a:t/>
            </a:r>
            <a:endParaRPr sz="1100">
              <a:solidFill>
                <a:srgbClr val="741B47"/>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