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7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7066C-EFB0-C045-8126-CA9D5E033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1854D1-954B-EF4C-BC38-532243512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EAD82C-759A-4449-BA06-2CE2C03C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ED94-6A72-5147-A8A8-BF710F722487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884F0A-C4A8-DC43-8F3A-CFDAA6BB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D97212-1202-BD49-9E23-665B29BB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FEBD-0097-D045-9513-29DE81CC44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59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8B3EE4-4678-1D46-B8D6-908C4104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297A5F-4AAA-7543-BC25-5D5A63A93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4D5644-AC8D-A649-86A2-9C2F5363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ED94-6A72-5147-A8A8-BF710F722487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271E7-C22F-D246-B2AE-8694B588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C1D43-D829-824A-AB69-80B13DF8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FEBD-0097-D045-9513-29DE81CC44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910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D0FF75E-33A0-0E4B-AB96-5D209132A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7C8AD4-23C8-AC4A-AF5C-C3B274BD2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3211B8-5409-D948-A460-4110A61E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ED94-6A72-5147-A8A8-BF710F722487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4E5A0F-A18C-8741-84F1-27D7F53A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05B8A1-2EFB-3843-AEE5-3B84C97A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FEBD-0097-D045-9513-29DE81CC44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001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8847D-6AE7-F34E-B61A-8F3C5868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830C4-FD69-9949-91C8-DE4F1DCFB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C563ED-6E5F-FF47-8AD1-857A74B0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ED94-6A72-5147-A8A8-BF710F722487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66833C-0D4B-C442-A7DA-9437B00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26504C-0D5C-234C-AF46-27404FDF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FEBD-0097-D045-9513-29DE81CC44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795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3443-2574-234C-9FD5-73520EB2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24BC30-54D0-A146-AF1E-49C553712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4AF552-1AF1-E84D-A712-F5B58F21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ED94-6A72-5147-A8A8-BF710F722487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FFC057-099B-C34D-9EC0-78AA9C89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2750F0-D051-2245-B85A-6543F5FF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FEBD-0097-D045-9513-29DE81CC44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951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5D243-B459-5545-8514-1272FD60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4235EF-EA2E-3045-8D79-9F6439EE2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50446E-CF31-1B43-A6DA-414010A94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177BB7-5B30-094D-A126-07DF92CA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ED94-6A72-5147-A8A8-BF710F722487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4E3FC4-A8E4-2D4F-9297-486ABE32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7CAC68-1058-9949-9C8D-1DB32411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FEBD-0097-D045-9513-29DE81CC44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4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5B3B9-5E09-0940-8758-A8C85EBA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4DF7C8-3C79-2140-B547-CD8E5A40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4A36C8-4685-164D-9CC1-E0BF63C40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585ED5-1B51-9948-837D-A3A842278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A6912A-07BB-C04C-B09E-9EEE42A18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17EC9B-914B-554F-9881-AE045BB6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ED94-6A72-5147-A8A8-BF710F722487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D0F203-3FBB-E644-B929-2AE8C105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F8F47C-1E11-0040-8229-B6C4F5E3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FEBD-0097-D045-9513-29DE81CC44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209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7CDDE-EC0B-3E41-AFF1-35AFE698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2203975-E6C6-534C-8F39-AD6E691C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ED94-6A72-5147-A8A8-BF710F722487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D2731C-8F23-6D44-9BF4-F1989B1F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ED0A4E-B515-734A-8EF9-302008E2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FEBD-0097-D045-9513-29DE81CC44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13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F731272-1B61-AF4A-BCCA-FD7ECA0A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ED94-6A72-5147-A8A8-BF710F722487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E7C0F9-CCBA-F84C-A274-F0A1B836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2DBE69-8B79-9A4A-AA24-E055FCD3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FEBD-0097-D045-9513-29DE81CC44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575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8FA62-DA58-C74B-B6EE-87BD8C7D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A63501-07D5-BC4A-B51E-6A403EF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AF06A3-4CBB-6D41-A781-2035EB293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535AE3-74C8-C545-8A34-23100D4E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ED94-6A72-5147-A8A8-BF710F722487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665B64-09DF-0F47-829C-A1C2769E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6040A-F6E1-7E4D-B3A6-B1EAA7AC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FEBD-0097-D045-9513-29DE81CC44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342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47DE8-F5CB-664D-8F5F-29DFBB03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DDD73B8-5833-6B4C-AA77-A9F62DC4E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107438-1554-3C46-B8A7-FC89EC077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D0F6B4-7CDD-5D48-8529-1273C12C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ED94-6A72-5147-A8A8-BF710F722487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53ED32-FC5E-3C4F-B258-01DC8837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EEACF-7D7A-DB4F-B729-67B20F84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FEBD-0097-D045-9513-29DE81CC44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553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AEDB80-F353-8D49-B1CD-F3ED0E70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BD06D1-AC43-9C4C-9D67-19FDAAF7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DBBA8C-B410-CF4D-8758-FA214B30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ED94-6A72-5147-A8A8-BF710F722487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B7EAEE-F45A-554A-A794-F18494CE5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8BEF28-6B03-7541-AF8C-2CDBABB8D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FEBD-0097-D045-9513-29DE81CC44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582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v7rc.io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>
            <a:extLst>
              <a:ext uri="{FF2B5EF4-FFF2-40B4-BE49-F238E27FC236}">
                <a16:creationId xmlns:a16="http://schemas.microsoft.com/office/drawing/2014/main" id="{97BB0E86-4836-DE4F-8C49-888CE6FD6EB4}"/>
              </a:ext>
            </a:extLst>
          </p:cNvPr>
          <p:cNvSpPr txBox="1"/>
          <p:nvPr/>
        </p:nvSpPr>
        <p:spPr>
          <a:xfrm>
            <a:off x="168965" y="318644"/>
            <a:ext cx="98798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3200" b="1" kern="2200" spc="6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V7RC protocol </a:t>
            </a:r>
            <a:r>
              <a:rPr lang="zh-TW" altLang="en-US" sz="3200" b="1" kern="2200" spc="6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說明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81DA08E-A943-FB4E-B5EE-563D173230E9}"/>
              </a:ext>
            </a:extLst>
          </p:cNvPr>
          <p:cNvSpPr txBox="1"/>
          <p:nvPr/>
        </p:nvSpPr>
        <p:spPr>
          <a:xfrm>
            <a:off x="1078029" y="1174282"/>
            <a:ext cx="9278753" cy="556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V7RC.io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控制相關的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Protocol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因應更多的應用，我們將目前開放的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Protocol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做了歷史性的修正，達到更好的相容性，而支援度可能會因為不同的開發版與韌體版本而有所不同，依照最新開放的韌體程式說明：</a:t>
            </a:r>
          </a:p>
          <a:p>
            <a:pPr>
              <a:lnSpc>
                <a:spcPct val="150000"/>
              </a:lnSpc>
            </a:pP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對應到基本藍芽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BLE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的傳輸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Packet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長度限制，我們將命令的長度限制在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20Bytes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以內，目前有兩種規格，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16Bytes,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或是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20Bytes,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前面三碼統一表示命令， 結尾符號統一以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#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沒有用到的欄位統一以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補滿。</a:t>
            </a:r>
          </a:p>
          <a:p>
            <a:pPr>
              <a:lnSpc>
                <a:spcPct val="150000"/>
              </a:lnSpc>
            </a:pPr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76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>
            <a:extLst>
              <a:ext uri="{FF2B5EF4-FFF2-40B4-BE49-F238E27FC236}">
                <a16:creationId xmlns:a16="http://schemas.microsoft.com/office/drawing/2014/main" id="{97BB0E86-4836-DE4F-8C49-888CE6FD6EB4}"/>
              </a:ext>
            </a:extLst>
          </p:cNvPr>
          <p:cNvSpPr txBox="1"/>
          <p:nvPr/>
        </p:nvSpPr>
        <p:spPr>
          <a:xfrm>
            <a:off x="168965" y="318644"/>
            <a:ext cx="98798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3200" b="1" kern="2200" spc="6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V7RC protocol </a:t>
            </a:r>
            <a:r>
              <a:rPr lang="zh-TW" altLang="en-US" sz="3200" b="1" kern="2200" spc="6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說明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A0D486-CDB9-9E41-92DB-73705AD70BBE}"/>
              </a:ext>
            </a:extLst>
          </p:cNvPr>
          <p:cNvGrpSpPr/>
          <p:nvPr/>
        </p:nvGrpSpPr>
        <p:grpSpPr>
          <a:xfrm>
            <a:off x="905558" y="1128262"/>
            <a:ext cx="10319490" cy="603306"/>
            <a:chOff x="3975611" y="1640950"/>
            <a:chExt cx="2382162" cy="482832"/>
          </a:xfrm>
        </p:grpSpPr>
        <p:sp>
          <p:nvSpPr>
            <p:cNvPr id="5" name="圓角矩形 36">
              <a:extLst>
                <a:ext uri="{FF2B5EF4-FFF2-40B4-BE49-F238E27FC236}">
                  <a16:creationId xmlns:a16="http://schemas.microsoft.com/office/drawing/2014/main" id="{DE30AE91-6784-DA41-962B-57DD3AF78891}"/>
                </a:ext>
              </a:extLst>
            </p:cNvPr>
            <p:cNvSpPr/>
            <p:nvPr/>
          </p:nvSpPr>
          <p:spPr>
            <a:xfrm>
              <a:off x="3975611" y="1640950"/>
              <a:ext cx="2382162" cy="4828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文本框 3">
              <a:extLst>
                <a:ext uri="{FF2B5EF4-FFF2-40B4-BE49-F238E27FC236}">
                  <a16:creationId xmlns:a16="http://schemas.microsoft.com/office/drawing/2014/main" id="{FFAA76AC-1642-C44A-8018-25B51D991DBE}"/>
                </a:ext>
              </a:extLst>
            </p:cNvPr>
            <p:cNvSpPr txBox="1"/>
            <p:nvPr/>
          </p:nvSpPr>
          <p:spPr>
            <a:xfrm>
              <a:off x="4031520" y="1732753"/>
              <a:ext cx="2326253" cy="3202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A. SRV (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基本</a:t>
              </a:r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PWM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控制</a:t>
              </a:r>
              <a:r>
                <a:rPr lang="en-US" altLang="zh-TW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)</a:t>
              </a:r>
              <a:endParaRPr lang="zh-CN" altLang="en-US" sz="2000" b="1" kern="22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+mj-lt"/>
                <a:ea typeface="Microsoft JhengHei" panose="020B0604030504040204" pitchFamily="34" charset="-120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4F7CBE-8202-FF4D-93CD-48CC7F6D435C}"/>
              </a:ext>
            </a:extLst>
          </p:cNvPr>
          <p:cNvSpPr txBox="1"/>
          <p:nvPr/>
        </p:nvSpPr>
        <p:spPr>
          <a:xfrm>
            <a:off x="1340261" y="1956411"/>
            <a:ext cx="9278753" cy="4196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SRV: PWM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 16 bytes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20Bytes  (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修改為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20Bytes)</a:t>
            </a:r>
          </a:p>
          <a:p>
            <a:pPr>
              <a:lnSpc>
                <a:spcPct val="150000"/>
              </a:lnSpc>
            </a:pP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16Bytes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版本，例如：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不再支援這個版本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SRV150015001500#  -&gt; P0, P1, P2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PWM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訊號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SRV095010202000#</a:t>
            </a:r>
          </a:p>
          <a:p>
            <a:pPr>
              <a:lnSpc>
                <a:spcPct val="150000"/>
              </a:lnSpc>
            </a:pP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20Bytes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版本，例如：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例如：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SRV1500150015001500#  -&gt; P0, P1, P2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PWM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訊號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Microbit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目前標準版只有支援三個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PWM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例如：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SRV1500100018002000#  -&gt; C1, C2, C3, C4 PWM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訊號</a:t>
            </a:r>
          </a:p>
          <a:p>
            <a:pPr>
              <a:lnSpc>
                <a:spcPct val="150000"/>
              </a:lnSpc>
            </a:pP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398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>
            <a:extLst>
              <a:ext uri="{FF2B5EF4-FFF2-40B4-BE49-F238E27FC236}">
                <a16:creationId xmlns:a16="http://schemas.microsoft.com/office/drawing/2014/main" id="{97BB0E86-4836-DE4F-8C49-888CE6FD6EB4}"/>
              </a:ext>
            </a:extLst>
          </p:cNvPr>
          <p:cNvSpPr txBox="1"/>
          <p:nvPr/>
        </p:nvSpPr>
        <p:spPr>
          <a:xfrm>
            <a:off x="168965" y="318644"/>
            <a:ext cx="98798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3200" b="1" kern="2200" spc="6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V7RC protocol </a:t>
            </a:r>
            <a:r>
              <a:rPr lang="zh-TW" altLang="en-US" sz="3200" b="1" kern="2200" spc="6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說明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A0D486-CDB9-9E41-92DB-73705AD70BBE}"/>
              </a:ext>
            </a:extLst>
          </p:cNvPr>
          <p:cNvGrpSpPr/>
          <p:nvPr/>
        </p:nvGrpSpPr>
        <p:grpSpPr>
          <a:xfrm>
            <a:off x="905558" y="1128262"/>
            <a:ext cx="10319490" cy="603306"/>
            <a:chOff x="3975611" y="1640950"/>
            <a:chExt cx="2382162" cy="482832"/>
          </a:xfrm>
        </p:grpSpPr>
        <p:sp>
          <p:nvSpPr>
            <p:cNvPr id="5" name="圓角矩形 36">
              <a:extLst>
                <a:ext uri="{FF2B5EF4-FFF2-40B4-BE49-F238E27FC236}">
                  <a16:creationId xmlns:a16="http://schemas.microsoft.com/office/drawing/2014/main" id="{DE30AE91-6784-DA41-962B-57DD3AF78891}"/>
                </a:ext>
              </a:extLst>
            </p:cNvPr>
            <p:cNvSpPr/>
            <p:nvPr/>
          </p:nvSpPr>
          <p:spPr>
            <a:xfrm>
              <a:off x="3975611" y="1640950"/>
              <a:ext cx="2382162" cy="4828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文本框 3">
              <a:extLst>
                <a:ext uri="{FF2B5EF4-FFF2-40B4-BE49-F238E27FC236}">
                  <a16:creationId xmlns:a16="http://schemas.microsoft.com/office/drawing/2014/main" id="{FFAA76AC-1642-C44A-8018-25B51D991DBE}"/>
                </a:ext>
              </a:extLst>
            </p:cNvPr>
            <p:cNvSpPr txBox="1"/>
            <p:nvPr/>
          </p:nvSpPr>
          <p:spPr>
            <a:xfrm>
              <a:off x="4031520" y="1732753"/>
              <a:ext cx="2326253" cy="3202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B. SR2 (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第二組</a:t>
              </a:r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PWM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控制</a:t>
              </a:r>
              <a:r>
                <a:rPr lang="en-US" altLang="zh-TW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)</a:t>
              </a:r>
              <a:endParaRPr lang="zh-CN" altLang="en-US" sz="2000" b="1" kern="22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+mj-lt"/>
                <a:ea typeface="Microsoft JhengHei" panose="020B0604030504040204" pitchFamily="34" charset="-120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4F7CBE-8202-FF4D-93CD-48CC7F6D435C}"/>
              </a:ext>
            </a:extLst>
          </p:cNvPr>
          <p:cNvSpPr txBox="1"/>
          <p:nvPr/>
        </p:nvSpPr>
        <p:spPr>
          <a:xfrm>
            <a:off x="1340261" y="1956411"/>
            <a:ext cx="9278753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有些開發版會提供超過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PWM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控制伺服器，所以這組命令將會控制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C5-C8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的伺服馬達命令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例如：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SR21500100018002000#  -&gt; C5, C6, C7, C8 PWM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訊號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33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>
            <a:extLst>
              <a:ext uri="{FF2B5EF4-FFF2-40B4-BE49-F238E27FC236}">
                <a16:creationId xmlns:a16="http://schemas.microsoft.com/office/drawing/2014/main" id="{97BB0E86-4836-DE4F-8C49-888CE6FD6EB4}"/>
              </a:ext>
            </a:extLst>
          </p:cNvPr>
          <p:cNvSpPr txBox="1"/>
          <p:nvPr/>
        </p:nvSpPr>
        <p:spPr>
          <a:xfrm>
            <a:off x="168965" y="318644"/>
            <a:ext cx="98798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3200" b="1" kern="2200" spc="6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V7RC protocol </a:t>
            </a:r>
            <a:r>
              <a:rPr lang="zh-TW" altLang="en-US" sz="3200" b="1" kern="2200" spc="6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說明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A0D486-CDB9-9E41-92DB-73705AD70BBE}"/>
              </a:ext>
            </a:extLst>
          </p:cNvPr>
          <p:cNvGrpSpPr/>
          <p:nvPr/>
        </p:nvGrpSpPr>
        <p:grpSpPr>
          <a:xfrm>
            <a:off x="905558" y="1128262"/>
            <a:ext cx="10319490" cy="603306"/>
            <a:chOff x="3975611" y="1640950"/>
            <a:chExt cx="2382162" cy="482832"/>
          </a:xfrm>
        </p:grpSpPr>
        <p:sp>
          <p:nvSpPr>
            <p:cNvPr id="5" name="圓角矩形 36">
              <a:extLst>
                <a:ext uri="{FF2B5EF4-FFF2-40B4-BE49-F238E27FC236}">
                  <a16:creationId xmlns:a16="http://schemas.microsoft.com/office/drawing/2014/main" id="{DE30AE91-6784-DA41-962B-57DD3AF78891}"/>
                </a:ext>
              </a:extLst>
            </p:cNvPr>
            <p:cNvSpPr/>
            <p:nvPr/>
          </p:nvSpPr>
          <p:spPr>
            <a:xfrm>
              <a:off x="3975611" y="1640950"/>
              <a:ext cx="2382162" cy="4828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文本框 3">
              <a:extLst>
                <a:ext uri="{FF2B5EF4-FFF2-40B4-BE49-F238E27FC236}">
                  <a16:creationId xmlns:a16="http://schemas.microsoft.com/office/drawing/2014/main" id="{FFAA76AC-1642-C44A-8018-25B51D991DBE}"/>
                </a:ext>
              </a:extLst>
            </p:cNvPr>
            <p:cNvSpPr txBox="1"/>
            <p:nvPr/>
          </p:nvSpPr>
          <p:spPr>
            <a:xfrm>
              <a:off x="4031520" y="1732753"/>
              <a:ext cx="2326253" cy="3202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C.SS8 (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簡易</a:t>
              </a:r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PWM, 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可同時使用</a:t>
              </a:r>
              <a:r>
                <a:rPr lang="en-US" altLang="zh-TW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8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個</a:t>
              </a:r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PWM)</a:t>
              </a:r>
              <a:endParaRPr lang="zh-CN" altLang="en-US" sz="2000" b="1" kern="22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+mj-lt"/>
                <a:ea typeface="Microsoft JhengHei" panose="020B0604030504040204" pitchFamily="34" charset="-120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4F7CBE-8202-FF4D-93CD-48CC7F6D435C}"/>
              </a:ext>
            </a:extLst>
          </p:cNvPr>
          <p:cNvSpPr txBox="1"/>
          <p:nvPr/>
        </p:nvSpPr>
        <p:spPr>
          <a:xfrm>
            <a:off x="1340261" y="1956411"/>
            <a:ext cx="9278753" cy="211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PWM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控制簡化成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00-FF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十六進位數值，所以精細度將會大幅降低。對應的方式使用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取得的數字轉換成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進位後，直接乘以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10.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PWM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數值。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例如：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SS896969696969696#   -&gt; 96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轉換成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進位後表示為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150,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接著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X10,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所以數值為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1500, 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174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>
            <a:extLst>
              <a:ext uri="{FF2B5EF4-FFF2-40B4-BE49-F238E27FC236}">
                <a16:creationId xmlns:a16="http://schemas.microsoft.com/office/drawing/2014/main" id="{97BB0E86-4836-DE4F-8C49-888CE6FD6EB4}"/>
              </a:ext>
            </a:extLst>
          </p:cNvPr>
          <p:cNvSpPr txBox="1"/>
          <p:nvPr/>
        </p:nvSpPr>
        <p:spPr>
          <a:xfrm>
            <a:off x="168965" y="318644"/>
            <a:ext cx="98798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3200" b="1" kern="2200" spc="6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V7RC protocol </a:t>
            </a:r>
            <a:r>
              <a:rPr lang="zh-TW" altLang="en-US" sz="3200" b="1" kern="2200" spc="6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說明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A0D486-CDB9-9E41-92DB-73705AD70BBE}"/>
              </a:ext>
            </a:extLst>
          </p:cNvPr>
          <p:cNvGrpSpPr/>
          <p:nvPr/>
        </p:nvGrpSpPr>
        <p:grpSpPr>
          <a:xfrm>
            <a:off x="905558" y="1128262"/>
            <a:ext cx="10319490" cy="603306"/>
            <a:chOff x="3975611" y="1640950"/>
            <a:chExt cx="2382162" cy="482832"/>
          </a:xfrm>
        </p:grpSpPr>
        <p:sp>
          <p:nvSpPr>
            <p:cNvPr id="5" name="圓角矩形 36">
              <a:extLst>
                <a:ext uri="{FF2B5EF4-FFF2-40B4-BE49-F238E27FC236}">
                  <a16:creationId xmlns:a16="http://schemas.microsoft.com/office/drawing/2014/main" id="{DE30AE91-6784-DA41-962B-57DD3AF78891}"/>
                </a:ext>
              </a:extLst>
            </p:cNvPr>
            <p:cNvSpPr/>
            <p:nvPr/>
          </p:nvSpPr>
          <p:spPr>
            <a:xfrm>
              <a:off x="3975611" y="1640950"/>
              <a:ext cx="2382162" cy="4828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文本框 3">
              <a:extLst>
                <a:ext uri="{FF2B5EF4-FFF2-40B4-BE49-F238E27FC236}">
                  <a16:creationId xmlns:a16="http://schemas.microsoft.com/office/drawing/2014/main" id="{FFAA76AC-1642-C44A-8018-25B51D991DBE}"/>
                </a:ext>
              </a:extLst>
            </p:cNvPr>
            <p:cNvSpPr txBox="1"/>
            <p:nvPr/>
          </p:nvSpPr>
          <p:spPr>
            <a:xfrm>
              <a:off x="4031520" y="1732753"/>
              <a:ext cx="2326253" cy="3202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D.SSD (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表示簡易控制裝置加上按鈕控制</a:t>
              </a:r>
              <a:r>
                <a:rPr lang="en-US" altLang="zh-TW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)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   </a:t>
              </a:r>
              <a:r>
                <a:rPr lang="zh-TW" altLang="en-US" sz="2000" b="1" kern="22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Microsoft JhengHei" panose="020B0604030504040204" pitchFamily="34" charset="-120"/>
                </a:rPr>
                <a:t>（未實作</a:t>
              </a:r>
              <a:r>
                <a:rPr lang="en-US" altLang="zh-TW" sz="2000" b="1" kern="22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Microsoft JhengHei" panose="020B0604030504040204" pitchFamily="34" charset="-120"/>
                </a:rPr>
                <a:t>)</a:t>
              </a:r>
              <a:endParaRPr lang="zh-CN" altLang="en-US" sz="2000" b="1" kern="2200" dirty="0">
                <a:solidFill>
                  <a:schemeClr val="accent2">
                    <a:lumMod val="75000"/>
                  </a:schemeClr>
                </a:solidFill>
                <a:latin typeface="+mj-lt"/>
                <a:ea typeface="Microsoft JhengHei" panose="020B0604030504040204" pitchFamily="34" charset="-120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4F7CBE-8202-FF4D-93CD-48CC7F6D435C}"/>
              </a:ext>
            </a:extLst>
          </p:cNvPr>
          <p:cNvSpPr txBox="1"/>
          <p:nvPr/>
        </p:nvSpPr>
        <p:spPr>
          <a:xfrm>
            <a:off x="1340261" y="1956411"/>
            <a:ext cx="9278753" cy="253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每組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PWM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簡易成三碼表示角度，最後四碼表示四個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GIO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信號，以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例如：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SSD0901801800001100#</a:t>
            </a: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C1: 90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度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C2: 180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度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C3: 180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度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C4: 0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度</a:t>
            </a: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GPIO 0: ON, GPIO 1: ON GPIO 2: OFF, GPIO 3: OFF.</a:t>
            </a:r>
          </a:p>
          <a:p>
            <a:pPr>
              <a:lnSpc>
                <a:spcPct val="150000"/>
              </a:lnSpc>
            </a:pP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72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>
            <a:extLst>
              <a:ext uri="{FF2B5EF4-FFF2-40B4-BE49-F238E27FC236}">
                <a16:creationId xmlns:a16="http://schemas.microsoft.com/office/drawing/2014/main" id="{97BB0E86-4836-DE4F-8C49-888CE6FD6EB4}"/>
              </a:ext>
            </a:extLst>
          </p:cNvPr>
          <p:cNvSpPr txBox="1"/>
          <p:nvPr/>
        </p:nvSpPr>
        <p:spPr>
          <a:xfrm>
            <a:off x="168965" y="318644"/>
            <a:ext cx="98798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3200" b="1" kern="2200" spc="6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V7RC protocol </a:t>
            </a:r>
            <a:r>
              <a:rPr lang="zh-TW" altLang="en-US" sz="3200" b="1" kern="2200" spc="6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說明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A0D486-CDB9-9E41-92DB-73705AD70BBE}"/>
              </a:ext>
            </a:extLst>
          </p:cNvPr>
          <p:cNvGrpSpPr/>
          <p:nvPr/>
        </p:nvGrpSpPr>
        <p:grpSpPr>
          <a:xfrm>
            <a:off x="905558" y="1128262"/>
            <a:ext cx="10319490" cy="603306"/>
            <a:chOff x="3975611" y="1640950"/>
            <a:chExt cx="2382162" cy="482832"/>
          </a:xfrm>
        </p:grpSpPr>
        <p:sp>
          <p:nvSpPr>
            <p:cNvPr id="5" name="圓角矩形 36">
              <a:extLst>
                <a:ext uri="{FF2B5EF4-FFF2-40B4-BE49-F238E27FC236}">
                  <a16:creationId xmlns:a16="http://schemas.microsoft.com/office/drawing/2014/main" id="{DE30AE91-6784-DA41-962B-57DD3AF78891}"/>
                </a:ext>
              </a:extLst>
            </p:cNvPr>
            <p:cNvSpPr/>
            <p:nvPr/>
          </p:nvSpPr>
          <p:spPr>
            <a:xfrm>
              <a:off x="3975611" y="1640950"/>
              <a:ext cx="2382162" cy="4828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文本框 3">
              <a:extLst>
                <a:ext uri="{FF2B5EF4-FFF2-40B4-BE49-F238E27FC236}">
                  <a16:creationId xmlns:a16="http://schemas.microsoft.com/office/drawing/2014/main" id="{FFAA76AC-1642-C44A-8018-25B51D991DBE}"/>
                </a:ext>
              </a:extLst>
            </p:cNvPr>
            <p:cNvSpPr txBox="1"/>
            <p:nvPr/>
          </p:nvSpPr>
          <p:spPr>
            <a:xfrm>
              <a:off x="4031520" y="1732753"/>
              <a:ext cx="2326253" cy="3202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E. SRT (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為基本</a:t>
              </a:r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PW</a:t>
              </a:r>
              <a:r>
                <a:rPr lang="zh-CN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Ｍ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的變形，但是以</a:t>
              </a:r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CH1, CH2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在韌體端轉換成</a:t>
              </a:r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Tank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控制的訊號</a:t>
              </a:r>
              <a:r>
                <a:rPr lang="en-US" altLang="zh-TW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)</a:t>
              </a:r>
              <a:endParaRPr lang="zh-CN" altLang="en-US" sz="2000" b="1" kern="2200" dirty="0">
                <a:solidFill>
                  <a:schemeClr val="accent2">
                    <a:lumMod val="75000"/>
                  </a:schemeClr>
                </a:solidFill>
                <a:latin typeface="+mj-lt"/>
                <a:ea typeface="Microsoft JhengHei" panose="020B0604030504040204" pitchFamily="34" charset="-120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4F7CBE-8202-FF4D-93CD-48CC7F6D435C}"/>
              </a:ext>
            </a:extLst>
          </p:cNvPr>
          <p:cNvSpPr txBox="1"/>
          <p:nvPr/>
        </p:nvSpPr>
        <p:spPr>
          <a:xfrm>
            <a:off x="1340261" y="1956411"/>
            <a:ext cx="9278753" cy="211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例如：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SRT1500150015001500#  -&gt; P0, P1, P2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PWM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訊號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Microbit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目前標準版只有支援三個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PWM</a:t>
            </a:r>
          </a:p>
          <a:p>
            <a:pPr>
              <a:lnSpc>
                <a:spcPct val="150000"/>
              </a:lnSpc>
            </a:pP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例如：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SRV1500100018002000#  -&gt; C1, C2, C3, C4 PWM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訊號</a:t>
            </a:r>
          </a:p>
          <a:p>
            <a:pPr>
              <a:lnSpc>
                <a:spcPct val="150000"/>
              </a:lnSpc>
            </a:pP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962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>
            <a:extLst>
              <a:ext uri="{FF2B5EF4-FFF2-40B4-BE49-F238E27FC236}">
                <a16:creationId xmlns:a16="http://schemas.microsoft.com/office/drawing/2014/main" id="{97BB0E86-4836-DE4F-8C49-888CE6FD6EB4}"/>
              </a:ext>
            </a:extLst>
          </p:cNvPr>
          <p:cNvSpPr txBox="1"/>
          <p:nvPr/>
        </p:nvSpPr>
        <p:spPr>
          <a:xfrm>
            <a:off x="168965" y="318644"/>
            <a:ext cx="98798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3200" b="1" kern="2200" spc="6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V7RC protocol </a:t>
            </a:r>
            <a:r>
              <a:rPr lang="zh-TW" altLang="en-US" sz="3200" b="1" kern="2200" spc="6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說明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A0D486-CDB9-9E41-92DB-73705AD70BBE}"/>
              </a:ext>
            </a:extLst>
          </p:cNvPr>
          <p:cNvGrpSpPr/>
          <p:nvPr/>
        </p:nvGrpSpPr>
        <p:grpSpPr>
          <a:xfrm>
            <a:off x="905558" y="1128262"/>
            <a:ext cx="10319490" cy="603306"/>
            <a:chOff x="3975611" y="1640950"/>
            <a:chExt cx="2382162" cy="482832"/>
          </a:xfrm>
        </p:grpSpPr>
        <p:sp>
          <p:nvSpPr>
            <p:cNvPr id="5" name="圓角矩形 36">
              <a:extLst>
                <a:ext uri="{FF2B5EF4-FFF2-40B4-BE49-F238E27FC236}">
                  <a16:creationId xmlns:a16="http://schemas.microsoft.com/office/drawing/2014/main" id="{DE30AE91-6784-DA41-962B-57DD3AF78891}"/>
                </a:ext>
              </a:extLst>
            </p:cNvPr>
            <p:cNvSpPr/>
            <p:nvPr/>
          </p:nvSpPr>
          <p:spPr>
            <a:xfrm>
              <a:off x="3975611" y="1640950"/>
              <a:ext cx="2382162" cy="4828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文本框 3">
              <a:extLst>
                <a:ext uri="{FF2B5EF4-FFF2-40B4-BE49-F238E27FC236}">
                  <a16:creationId xmlns:a16="http://schemas.microsoft.com/office/drawing/2014/main" id="{FFAA76AC-1642-C44A-8018-25B51D991DBE}"/>
                </a:ext>
              </a:extLst>
            </p:cNvPr>
            <p:cNvSpPr txBox="1"/>
            <p:nvPr/>
          </p:nvSpPr>
          <p:spPr>
            <a:xfrm>
              <a:off x="4031520" y="1732753"/>
              <a:ext cx="2326253" cy="3202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F. SST (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為簡易控制裝置的變形，但是以</a:t>
              </a:r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CH1, CH2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在韌體端轉換成</a:t>
              </a:r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Tank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控制的訊號</a:t>
              </a:r>
              <a:r>
                <a:rPr lang="en-US" altLang="zh-TW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)</a:t>
              </a:r>
              <a:r>
                <a:rPr lang="en-US" altLang="zh-TW" sz="2000" b="1" kern="22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Microsoft JhengHei" panose="020B0604030504040204" pitchFamily="34" charset="-120"/>
                </a:rPr>
                <a:t>(</a:t>
              </a:r>
              <a:r>
                <a:rPr lang="zh-CN" altLang="en-US" sz="2000" b="1" kern="22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Microsoft JhengHei" panose="020B0604030504040204" pitchFamily="34" charset="-120"/>
                </a:rPr>
                <a:t>未實作</a:t>
              </a:r>
              <a:r>
                <a:rPr lang="en-US" altLang="zh-TW" sz="2000" b="1" kern="22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Microsoft JhengHei" panose="020B0604030504040204" pitchFamily="34" charset="-120"/>
                </a:rPr>
                <a:t>)</a:t>
              </a: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4F7CBE-8202-FF4D-93CD-48CC7F6D435C}"/>
              </a:ext>
            </a:extLst>
          </p:cNvPr>
          <p:cNvSpPr txBox="1"/>
          <p:nvPr/>
        </p:nvSpPr>
        <p:spPr>
          <a:xfrm>
            <a:off x="1340261" y="1956411"/>
            <a:ext cx="9278753" cy="211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例如：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SST0901801800001100#</a:t>
            </a:r>
          </a:p>
          <a:p>
            <a:pPr>
              <a:lnSpc>
                <a:spcPct val="150000"/>
              </a:lnSpc>
            </a:pP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C1: 90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度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C2: 180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度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C3: 180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度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C4: 0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度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GPIO 0: ON, GPIO 1: ON GPIO 2: OFF, GPIO 3: OFF.</a:t>
            </a:r>
          </a:p>
          <a:p>
            <a:pPr>
              <a:lnSpc>
                <a:spcPct val="150000"/>
              </a:lnSpc>
            </a:pP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598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>
            <a:extLst>
              <a:ext uri="{FF2B5EF4-FFF2-40B4-BE49-F238E27FC236}">
                <a16:creationId xmlns:a16="http://schemas.microsoft.com/office/drawing/2014/main" id="{97BB0E86-4836-DE4F-8C49-888CE6FD6EB4}"/>
              </a:ext>
            </a:extLst>
          </p:cNvPr>
          <p:cNvSpPr txBox="1"/>
          <p:nvPr/>
        </p:nvSpPr>
        <p:spPr>
          <a:xfrm>
            <a:off x="168965" y="318644"/>
            <a:ext cx="98798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3200" b="1" kern="2200" spc="6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V7RC protocol </a:t>
            </a:r>
            <a:r>
              <a:rPr lang="zh-TW" altLang="en-US" sz="3200" b="1" kern="2200" spc="6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說明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A0D486-CDB9-9E41-92DB-73705AD70BBE}"/>
              </a:ext>
            </a:extLst>
          </p:cNvPr>
          <p:cNvGrpSpPr/>
          <p:nvPr/>
        </p:nvGrpSpPr>
        <p:grpSpPr>
          <a:xfrm>
            <a:off x="905558" y="1128262"/>
            <a:ext cx="10319490" cy="603306"/>
            <a:chOff x="3975611" y="1640950"/>
            <a:chExt cx="2382162" cy="482832"/>
          </a:xfrm>
        </p:grpSpPr>
        <p:sp>
          <p:nvSpPr>
            <p:cNvPr id="5" name="圓角矩形 36">
              <a:extLst>
                <a:ext uri="{FF2B5EF4-FFF2-40B4-BE49-F238E27FC236}">
                  <a16:creationId xmlns:a16="http://schemas.microsoft.com/office/drawing/2014/main" id="{DE30AE91-6784-DA41-962B-57DD3AF78891}"/>
                </a:ext>
              </a:extLst>
            </p:cNvPr>
            <p:cNvSpPr/>
            <p:nvPr/>
          </p:nvSpPr>
          <p:spPr>
            <a:xfrm>
              <a:off x="3975611" y="1640950"/>
              <a:ext cx="2382162" cy="4828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文本框 3">
              <a:extLst>
                <a:ext uri="{FF2B5EF4-FFF2-40B4-BE49-F238E27FC236}">
                  <a16:creationId xmlns:a16="http://schemas.microsoft.com/office/drawing/2014/main" id="{FFAA76AC-1642-C44A-8018-25B51D991DBE}"/>
                </a:ext>
              </a:extLst>
            </p:cNvPr>
            <p:cNvSpPr txBox="1"/>
            <p:nvPr/>
          </p:nvSpPr>
          <p:spPr>
            <a:xfrm>
              <a:off x="4031520" y="1732753"/>
              <a:ext cx="2326253" cy="3202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G. LED : 20 Bytes;  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分別顯示四個</a:t>
              </a:r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LED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燈  </a:t>
              </a:r>
              <a:r>
                <a:rPr lang="en-US" altLang="zh-TW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(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搭配</a:t>
              </a:r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WB2812 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晶片</a:t>
              </a:r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LED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燈使用</a:t>
              </a:r>
              <a:r>
                <a:rPr lang="en-US" altLang="zh-TW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)</a:t>
              </a:r>
              <a:endParaRPr lang="en-US" altLang="zh-TW" sz="2000" b="1" kern="2200" dirty="0">
                <a:solidFill>
                  <a:schemeClr val="accent2">
                    <a:lumMod val="75000"/>
                  </a:schemeClr>
                </a:solidFill>
                <a:latin typeface="+mj-lt"/>
                <a:ea typeface="Microsoft JhengHei" panose="020B0604030504040204" pitchFamily="34" charset="-120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4F7CBE-8202-FF4D-93CD-48CC7F6D435C}"/>
              </a:ext>
            </a:extLst>
          </p:cNvPr>
          <p:cNvSpPr txBox="1"/>
          <p:nvPr/>
        </p:nvSpPr>
        <p:spPr>
          <a:xfrm>
            <a:off x="1340261" y="1956411"/>
            <a:ext cx="9278753" cy="461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每顆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LED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燈都以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RGBM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四個變數表示，分別是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R: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紅色  以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0-F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G: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綠色  以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0-F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B.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藍色  以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0-F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M: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 閃爍的動作，目前以每秒為單位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0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表示不亮，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表示每秒有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100ms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會亮，以此類推。如果是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以上，表示恆亮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例如：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F00A 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表示紅燈恆亮，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FFF5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表示白燈每秒有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500ms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會亮，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500ms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不亮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命令範例：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LED0111100000111110000022222#	-&gt;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控制前方的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LED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39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>
            <a:extLst>
              <a:ext uri="{FF2B5EF4-FFF2-40B4-BE49-F238E27FC236}">
                <a16:creationId xmlns:a16="http://schemas.microsoft.com/office/drawing/2014/main" id="{97BB0E86-4836-DE4F-8C49-888CE6FD6EB4}"/>
              </a:ext>
            </a:extLst>
          </p:cNvPr>
          <p:cNvSpPr txBox="1"/>
          <p:nvPr/>
        </p:nvSpPr>
        <p:spPr>
          <a:xfrm>
            <a:off x="168965" y="318644"/>
            <a:ext cx="98798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3200" b="1" kern="2200" spc="6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V7RC protocol </a:t>
            </a:r>
            <a:r>
              <a:rPr lang="zh-TW" altLang="en-US" sz="3200" b="1" kern="2200" spc="6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說明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A0D486-CDB9-9E41-92DB-73705AD70BBE}"/>
              </a:ext>
            </a:extLst>
          </p:cNvPr>
          <p:cNvGrpSpPr/>
          <p:nvPr/>
        </p:nvGrpSpPr>
        <p:grpSpPr>
          <a:xfrm>
            <a:off x="905558" y="1128262"/>
            <a:ext cx="10319490" cy="603306"/>
            <a:chOff x="3975611" y="1640950"/>
            <a:chExt cx="2382162" cy="482832"/>
          </a:xfrm>
        </p:grpSpPr>
        <p:sp>
          <p:nvSpPr>
            <p:cNvPr id="5" name="圓角矩形 36">
              <a:extLst>
                <a:ext uri="{FF2B5EF4-FFF2-40B4-BE49-F238E27FC236}">
                  <a16:creationId xmlns:a16="http://schemas.microsoft.com/office/drawing/2014/main" id="{DE30AE91-6784-DA41-962B-57DD3AF78891}"/>
                </a:ext>
              </a:extLst>
            </p:cNvPr>
            <p:cNvSpPr/>
            <p:nvPr/>
          </p:nvSpPr>
          <p:spPr>
            <a:xfrm>
              <a:off x="3975611" y="1640950"/>
              <a:ext cx="2382162" cy="4828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文本框 3">
              <a:extLst>
                <a:ext uri="{FF2B5EF4-FFF2-40B4-BE49-F238E27FC236}">
                  <a16:creationId xmlns:a16="http://schemas.microsoft.com/office/drawing/2014/main" id="{FFAA76AC-1642-C44A-8018-25B51D991DBE}"/>
                </a:ext>
              </a:extLst>
            </p:cNvPr>
            <p:cNvSpPr txBox="1"/>
            <p:nvPr/>
          </p:nvSpPr>
          <p:spPr>
            <a:xfrm>
              <a:off x="4031520" y="1732753"/>
              <a:ext cx="2326253" cy="3202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H. LE2 : 20 Bytes;  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分別顯示第二組四個</a:t>
              </a:r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LED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燈  </a:t>
              </a:r>
              <a:r>
                <a:rPr lang="en-US" altLang="zh-TW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(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搭配</a:t>
              </a:r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WB2812 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晶片</a:t>
              </a:r>
              <a:r>
                <a:rPr lang="en-US" altLang="zh-CN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LED</a:t>
              </a:r>
              <a:r>
                <a:rPr lang="zh-TW" altLang="en-US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燈使用</a:t>
              </a:r>
              <a:r>
                <a:rPr lang="en-US" altLang="zh-TW" sz="2000" b="1" kern="2200" dirty="0"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44000">
                        <a:srgbClr val="0070C0">
                          <a:shade val="67500"/>
                          <a:satMod val="115000"/>
                        </a:srgbClr>
                      </a:gs>
                      <a:gs pos="75000">
                        <a:srgbClr val="00B0F0"/>
                      </a:gs>
                      <a:gs pos="56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8000000" scaled="0"/>
                    <a:tileRect/>
                  </a:gradFill>
                  <a:latin typeface="+mj-lt"/>
                  <a:ea typeface="Microsoft JhengHei" panose="020B0604030504040204" pitchFamily="34" charset="-120"/>
                </a:rPr>
                <a:t>)</a:t>
              </a:r>
              <a:endParaRPr lang="en-US" altLang="zh-TW" sz="2000" b="1" kern="2200" dirty="0">
                <a:solidFill>
                  <a:schemeClr val="accent2">
                    <a:lumMod val="75000"/>
                  </a:schemeClr>
                </a:solidFill>
                <a:latin typeface="+mj-lt"/>
                <a:ea typeface="Microsoft JhengHei" panose="020B0604030504040204" pitchFamily="34" charset="-120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4F7CBE-8202-FF4D-93CD-48CC7F6D435C}"/>
              </a:ext>
            </a:extLst>
          </p:cNvPr>
          <p:cNvSpPr txBox="1"/>
          <p:nvPr/>
        </p:nvSpPr>
        <p:spPr>
          <a:xfrm>
            <a:off x="1340261" y="1956411"/>
            <a:ext cx="9278753" cy="4196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每顆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LED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燈都以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RGBM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四個變數表示，分別是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R: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紅色  以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0-F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G: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綠色  以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0-F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B.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藍色  以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0-F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M: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 閃爍的動作，目前以每秒為單位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0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表示不亮，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表示每秒有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100ms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會亮，以此類推。如果是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以上，表示恆亮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例如：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F00A 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表示紅燈恆亮，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FFF5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表示白燈每秒有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500ms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會亮，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500ms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不亮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命令範例：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LE20111100000111110000022222#	-&gt;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控制前方的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LED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669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Microsoft Macintosh PowerPoint</Application>
  <PresentationFormat>寬螢幕</PresentationFormat>
  <Paragraphs>65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Microsoft JhengHei</vt:lpstr>
      <vt:lpstr>微软雅黑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莊志偉</dc:creator>
  <cp:lastModifiedBy>莊志偉</cp:lastModifiedBy>
  <cp:revision>1</cp:revision>
  <dcterms:created xsi:type="dcterms:W3CDTF">2019-12-06T23:50:02Z</dcterms:created>
  <dcterms:modified xsi:type="dcterms:W3CDTF">2019-12-06T23:50:53Z</dcterms:modified>
</cp:coreProperties>
</file>