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76" r:id="rId6"/>
    <p:sldId id="280" r:id="rId7"/>
    <p:sldId id="298" r:id="rId8"/>
    <p:sldId id="285" r:id="rId9"/>
    <p:sldId id="281" r:id="rId10"/>
    <p:sldId id="282" r:id="rId11"/>
    <p:sldId id="283" r:id="rId12"/>
    <p:sldId id="296" r:id="rId13"/>
    <p:sldId id="297" r:id="rId14"/>
    <p:sldId id="286" r:id="rId15"/>
    <p:sldId id="312" r:id="rId16"/>
    <p:sldId id="287" r:id="rId17"/>
    <p:sldId id="310" r:id="rId18"/>
    <p:sldId id="308" r:id="rId19"/>
    <p:sldId id="288" r:id="rId20"/>
    <p:sldId id="309" r:id="rId21"/>
    <p:sldId id="311" r:id="rId22"/>
    <p:sldId id="289" r:id="rId23"/>
    <p:sldId id="299" r:id="rId24"/>
    <p:sldId id="300" r:id="rId25"/>
    <p:sldId id="301" r:id="rId26"/>
    <p:sldId id="303" r:id="rId27"/>
    <p:sldId id="304" r:id="rId28"/>
    <p:sldId id="295" r:id="rId29"/>
    <p:sldId id="305" r:id="rId30"/>
    <p:sldId id="292" r:id="rId31"/>
    <p:sldId id="306" r:id="rId32"/>
    <p:sldId id="293" r:id="rId33"/>
    <p:sldId id="307" r:id="rId34"/>
    <p:sldId id="291" r:id="rId35"/>
    <p:sldId id="294" r:id="rId36"/>
    <p:sldId id="275" r:id="rId3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8179" y="6414761"/>
            <a:ext cx="258622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eaf.com/jQuery/Layout-Interface/201501271284.html" TargetMode="External"/><Relationship Id="rId2" Type="http://schemas.openxmlformats.org/officeDocument/2006/relationships/hyperlink" Target="https://github.com/tweenjs/tween.js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路径跟随"/>
          <p:cNvSpPr txBox="1"/>
          <p:nvPr/>
        </p:nvSpPr>
        <p:spPr>
          <a:xfrm>
            <a:off x="1265331" y="2319379"/>
            <a:ext cx="5201892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spAutoFit/>
          </a:bodyPr>
          <a:lstStyle>
            <a:lvl1pPr defTabSz="825500">
              <a:defRPr sz="4000" b="1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canvas </a:t>
            </a:r>
            <a:r>
              <a:rPr lang="zh-CN" altLang="en-US"/>
              <a:t>动画</a:t>
            </a:r>
            <a:endParaRPr lang="en-US" altLang="zh-CN"/>
          </a:p>
        </p:txBody>
      </p:sp>
      <p:sp>
        <p:nvSpPr>
          <p:cNvPr id="21" name="主讲人：李伟"/>
          <p:cNvSpPr txBox="1"/>
          <p:nvPr/>
        </p:nvSpPr>
        <p:spPr>
          <a:xfrm>
            <a:off x="1258887" y="3213100"/>
            <a:ext cx="14757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主讲人：李伟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一，路径跟随的原理"/>
          <p:cNvSpPr txBox="1"/>
          <p:nvPr/>
        </p:nvSpPr>
        <p:spPr>
          <a:xfrm>
            <a:off x="556418" y="2250440"/>
            <a:ext cx="8031164" cy="988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补间动画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582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落叶效果：…">
            <a:extLst>
              <a:ext uri="{FF2B5EF4-FFF2-40B4-BE49-F238E27FC236}">
                <a16:creationId xmlns:a16="http://schemas.microsoft.com/office/drawing/2014/main" id="{299E17D4-7428-4929-AA55-57EB727CD73F}"/>
              </a:ext>
            </a:extLst>
          </p:cNvPr>
          <p:cNvSpPr txBox="1"/>
          <p:nvPr/>
        </p:nvSpPr>
        <p:spPr>
          <a:xfrm>
            <a:off x="446086" y="991553"/>
            <a:ext cx="8064501" cy="874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补间动画是在两个关键帧之间，以某种算法自动计算物体运动的插值，从而形成一种过度效果。</a:t>
            </a:r>
          </a:p>
        </p:txBody>
      </p:sp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132343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补间动画</a:t>
            </a:r>
            <a:endParaRPr lang="en-US" altLang="zh-CN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4C35E3-2A93-4042-9D44-EFD61D8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01" y="2788920"/>
            <a:ext cx="2247069" cy="12758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F377C8-79D5-4CA0-A646-370767F3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161" y="2737313"/>
            <a:ext cx="2329899" cy="1327448"/>
          </a:xfrm>
          <a:prstGeom prst="rect">
            <a:avLst/>
          </a:prstGeom>
        </p:spPr>
      </p:pic>
      <p:sp>
        <p:nvSpPr>
          <p:cNvPr id="10" name="落叶效果：…">
            <a:extLst>
              <a:ext uri="{FF2B5EF4-FFF2-40B4-BE49-F238E27FC236}">
                <a16:creationId xmlns:a16="http://schemas.microsoft.com/office/drawing/2014/main" id="{180ADDA7-3ADC-404B-9739-BB03BA84B9E2}"/>
              </a:ext>
            </a:extLst>
          </p:cNvPr>
          <p:cNvSpPr txBox="1"/>
          <p:nvPr/>
        </p:nvSpPr>
        <p:spPr>
          <a:xfrm>
            <a:off x="1253423" y="4329105"/>
            <a:ext cx="803977" cy="377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1400"/>
              <a:t>线性插值</a:t>
            </a:r>
          </a:p>
        </p:txBody>
      </p:sp>
      <p:sp>
        <p:nvSpPr>
          <p:cNvPr id="11" name="落叶效果：…">
            <a:extLst>
              <a:ext uri="{FF2B5EF4-FFF2-40B4-BE49-F238E27FC236}">
                <a16:creationId xmlns:a16="http://schemas.microsoft.com/office/drawing/2014/main" id="{7B3B80C3-DEE3-44EB-8B7B-93D4040B6332}"/>
              </a:ext>
            </a:extLst>
          </p:cNvPr>
          <p:cNvSpPr txBox="1"/>
          <p:nvPr/>
        </p:nvSpPr>
        <p:spPr>
          <a:xfrm>
            <a:off x="3935663" y="4318837"/>
            <a:ext cx="803977" cy="377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1400"/>
              <a:t>线性插值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2FBA10-3088-4E62-B021-4850B43E3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79" y="2773025"/>
            <a:ext cx="2449515" cy="1291736"/>
          </a:xfrm>
          <a:prstGeom prst="rect">
            <a:avLst/>
          </a:prstGeom>
        </p:spPr>
      </p:pic>
      <p:sp>
        <p:nvSpPr>
          <p:cNvPr id="12" name="落叶效果：…">
            <a:extLst>
              <a:ext uri="{FF2B5EF4-FFF2-40B4-BE49-F238E27FC236}">
                <a16:creationId xmlns:a16="http://schemas.microsoft.com/office/drawing/2014/main" id="{D2A36C97-AFBC-4E7C-8E9C-BB29022EF26E}"/>
              </a:ext>
            </a:extLst>
          </p:cNvPr>
          <p:cNvSpPr txBox="1"/>
          <p:nvPr/>
        </p:nvSpPr>
        <p:spPr>
          <a:xfrm>
            <a:off x="6789421" y="4328780"/>
            <a:ext cx="1043940" cy="377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sz="1400"/>
              <a:t>样条线插值</a:t>
            </a:r>
          </a:p>
        </p:txBody>
      </p:sp>
    </p:spTree>
    <p:extLst>
      <p:ext uri="{BB962C8B-B14F-4D97-AF65-F5344CB8AC3E}">
        <p14:creationId xmlns:p14="http://schemas.microsoft.com/office/powerpoint/2010/main" val="17575447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F7E6D11C-C994-4545-AEDF-F2D5A0BB4445}"/>
              </a:ext>
            </a:extLst>
          </p:cNvPr>
          <p:cNvSpPr txBox="1"/>
          <p:nvPr/>
        </p:nvSpPr>
        <p:spPr>
          <a:xfrm>
            <a:off x="446086" y="369571"/>
            <a:ext cx="163121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样条线插值</a:t>
            </a:r>
            <a:endParaRPr lang="en-US" altLang="zh-CN" sz="2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7B8711-185D-4967-96B6-E395C4F9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1047750"/>
            <a:ext cx="7800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587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14772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补间动画的插件</a:t>
            </a:r>
            <a:endParaRPr lang="en-US" altLang="zh-CN" sz="2400"/>
          </a:p>
        </p:txBody>
      </p:sp>
      <p:sp>
        <p:nvSpPr>
          <p:cNvPr id="7" name="落叶效果：…">
            <a:extLst>
              <a:ext uri="{FF2B5EF4-FFF2-40B4-BE49-F238E27FC236}">
                <a16:creationId xmlns:a16="http://schemas.microsoft.com/office/drawing/2014/main" id="{28CE8A1D-02BA-4A29-A5C0-154CB9483658}"/>
              </a:ext>
            </a:extLst>
          </p:cNvPr>
          <p:cNvSpPr txBox="1"/>
          <p:nvPr/>
        </p:nvSpPr>
        <p:spPr>
          <a:xfrm>
            <a:off x="446086" y="1053547"/>
            <a:ext cx="8064501" cy="128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tween.js</a:t>
            </a:r>
            <a:r>
              <a:rPr lang="zh-CN" altLang="en-US"/>
              <a:t>：</a:t>
            </a:r>
            <a:endParaRPr lang="en-US" altLang="zh-CN">
              <a:hlinkClick r:id="rId2"/>
            </a:endParaRPr>
          </a:p>
          <a:p>
            <a:r>
              <a:rPr lang="en-US" altLang="zh-CN">
                <a:hlinkClick r:id="rId2"/>
              </a:rPr>
              <a:t>https://github.com/tweenjs/tween.js/</a:t>
            </a:r>
            <a:endParaRPr lang="en-US" altLang="zh-CN">
              <a:hlinkClick r:id="rId3"/>
            </a:endParaRPr>
          </a:p>
          <a:p>
            <a:r>
              <a:rPr lang="en-US" altLang="zh-CN">
                <a:hlinkClick r:id="rId3"/>
              </a:rPr>
              <a:t>http://www.htmleaf.com/jQuery/Layout-Interface/201501271284.html</a:t>
            </a:r>
            <a:endParaRPr lang="en-US" altLang="zh-CN"/>
          </a:p>
        </p:txBody>
      </p:sp>
      <p:sp>
        <p:nvSpPr>
          <p:cNvPr id="5" name="落叶效果：…">
            <a:extLst>
              <a:ext uri="{FF2B5EF4-FFF2-40B4-BE49-F238E27FC236}">
                <a16:creationId xmlns:a16="http://schemas.microsoft.com/office/drawing/2014/main" id="{2EC69271-4E09-473F-8973-1F2FB6B52D57}"/>
              </a:ext>
            </a:extLst>
          </p:cNvPr>
          <p:cNvSpPr txBox="1"/>
          <p:nvPr/>
        </p:nvSpPr>
        <p:spPr>
          <a:xfrm>
            <a:off x="446085" y="2784049"/>
            <a:ext cx="8064501" cy="45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lang="en-US" altLang="zh-CN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510934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一，路径跟随的原理"/>
          <p:cNvSpPr txBox="1"/>
          <p:nvPr/>
        </p:nvSpPr>
        <p:spPr>
          <a:xfrm>
            <a:off x="556418" y="2349500"/>
            <a:ext cx="8031164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 拿掉放扇形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213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路径跟随的应用">
            <a:extLst>
              <a:ext uri="{FF2B5EF4-FFF2-40B4-BE49-F238E27FC236}">
                <a16:creationId xmlns:a16="http://schemas.microsoft.com/office/drawing/2014/main" id="{4DCEAC5B-04C9-4BEF-881C-F28714B5CF4F}"/>
              </a:ext>
            </a:extLst>
          </p:cNvPr>
          <p:cNvSpPr txBox="1"/>
          <p:nvPr/>
        </p:nvSpPr>
        <p:spPr>
          <a:xfrm>
            <a:off x="446086" y="369571"/>
            <a:ext cx="82254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看案例效果</a:t>
            </a:r>
          </a:p>
        </p:txBody>
      </p:sp>
    </p:spTree>
    <p:extLst>
      <p:ext uri="{BB962C8B-B14F-4D97-AF65-F5344CB8AC3E}">
        <p14:creationId xmlns:p14="http://schemas.microsoft.com/office/powerpoint/2010/main" val="4585823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三角函数是什么</a:t>
            </a:r>
          </a:p>
        </p:txBody>
      </p:sp>
      <p:sp>
        <p:nvSpPr>
          <p:cNvPr id="8" name="路径跟随的应用">
            <a:extLst>
              <a:ext uri="{FF2B5EF4-FFF2-40B4-BE49-F238E27FC236}">
                <a16:creationId xmlns:a16="http://schemas.microsoft.com/office/drawing/2014/main" id="{B67FA530-0DCE-43D2-9808-2E7BE83964E8}"/>
              </a:ext>
            </a:extLst>
          </p:cNvPr>
          <p:cNvSpPr txBox="1"/>
          <p:nvPr/>
        </p:nvSpPr>
        <p:spPr>
          <a:xfrm>
            <a:off x="445270" y="1043746"/>
            <a:ext cx="8225474" cy="45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三角函数定义：三角函数是夹角与边的一种关系</a:t>
            </a:r>
            <a:endParaRPr lang="en-US" altLang="zh-CN" sz="1800"/>
          </a:p>
        </p:txBody>
      </p:sp>
      <p:sp>
        <p:nvSpPr>
          <p:cNvPr id="18" name="路径跟随的应用">
            <a:extLst>
              <a:ext uri="{FF2B5EF4-FFF2-40B4-BE49-F238E27FC236}">
                <a16:creationId xmlns:a16="http://schemas.microsoft.com/office/drawing/2014/main" id="{08955D23-777F-419C-9361-427F79F728C4}"/>
              </a:ext>
            </a:extLst>
          </p:cNvPr>
          <p:cNvSpPr txBox="1"/>
          <p:nvPr/>
        </p:nvSpPr>
        <p:spPr>
          <a:xfrm>
            <a:off x="445270" y="2058442"/>
            <a:ext cx="82254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三角函数可以做什么？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2A8E63-EE28-433F-BF1F-5673E64A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0" y="2852525"/>
            <a:ext cx="2442709" cy="241951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D04907B-947C-484F-8194-F95A17D9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2859130"/>
            <a:ext cx="4720590" cy="241291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1FF1B50-3912-4587-A735-6D356362ECE5}"/>
              </a:ext>
            </a:extLst>
          </p:cNvPr>
          <p:cNvSpPr/>
          <p:nvPr/>
        </p:nvSpPr>
        <p:spPr>
          <a:xfrm>
            <a:off x="986290" y="54884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天体旋转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FD8734-8D4A-4188-A3FB-6BEBCF97C98C}"/>
              </a:ext>
            </a:extLst>
          </p:cNvPr>
          <p:cNvSpPr/>
          <p:nvPr/>
        </p:nvSpPr>
        <p:spPr>
          <a:xfrm>
            <a:off x="4697230" y="54884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子弹射击动画</a:t>
            </a:r>
          </a:p>
        </p:txBody>
      </p:sp>
    </p:spTree>
    <p:extLst>
      <p:ext uri="{BB962C8B-B14F-4D97-AF65-F5344CB8AC3E}">
        <p14:creationId xmlns:p14="http://schemas.microsoft.com/office/powerpoint/2010/main" val="5792175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三角函数基本公式</a:t>
            </a:r>
          </a:p>
        </p:txBody>
      </p:sp>
      <p:sp>
        <p:nvSpPr>
          <p:cNvPr id="8" name="路径跟随的应用">
            <a:extLst>
              <a:ext uri="{FF2B5EF4-FFF2-40B4-BE49-F238E27FC236}">
                <a16:creationId xmlns:a16="http://schemas.microsoft.com/office/drawing/2014/main" id="{B67FA530-0DCE-43D2-9808-2E7BE83964E8}"/>
              </a:ext>
            </a:extLst>
          </p:cNvPr>
          <p:cNvSpPr txBox="1"/>
          <p:nvPr/>
        </p:nvSpPr>
        <p:spPr>
          <a:xfrm>
            <a:off x="552766" y="3846723"/>
            <a:ext cx="8225474" cy="170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数学写法对应的</a:t>
            </a:r>
            <a:r>
              <a:rPr lang="en-US" altLang="zh-CN" sz="1800"/>
              <a:t>js </a:t>
            </a:r>
            <a:r>
              <a:rPr lang="zh-CN" altLang="en-US" sz="1800"/>
              <a:t>写法：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sin(</a:t>
            </a:r>
            <a:r>
              <a:rPr lang="el-GR" altLang="zh-CN" sz="1800"/>
              <a:t>θ)  ---&gt;  </a:t>
            </a:r>
            <a:r>
              <a:rPr lang="en-US" altLang="zh-CN" sz="1800"/>
              <a:t>Math.sin( </a:t>
            </a:r>
            <a:r>
              <a:rPr lang="el-GR" altLang="zh-CN" sz="1800"/>
              <a:t>θ * </a:t>
            </a:r>
            <a:r>
              <a:rPr lang="en-US" altLang="zh-CN" sz="1800"/>
              <a:t>Math.PI/180 )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cos(</a:t>
            </a:r>
            <a:r>
              <a:rPr lang="el-GR" altLang="zh-CN" sz="1800"/>
              <a:t>θ)  ---&gt;  </a:t>
            </a:r>
            <a:r>
              <a:rPr lang="en-US" altLang="zh-CN" sz="1800"/>
              <a:t>Math.cos( </a:t>
            </a:r>
            <a:r>
              <a:rPr lang="el-GR" altLang="zh-CN" sz="1800"/>
              <a:t>θ * </a:t>
            </a:r>
            <a:r>
              <a:rPr lang="en-US" altLang="zh-CN" sz="1800"/>
              <a:t>Math.PI/180 )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tan(</a:t>
            </a:r>
            <a:r>
              <a:rPr lang="el-GR" altLang="zh-CN" sz="1800"/>
              <a:t>θ)  ---&gt;  </a:t>
            </a:r>
            <a:r>
              <a:rPr lang="en-US" altLang="zh-CN" sz="1800"/>
              <a:t>Math.tan( </a:t>
            </a:r>
            <a:r>
              <a:rPr lang="el-GR" altLang="zh-CN" sz="1800"/>
              <a:t>θ * </a:t>
            </a:r>
            <a:r>
              <a:rPr lang="en-US" altLang="zh-CN" sz="1800"/>
              <a:t>Math.PI/180 )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AC31B9-4D48-4E11-AB25-E3AE9EFA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6" y="1639677"/>
            <a:ext cx="3048000" cy="1371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001D6A-3A51-4ADF-B2CC-D9851B1D3D59}"/>
              </a:ext>
            </a:extLst>
          </p:cNvPr>
          <p:cNvSpPr/>
          <p:nvPr/>
        </p:nvSpPr>
        <p:spPr>
          <a:xfrm>
            <a:off x="1055127" y="26343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C83A3B-47AC-4703-9AF2-74BFE7D97E8C}"/>
              </a:ext>
            </a:extLst>
          </p:cNvPr>
          <p:cNvSpPr/>
          <p:nvPr/>
        </p:nvSpPr>
        <p:spPr>
          <a:xfrm>
            <a:off x="1498837" y="194388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F37C18-B3DA-4830-A56A-7CB3BC62C182}"/>
              </a:ext>
            </a:extLst>
          </p:cNvPr>
          <p:cNvSpPr/>
          <p:nvPr/>
        </p:nvSpPr>
        <p:spPr>
          <a:xfrm>
            <a:off x="1629643" y="29867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2120C5-9C3E-449A-BA9A-9BC4C4353F44}"/>
              </a:ext>
            </a:extLst>
          </p:cNvPr>
          <p:cNvSpPr/>
          <p:nvPr/>
        </p:nvSpPr>
        <p:spPr>
          <a:xfrm>
            <a:off x="2465163" y="22312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17" name="落叶效果：…">
            <a:extLst>
              <a:ext uri="{FF2B5EF4-FFF2-40B4-BE49-F238E27FC236}">
                <a16:creationId xmlns:a16="http://schemas.microsoft.com/office/drawing/2014/main" id="{4FDFFD5B-4983-45FC-A6E1-5749486E96E7}"/>
              </a:ext>
            </a:extLst>
          </p:cNvPr>
          <p:cNvSpPr txBox="1"/>
          <p:nvPr/>
        </p:nvSpPr>
        <p:spPr>
          <a:xfrm>
            <a:off x="4103127" y="1487719"/>
            <a:ext cx="3630614" cy="128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sin(</a:t>
            </a:r>
            <a:r>
              <a:rPr lang="el-GR" altLang="zh-CN"/>
              <a:t>θ</a:t>
            </a:r>
            <a:r>
              <a:rPr lang="en-US" altLang="zh-CN"/>
              <a:t>)  = y / r</a:t>
            </a:r>
          </a:p>
          <a:p>
            <a:r>
              <a:rPr lang="en-US" altLang="zh-CN"/>
              <a:t>cos(</a:t>
            </a:r>
            <a:r>
              <a:rPr lang="el-GR" altLang="zh-CN"/>
              <a:t>θ</a:t>
            </a:r>
            <a:r>
              <a:rPr lang="en-US" altLang="zh-CN"/>
              <a:t>) = x / r</a:t>
            </a:r>
          </a:p>
          <a:p>
            <a:r>
              <a:rPr lang="en-US" altLang="zh-CN"/>
              <a:t>tan(</a:t>
            </a:r>
            <a:r>
              <a:rPr lang="el-GR" altLang="zh-CN"/>
              <a:t>θ)</a:t>
            </a:r>
            <a:r>
              <a:rPr lang="en-US" altLang="zh-CN"/>
              <a:t> </a:t>
            </a:r>
            <a:r>
              <a:rPr lang="el-GR" altLang="zh-CN"/>
              <a:t>=</a:t>
            </a:r>
            <a:r>
              <a:rPr lang="en-US" altLang="zh-CN"/>
              <a:t> y / x</a:t>
            </a:r>
          </a:p>
        </p:txBody>
      </p:sp>
    </p:spTree>
    <p:extLst>
      <p:ext uri="{BB962C8B-B14F-4D97-AF65-F5344CB8AC3E}">
        <p14:creationId xmlns:p14="http://schemas.microsoft.com/office/powerpoint/2010/main" val="34925415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三角函数常用公式</a:t>
            </a:r>
          </a:p>
        </p:txBody>
      </p:sp>
      <p:sp>
        <p:nvSpPr>
          <p:cNvPr id="13" name="落叶效果：…">
            <a:extLst>
              <a:ext uri="{FF2B5EF4-FFF2-40B4-BE49-F238E27FC236}">
                <a16:creationId xmlns:a16="http://schemas.microsoft.com/office/drawing/2014/main" id="{A19AB573-2CC3-4DE9-9024-F3931FA95F36}"/>
              </a:ext>
            </a:extLst>
          </p:cNvPr>
          <p:cNvSpPr txBox="1"/>
          <p:nvPr/>
        </p:nvSpPr>
        <p:spPr>
          <a:xfrm>
            <a:off x="5237697" y="1904515"/>
            <a:ext cx="3630614" cy="25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56B589-89C9-4F88-986F-09103CF1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6" y="1958340"/>
            <a:ext cx="4508781" cy="44729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8EB302-D2D3-4D64-B4AA-0FEC49014F3B}"/>
              </a:ext>
            </a:extLst>
          </p:cNvPr>
          <p:cNvSpPr/>
          <p:nvPr/>
        </p:nvSpPr>
        <p:spPr>
          <a:xfrm>
            <a:off x="2955311" y="3732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F90D99-B778-4F58-945F-ECFE866672A2}"/>
              </a:ext>
            </a:extLst>
          </p:cNvPr>
          <p:cNvSpPr/>
          <p:nvPr/>
        </p:nvSpPr>
        <p:spPr>
          <a:xfrm>
            <a:off x="3819979" y="341878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4D3E2D-9834-4603-8D95-718C817C1E5F}"/>
              </a:ext>
            </a:extLst>
          </p:cNvPr>
          <p:cNvSpPr/>
          <p:nvPr/>
        </p:nvSpPr>
        <p:spPr>
          <a:xfrm>
            <a:off x="3268217" y="40566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4D2829-C3A3-4699-9015-B33F52FF318D}"/>
              </a:ext>
            </a:extLst>
          </p:cNvPr>
          <p:cNvSpPr/>
          <p:nvPr/>
        </p:nvSpPr>
        <p:spPr>
          <a:xfrm>
            <a:off x="3156648" y="321887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zh-CN" altLang="en-US"/>
          </a:p>
        </p:txBody>
      </p:sp>
      <p:sp>
        <p:nvSpPr>
          <p:cNvPr id="10" name="落叶效果：…">
            <a:extLst>
              <a:ext uri="{FF2B5EF4-FFF2-40B4-BE49-F238E27FC236}">
                <a16:creationId xmlns:a16="http://schemas.microsoft.com/office/drawing/2014/main" id="{5543EEC2-8548-4133-BB94-B88B0C1CE67F}"/>
              </a:ext>
            </a:extLst>
          </p:cNvPr>
          <p:cNvSpPr txBox="1"/>
          <p:nvPr/>
        </p:nvSpPr>
        <p:spPr>
          <a:xfrm>
            <a:off x="446085" y="942903"/>
            <a:ext cx="8422225" cy="7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1600"/>
              <a:t>我们可以将</a:t>
            </a:r>
            <a:r>
              <a:rPr lang="en-US" altLang="zh-CN" sz="1600"/>
              <a:t>r </a:t>
            </a:r>
            <a:r>
              <a:rPr lang="zh-CN" altLang="en-US" sz="1600"/>
              <a:t>视之为圆的半径，半径在圆上的点</a:t>
            </a:r>
            <a:r>
              <a:rPr lang="en-US" altLang="zh-CN" sz="1600"/>
              <a:t>P </a:t>
            </a:r>
            <a:r>
              <a:rPr lang="zh-CN" altLang="en-US" sz="1600"/>
              <a:t>具备</a:t>
            </a:r>
            <a:r>
              <a:rPr lang="en-US" altLang="zh-CN" sz="1600"/>
              <a:t>x,y </a:t>
            </a:r>
            <a:r>
              <a:rPr lang="zh-CN" altLang="en-US" sz="1600"/>
              <a:t>信息。点</a:t>
            </a:r>
            <a:r>
              <a:rPr lang="en-US" altLang="zh-CN" sz="1600"/>
              <a:t>P </a:t>
            </a:r>
            <a:r>
              <a:rPr lang="zh-CN" altLang="en-US" sz="1600"/>
              <a:t>的方向是</a:t>
            </a:r>
            <a:r>
              <a:rPr lang="en-US" altLang="zh-CN" sz="1600"/>
              <a:t>r </a:t>
            </a:r>
            <a:r>
              <a:rPr lang="zh-CN" altLang="en-US" sz="1600"/>
              <a:t>于</a:t>
            </a:r>
            <a:r>
              <a:rPr lang="en-US" altLang="zh-CN" sz="1600"/>
              <a:t>x </a:t>
            </a:r>
            <a:r>
              <a:rPr lang="zh-CN" altLang="en-US" sz="1600"/>
              <a:t>轴正方向的夹角</a:t>
            </a:r>
            <a:r>
              <a:rPr lang="el-GR" altLang="zh-CN" sz="1600"/>
              <a:t>θ</a:t>
            </a:r>
            <a:r>
              <a:rPr lang="en-US" altLang="zh-CN" sz="1600"/>
              <a:t> </a:t>
            </a:r>
            <a:r>
              <a:rPr lang="zh-CN" altLang="en-US" sz="1600"/>
              <a:t>，</a:t>
            </a:r>
            <a:r>
              <a:rPr lang="el-GR" altLang="zh-CN" sz="1600"/>
              <a:t> </a:t>
            </a:r>
            <a:r>
              <a:rPr lang="en-US" altLang="zh-CN" sz="1600"/>
              <a:t>y </a:t>
            </a:r>
            <a:r>
              <a:rPr lang="zh-CN" altLang="en-US" sz="1600"/>
              <a:t>是</a:t>
            </a:r>
            <a:r>
              <a:rPr lang="el-GR" altLang="zh-CN" sz="1600"/>
              <a:t>θ</a:t>
            </a:r>
            <a:r>
              <a:rPr lang="en-US" altLang="zh-CN" sz="1600"/>
              <a:t> </a:t>
            </a:r>
            <a:r>
              <a:rPr lang="zh-CN" altLang="en-US" sz="1600"/>
              <a:t>的对边，</a:t>
            </a:r>
            <a:r>
              <a:rPr lang="en-US" altLang="zh-CN" sz="1600"/>
              <a:t>x</a:t>
            </a:r>
            <a:r>
              <a:rPr lang="zh-CN" altLang="en-US" sz="1600"/>
              <a:t>是</a:t>
            </a:r>
            <a:r>
              <a:rPr lang="el-GR" altLang="zh-CN" sz="1600"/>
              <a:t>θ</a:t>
            </a:r>
            <a:r>
              <a:rPr lang="zh-CN" altLang="en-US" sz="1600"/>
              <a:t> 的临边</a:t>
            </a:r>
            <a:endParaRPr lang="en-US" altLang="zh-CN" sz="16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EB6A97-AD1C-4955-98D1-04640B3ABF7A}"/>
              </a:ext>
            </a:extLst>
          </p:cNvPr>
          <p:cNvSpPr/>
          <p:nvPr/>
        </p:nvSpPr>
        <p:spPr>
          <a:xfrm>
            <a:off x="4123294" y="281956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82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/>
              <a:t>canvas </a:t>
            </a:r>
            <a:r>
              <a:rPr lang="zh-CN" altLang="en-US" sz="2400"/>
              <a:t>坐标系中的角度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4A1228-4E44-444A-807D-9B535C44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62" y="1392708"/>
            <a:ext cx="5532122" cy="48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157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路径跟随的应用"/>
          <p:cNvSpPr txBox="1"/>
          <p:nvPr/>
        </p:nvSpPr>
        <p:spPr>
          <a:xfrm>
            <a:off x="357186" y="476251"/>
            <a:ext cx="8153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目标</a:t>
            </a:r>
          </a:p>
        </p:txBody>
      </p:sp>
      <p:sp>
        <p:nvSpPr>
          <p:cNvPr id="24" name="落叶效果：…"/>
          <p:cNvSpPr txBox="1"/>
          <p:nvPr/>
        </p:nvSpPr>
        <p:spPr>
          <a:xfrm>
            <a:off x="404812" y="1113473"/>
            <a:ext cx="8064501" cy="45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理解动画原理，可以制作丰富多彩的交互性动画</a:t>
            </a:r>
            <a:endParaRPr/>
          </a:p>
        </p:txBody>
      </p:sp>
      <p:sp>
        <p:nvSpPr>
          <p:cNvPr id="25" name="路径跟随的应用"/>
          <p:cNvSpPr txBox="1"/>
          <p:nvPr/>
        </p:nvSpPr>
        <p:spPr>
          <a:xfrm>
            <a:off x="380999" y="2283502"/>
            <a:ext cx="8153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内容</a:t>
            </a:r>
          </a:p>
        </p:txBody>
      </p:sp>
      <p:sp>
        <p:nvSpPr>
          <p:cNvPr id="26" name="落叶效果：…"/>
          <p:cNvSpPr txBox="1"/>
          <p:nvPr/>
        </p:nvSpPr>
        <p:spPr>
          <a:xfrm>
            <a:off x="428624" y="2913104"/>
            <a:ext cx="8064502" cy="2951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动画的基本步骤</a:t>
            </a:r>
            <a:endParaRPr lang="en-US" altLang="zh-CN"/>
          </a:p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</a:t>
            </a:r>
            <a:endParaRPr lang="en-US" altLang="zh-CN"/>
          </a:p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速度</a:t>
            </a:r>
            <a:endParaRPr lang="en-US" altLang="zh-CN"/>
          </a:p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补间动画</a:t>
            </a:r>
            <a:endParaRPr lang="en-US" altLang="zh-CN"/>
          </a:p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</a:t>
            </a:r>
            <a:endParaRPr lang="en-US" altLang="zh-CN"/>
          </a:p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二维向量</a:t>
            </a:r>
            <a:endParaRPr lang="en-US" altLang="zh-CN"/>
          </a:p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用户交互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3E54DF-C533-42E5-A556-75369901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1728208"/>
            <a:ext cx="6294122" cy="4529344"/>
          </a:xfrm>
          <a:prstGeom prst="rect">
            <a:avLst/>
          </a:prstGeom>
        </p:spPr>
      </p:pic>
      <p:sp>
        <p:nvSpPr>
          <p:cNvPr id="3" name="路径跟随的应用">
            <a:extLst>
              <a:ext uri="{FF2B5EF4-FFF2-40B4-BE49-F238E27FC236}">
                <a16:creationId xmlns:a16="http://schemas.microsoft.com/office/drawing/2014/main" id="{F779AEC8-6D85-4B9C-A6D3-700FE0CC220A}"/>
              </a:ext>
            </a:extLst>
          </p:cNvPr>
          <p:cNvSpPr txBox="1"/>
          <p:nvPr/>
        </p:nvSpPr>
        <p:spPr>
          <a:xfrm>
            <a:off x="446086" y="369571"/>
            <a:ext cx="82254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/>
              <a:t>Math.atan2(y,x) </a:t>
            </a:r>
            <a:r>
              <a:rPr lang="zh-CN" altLang="en-US" sz="2400"/>
              <a:t>的取值规律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2566764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路径跟随的应用">
            <a:extLst>
              <a:ext uri="{FF2B5EF4-FFF2-40B4-BE49-F238E27FC236}">
                <a16:creationId xmlns:a16="http://schemas.microsoft.com/office/drawing/2014/main" id="{4F8DBF06-D168-4C4C-A1DA-5A1938A2C29C}"/>
              </a:ext>
            </a:extLst>
          </p:cNvPr>
          <p:cNvSpPr txBox="1"/>
          <p:nvPr/>
        </p:nvSpPr>
        <p:spPr>
          <a:xfrm>
            <a:off x="446086" y="369571"/>
            <a:ext cx="82254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天体旋转案例</a:t>
            </a:r>
            <a:endParaRPr lang="en-US" altLang="zh-CN" sz="2400"/>
          </a:p>
        </p:txBody>
      </p:sp>
      <p:sp>
        <p:nvSpPr>
          <p:cNvPr id="4" name="路径跟随的应用">
            <a:extLst>
              <a:ext uri="{FF2B5EF4-FFF2-40B4-BE49-F238E27FC236}">
                <a16:creationId xmlns:a16="http://schemas.microsoft.com/office/drawing/2014/main" id="{E57788C4-9566-4441-8EE0-70718FB674BF}"/>
              </a:ext>
            </a:extLst>
          </p:cNvPr>
          <p:cNvSpPr txBox="1"/>
          <p:nvPr/>
        </p:nvSpPr>
        <p:spPr>
          <a:xfrm>
            <a:off x="446086" y="1413511"/>
            <a:ext cx="8225474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向量不提，用三角函数封装对象</a:t>
            </a:r>
            <a:endParaRPr lang="en-US" altLang="zh-CN" sz="2400"/>
          </a:p>
          <a:p>
            <a:r>
              <a:rPr lang="zh-CN" altLang="en-US" sz="2400"/>
              <a:t>课上演示向量功能</a:t>
            </a:r>
            <a:endParaRPr lang="en-US" altLang="zh-CN" sz="2400"/>
          </a:p>
          <a:p>
            <a:r>
              <a:rPr lang="zh-CN" altLang="en-US" sz="2400"/>
              <a:t>向量详解做扩展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2286526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二维向量</a:t>
            </a:r>
          </a:p>
        </p:txBody>
      </p:sp>
      <p:sp>
        <p:nvSpPr>
          <p:cNvPr id="5" name="落叶效果：…">
            <a:extLst>
              <a:ext uri="{FF2B5EF4-FFF2-40B4-BE49-F238E27FC236}">
                <a16:creationId xmlns:a16="http://schemas.microsoft.com/office/drawing/2014/main" id="{76000A89-3085-46C4-974F-EB41D87E1EBE}"/>
              </a:ext>
            </a:extLst>
          </p:cNvPr>
          <p:cNvSpPr txBox="1"/>
          <p:nvPr/>
        </p:nvSpPr>
        <p:spPr>
          <a:xfrm>
            <a:off x="446086" y="991553"/>
            <a:ext cx="8064501" cy="45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向量是一种有长度，有方向的量。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8EDD3F-AAC4-4C6E-B203-E58FCA556206}"/>
              </a:ext>
            </a:extLst>
          </p:cNvPr>
          <p:cNvSpPr/>
          <p:nvPr/>
        </p:nvSpPr>
        <p:spPr>
          <a:xfrm>
            <a:off x="446086" y="4527689"/>
            <a:ext cx="8225474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二维</a:t>
            </a:r>
            <a:r>
              <a:rPr lang="zh-CN" altLang="en-US">
                <a:solidFill>
                  <a:srgbClr val="494949"/>
                </a:solidFill>
              </a:rPr>
              <a:t>向量的表示方式有两种：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94949"/>
                </a:solidFill>
              </a:rPr>
              <a:t>坐标点表示法，即</a:t>
            </a:r>
            <a:r>
              <a:rPr lang="en-US" altLang="zh-CN">
                <a:solidFill>
                  <a:srgbClr val="494949"/>
                </a:solidFill>
              </a:rPr>
              <a:t>(x,y)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94949"/>
                </a:solidFill>
              </a:rPr>
              <a:t>极坐标表示法，即</a:t>
            </a:r>
            <a:r>
              <a:rPr lang="en-US" altLang="zh-CN">
                <a:solidFill>
                  <a:srgbClr val="494949"/>
                </a:solidFill>
              </a:rPr>
              <a:t>(</a:t>
            </a:r>
            <a:r>
              <a:rPr lang="zh-CN" altLang="en-US">
                <a:solidFill>
                  <a:srgbClr val="494949"/>
                </a:solidFill>
              </a:rPr>
              <a:t>方向，长度</a:t>
            </a:r>
            <a:r>
              <a:rPr lang="en-US" altLang="zh-CN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3AAC9C-0221-44DA-B7DC-32009183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6" y="1795300"/>
            <a:ext cx="3181350" cy="21050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1BD137-4654-413B-A68A-6070D9520EDF}"/>
              </a:ext>
            </a:extLst>
          </p:cNvPr>
          <p:cNvSpPr/>
          <p:nvPr/>
        </p:nvSpPr>
        <p:spPr>
          <a:xfrm>
            <a:off x="3371326" y="35309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P(x,y)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125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向量的常用方法</a:t>
            </a:r>
          </a:p>
        </p:txBody>
      </p:sp>
      <p:sp>
        <p:nvSpPr>
          <p:cNvPr id="7" name="落叶效果：…">
            <a:extLst>
              <a:ext uri="{FF2B5EF4-FFF2-40B4-BE49-F238E27FC236}">
                <a16:creationId xmlns:a16="http://schemas.microsoft.com/office/drawing/2014/main" id="{54973727-A5DA-4F10-B9BF-4E33E917F577}"/>
              </a:ext>
            </a:extLst>
          </p:cNvPr>
          <p:cNvSpPr txBox="1"/>
          <p:nvPr/>
        </p:nvSpPr>
        <p:spPr>
          <a:xfrm>
            <a:off x="446086" y="991553"/>
            <a:ext cx="8064501" cy="3782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加法：两个向量相加</a:t>
            </a:r>
            <a:endParaRPr lang="en-US" altLang="zh-CN"/>
          </a:p>
          <a:p>
            <a:r>
              <a:rPr lang="zh-CN" altLang="en-US"/>
              <a:t>减法：两个向量相减</a:t>
            </a:r>
            <a:endParaRPr lang="en-US" altLang="zh-CN"/>
          </a:p>
          <a:p>
            <a:r>
              <a:rPr lang="zh-CN" altLang="en-US"/>
              <a:t>角度读取：获取向量基于</a:t>
            </a:r>
            <a:r>
              <a:rPr lang="en-US" altLang="zh-CN"/>
              <a:t>x </a:t>
            </a:r>
            <a:r>
              <a:rPr lang="zh-CN" altLang="en-US"/>
              <a:t>轴正方向的角度</a:t>
            </a:r>
            <a:endParaRPr lang="en-US" altLang="zh-CN"/>
          </a:p>
          <a:p>
            <a:r>
              <a:rPr lang="zh-CN" altLang="en-US"/>
              <a:t>旋转：基于向量的当前角度进行旋转</a:t>
            </a:r>
            <a:endParaRPr lang="en-US" altLang="zh-CN"/>
          </a:p>
          <a:p>
            <a:r>
              <a:rPr lang="zh-CN" altLang="en-US"/>
              <a:t>向量长度读取：基于临边、对边求斜边</a:t>
            </a:r>
            <a:endParaRPr lang="en-US" altLang="zh-CN"/>
          </a:p>
          <a:p>
            <a:r>
              <a:rPr lang="zh-CN" altLang="en-US"/>
              <a:t>向量长度设置：基于斜边的缩放比例，缩放临边和对边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克隆：基于当前向量的数据新建一个向量</a:t>
            </a:r>
            <a:endParaRPr lang="en-US" altLang="zh-CN"/>
          </a:p>
          <a:p>
            <a:r>
              <a:rPr lang="zh-CN" altLang="en-US"/>
              <a:t>拷贝：将另一个向量的数据赋给当前向量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7902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989096-9DB7-45A4-A97A-CEF2EBD7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62" y="2762573"/>
            <a:ext cx="3564612" cy="3533616"/>
          </a:xfrm>
          <a:prstGeom prst="rect">
            <a:avLst/>
          </a:prstGeom>
        </p:spPr>
      </p:pic>
      <p:sp>
        <p:nvSpPr>
          <p:cNvPr id="5" name="路径跟随的应用">
            <a:extLst>
              <a:ext uri="{FF2B5EF4-FFF2-40B4-BE49-F238E27FC236}">
                <a16:creationId xmlns:a16="http://schemas.microsoft.com/office/drawing/2014/main" id="{59B11207-5157-415E-B267-ACDE75194A60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向量的旋转</a:t>
            </a:r>
          </a:p>
        </p:txBody>
      </p:sp>
      <p:sp>
        <p:nvSpPr>
          <p:cNvPr id="8" name="落叶效果：…">
            <a:extLst>
              <a:ext uri="{FF2B5EF4-FFF2-40B4-BE49-F238E27FC236}">
                <a16:creationId xmlns:a16="http://schemas.microsoft.com/office/drawing/2014/main" id="{C7F99711-75B4-4C97-8C98-FCB265A066CD}"/>
              </a:ext>
            </a:extLst>
          </p:cNvPr>
          <p:cNvSpPr txBox="1"/>
          <p:nvPr/>
        </p:nvSpPr>
        <p:spPr>
          <a:xfrm>
            <a:off x="376344" y="1247276"/>
            <a:ext cx="8064501" cy="874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B.x = A.x * Math.cos(</a:t>
            </a:r>
            <a:r>
              <a:rPr lang="el-GR" altLang="zh-CN"/>
              <a:t>θ</a:t>
            </a:r>
            <a:r>
              <a:rPr lang="en-US" altLang="zh-CN"/>
              <a:t>) -  A. y * Math.sin(</a:t>
            </a:r>
            <a:r>
              <a:rPr lang="el-GR" altLang="zh-CN"/>
              <a:t>θ</a:t>
            </a:r>
            <a:r>
              <a:rPr lang="en-US" altLang="zh-CN"/>
              <a:t>)</a:t>
            </a:r>
          </a:p>
          <a:p>
            <a:r>
              <a:rPr lang="en-US" altLang="zh-CN"/>
              <a:t>B.y = A.x * Math.sin(</a:t>
            </a:r>
            <a:r>
              <a:rPr lang="el-GR" altLang="zh-CN"/>
              <a:t>θ</a:t>
            </a:r>
            <a:r>
              <a:rPr lang="en-US" altLang="zh-CN"/>
              <a:t>) + A. y * Math.cos(</a:t>
            </a:r>
            <a:r>
              <a:rPr lang="el-GR" altLang="zh-CN"/>
              <a:t>θ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538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路径跟随的应用">
            <a:extLst>
              <a:ext uri="{FF2B5EF4-FFF2-40B4-BE49-F238E27FC236}">
                <a16:creationId xmlns:a16="http://schemas.microsoft.com/office/drawing/2014/main" id="{59B11207-5157-415E-B267-ACDE75194A60}"/>
              </a:ext>
            </a:extLst>
          </p:cNvPr>
          <p:cNvSpPr txBox="1"/>
          <p:nvPr/>
        </p:nvSpPr>
        <p:spPr>
          <a:xfrm>
            <a:off x="249362" y="253527"/>
            <a:ext cx="82254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扩展 </a:t>
            </a:r>
            <a:r>
              <a:rPr lang="en-US" altLang="zh-CN" sz="2400"/>
              <a:t>- </a:t>
            </a:r>
            <a:r>
              <a:rPr lang="zh-CN" altLang="en-US" sz="2400"/>
              <a:t>向量旋转诱导公式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5728CF-868E-4742-9A7B-84C5D6E5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12" y="725839"/>
            <a:ext cx="2181225" cy="1781175"/>
          </a:xfrm>
          <a:prstGeom prst="rect">
            <a:avLst/>
          </a:prstGeom>
        </p:spPr>
      </p:pic>
      <p:sp>
        <p:nvSpPr>
          <p:cNvPr id="9" name="落叶效果：…">
            <a:extLst>
              <a:ext uri="{FF2B5EF4-FFF2-40B4-BE49-F238E27FC236}">
                <a16:creationId xmlns:a16="http://schemas.microsoft.com/office/drawing/2014/main" id="{190F5BE4-A3EF-4961-BF6D-70B3AFA892EE}"/>
              </a:ext>
            </a:extLst>
          </p:cNvPr>
          <p:cNvSpPr txBox="1"/>
          <p:nvPr/>
        </p:nvSpPr>
        <p:spPr>
          <a:xfrm>
            <a:off x="329848" y="907273"/>
            <a:ext cx="8064501" cy="522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1400"/>
              <a:t>基础公式</a:t>
            </a:r>
            <a:endParaRPr lang="en-US" altLang="zh-CN" sz="1400"/>
          </a:p>
          <a:p>
            <a:r>
              <a:rPr lang="en-US" altLang="zh-CN" sz="1400"/>
              <a:t>x = r cos  </a:t>
            </a:r>
            <a:r>
              <a:rPr lang="el-GR" altLang="zh-CN" sz="1400"/>
              <a:t>α</a:t>
            </a:r>
          </a:p>
          <a:p>
            <a:r>
              <a:rPr lang="en-US" altLang="zh-CN" sz="1400"/>
              <a:t>y = r sin  </a:t>
            </a:r>
            <a:r>
              <a:rPr lang="el-GR" altLang="zh-CN" sz="1400"/>
              <a:t>α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设点</a:t>
            </a:r>
            <a:r>
              <a:rPr lang="en-US" altLang="zh-CN" sz="1400"/>
              <a:t>p </a:t>
            </a:r>
            <a:r>
              <a:rPr lang="zh-CN" altLang="en-US" sz="1400"/>
              <a:t>的角度为</a:t>
            </a:r>
            <a:r>
              <a:rPr lang="en-US" altLang="zh-CN" sz="1400"/>
              <a:t>α</a:t>
            </a:r>
            <a:r>
              <a:rPr lang="zh-CN" altLang="en-US" sz="1400"/>
              <a:t>，得出</a:t>
            </a:r>
            <a:r>
              <a:rPr lang="en-US" altLang="zh-CN" sz="1400"/>
              <a:t>x’ y’ </a:t>
            </a:r>
            <a:endParaRPr lang="el-GR" altLang="zh-CN" sz="1400"/>
          </a:p>
          <a:p>
            <a:r>
              <a:rPr lang="en-US" altLang="zh-CN" sz="1400"/>
              <a:t>x' =r cos (</a:t>
            </a:r>
            <a:r>
              <a:rPr lang="el-GR" altLang="zh-CN" sz="1400"/>
              <a:t>α+β)</a:t>
            </a:r>
          </a:p>
          <a:p>
            <a:r>
              <a:rPr lang="en-US" altLang="zh-CN" sz="1400"/>
              <a:t>y' =r sin (</a:t>
            </a:r>
            <a:r>
              <a:rPr lang="el-GR" altLang="zh-CN" sz="1400"/>
              <a:t>α+β)</a:t>
            </a:r>
            <a:endParaRPr lang="en-US" altLang="zh-CN" sz="1400"/>
          </a:p>
          <a:p>
            <a:endParaRPr lang="el-GR" altLang="zh-CN" sz="1400"/>
          </a:p>
          <a:p>
            <a:r>
              <a:rPr lang="zh-CN" altLang="en-US" sz="1400"/>
              <a:t>和角公式</a:t>
            </a:r>
          </a:p>
          <a:p>
            <a:r>
              <a:rPr lang="en-US" altLang="zh-CN" sz="1400"/>
              <a:t>sin(</a:t>
            </a:r>
            <a:r>
              <a:rPr lang="el-GR" altLang="zh-CN" sz="1400"/>
              <a:t>α+β)= </a:t>
            </a:r>
            <a:r>
              <a:rPr lang="en-US" altLang="zh-CN" sz="1400"/>
              <a:t>cos</a:t>
            </a:r>
            <a:r>
              <a:rPr lang="el-GR" altLang="zh-CN" sz="1400"/>
              <a:t>α </a:t>
            </a:r>
            <a:r>
              <a:rPr lang="en-US" altLang="zh-CN" sz="1400"/>
              <a:t>sin</a:t>
            </a:r>
            <a:r>
              <a:rPr lang="el-GR" altLang="zh-CN" sz="1400"/>
              <a:t>β + </a:t>
            </a:r>
            <a:r>
              <a:rPr lang="en-US" altLang="zh-CN" sz="1400"/>
              <a:t>sin</a:t>
            </a:r>
            <a:r>
              <a:rPr lang="el-GR" altLang="zh-CN" sz="1400"/>
              <a:t>α </a:t>
            </a:r>
            <a:r>
              <a:rPr lang="en-US" altLang="zh-CN" sz="1400"/>
              <a:t>cos</a:t>
            </a:r>
            <a:r>
              <a:rPr lang="el-GR" altLang="zh-CN" sz="1400"/>
              <a:t>β</a:t>
            </a:r>
          </a:p>
          <a:p>
            <a:r>
              <a:rPr lang="en-US" altLang="zh-CN" sz="1400"/>
              <a:t>cos(</a:t>
            </a:r>
            <a:r>
              <a:rPr lang="el-GR" altLang="zh-CN" sz="1400"/>
              <a:t>α+β)=</a:t>
            </a:r>
            <a:r>
              <a:rPr lang="en-US" altLang="zh-CN" sz="1400"/>
              <a:t>cos</a:t>
            </a:r>
            <a:r>
              <a:rPr lang="el-GR" altLang="zh-CN" sz="1400"/>
              <a:t>α </a:t>
            </a:r>
            <a:r>
              <a:rPr lang="en-US" altLang="zh-CN" sz="1400"/>
              <a:t>cos</a:t>
            </a:r>
            <a:r>
              <a:rPr lang="el-GR" altLang="zh-CN" sz="1400"/>
              <a:t>β -  </a:t>
            </a:r>
            <a:r>
              <a:rPr lang="en-US" altLang="zh-CN" sz="1400"/>
              <a:t>sin</a:t>
            </a:r>
            <a:r>
              <a:rPr lang="el-GR" altLang="zh-CN" sz="1400"/>
              <a:t>α </a:t>
            </a:r>
            <a:r>
              <a:rPr lang="en-US" altLang="zh-CN" sz="1400"/>
              <a:t>sin</a:t>
            </a:r>
            <a:r>
              <a:rPr lang="el-GR" altLang="zh-CN" sz="1400"/>
              <a:t>β</a:t>
            </a:r>
          </a:p>
          <a:p>
            <a:endParaRPr lang="el-GR" altLang="zh-CN" sz="1400"/>
          </a:p>
          <a:p>
            <a:r>
              <a:rPr lang="zh-CN" altLang="en-US" sz="1400"/>
              <a:t>推导公式</a:t>
            </a:r>
          </a:p>
          <a:p>
            <a:r>
              <a:rPr lang="en-US" altLang="zh-CN" sz="1400"/>
              <a:t>x' =r (cos</a:t>
            </a:r>
            <a:r>
              <a:rPr lang="el-GR" altLang="zh-CN" sz="1400"/>
              <a:t>α </a:t>
            </a:r>
            <a:r>
              <a:rPr lang="en-US" altLang="zh-CN" sz="1400"/>
              <a:t>cos </a:t>
            </a:r>
            <a:r>
              <a:rPr lang="el-GR" altLang="zh-CN" sz="1400"/>
              <a:t>β - </a:t>
            </a:r>
            <a:r>
              <a:rPr lang="en-US" altLang="zh-CN" sz="1400"/>
              <a:t>sin</a:t>
            </a:r>
            <a:r>
              <a:rPr lang="el-GR" altLang="zh-CN" sz="1400"/>
              <a:t>α </a:t>
            </a:r>
            <a:r>
              <a:rPr lang="en-US" altLang="zh-CN" sz="1400"/>
              <a:t>sin</a:t>
            </a:r>
            <a:r>
              <a:rPr lang="el-GR" altLang="zh-CN" sz="1400"/>
              <a:t>β)  = </a:t>
            </a:r>
            <a:r>
              <a:rPr lang="en-US" altLang="zh-CN" sz="1400"/>
              <a:t>r cos</a:t>
            </a:r>
            <a:r>
              <a:rPr lang="el-GR" altLang="zh-CN" sz="1400"/>
              <a:t>α </a:t>
            </a:r>
            <a:r>
              <a:rPr lang="en-US" altLang="zh-CN" sz="1400"/>
              <a:t>cos </a:t>
            </a:r>
            <a:r>
              <a:rPr lang="el-GR" altLang="zh-CN" sz="1400"/>
              <a:t>β - </a:t>
            </a:r>
            <a:r>
              <a:rPr lang="en-US" altLang="zh-CN" sz="1400"/>
              <a:t>r sin</a:t>
            </a:r>
            <a:r>
              <a:rPr lang="el-GR" altLang="zh-CN" sz="1400"/>
              <a:t>α </a:t>
            </a:r>
            <a:r>
              <a:rPr lang="en-US" altLang="zh-CN" sz="1400"/>
              <a:t>sin</a:t>
            </a:r>
            <a:r>
              <a:rPr lang="el-GR" altLang="zh-CN" sz="1400"/>
              <a:t>β = </a:t>
            </a:r>
            <a:r>
              <a:rPr lang="en-US" altLang="zh-CN" sz="1400">
                <a:solidFill>
                  <a:srgbClr val="FF0000"/>
                </a:solidFill>
              </a:rPr>
              <a:t>x cos</a:t>
            </a:r>
            <a:r>
              <a:rPr lang="el-GR" altLang="zh-CN" sz="1400">
                <a:solidFill>
                  <a:srgbClr val="FF0000"/>
                </a:solidFill>
              </a:rPr>
              <a:t>β  - </a:t>
            </a:r>
            <a:r>
              <a:rPr lang="en-US" altLang="zh-CN" sz="1400">
                <a:solidFill>
                  <a:srgbClr val="FF0000"/>
                </a:solidFill>
              </a:rPr>
              <a:t>y sin</a:t>
            </a:r>
            <a:r>
              <a:rPr lang="el-GR" altLang="zh-CN" sz="1400">
                <a:solidFill>
                  <a:srgbClr val="FF0000"/>
                </a:solidFill>
              </a:rPr>
              <a:t>β</a:t>
            </a:r>
          </a:p>
          <a:p>
            <a:r>
              <a:rPr lang="en-US" altLang="zh-CN" sz="1400"/>
              <a:t>y' =r (cos</a:t>
            </a:r>
            <a:r>
              <a:rPr lang="el-GR" altLang="zh-CN" sz="1400"/>
              <a:t>α </a:t>
            </a:r>
            <a:r>
              <a:rPr lang="en-US" altLang="zh-CN" sz="1400"/>
              <a:t>sin</a:t>
            </a:r>
            <a:r>
              <a:rPr lang="el-GR" altLang="zh-CN" sz="1400"/>
              <a:t>β + </a:t>
            </a:r>
            <a:r>
              <a:rPr lang="en-US" altLang="zh-CN" sz="1400"/>
              <a:t>sin</a:t>
            </a:r>
            <a:r>
              <a:rPr lang="el-GR" altLang="zh-CN" sz="1400"/>
              <a:t>α </a:t>
            </a:r>
            <a:r>
              <a:rPr lang="en-US" altLang="zh-CN" sz="1400"/>
              <a:t>cos</a:t>
            </a:r>
            <a:r>
              <a:rPr lang="el-GR" altLang="zh-CN" sz="1400"/>
              <a:t>β)  = </a:t>
            </a:r>
            <a:r>
              <a:rPr lang="en-US" altLang="zh-CN" sz="1400"/>
              <a:t>r cos</a:t>
            </a:r>
            <a:r>
              <a:rPr lang="el-GR" altLang="zh-CN" sz="1400"/>
              <a:t>α </a:t>
            </a:r>
            <a:r>
              <a:rPr lang="en-US" altLang="zh-CN" sz="1400"/>
              <a:t>sin</a:t>
            </a:r>
            <a:r>
              <a:rPr lang="el-GR" altLang="zh-CN" sz="1400"/>
              <a:t>β + </a:t>
            </a:r>
            <a:r>
              <a:rPr lang="en-US" altLang="zh-CN" sz="1400"/>
              <a:t>r sin</a:t>
            </a:r>
            <a:r>
              <a:rPr lang="el-GR" altLang="zh-CN" sz="1400"/>
              <a:t>α </a:t>
            </a:r>
            <a:r>
              <a:rPr lang="en-US" altLang="zh-CN" sz="1400"/>
              <a:t>cos</a:t>
            </a:r>
            <a:r>
              <a:rPr lang="el-GR" altLang="zh-CN" sz="1400"/>
              <a:t>β = </a:t>
            </a:r>
            <a:r>
              <a:rPr lang="en-US" altLang="zh-CN" sz="1400">
                <a:solidFill>
                  <a:srgbClr val="FF0000"/>
                </a:solidFill>
              </a:rPr>
              <a:t>x sin</a:t>
            </a:r>
            <a:r>
              <a:rPr lang="el-GR" altLang="zh-CN" sz="1400">
                <a:solidFill>
                  <a:srgbClr val="FF0000"/>
                </a:solidFill>
              </a:rPr>
              <a:t>β + </a:t>
            </a:r>
            <a:r>
              <a:rPr lang="en-US" altLang="zh-CN" sz="1400">
                <a:solidFill>
                  <a:srgbClr val="FF0000"/>
                </a:solidFill>
              </a:rPr>
              <a:t>y cos</a:t>
            </a:r>
            <a:r>
              <a:rPr lang="el-GR" altLang="zh-CN" sz="1400">
                <a:solidFill>
                  <a:srgbClr val="FF0000"/>
                </a:solidFill>
              </a:rPr>
              <a:t>β</a:t>
            </a:r>
            <a:endParaRPr lang="en-US" altLang="zh-CN" sz="1400">
              <a:solidFill>
                <a:srgbClr val="FF0000"/>
              </a:solidFill>
            </a:endParaRPr>
          </a:p>
          <a:p>
            <a:endParaRPr lang="en-US" altLang="zh-CN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470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路径跟随的应用">
            <a:extLst>
              <a:ext uri="{FF2B5EF4-FFF2-40B4-BE49-F238E27FC236}">
                <a16:creationId xmlns:a16="http://schemas.microsoft.com/office/drawing/2014/main" id="{6E21DAE9-543D-4E2A-9144-F2009FB7C860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实例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指向鼠标的线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794E2C-2EF8-44EE-9E20-02044306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795462"/>
            <a:ext cx="30384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549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256F78-33BB-44AC-9782-69C81550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614362"/>
            <a:ext cx="4648200" cy="5629275"/>
          </a:xfrm>
          <a:prstGeom prst="rect">
            <a:avLst/>
          </a:prstGeom>
        </p:spPr>
      </p:pic>
      <p:sp>
        <p:nvSpPr>
          <p:cNvPr id="3" name="路径跟随的应用">
            <a:extLst>
              <a:ext uri="{FF2B5EF4-FFF2-40B4-BE49-F238E27FC236}">
                <a16:creationId xmlns:a16="http://schemas.microsoft.com/office/drawing/2014/main" id="{6E21DAE9-543D-4E2A-9144-F2009FB7C860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扩展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视线跟随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434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实例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天体旋转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860454-8150-4D13-98F0-3C1E3D2C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84" y="2564055"/>
            <a:ext cx="2667231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5087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路径跟随的应用">
            <a:extLst>
              <a:ext uri="{FF2B5EF4-FFF2-40B4-BE49-F238E27FC236}">
                <a16:creationId xmlns:a16="http://schemas.microsoft.com/office/drawing/2014/main" id="{6E21DAE9-543D-4E2A-9144-F2009FB7C860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实例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天体旋转</a:t>
            </a:r>
          </a:p>
        </p:txBody>
      </p:sp>
      <p:sp>
        <p:nvSpPr>
          <p:cNvPr id="5" name="落叶效果：…">
            <a:extLst>
              <a:ext uri="{FF2B5EF4-FFF2-40B4-BE49-F238E27FC236}">
                <a16:creationId xmlns:a16="http://schemas.microsoft.com/office/drawing/2014/main" id="{CA021E8A-45F9-4D59-9296-176BB082DED6}"/>
              </a:ext>
            </a:extLst>
          </p:cNvPr>
          <p:cNvSpPr txBox="1"/>
          <p:nvPr/>
        </p:nvSpPr>
        <p:spPr>
          <a:xfrm>
            <a:off x="376344" y="1247276"/>
            <a:ext cx="8064501" cy="3782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太阳</a:t>
            </a:r>
            <a:r>
              <a:rPr lang="en-US" altLang="zh-CN"/>
              <a:t>:{</a:t>
            </a:r>
          </a:p>
          <a:p>
            <a:r>
              <a:rPr lang="en-US" altLang="zh-CN"/>
              <a:t>    children:[</a:t>
            </a:r>
          </a:p>
          <a:p>
            <a:r>
              <a:rPr lang="en-US" altLang="zh-CN"/>
              <a:t>        </a:t>
            </a:r>
            <a:r>
              <a:rPr lang="zh-CN" altLang="en-US"/>
              <a:t>地球</a:t>
            </a:r>
            <a:r>
              <a:rPr lang="en-US" altLang="zh-CN"/>
              <a:t>:{</a:t>
            </a:r>
          </a:p>
          <a:p>
            <a:r>
              <a:rPr lang="en-US" altLang="zh-CN"/>
              <a:t>             children:[</a:t>
            </a:r>
          </a:p>
          <a:p>
            <a:r>
              <a:rPr lang="en-US" altLang="zh-CN"/>
              <a:t>                   </a:t>
            </a:r>
            <a:r>
              <a:rPr lang="zh-CN" altLang="en-US"/>
              <a:t>月球</a:t>
            </a:r>
            <a:endParaRPr lang="en-US" altLang="zh-CN"/>
          </a:p>
          <a:p>
            <a:r>
              <a:rPr lang="en-US" altLang="zh-CN"/>
              <a:t>             ]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]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292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一，路径跟随的原理"/>
          <p:cNvSpPr txBox="1"/>
          <p:nvPr/>
        </p:nvSpPr>
        <p:spPr>
          <a:xfrm>
            <a:off x="556418" y="2349500"/>
            <a:ext cx="8031164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动画的基本步骤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一，路径跟随的原理"/>
          <p:cNvSpPr txBox="1"/>
          <p:nvPr/>
        </p:nvSpPr>
        <p:spPr>
          <a:xfrm>
            <a:off x="556418" y="2349500"/>
            <a:ext cx="8031164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用户交互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08619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canvas </a:t>
            </a:r>
            <a:r>
              <a:rPr lang="zh-CN" altLang="en-US"/>
              <a:t>图形添加交互的方式</a:t>
            </a:r>
          </a:p>
        </p:txBody>
      </p:sp>
      <p:sp>
        <p:nvSpPr>
          <p:cNvPr id="5" name="落叶效果：…">
            <a:extLst>
              <a:ext uri="{FF2B5EF4-FFF2-40B4-BE49-F238E27FC236}">
                <a16:creationId xmlns:a16="http://schemas.microsoft.com/office/drawing/2014/main" id="{76000A89-3085-46C4-974F-EB41D87E1EBE}"/>
              </a:ext>
            </a:extLst>
          </p:cNvPr>
          <p:cNvSpPr txBox="1"/>
          <p:nvPr/>
        </p:nvSpPr>
        <p:spPr>
          <a:xfrm>
            <a:off x="446086" y="991553"/>
            <a:ext cx="8064501" cy="170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canvas </a:t>
            </a:r>
            <a:r>
              <a:rPr lang="zh-CN" altLang="en-US"/>
              <a:t>图形没有监听事件的方法。</a:t>
            </a:r>
            <a:endParaRPr lang="en-US" altLang="zh-CN"/>
          </a:p>
          <a:p>
            <a:r>
              <a:rPr lang="zh-CN" altLang="en-US"/>
              <a:t>比如用鼠标选择图形时，我们只能用</a:t>
            </a:r>
            <a:r>
              <a:rPr lang="en-US" altLang="zh-CN"/>
              <a:t>canvas </a:t>
            </a:r>
            <a:r>
              <a:rPr lang="zh-CN" altLang="en-US"/>
              <a:t>监听事件，获取鼠标或触摸点在</a:t>
            </a:r>
            <a:r>
              <a:rPr lang="en-US" altLang="zh-CN"/>
              <a:t>canvas </a:t>
            </a:r>
            <a:r>
              <a:rPr lang="zh-CN" altLang="en-US"/>
              <a:t>中的位置，再基于图形在</a:t>
            </a:r>
            <a:r>
              <a:rPr lang="en-US" altLang="zh-CN"/>
              <a:t>canvas </a:t>
            </a:r>
            <a:r>
              <a:rPr lang="zh-CN" altLang="en-US"/>
              <a:t>中的位置和形状判断选择的点位是否在图形中。</a:t>
            </a:r>
          </a:p>
        </p:txBody>
      </p:sp>
    </p:spTree>
    <p:extLst>
      <p:ext uri="{BB962C8B-B14F-4D97-AF65-F5344CB8AC3E}">
        <p14:creationId xmlns:p14="http://schemas.microsoft.com/office/powerpoint/2010/main" val="227726971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获取鼠标点位的方法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E71B63-B999-4298-907C-7FA5E669878E}"/>
              </a:ext>
            </a:extLst>
          </p:cNvPr>
          <p:cNvSpPr/>
          <p:nvPr/>
        </p:nvSpPr>
        <p:spPr>
          <a:xfrm>
            <a:off x="446086" y="1139993"/>
            <a:ext cx="8225474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canvas.addEventListener('mousedown', getPos);</a:t>
            </a:r>
          </a:p>
          <a:p>
            <a:pPr>
              <a:lnSpc>
                <a:spcPct val="150000"/>
              </a:lnSpc>
            </a:pPr>
            <a:r>
              <a:rPr lang="zh-CN" altLang="en-US"/>
              <a:t>function getPos(event){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    const {clientX,clientY}=event;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    const {left,top}=canvas.getBoundingClientRect();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    const [x,y]=[clientX-left,clientY-top];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console.log(x,y);</a:t>
            </a:r>
          </a:p>
          <a:p>
            <a:pPr>
              <a:lnSpc>
                <a:spcPct val="150000"/>
              </a:lnSpc>
            </a:pPr>
            <a:r>
              <a:rPr lang="zh-CN" altLang="en-US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28039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获取触摸点点位的方法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E71B63-B999-4298-907C-7FA5E669878E}"/>
              </a:ext>
            </a:extLst>
          </p:cNvPr>
          <p:cNvSpPr/>
          <p:nvPr/>
        </p:nvSpPr>
        <p:spPr>
          <a:xfrm>
            <a:off x="446086" y="1139993"/>
            <a:ext cx="8225474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canvas.addEventListener('mousedown', getPos);</a:t>
            </a:r>
          </a:p>
          <a:p>
            <a:pPr>
              <a:lnSpc>
                <a:spcPct val="150000"/>
              </a:lnSpc>
            </a:pPr>
            <a:r>
              <a:rPr lang="zh-CN" altLang="en-US"/>
              <a:t>function getPos(event){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    const {</a:t>
            </a:r>
            <a:r>
              <a:rPr lang="en-US" altLang="zh-CN"/>
              <a:t>pageX</a:t>
            </a:r>
            <a:r>
              <a:rPr lang="zh-CN" altLang="en-US"/>
              <a:t>,</a:t>
            </a:r>
            <a:r>
              <a:rPr lang="en-US" altLang="zh-CN"/>
              <a:t> pageY</a:t>
            </a:r>
            <a:r>
              <a:rPr lang="zh-CN" altLang="en-US"/>
              <a:t>}=event</a:t>
            </a:r>
            <a:r>
              <a:rPr lang="en-US" altLang="zh-CN"/>
              <a:t>.changedTouches[0]</a:t>
            </a:r>
            <a:r>
              <a:rPr lang="zh-CN" altLang="en-US"/>
              <a:t>;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    const {left,top}=canvas.getBoundingClientRect();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    const [x,y]=[</a:t>
            </a:r>
            <a:r>
              <a:rPr lang="en-US" altLang="zh-CN"/>
              <a:t>pageX </a:t>
            </a:r>
            <a:r>
              <a:rPr lang="zh-CN" altLang="en-US"/>
              <a:t>-left,</a:t>
            </a:r>
            <a:r>
              <a:rPr lang="en-US" altLang="zh-CN"/>
              <a:t> pageY </a:t>
            </a:r>
            <a:r>
              <a:rPr lang="zh-CN" altLang="en-US"/>
              <a:t>-top];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console.log(x,y);</a:t>
            </a:r>
          </a:p>
          <a:p>
            <a:pPr>
              <a:lnSpc>
                <a:spcPct val="150000"/>
              </a:lnSpc>
            </a:pPr>
            <a:r>
              <a:rPr lang="zh-CN" altLang="en-US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38211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常见图形的选择</a:t>
            </a:r>
          </a:p>
        </p:txBody>
      </p:sp>
      <p:sp>
        <p:nvSpPr>
          <p:cNvPr id="5" name="落叶效果：…">
            <a:extLst>
              <a:ext uri="{FF2B5EF4-FFF2-40B4-BE49-F238E27FC236}">
                <a16:creationId xmlns:a16="http://schemas.microsoft.com/office/drawing/2014/main" id="{76000A89-3085-46C4-974F-EB41D87E1EBE}"/>
              </a:ext>
            </a:extLst>
          </p:cNvPr>
          <p:cNvSpPr txBox="1"/>
          <p:nvPr/>
        </p:nvSpPr>
        <p:spPr>
          <a:xfrm>
            <a:off x="446086" y="991553"/>
            <a:ext cx="8064501" cy="485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1600"/>
              <a:t>矩形边界：</a:t>
            </a:r>
            <a:endParaRPr lang="en-US" altLang="zh-CN" sz="1600"/>
          </a:p>
          <a:p>
            <a:r>
              <a:rPr lang="zh-CN" altLang="en-US" sz="1600"/>
              <a:t>位置：</a:t>
            </a:r>
            <a:r>
              <a:rPr lang="en-US" altLang="zh-CN" sz="1600"/>
              <a:t>x, y</a:t>
            </a:r>
          </a:p>
          <a:p>
            <a:r>
              <a:rPr lang="zh-CN" altLang="en-US" sz="1600"/>
              <a:t>尺寸：</a:t>
            </a:r>
            <a:r>
              <a:rPr lang="en-US" altLang="zh-CN" sz="1600"/>
              <a:t>w, h</a:t>
            </a:r>
          </a:p>
          <a:p>
            <a:endParaRPr lang="en-US" altLang="zh-CN" sz="1600"/>
          </a:p>
          <a:p>
            <a:r>
              <a:rPr lang="zh-CN" altLang="en-US" sz="1600"/>
              <a:t>圆形的边界：</a:t>
            </a:r>
          </a:p>
          <a:p>
            <a:r>
              <a:rPr lang="zh-CN" altLang="en-US" sz="1600"/>
              <a:t>圆心位置：</a:t>
            </a:r>
            <a:r>
              <a:rPr lang="en-US" altLang="zh-CN" sz="1600"/>
              <a:t>center</a:t>
            </a:r>
            <a:endParaRPr lang="zh-CN" altLang="en-US" sz="1600"/>
          </a:p>
          <a:p>
            <a:r>
              <a:rPr lang="zh-CN" altLang="en-US" sz="1600"/>
              <a:t>半径：</a:t>
            </a:r>
            <a:r>
              <a:rPr lang="en-US" altLang="zh-CN" sz="1600"/>
              <a:t> radius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扇形的边界：</a:t>
            </a:r>
          </a:p>
          <a:p>
            <a:r>
              <a:rPr lang="zh-CN" altLang="en-US" sz="1600"/>
              <a:t>圆心位置：</a:t>
            </a:r>
            <a:r>
              <a:rPr lang="en-US" altLang="zh-CN" sz="1600"/>
              <a:t> center</a:t>
            </a:r>
            <a:endParaRPr lang="zh-CN" altLang="en-US" sz="1600"/>
          </a:p>
          <a:p>
            <a:r>
              <a:rPr lang="zh-CN" altLang="en-US" sz="1600"/>
              <a:t>半径：</a:t>
            </a:r>
            <a:r>
              <a:rPr lang="en-US" altLang="zh-CN" sz="1600"/>
              <a:t> radius</a:t>
            </a:r>
            <a:endParaRPr lang="zh-CN" altLang="en-US" sz="1600"/>
          </a:p>
          <a:p>
            <a:r>
              <a:rPr lang="zh-CN" altLang="en-US" sz="1600"/>
              <a:t>起始角度：</a:t>
            </a:r>
            <a:r>
              <a:rPr lang="en-US" altLang="zh-CN" sz="1600"/>
              <a:t> start</a:t>
            </a:r>
            <a:endParaRPr lang="zh-CN" altLang="en-US" sz="1600"/>
          </a:p>
          <a:p>
            <a:r>
              <a:rPr lang="zh-CN" altLang="en-US" sz="1600"/>
              <a:t>结束角度：</a:t>
            </a:r>
            <a:r>
              <a:rPr lang="en-US" altLang="zh-CN" sz="160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60663773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822547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案例 </a:t>
            </a:r>
            <a:r>
              <a:rPr lang="en-US" altLang="zh-CN"/>
              <a:t>– </a:t>
            </a:r>
            <a:r>
              <a:rPr lang="zh-CN" altLang="en-US"/>
              <a:t>矩形、圆形、扇形的拖拽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BB95A7-93A6-44DF-ACAE-400F9081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112290"/>
            <a:ext cx="5857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9468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路径跟随"/>
          <p:cNvSpPr txBox="1"/>
          <p:nvPr/>
        </p:nvSpPr>
        <p:spPr>
          <a:xfrm>
            <a:off x="556640" y="2718477"/>
            <a:ext cx="5715076" cy="192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algn="ctr" defTabSz="825500">
              <a:defRPr sz="12000" b="1">
                <a:latin typeface="Roboto Bold"/>
                <a:ea typeface="Roboto Bold"/>
                <a:cs typeface="Roboto Bold"/>
                <a:sym typeface="Roboto Bold"/>
              </a:defRPr>
            </a:pPr>
            <a:r>
              <a:rPr>
                <a:solidFill>
                  <a:schemeClr val="bg1">
                    <a:lumMod val="75000"/>
                  </a:schemeClr>
                </a:solidFill>
              </a:rPr>
              <a:t>谢 谢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落叶效果：…">
            <a:extLst>
              <a:ext uri="{FF2B5EF4-FFF2-40B4-BE49-F238E27FC236}">
                <a16:creationId xmlns:a16="http://schemas.microsoft.com/office/drawing/2014/main" id="{299E17D4-7428-4929-AA55-57EB727CD73F}"/>
              </a:ext>
            </a:extLst>
          </p:cNvPr>
          <p:cNvSpPr txBox="1"/>
          <p:nvPr/>
        </p:nvSpPr>
        <p:spPr>
          <a:xfrm>
            <a:off x="446086" y="991553"/>
            <a:ext cx="8064501" cy="170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1.</a:t>
            </a:r>
            <a:r>
              <a:rPr lang="zh-CN" altLang="en-US"/>
              <a:t>清空 </a:t>
            </a:r>
            <a:r>
              <a:rPr lang="en-US" altLang="zh-CN"/>
              <a:t>canvas</a:t>
            </a:r>
          </a:p>
          <a:p>
            <a:r>
              <a:rPr lang="en-US" altLang="zh-CN"/>
              <a:t>2.</a:t>
            </a:r>
            <a:r>
              <a:rPr lang="zh-CN" altLang="en-US"/>
              <a:t>保存 </a:t>
            </a:r>
            <a:r>
              <a:rPr lang="en-US" altLang="zh-CN"/>
              <a:t>canvas </a:t>
            </a:r>
            <a:r>
              <a:rPr lang="zh-CN" altLang="en-US"/>
              <a:t>状态</a:t>
            </a:r>
          </a:p>
          <a:p>
            <a:r>
              <a:rPr lang="en-US" altLang="zh-CN"/>
              <a:t>3.</a:t>
            </a:r>
            <a:r>
              <a:rPr lang="zh-CN" altLang="en-US"/>
              <a:t>绘制动画图形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恢复 </a:t>
            </a:r>
            <a:r>
              <a:rPr lang="en-US" altLang="zh-CN"/>
              <a:t>canvas </a:t>
            </a:r>
            <a:r>
              <a:rPr lang="zh-CN" altLang="en-US"/>
              <a:t>状态</a:t>
            </a:r>
          </a:p>
        </p:txBody>
      </p:sp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290560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制作动画主要有</a:t>
            </a:r>
            <a:r>
              <a:rPr lang="en-US" altLang="zh-CN" sz="2400"/>
              <a:t>4 </a:t>
            </a:r>
            <a:r>
              <a:rPr lang="zh-CN" altLang="en-US" sz="2400"/>
              <a:t>步</a:t>
            </a:r>
            <a:endParaRPr lang="en-US" altLang="zh-CN" sz="24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一，路径跟随的原理"/>
          <p:cNvSpPr txBox="1"/>
          <p:nvPr/>
        </p:nvSpPr>
        <p:spPr>
          <a:xfrm>
            <a:off x="556418" y="1953260"/>
            <a:ext cx="8031164" cy="988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352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落叶效果：…">
            <a:extLst>
              <a:ext uri="{FF2B5EF4-FFF2-40B4-BE49-F238E27FC236}">
                <a16:creationId xmlns:a16="http://schemas.microsoft.com/office/drawing/2014/main" id="{299E17D4-7428-4929-AA55-57EB727CD73F}"/>
              </a:ext>
            </a:extLst>
          </p:cNvPr>
          <p:cNvSpPr txBox="1"/>
          <p:nvPr/>
        </p:nvSpPr>
        <p:spPr>
          <a:xfrm>
            <a:off x="446086" y="991553"/>
            <a:ext cx="8064501" cy="128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setTimeOut(fn,time)</a:t>
            </a:r>
          </a:p>
          <a:p>
            <a:r>
              <a:rPr lang="en-US" altLang="zh-CN"/>
              <a:t>setInterval(fn,time)</a:t>
            </a:r>
            <a:endParaRPr lang="zh-CN" altLang="en-US"/>
          </a:p>
          <a:p>
            <a:r>
              <a:rPr lang="en-US" altLang="zh-CN"/>
              <a:t>requestAnimationFrame(fn)</a:t>
            </a:r>
            <a:endParaRPr lang="zh-CN" altLang="en-US"/>
          </a:p>
        </p:txBody>
      </p:sp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328551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驱动动画的方法有三种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2F7804-A775-4122-B6E0-D44CFCEFFE06}"/>
              </a:ext>
            </a:extLst>
          </p:cNvPr>
          <p:cNvSpPr/>
          <p:nvPr/>
        </p:nvSpPr>
        <p:spPr>
          <a:xfrm>
            <a:off x="446086" y="2863334"/>
            <a:ext cx="8064500" cy="253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前两种会存在叠影、与浏览器刷新频率不一致等问题。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requestAnimationFrame() </a:t>
            </a:r>
            <a:r>
              <a:rPr lang="zh-CN" altLang="en-US"/>
              <a:t>会解决这种问题。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而真正优秀且高效的动画，可能会将</a:t>
            </a:r>
            <a:r>
              <a:rPr lang="en-US" altLang="zh-CN"/>
              <a:t>requestAnimationFrame() </a:t>
            </a:r>
            <a:r>
              <a:rPr lang="zh-CN" altLang="en-US"/>
              <a:t>和</a:t>
            </a:r>
            <a:r>
              <a:rPr lang="en-US" altLang="zh-CN"/>
              <a:t>setTimeOut() </a:t>
            </a:r>
            <a:r>
              <a:rPr lang="zh-CN" altLang="en-US"/>
              <a:t>相结合。比如在进行高频复杂运算时，使用事件节流，适当加大</a:t>
            </a:r>
            <a:r>
              <a:rPr lang="en-US" altLang="zh-CN"/>
              <a:t>canvas </a:t>
            </a:r>
            <a:r>
              <a:rPr lang="zh-CN" altLang="en-US"/>
              <a:t>渲染的时间间隔。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节流</a:t>
            </a:r>
          </a:p>
        </p:txBody>
      </p:sp>
    </p:spTree>
    <p:extLst>
      <p:ext uri="{BB962C8B-B14F-4D97-AF65-F5344CB8AC3E}">
        <p14:creationId xmlns:p14="http://schemas.microsoft.com/office/powerpoint/2010/main" val="29089736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一，路径跟随的原理"/>
          <p:cNvSpPr txBox="1"/>
          <p:nvPr/>
        </p:nvSpPr>
        <p:spPr>
          <a:xfrm>
            <a:off x="556418" y="1953260"/>
            <a:ext cx="8031164" cy="988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速度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5634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落叶效果：…">
            <a:extLst>
              <a:ext uri="{FF2B5EF4-FFF2-40B4-BE49-F238E27FC236}">
                <a16:creationId xmlns:a16="http://schemas.microsoft.com/office/drawing/2014/main" id="{299E17D4-7428-4929-AA55-57EB727CD73F}"/>
              </a:ext>
            </a:extLst>
          </p:cNvPr>
          <p:cNvSpPr txBox="1"/>
          <p:nvPr/>
        </p:nvSpPr>
        <p:spPr>
          <a:xfrm>
            <a:off x="1535747" y="822733"/>
            <a:ext cx="2005616" cy="128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匀速运动：</a:t>
            </a:r>
            <a:endParaRPr lang="en-US" altLang="zh-CN"/>
          </a:p>
          <a:p>
            <a:r>
              <a:rPr lang="en-US" altLang="zh-CN"/>
              <a:t>obj.x+=vx;</a:t>
            </a:r>
          </a:p>
          <a:p>
            <a:r>
              <a:rPr lang="en-US" altLang="zh-CN"/>
              <a:t>obj.y+=vy;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1625B5-7B78-4A52-8437-8B1AA614156D}"/>
              </a:ext>
            </a:extLst>
          </p:cNvPr>
          <p:cNvSpPr/>
          <p:nvPr/>
        </p:nvSpPr>
        <p:spPr>
          <a:xfrm>
            <a:off x="1535747" y="3916738"/>
            <a:ext cx="1928124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加速运动：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vx += ax;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vy += ay;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obj.y+=vy;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82451D-6CCC-4387-8CD9-473AB486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81" y="822733"/>
            <a:ext cx="3211998" cy="1823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77B911-7CCA-4E92-965E-A142567E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21" y="4027265"/>
            <a:ext cx="3330397" cy="18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83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路径跟随的应用">
            <a:extLst>
              <a:ext uri="{FF2B5EF4-FFF2-40B4-BE49-F238E27FC236}">
                <a16:creationId xmlns:a16="http://schemas.microsoft.com/office/drawing/2014/main" id="{CF3E7D7A-C293-435D-AEA1-94938D29890E}"/>
              </a:ext>
            </a:extLst>
          </p:cNvPr>
          <p:cNvSpPr txBox="1"/>
          <p:nvPr/>
        </p:nvSpPr>
        <p:spPr>
          <a:xfrm>
            <a:off x="446086" y="369571"/>
            <a:ext cx="237981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/>
              <a:t>示例</a:t>
            </a:r>
            <a:r>
              <a:rPr lang="en-US" altLang="zh-CN" sz="2400"/>
              <a:t>-</a:t>
            </a:r>
            <a:r>
              <a:rPr lang="zh-CN" altLang="en-US" sz="2400"/>
              <a:t>运动的小球</a:t>
            </a:r>
            <a:endParaRPr lang="en-US" altLang="zh-CN" sz="2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7CBF29-1057-48A5-A349-1975E383E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3788"/>
            <a:ext cx="9144000" cy="21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落叶效果：…">
            <a:extLst>
              <a:ext uri="{FF2B5EF4-FFF2-40B4-BE49-F238E27FC236}">
                <a16:creationId xmlns:a16="http://schemas.microsoft.com/office/drawing/2014/main" id="{28CE8A1D-02BA-4A29-A5C0-154CB9483658}"/>
              </a:ext>
            </a:extLst>
          </p:cNvPr>
          <p:cNvSpPr txBox="1"/>
          <p:nvPr/>
        </p:nvSpPr>
        <p:spPr>
          <a:xfrm>
            <a:off x="446086" y="991553"/>
            <a:ext cx="8064501" cy="45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要点：使用</a:t>
            </a:r>
            <a:r>
              <a:rPr lang="en-US" altLang="zh-CN"/>
              <a:t>requestAnimationFrame()</a:t>
            </a:r>
            <a:r>
              <a:rPr lang="zh-CN" altLang="en-US"/>
              <a:t> 驱动动画，做匀速和加速运动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8262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15114</TotalTime>
  <Words>1212</Words>
  <Application>Microsoft Office PowerPoint</Application>
  <PresentationFormat>全屏显示(4:3)</PresentationFormat>
  <Paragraphs>171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Roboto Bold</vt:lpstr>
      <vt:lpstr>微软雅黑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86136</dc:creator>
  <cp:lastModifiedBy>1051904257@qq.com</cp:lastModifiedBy>
  <cp:revision>163</cp:revision>
  <dcterms:modified xsi:type="dcterms:W3CDTF">2019-12-25T01:59:19Z</dcterms:modified>
</cp:coreProperties>
</file>