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335" r:id="rId4"/>
    <p:sldId id="345" r:id="rId5"/>
    <p:sldId id="341" r:id="rId6"/>
    <p:sldId id="343" r:id="rId7"/>
    <p:sldId id="342" r:id="rId8"/>
    <p:sldId id="347" r:id="rId9"/>
    <p:sldId id="348" r:id="rId10"/>
    <p:sldId id="357" r:id="rId11"/>
    <p:sldId id="349" r:id="rId12"/>
    <p:sldId id="356" r:id="rId13"/>
    <p:sldId id="350" r:id="rId14"/>
    <p:sldId id="352" r:id="rId15"/>
    <p:sldId id="353" r:id="rId16"/>
    <p:sldId id="358" r:id="rId17"/>
    <p:sldId id="359" r:id="rId18"/>
    <p:sldId id="346" r:id="rId19"/>
    <p:sldId id="336" r:id="rId20"/>
    <p:sldId id="34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  <p14:sldId id="335"/>
            <p14:sldId id="345"/>
            <p14:sldId id="341"/>
            <p14:sldId id="343"/>
            <p14:sldId id="342"/>
            <p14:sldId id="347"/>
            <p14:sldId id="348"/>
            <p14:sldId id="357"/>
            <p14:sldId id="349"/>
            <p14:sldId id="356"/>
            <p14:sldId id="350"/>
            <p14:sldId id="352"/>
            <p14:sldId id="353"/>
            <p14:sldId id="358"/>
            <p14:sldId id="359"/>
            <p14:sldId id="346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3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2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CanvasRenderingContext2D/filt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扩展和优化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描边选择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以前我们说过</a:t>
            </a:r>
            <a:r>
              <a:rPr lang="en-US" altLang="zh-CN"/>
              <a:t>isPointInPath() </a:t>
            </a:r>
            <a:r>
              <a:rPr lang="zh-CN" altLang="en-US"/>
              <a:t>方法可以判断点是否在路径中。</a:t>
            </a:r>
            <a:endParaRPr lang="en-US" altLang="zh-CN"/>
          </a:p>
          <a:p>
            <a:r>
              <a:rPr lang="zh-CN" altLang="en-US"/>
              <a:t>而 </a:t>
            </a:r>
            <a:r>
              <a:rPr lang="en-US" altLang="zh-CN"/>
              <a:t>isPointInStroke() </a:t>
            </a:r>
            <a:r>
              <a:rPr lang="zh-CN" altLang="en-US"/>
              <a:t>方法可以判断点位是否在路径上，也就是是否在描边上。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10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实验功能</a:t>
            </a:r>
            <a:r>
              <a:rPr lang="en-US" altLang="zh-CN"/>
              <a:t>-Path2D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Path2D </a:t>
            </a:r>
            <a:r>
              <a:rPr lang="zh-CN" altLang="en-US"/>
              <a:t>对象可以像</a:t>
            </a:r>
            <a:r>
              <a:rPr lang="en-US" altLang="zh-CN"/>
              <a:t>canvas</a:t>
            </a:r>
            <a:r>
              <a:rPr lang="zh-CN" altLang="en-US"/>
              <a:t>上下文对象一样正常绘制路径，绘制完成后，可以将其交给</a:t>
            </a:r>
            <a:r>
              <a:rPr lang="en-US" altLang="zh-CN"/>
              <a:t>canvas </a:t>
            </a:r>
            <a:r>
              <a:rPr lang="zh-CN" altLang="en-US"/>
              <a:t>上下文对象去渲染。</a:t>
            </a:r>
            <a:endParaRPr lang="en-US" altLang="zh-CN"/>
          </a:p>
          <a:p>
            <a:r>
              <a:rPr lang="zh-CN" altLang="en-US"/>
              <a:t>这样就实现了路径对象和绘图方法的分离。</a:t>
            </a:r>
            <a:endParaRPr lang="en-US" altLang="zh-CN"/>
          </a:p>
          <a:p>
            <a:r>
              <a:rPr lang="zh-CN" altLang="en-US"/>
              <a:t>注：使用</a:t>
            </a:r>
            <a:r>
              <a:rPr lang="en-US" altLang="zh-CN"/>
              <a:t>Path2D </a:t>
            </a:r>
            <a:r>
              <a:rPr lang="zh-CN" altLang="en-US"/>
              <a:t>绘制的路径不会被放入</a:t>
            </a:r>
            <a:r>
              <a:rPr lang="en-US" altLang="zh-CN"/>
              <a:t>canvas </a:t>
            </a:r>
            <a:r>
              <a:rPr lang="zh-CN" altLang="en-US"/>
              <a:t>上下文对象的路径集合里，因此我们无法使用</a:t>
            </a:r>
            <a:r>
              <a:rPr lang="en-US" altLang="zh-CN"/>
              <a:t>isPointInPath() </a:t>
            </a:r>
            <a:r>
              <a:rPr lang="zh-CN" altLang="en-US"/>
              <a:t>、</a:t>
            </a:r>
            <a:r>
              <a:rPr lang="en-US" altLang="zh-CN"/>
              <a:t>isPointInStroke() </a:t>
            </a:r>
            <a:r>
              <a:rPr lang="zh-CN" altLang="en-US"/>
              <a:t>方法判断一个点位是否在路径中。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12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实验功能</a:t>
            </a:r>
            <a:r>
              <a:rPr lang="en-US" altLang="zh-CN"/>
              <a:t>-ellipse </a:t>
            </a:r>
            <a:r>
              <a:rPr lang="zh-CN" altLang="en-US"/>
              <a:t>椭圆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椭圆的绘制方法：</a:t>
            </a:r>
            <a:endParaRPr lang="en-US" altLang="zh-CN"/>
          </a:p>
          <a:p>
            <a:r>
              <a:rPr lang="en-US" altLang="zh-CN"/>
              <a:t>ctx.ellipse(</a:t>
            </a:r>
          </a:p>
          <a:p>
            <a:r>
              <a:rPr lang="en-US" altLang="zh-CN"/>
              <a:t>x, y, </a:t>
            </a:r>
          </a:p>
          <a:p>
            <a:r>
              <a:rPr lang="en-US" altLang="zh-CN"/>
              <a:t>radiusX, radiusY, </a:t>
            </a:r>
          </a:p>
          <a:p>
            <a:r>
              <a:rPr lang="en-US" altLang="zh-CN"/>
              <a:t>rotation, </a:t>
            </a:r>
          </a:p>
          <a:p>
            <a:r>
              <a:rPr lang="en-US" altLang="zh-CN"/>
              <a:t>startAngle, endAngle </a:t>
            </a:r>
          </a:p>
          <a:p>
            <a:r>
              <a:rPr lang="en-US" altLang="zh-CN"/>
              <a:t>[, anticlockwise])</a:t>
            </a:r>
          </a:p>
        </p:txBody>
      </p:sp>
    </p:spTree>
    <p:extLst>
      <p:ext uri="{BB962C8B-B14F-4D97-AF65-F5344CB8AC3E}">
        <p14:creationId xmlns:p14="http://schemas.microsoft.com/office/powerpoint/2010/main" val="29487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实验功能</a:t>
            </a:r>
            <a:r>
              <a:rPr lang="en-US" altLang="zh-CN"/>
              <a:t>-filter </a:t>
            </a:r>
            <a:r>
              <a:rPr lang="zh-CN" altLang="en-US"/>
              <a:t>滤镜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filter</a:t>
            </a:r>
            <a:r>
              <a:rPr lang="en-US" altLang="zh-CN"/>
              <a:t> </a:t>
            </a:r>
            <a:r>
              <a:rPr lang="zh-CN" altLang="en-US"/>
              <a:t>提供模糊、灰度等过滤效果的属性 。它类似于 </a:t>
            </a:r>
            <a:r>
              <a:rPr lang="en-US" altLang="zh-CN"/>
              <a:t>CSS filter </a:t>
            </a:r>
            <a:r>
              <a:rPr lang="zh-CN" altLang="en-US"/>
              <a:t>属性，并且接受相同的函数。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682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拖尾效果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一般我们在做动画的时候会使用</a:t>
            </a:r>
            <a:r>
              <a:rPr lang="en-US" altLang="zh-CN"/>
              <a:t>clearRect() </a:t>
            </a:r>
            <a:r>
              <a:rPr lang="zh-CN" altLang="en-US"/>
              <a:t>方法清理画布。</a:t>
            </a:r>
            <a:endParaRPr lang="en-US" altLang="zh-CN"/>
          </a:p>
          <a:p>
            <a:r>
              <a:rPr lang="zh-CN" altLang="en-US"/>
              <a:t>如果我们使用一个半透明的矩形清理画布，就会实现拖尾效果。</a:t>
            </a:r>
            <a:endParaRPr lang="en-US" altLang="zh-CN"/>
          </a:p>
          <a:p>
            <a:r>
              <a:rPr lang="zh-CN" altLang="en-US"/>
              <a:t>这个半透明的矩形可以视情况而定，可以是半透明的纯色，也可以是半透明的图片。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62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68"/>
            <a:ext cx="10515600" cy="49614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向量是一种有长度，有方向的量。</a:t>
            </a:r>
            <a:endParaRPr lang="en-US" altLang="zh-CN"/>
          </a:p>
          <a:p>
            <a:r>
              <a:rPr lang="zh-CN" altLang="en-US"/>
              <a:t>二维向量的表示方式有两种：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坐标点表示法，即</a:t>
            </a:r>
            <a:r>
              <a:rPr lang="en-US" altLang="zh-CN"/>
              <a:t>(x,y)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极坐标表示法，即</a:t>
            </a:r>
            <a:r>
              <a:rPr lang="en-US" altLang="zh-CN"/>
              <a:t>(</a:t>
            </a:r>
            <a:r>
              <a:rPr lang="zh-CN" altLang="en-US"/>
              <a:t>方向，长度</a:t>
            </a:r>
            <a:r>
              <a:rPr lang="en-US" altLang="zh-CN"/>
              <a:t>)</a:t>
            </a:r>
          </a:p>
          <a:p>
            <a:r>
              <a:rPr lang="zh-CN" altLang="en-US"/>
              <a:t>向量的常用方法有：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加法：两个向量相加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减法：两个向量相减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角度读取：获取向量基于</a:t>
            </a:r>
            <a:r>
              <a:rPr lang="en-US" altLang="zh-CN"/>
              <a:t>x </a:t>
            </a:r>
            <a:r>
              <a:rPr lang="zh-CN" altLang="en-US"/>
              <a:t>轴正方向的角度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旋转：基于向量的当前角度进行旋转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向量长度读取：基于临边、对边求斜边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向量长度设置：基于斜边的缩放比例，缩放临边和对边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克隆：基于当前向量的数据新建一个向量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拷贝：将另一个向量的数据赋给当前向量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B6423-3BC0-4DBE-AF3E-4E92C971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68" y="1140532"/>
            <a:ext cx="2609538" cy="17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/>
              <a:t>向量旋转诱导公式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68"/>
            <a:ext cx="10515600" cy="496148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基础公式</a:t>
            </a:r>
          </a:p>
          <a:p>
            <a:r>
              <a:rPr lang="en-US" altLang="zh-CN"/>
              <a:t>x = </a:t>
            </a:r>
            <a:r>
              <a:rPr lang="en-US" altLang="zh-CN">
                <a:solidFill>
                  <a:srgbClr val="ED7D31"/>
                </a:solidFill>
              </a:rPr>
              <a:t>r cos</a:t>
            </a:r>
            <a:r>
              <a:rPr lang="el-GR" altLang="zh-CN">
                <a:solidFill>
                  <a:srgbClr val="ED7D31"/>
                </a:solidFill>
              </a:rPr>
              <a:t>α</a:t>
            </a:r>
          </a:p>
          <a:p>
            <a:r>
              <a:rPr lang="en-US" altLang="zh-CN"/>
              <a:t>y = </a:t>
            </a:r>
            <a:r>
              <a:rPr lang="en-US" altLang="zh-CN">
                <a:solidFill>
                  <a:srgbClr val="C00000"/>
                </a:solidFill>
              </a:rPr>
              <a:t>r sin</a:t>
            </a:r>
            <a:r>
              <a:rPr lang="el-GR" altLang="zh-CN">
                <a:solidFill>
                  <a:srgbClr val="C00000"/>
                </a:solidFill>
              </a:rPr>
              <a:t>α</a:t>
            </a:r>
          </a:p>
          <a:p>
            <a:endParaRPr lang="el-GR" altLang="zh-CN"/>
          </a:p>
          <a:p>
            <a:r>
              <a:rPr lang="zh-CN" altLang="en-US"/>
              <a:t>设点</a:t>
            </a:r>
            <a:r>
              <a:rPr lang="en-US" altLang="zh-CN"/>
              <a:t>p </a:t>
            </a:r>
            <a:r>
              <a:rPr lang="zh-CN" altLang="en-US"/>
              <a:t>的角度为</a:t>
            </a:r>
            <a:r>
              <a:rPr lang="el-GR" altLang="zh-CN"/>
              <a:t>α</a:t>
            </a:r>
            <a:r>
              <a:rPr lang="zh-CN" altLang="el-GR"/>
              <a:t>，</a:t>
            </a:r>
            <a:r>
              <a:rPr lang="zh-CN" altLang="en-US"/>
              <a:t>得出</a:t>
            </a:r>
            <a:r>
              <a:rPr lang="en-US" altLang="zh-CN"/>
              <a:t>x’ y’ </a:t>
            </a:r>
          </a:p>
          <a:p>
            <a:r>
              <a:rPr lang="en-US" altLang="zh-CN"/>
              <a:t>x' =r cos (</a:t>
            </a:r>
            <a:r>
              <a:rPr lang="el-GR" altLang="zh-CN"/>
              <a:t>α+β)</a:t>
            </a:r>
          </a:p>
          <a:p>
            <a:r>
              <a:rPr lang="en-US" altLang="zh-CN"/>
              <a:t>y' =r sin (</a:t>
            </a:r>
            <a:r>
              <a:rPr lang="el-GR" altLang="zh-CN"/>
              <a:t>α+β)</a:t>
            </a:r>
          </a:p>
          <a:p>
            <a:endParaRPr lang="el-GR" altLang="zh-CN"/>
          </a:p>
          <a:p>
            <a:r>
              <a:rPr lang="zh-CN" altLang="en-US"/>
              <a:t>和角公式</a:t>
            </a:r>
          </a:p>
          <a:p>
            <a:r>
              <a:rPr lang="en-US" altLang="zh-CN"/>
              <a:t>sin(</a:t>
            </a:r>
            <a:r>
              <a:rPr lang="el-GR" altLang="zh-CN"/>
              <a:t>α+β)= </a:t>
            </a:r>
            <a:r>
              <a:rPr lang="en-US" altLang="zh-CN"/>
              <a:t>cos</a:t>
            </a:r>
            <a:r>
              <a:rPr lang="el-GR" altLang="zh-CN"/>
              <a:t>α </a:t>
            </a:r>
            <a:r>
              <a:rPr lang="en-US" altLang="zh-CN"/>
              <a:t>sin</a:t>
            </a:r>
            <a:r>
              <a:rPr lang="el-GR" altLang="zh-CN"/>
              <a:t>β + </a:t>
            </a:r>
            <a:r>
              <a:rPr lang="en-US" altLang="zh-CN"/>
              <a:t>sin</a:t>
            </a:r>
            <a:r>
              <a:rPr lang="el-GR" altLang="zh-CN"/>
              <a:t>α </a:t>
            </a:r>
            <a:r>
              <a:rPr lang="en-US" altLang="zh-CN"/>
              <a:t>cos</a:t>
            </a:r>
            <a:r>
              <a:rPr lang="el-GR" altLang="zh-CN"/>
              <a:t>β</a:t>
            </a:r>
          </a:p>
          <a:p>
            <a:r>
              <a:rPr lang="en-US" altLang="zh-CN"/>
              <a:t>cos(</a:t>
            </a:r>
            <a:r>
              <a:rPr lang="el-GR" altLang="zh-CN"/>
              <a:t>α+β)=</a:t>
            </a:r>
            <a:r>
              <a:rPr lang="en-US" altLang="zh-CN"/>
              <a:t>cos</a:t>
            </a:r>
            <a:r>
              <a:rPr lang="el-GR" altLang="zh-CN"/>
              <a:t>α </a:t>
            </a:r>
            <a:r>
              <a:rPr lang="en-US" altLang="zh-CN"/>
              <a:t>cos</a:t>
            </a:r>
            <a:r>
              <a:rPr lang="el-GR" altLang="zh-CN"/>
              <a:t>β -  </a:t>
            </a:r>
            <a:r>
              <a:rPr lang="en-US" altLang="zh-CN"/>
              <a:t>sin</a:t>
            </a:r>
            <a:r>
              <a:rPr lang="el-GR" altLang="zh-CN"/>
              <a:t>α </a:t>
            </a:r>
            <a:r>
              <a:rPr lang="en-US" altLang="zh-CN"/>
              <a:t>sin</a:t>
            </a:r>
            <a:r>
              <a:rPr lang="el-GR" altLang="zh-CN"/>
              <a:t>β</a:t>
            </a:r>
          </a:p>
          <a:p>
            <a:endParaRPr lang="el-GR" altLang="zh-CN"/>
          </a:p>
          <a:p>
            <a:r>
              <a:rPr lang="zh-CN" altLang="en-US"/>
              <a:t>推导公式</a:t>
            </a:r>
          </a:p>
          <a:p>
            <a:r>
              <a:rPr lang="en-US" altLang="zh-CN"/>
              <a:t>x' =r (cos</a:t>
            </a:r>
            <a:r>
              <a:rPr lang="el-GR" altLang="zh-CN"/>
              <a:t>α </a:t>
            </a:r>
            <a:r>
              <a:rPr lang="en-US" altLang="zh-CN"/>
              <a:t>cos </a:t>
            </a:r>
            <a:r>
              <a:rPr lang="el-GR" altLang="zh-CN"/>
              <a:t>β - </a:t>
            </a:r>
            <a:r>
              <a:rPr lang="en-US" altLang="zh-CN"/>
              <a:t>sin</a:t>
            </a:r>
            <a:r>
              <a:rPr lang="el-GR" altLang="zh-CN"/>
              <a:t>α </a:t>
            </a:r>
            <a:r>
              <a:rPr lang="en-US" altLang="zh-CN"/>
              <a:t>sin</a:t>
            </a:r>
            <a:r>
              <a:rPr lang="el-GR" altLang="zh-CN"/>
              <a:t>β)  = </a:t>
            </a:r>
            <a:r>
              <a:rPr lang="en-US" altLang="zh-CN">
                <a:solidFill>
                  <a:srgbClr val="ED7D31"/>
                </a:solidFill>
              </a:rPr>
              <a:t>r cos</a:t>
            </a:r>
            <a:r>
              <a:rPr lang="el-GR" altLang="zh-CN">
                <a:solidFill>
                  <a:srgbClr val="ED7D31"/>
                </a:solidFill>
              </a:rPr>
              <a:t>α </a:t>
            </a:r>
            <a:r>
              <a:rPr lang="en-US" altLang="zh-CN"/>
              <a:t>cos </a:t>
            </a:r>
            <a:r>
              <a:rPr lang="el-GR" altLang="zh-CN"/>
              <a:t>β - </a:t>
            </a:r>
            <a:r>
              <a:rPr lang="en-US" altLang="zh-CN">
                <a:solidFill>
                  <a:srgbClr val="C00000"/>
                </a:solidFill>
              </a:rPr>
              <a:t>r sin</a:t>
            </a:r>
            <a:r>
              <a:rPr lang="el-GR" altLang="zh-CN">
                <a:solidFill>
                  <a:srgbClr val="C00000"/>
                </a:solidFill>
              </a:rPr>
              <a:t>α </a:t>
            </a:r>
            <a:r>
              <a:rPr lang="en-US" altLang="zh-CN"/>
              <a:t>sin</a:t>
            </a:r>
            <a:r>
              <a:rPr lang="el-GR" altLang="zh-CN"/>
              <a:t>β = </a:t>
            </a:r>
            <a:r>
              <a:rPr lang="en-US" altLang="zh-CN">
                <a:solidFill>
                  <a:srgbClr val="00B0F0"/>
                </a:solidFill>
              </a:rPr>
              <a:t>x cos</a:t>
            </a:r>
            <a:r>
              <a:rPr lang="el-GR" altLang="zh-CN">
                <a:solidFill>
                  <a:srgbClr val="00B0F0"/>
                </a:solidFill>
              </a:rPr>
              <a:t>β  - </a:t>
            </a:r>
            <a:r>
              <a:rPr lang="en-US" altLang="zh-CN">
                <a:solidFill>
                  <a:srgbClr val="00B0F0"/>
                </a:solidFill>
              </a:rPr>
              <a:t>y sin</a:t>
            </a:r>
            <a:r>
              <a:rPr lang="el-GR" altLang="zh-CN">
                <a:solidFill>
                  <a:srgbClr val="00B0F0"/>
                </a:solidFill>
              </a:rPr>
              <a:t>β</a:t>
            </a:r>
          </a:p>
          <a:p>
            <a:r>
              <a:rPr lang="en-US" altLang="zh-CN"/>
              <a:t>y' =r (cos</a:t>
            </a:r>
            <a:r>
              <a:rPr lang="el-GR" altLang="zh-CN"/>
              <a:t>α </a:t>
            </a:r>
            <a:r>
              <a:rPr lang="en-US" altLang="zh-CN"/>
              <a:t>sin</a:t>
            </a:r>
            <a:r>
              <a:rPr lang="el-GR" altLang="zh-CN"/>
              <a:t>β + </a:t>
            </a:r>
            <a:r>
              <a:rPr lang="en-US" altLang="zh-CN"/>
              <a:t>sin</a:t>
            </a:r>
            <a:r>
              <a:rPr lang="el-GR" altLang="zh-CN"/>
              <a:t>α </a:t>
            </a:r>
            <a:r>
              <a:rPr lang="en-US" altLang="zh-CN"/>
              <a:t>cos</a:t>
            </a:r>
            <a:r>
              <a:rPr lang="el-GR" altLang="zh-CN"/>
              <a:t>β)  = </a:t>
            </a:r>
            <a:r>
              <a:rPr lang="en-US" altLang="zh-CN">
                <a:solidFill>
                  <a:srgbClr val="ED7D31"/>
                </a:solidFill>
              </a:rPr>
              <a:t>r cos</a:t>
            </a:r>
            <a:r>
              <a:rPr lang="el-GR" altLang="zh-CN">
                <a:solidFill>
                  <a:srgbClr val="ED7D31"/>
                </a:solidFill>
              </a:rPr>
              <a:t>α </a:t>
            </a:r>
            <a:r>
              <a:rPr lang="en-US" altLang="zh-CN"/>
              <a:t>sin</a:t>
            </a:r>
            <a:r>
              <a:rPr lang="el-GR" altLang="zh-CN"/>
              <a:t>β + </a:t>
            </a:r>
            <a:r>
              <a:rPr lang="en-US" altLang="zh-CN">
                <a:solidFill>
                  <a:srgbClr val="C00000"/>
                </a:solidFill>
              </a:rPr>
              <a:t>r sin</a:t>
            </a:r>
            <a:r>
              <a:rPr lang="el-GR" altLang="zh-CN">
                <a:solidFill>
                  <a:srgbClr val="C00000"/>
                </a:solidFill>
              </a:rPr>
              <a:t>α </a:t>
            </a:r>
            <a:r>
              <a:rPr lang="en-US" altLang="zh-CN"/>
              <a:t>cos</a:t>
            </a:r>
            <a:r>
              <a:rPr lang="el-GR" altLang="zh-CN"/>
              <a:t>β = </a:t>
            </a:r>
            <a:r>
              <a:rPr lang="en-US" altLang="zh-CN">
                <a:solidFill>
                  <a:srgbClr val="00B0F0"/>
                </a:solidFill>
              </a:rPr>
              <a:t>x sin</a:t>
            </a:r>
            <a:r>
              <a:rPr lang="el-GR" altLang="zh-CN">
                <a:solidFill>
                  <a:srgbClr val="00B0F0"/>
                </a:solidFill>
              </a:rPr>
              <a:t>β + </a:t>
            </a:r>
            <a:r>
              <a:rPr lang="en-US" altLang="zh-CN">
                <a:solidFill>
                  <a:srgbClr val="00B0F0"/>
                </a:solidFill>
              </a:rPr>
              <a:t>y cos</a:t>
            </a:r>
            <a:r>
              <a:rPr lang="el-GR" altLang="zh-CN">
                <a:solidFill>
                  <a:srgbClr val="00B0F0"/>
                </a:solidFill>
              </a:rPr>
              <a:t>β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669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putImageData</a:t>
            </a:r>
            <a:r>
              <a:rPr lang="zh-CN" altLang="en-US"/>
              <a:t>与合成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68"/>
            <a:ext cx="10515600" cy="4961480"/>
          </a:xfrm>
        </p:spPr>
        <p:txBody>
          <a:bodyPr>
            <a:normAutofit/>
          </a:bodyPr>
          <a:lstStyle/>
          <a:p>
            <a:r>
              <a:rPr lang="zh-CN" altLang="en-US"/>
              <a:t>我们在学习像素级操作的时候说过</a:t>
            </a:r>
            <a:r>
              <a:rPr lang="en-US" altLang="zh-CN">
                <a:solidFill>
                  <a:srgbClr val="00A5E3"/>
                </a:solidFill>
              </a:rPr>
              <a:t>putImageData</a:t>
            </a:r>
            <a:r>
              <a:rPr lang="en-US" altLang="zh-CN"/>
              <a:t>() </a:t>
            </a:r>
            <a:r>
              <a:rPr lang="zh-CN" altLang="en-US"/>
              <a:t>可以把</a:t>
            </a:r>
            <a:r>
              <a:rPr lang="en-US" altLang="zh-CN"/>
              <a:t>ImageData</a:t>
            </a:r>
            <a:r>
              <a:rPr lang="zh-CN" altLang="en-US"/>
              <a:t>对象放进</a:t>
            </a:r>
            <a:r>
              <a:rPr lang="en-US" altLang="zh-CN"/>
              <a:t>canvas</a:t>
            </a:r>
            <a:r>
              <a:rPr lang="zh-CN" altLang="en-US"/>
              <a:t>画布里。</a:t>
            </a:r>
            <a:endParaRPr lang="en-US" altLang="zh-CN"/>
          </a:p>
          <a:p>
            <a:r>
              <a:rPr lang="zh-CN" altLang="en-US"/>
              <a:t>我们在学习合成的时候说过</a:t>
            </a:r>
            <a:r>
              <a:rPr lang="en-US" altLang="zh-CN">
                <a:solidFill>
                  <a:srgbClr val="00A5E3"/>
                </a:solidFill>
              </a:rPr>
              <a:t>globalAlpha</a:t>
            </a:r>
            <a:r>
              <a:rPr lang="en-US" altLang="zh-CN"/>
              <a:t> </a:t>
            </a:r>
            <a:r>
              <a:rPr lang="zh-CN" altLang="en-US"/>
              <a:t>可以控制全局对象的透明度，</a:t>
            </a:r>
            <a:r>
              <a:rPr lang="en-US" altLang="zh-CN">
                <a:solidFill>
                  <a:srgbClr val="00A5E3"/>
                </a:solidFill>
              </a:rPr>
              <a:t>clip</a:t>
            </a:r>
            <a:r>
              <a:rPr lang="en-US" altLang="zh-CN"/>
              <a:t>()</a:t>
            </a:r>
            <a:r>
              <a:rPr lang="zh-CN" altLang="en-US"/>
              <a:t>可以基于路径裁剪图形，</a:t>
            </a:r>
            <a:r>
              <a:rPr lang="en-US" altLang="zh-CN">
                <a:solidFill>
                  <a:srgbClr val="00A5E3"/>
                </a:solidFill>
              </a:rPr>
              <a:t>globalCompositeOperation</a:t>
            </a:r>
            <a:r>
              <a:rPr lang="en-US" altLang="zh-CN"/>
              <a:t> </a:t>
            </a:r>
            <a:r>
              <a:rPr lang="zh-CN" altLang="en-US"/>
              <a:t>可以基于像素数据合成图像。</a:t>
            </a:r>
            <a:endParaRPr lang="en-US" altLang="zh-CN"/>
          </a:p>
          <a:p>
            <a:r>
              <a:rPr lang="zh-CN" altLang="en-US"/>
              <a:t>然而，当上面所说的合成方法遇到了</a:t>
            </a:r>
            <a:r>
              <a:rPr lang="en-US" altLang="zh-CN">
                <a:solidFill>
                  <a:srgbClr val="00A5E3"/>
                </a:solidFill>
              </a:rPr>
              <a:t>putImageData</a:t>
            </a:r>
            <a:r>
              <a:rPr lang="zh-CN" altLang="en-US"/>
              <a:t>，那就得另当别论了。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84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中显示复杂图形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</a:t>
            </a:r>
            <a:r>
              <a:rPr lang="en-US" altLang="zh-CN"/>
              <a:t>canvas </a:t>
            </a:r>
            <a:r>
              <a:rPr lang="zh-CN" altLang="en-US"/>
              <a:t>中如果只是绘制简单的圆形、矩形是没问题的，但是如果想要绘制复杂图形，那就要借助工具了，比如</a:t>
            </a:r>
            <a:r>
              <a:rPr lang="en-US" altLang="zh-CN"/>
              <a:t>Illustrator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2F503-C8E6-4D22-B01A-A02CB13B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6" y="2209367"/>
            <a:ext cx="771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9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坐标点尽量设置为整数。比如</a:t>
            </a:r>
            <a:r>
              <a:rPr lang="en-US" altLang="zh-CN"/>
              <a:t>canvas </a:t>
            </a:r>
            <a:r>
              <a:rPr lang="zh-CN" altLang="en-US"/>
              <a:t>的尺寸、绘制图形时的点位、移动变换距离等。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巧妙地将</a:t>
            </a:r>
            <a:r>
              <a:rPr lang="en-US" altLang="zh-CN"/>
              <a:t>HTML+css</a:t>
            </a:r>
            <a:r>
              <a:rPr lang="zh-CN" altLang="en-US"/>
              <a:t> 的特性与</a:t>
            </a:r>
            <a:r>
              <a:rPr lang="en-US" altLang="zh-CN"/>
              <a:t>canvas </a:t>
            </a:r>
            <a:r>
              <a:rPr lang="zh-CN" altLang="en-US"/>
              <a:t>相结合，比如：</a:t>
            </a:r>
            <a:endParaRPr lang="en-US" altLang="zh-CN"/>
          </a:p>
          <a:p>
            <a:pPr marL="971550" lvl="1" indent="-285750"/>
            <a:r>
              <a:rPr lang="zh-CN" altLang="en-US"/>
              <a:t>将静止不变的背景图，通过</a:t>
            </a:r>
            <a:r>
              <a:rPr lang="en-US" altLang="zh-CN"/>
              <a:t>css</a:t>
            </a:r>
            <a:r>
              <a:rPr lang="zh-CN" altLang="en-US"/>
              <a:t>设置到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background-image </a:t>
            </a:r>
            <a:r>
              <a:rPr lang="zh-CN" altLang="en-US"/>
              <a:t>里。</a:t>
            </a:r>
            <a:endParaRPr lang="en-US" altLang="zh-CN"/>
          </a:p>
          <a:p>
            <a:pPr marL="971550" lvl="1" indent="-285750"/>
            <a:r>
              <a:rPr lang="zh-CN" altLang="en-US"/>
              <a:t>用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上做浮层，用于放置静止不变的元素。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关闭</a:t>
            </a:r>
            <a:r>
              <a:rPr lang="en-US" altLang="zh-CN"/>
              <a:t>canvas </a:t>
            </a:r>
            <a:r>
              <a:rPr lang="zh-CN" altLang="en-US"/>
              <a:t>透明度可提高渲染效率：</a:t>
            </a:r>
            <a:r>
              <a:rPr lang="en-US" altLang="zh-CN"/>
              <a:t>const ctx = canvas.getContext('2d', { </a:t>
            </a:r>
            <a:r>
              <a:rPr lang="en-US" altLang="zh-CN">
                <a:solidFill>
                  <a:srgbClr val="00A5E3"/>
                </a:solidFill>
              </a:rPr>
              <a:t>alpha: false </a:t>
            </a:r>
            <a:r>
              <a:rPr lang="en-US" altLang="zh-CN"/>
              <a:t>})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可以一步画出的图形，就不要分成多步来画。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了解一些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不太常用，但有时候必不可少的知识点。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常见的优化方法。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在这整个</a:t>
            </a:r>
            <a:r>
              <a:rPr lang="en-US" altLang="zh-CN"/>
              <a:t>canvas </a:t>
            </a:r>
            <a:r>
              <a:rPr lang="zh-CN" altLang="en-US"/>
              <a:t>课程里，我们讲了</a:t>
            </a:r>
            <a:r>
              <a:rPr lang="en-US" altLang="zh-CN"/>
              <a:t>canvas </a:t>
            </a:r>
            <a:r>
              <a:rPr lang="zh-CN" altLang="en-US"/>
              <a:t>的基本绘图原理和方法。</a:t>
            </a:r>
            <a:endParaRPr lang="en-US" altLang="zh-CN"/>
          </a:p>
          <a:p>
            <a:r>
              <a:rPr lang="zh-CN" altLang="en-US"/>
              <a:t>大家若想专精可视化，建议大家基于自己的项目实践，搭建属于自己的可视化框架。</a:t>
            </a:r>
            <a:endParaRPr lang="en-US" altLang="zh-CN"/>
          </a:p>
          <a:p>
            <a:r>
              <a:rPr lang="zh-CN" altLang="en-US"/>
              <a:t>这样可以快速灵活的开发一些高度定制化的图形项目。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75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图像平滑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412"/>
            <a:ext cx="10515600" cy="907139"/>
          </a:xfrm>
        </p:spPr>
        <p:txBody>
          <a:bodyPr/>
          <a:lstStyle/>
          <a:p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drawImage() </a:t>
            </a:r>
            <a:r>
              <a:rPr lang="zh-CN" altLang="en-US" sz="1400">
                <a:solidFill>
                  <a:schemeClr val="tx1"/>
                </a:solidFill>
              </a:rPr>
              <a:t>将图像源放大的时候，默认会进行平滑处理。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ctx.</a:t>
            </a:r>
            <a:r>
              <a:rPr lang="en-US" altLang="zh-CN" sz="1400">
                <a:solidFill>
                  <a:srgbClr val="00B0F0"/>
                </a:solidFill>
              </a:rPr>
              <a:t>imageSmoothingEnabled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可以控制图像是否平滑，其默认为</a:t>
            </a:r>
            <a:r>
              <a:rPr lang="en-US" altLang="zh-CN" sz="1400">
                <a:solidFill>
                  <a:srgbClr val="00B0F0"/>
                </a:solidFill>
              </a:rPr>
              <a:t>true</a:t>
            </a:r>
            <a:r>
              <a:rPr lang="zh-CN" altLang="en-US" sz="1400">
                <a:solidFill>
                  <a:schemeClr val="tx1"/>
                </a:solidFill>
              </a:rPr>
              <a:t>，设置为</a:t>
            </a:r>
            <a:r>
              <a:rPr lang="en-US" altLang="zh-CN" sz="1400">
                <a:solidFill>
                  <a:schemeClr val="tx1"/>
                </a:solidFill>
              </a:rPr>
              <a:t>false </a:t>
            </a:r>
            <a:r>
              <a:rPr lang="zh-CN" altLang="en-US" sz="1400">
                <a:solidFill>
                  <a:schemeClr val="tx1"/>
                </a:solidFill>
              </a:rPr>
              <a:t>便会取消平滑。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400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5421EA-A823-4AB7-8D27-AC6EFDD3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00" y="2385599"/>
            <a:ext cx="3810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5F062-4514-4AC0-A469-3AC7B53F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50" y="3654138"/>
            <a:ext cx="1526399" cy="144339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49625D-F704-4D5A-ACEF-942B089C5705}"/>
              </a:ext>
            </a:extLst>
          </p:cNvPr>
          <p:cNvSpPr txBox="1">
            <a:spLocks/>
          </p:cNvSpPr>
          <p:nvPr/>
        </p:nvSpPr>
        <p:spPr>
          <a:xfrm>
            <a:off x="4648490" y="2867892"/>
            <a:ext cx="649274" cy="47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图像源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177FB4B-E058-4395-8F82-FC9301E37643}"/>
              </a:ext>
            </a:extLst>
          </p:cNvPr>
          <p:cNvSpPr txBox="1">
            <a:spLocks/>
          </p:cNvSpPr>
          <p:nvPr/>
        </p:nvSpPr>
        <p:spPr>
          <a:xfrm>
            <a:off x="3630012" y="2821778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8B109-E25C-497D-BF17-9E5815822741}"/>
              </a:ext>
            </a:extLst>
          </p:cNvPr>
          <p:cNvCxnSpPr>
            <a:cxnSpLocks/>
          </p:cNvCxnSpPr>
          <p:nvPr/>
        </p:nvCxnSpPr>
        <p:spPr>
          <a:xfrm>
            <a:off x="5386899" y="2867892"/>
            <a:ext cx="930774" cy="661239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4972936-7B99-435B-9ED7-75F3171F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86" y="3654137"/>
            <a:ext cx="1546490" cy="14433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9000C32-450E-489A-BC70-709C6714D01C}"/>
              </a:ext>
            </a:extLst>
          </p:cNvPr>
          <p:cNvSpPr/>
          <p:nvPr/>
        </p:nvSpPr>
        <p:spPr>
          <a:xfrm>
            <a:off x="2201570" y="5473527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ctx.imageSmoothingEnabled=true 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77F532-5739-40A5-B89D-BB6EDAD30235}"/>
              </a:ext>
            </a:extLst>
          </p:cNvPr>
          <p:cNvSpPr/>
          <p:nvPr/>
        </p:nvSpPr>
        <p:spPr>
          <a:xfrm>
            <a:off x="5297764" y="5473527"/>
            <a:ext cx="2464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ctx.imageSmoothingEnabled=false</a:t>
            </a:r>
            <a:endParaRPr lang="zh-CN" altLang="en-US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22CE3E-CB80-4569-99FE-E3B90937D3C3}"/>
              </a:ext>
            </a:extLst>
          </p:cNvPr>
          <p:cNvCxnSpPr>
            <a:cxnSpLocks/>
          </p:cNvCxnSpPr>
          <p:nvPr/>
        </p:nvCxnSpPr>
        <p:spPr>
          <a:xfrm flipH="1">
            <a:off x="3754581" y="2867892"/>
            <a:ext cx="816159" cy="626463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BD547DE-88E1-458A-8B3C-E8850C24A44F}"/>
              </a:ext>
            </a:extLst>
          </p:cNvPr>
          <p:cNvSpPr txBox="1">
            <a:spLocks/>
          </p:cNvSpPr>
          <p:nvPr/>
        </p:nvSpPr>
        <p:spPr>
          <a:xfrm>
            <a:off x="5789286" y="2799457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3656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用描边的方法绘制一像素的线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问题点：当我们在</a:t>
            </a:r>
            <a:r>
              <a:rPr lang="en-US" altLang="zh-CN"/>
              <a:t>canvas </a:t>
            </a:r>
            <a:r>
              <a:rPr lang="zh-CN" altLang="en-US"/>
              <a:t>中使用描边绘制</a:t>
            </a:r>
            <a:r>
              <a:rPr lang="en-US" altLang="zh-CN"/>
              <a:t>1</a:t>
            </a:r>
            <a:r>
              <a:rPr lang="zh-CN" altLang="en-US"/>
              <a:t>个像素宽的线段的时候，我们画出来的直线可能是</a:t>
            </a:r>
            <a:r>
              <a:rPr lang="en-US" altLang="zh-CN"/>
              <a:t>2</a:t>
            </a:r>
            <a:r>
              <a:rPr lang="zh-CN" altLang="en-US"/>
              <a:t>个像素宽。</a:t>
            </a:r>
            <a:endParaRPr lang="en-US" altLang="zh-CN"/>
          </a:p>
          <a:p>
            <a:r>
              <a:rPr lang="zh-CN" altLang="en-US"/>
              <a:t>解决思路：让线段的端点在像素中间。</a:t>
            </a:r>
            <a:endParaRPr lang="en-US" altLang="zh-CN"/>
          </a:p>
          <a:p>
            <a:r>
              <a:rPr lang="zh-CN" altLang="en-US"/>
              <a:t>实现方法：</a:t>
            </a:r>
            <a:endParaRPr lang="en-US" altLang="zh-CN"/>
          </a:p>
          <a:p>
            <a:pPr marL="457200" lvl="1" indent="0">
              <a:buNone/>
            </a:pPr>
            <a:r>
              <a:rPr lang="es-ES" altLang="zh-CN"/>
              <a:t>ctx.moveTo(0,0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pPr marL="457200" lvl="1" indent="0">
              <a:buNone/>
            </a:pPr>
            <a:r>
              <a:rPr lang="es-ES" altLang="zh-CN"/>
              <a:t>ctx.lineTo(1000,0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zh-CN" altLang="en-US"/>
              <a:t>或者：</a:t>
            </a:r>
            <a:endParaRPr lang="en-US" altLang="zh-CN"/>
          </a:p>
          <a:p>
            <a:r>
              <a:rPr lang="en-US" altLang="zh-CN"/>
              <a:t>	ctx.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(0.5,0.5)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92C849-520B-425D-A538-06AC58C4ECD8}"/>
              </a:ext>
            </a:extLst>
          </p:cNvPr>
          <p:cNvGrpSpPr/>
          <p:nvPr/>
        </p:nvGrpSpPr>
        <p:grpSpPr>
          <a:xfrm>
            <a:off x="950913" y="4693105"/>
            <a:ext cx="7882607" cy="1332880"/>
            <a:chOff x="950913" y="2176615"/>
            <a:chExt cx="7882607" cy="133288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F9C96A4-4D59-4C77-9591-C394231D1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13" y="2176615"/>
              <a:ext cx="7882607" cy="118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3F9B8A-E00A-456A-97E4-23F24F305D98}"/>
                </a:ext>
              </a:extLst>
            </p:cNvPr>
            <p:cNvSpPr/>
            <p:nvPr/>
          </p:nvSpPr>
          <p:spPr>
            <a:xfrm>
              <a:off x="4114163" y="3232496"/>
              <a:ext cx="15561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放大后的示意图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4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让</a:t>
            </a:r>
            <a:r>
              <a:rPr lang="en-US" altLang="zh-CN"/>
              <a:t>canvas </a:t>
            </a:r>
            <a:r>
              <a:rPr lang="zh-CN" altLang="en-US"/>
              <a:t>分辨率适配不同设备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例如：用</a:t>
            </a:r>
            <a:r>
              <a:rPr lang="en-US" altLang="zh-CN"/>
              <a:t>canvas </a:t>
            </a:r>
            <a:r>
              <a:rPr lang="zh-CN" altLang="en-US"/>
              <a:t>写出的文字，在有的设备里会显得模糊，有的设备里则会看起来比较清晰。这是</a:t>
            </a:r>
            <a:r>
              <a:rPr lang="en-US" altLang="zh-CN"/>
              <a:t>canvas </a:t>
            </a:r>
            <a:r>
              <a:rPr lang="zh-CN" altLang="en-US"/>
              <a:t>没有适配设备分辨率引起的。</a:t>
            </a:r>
            <a:endParaRPr lang="en-US" altLang="zh-CN"/>
          </a:p>
          <a:p>
            <a:r>
              <a:rPr lang="en-US" altLang="zh-CN"/>
              <a:t>    //</a:t>
            </a:r>
            <a:r>
              <a:rPr lang="zh-CN" altLang="en-US"/>
              <a:t>视口宽高（将作为</a:t>
            </a:r>
            <a:r>
              <a:rPr lang="en-US" altLang="zh-CN"/>
              <a:t>canvas</a:t>
            </a:r>
            <a:r>
              <a:rPr lang="zh-CN" altLang="en-US"/>
              <a:t>的</a:t>
            </a:r>
            <a:r>
              <a:rPr lang="en-US" altLang="zh-CN"/>
              <a:t>css</a:t>
            </a:r>
            <a:r>
              <a:rPr lang="zh-CN" altLang="en-US"/>
              <a:t>宽高）</a:t>
            </a:r>
          </a:p>
          <a:p>
            <a:r>
              <a:rPr lang="zh-CN" altLang="en-US"/>
              <a:t>    </a:t>
            </a:r>
            <a:r>
              <a:rPr lang="en-US" altLang="zh-CN"/>
              <a:t>const [width,height]=[window.innerWidth,window.innerHeight];</a:t>
            </a:r>
          </a:p>
          <a:p>
            <a:r>
              <a:rPr lang="en-US" altLang="zh-CN"/>
              <a:t>    //</a:t>
            </a:r>
            <a:r>
              <a:rPr lang="zh-CN" altLang="en-US"/>
              <a:t>获取设备像素比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const 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=window.</a:t>
            </a:r>
            <a:r>
              <a:rPr lang="en-US" altLang="zh-CN">
                <a:solidFill>
                  <a:srgbClr val="00B0F0"/>
                </a:solidFill>
              </a:rPr>
              <a:t>devicePixelRatio</a:t>
            </a:r>
            <a:r>
              <a:rPr lang="en-US" altLang="zh-CN"/>
              <a:t>;</a:t>
            </a:r>
          </a:p>
          <a:p>
            <a:r>
              <a:rPr lang="en-US" altLang="zh-CN"/>
              <a:t>    //</a:t>
            </a:r>
            <a:r>
              <a:rPr lang="zh-CN" altLang="en-US"/>
              <a:t>将</a:t>
            </a:r>
            <a:r>
              <a:rPr lang="en-US" altLang="zh-CN"/>
              <a:t>canvas </a:t>
            </a:r>
            <a:r>
              <a:rPr lang="zh-CN" altLang="en-US"/>
              <a:t>画布根据像素比放大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00B0F0"/>
                </a:solidFill>
              </a:rPr>
              <a:t>canvas.width</a:t>
            </a:r>
            <a:r>
              <a:rPr lang="en-US" altLang="zh-CN"/>
              <a:t>=width*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B0F0"/>
                </a:solidFill>
              </a:rPr>
              <a:t>canvas.height</a:t>
            </a:r>
            <a:r>
              <a:rPr lang="en-US" altLang="zh-CN"/>
              <a:t>=height*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;</a:t>
            </a:r>
          </a:p>
          <a:p>
            <a:r>
              <a:rPr lang="en-US" altLang="zh-CN"/>
              <a:t>    //canvas </a:t>
            </a:r>
            <a:r>
              <a:rPr lang="zh-CN" altLang="en-US"/>
              <a:t>坐标系也需要放大</a:t>
            </a:r>
          </a:p>
          <a:p>
            <a:r>
              <a:rPr lang="zh-CN" altLang="en-US"/>
              <a:t>    </a:t>
            </a:r>
            <a:r>
              <a:rPr lang="en-US" altLang="zh-CN"/>
              <a:t>const  ctx=canvas.getContext('2d');</a:t>
            </a:r>
          </a:p>
          <a:p>
            <a:r>
              <a:rPr lang="en-US" altLang="zh-CN"/>
              <a:t>    ctx.</a:t>
            </a:r>
            <a:r>
              <a:rPr lang="en-US" altLang="zh-CN">
                <a:solidFill>
                  <a:srgbClr val="00B0F0"/>
                </a:solidFill>
              </a:rPr>
              <a:t>scale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,</a:t>
            </a:r>
            <a:r>
              <a:rPr lang="en-US" altLang="zh-CN">
                <a:solidFill>
                  <a:srgbClr val="00B0F0"/>
                </a:solidFill>
              </a:rPr>
              <a:t>ratio</a:t>
            </a:r>
            <a:r>
              <a:rPr lang="en-US" altLang="zh-CN"/>
              <a:t>);</a:t>
            </a:r>
          </a:p>
          <a:p>
            <a:r>
              <a:rPr lang="en-US" altLang="zh-CN"/>
              <a:t>    //canvas </a:t>
            </a:r>
            <a:r>
              <a:rPr lang="zh-CN" altLang="en-US"/>
              <a:t>在浏览器中的大小是不能变的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00B0F0"/>
                </a:solidFill>
              </a:rPr>
              <a:t>canvas.style.width</a:t>
            </a:r>
            <a:r>
              <a:rPr lang="en-US" altLang="zh-CN"/>
              <a:t>=</a:t>
            </a:r>
            <a:r>
              <a:rPr lang="en-US" altLang="zh-CN">
                <a:solidFill>
                  <a:srgbClr val="00B0F0"/>
                </a:solidFill>
              </a:rPr>
              <a:t>width</a:t>
            </a:r>
            <a:r>
              <a:rPr lang="en-US" altLang="zh-CN"/>
              <a:t>+'px';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B0F0"/>
                </a:solidFill>
              </a:rPr>
              <a:t>canvas.style.height</a:t>
            </a:r>
            <a:r>
              <a:rPr lang="en-US" altLang="zh-CN"/>
              <a:t>=</a:t>
            </a:r>
            <a:r>
              <a:rPr lang="en-US" altLang="zh-CN">
                <a:solidFill>
                  <a:srgbClr val="00B0F0"/>
                </a:solidFill>
              </a:rPr>
              <a:t>height</a:t>
            </a:r>
            <a:r>
              <a:rPr lang="en-US" altLang="zh-CN"/>
              <a:t>+'px';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2C4B9B-C753-44FD-9628-193239AB2881}"/>
              </a:ext>
            </a:extLst>
          </p:cNvPr>
          <p:cNvGrpSpPr/>
          <p:nvPr/>
        </p:nvGrpSpPr>
        <p:grpSpPr>
          <a:xfrm>
            <a:off x="6776851" y="1866840"/>
            <a:ext cx="4576949" cy="1829383"/>
            <a:chOff x="5290282" y="4347580"/>
            <a:chExt cx="4576949" cy="18293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447F00-D4FF-42BD-9545-D7A0729D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0282" y="4347580"/>
              <a:ext cx="3400425" cy="9048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973F5B-02F3-4E39-9A20-79DD4603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0707" y="5396011"/>
              <a:ext cx="3400000" cy="78095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D7E969-4663-4574-956A-88F624641468}"/>
                </a:ext>
              </a:extLst>
            </p:cNvPr>
            <p:cNvSpPr/>
            <p:nvPr/>
          </p:nvSpPr>
          <p:spPr>
            <a:xfrm>
              <a:off x="8759235" y="46153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模糊效果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BDE98A-F718-4D23-BD9E-B53D6E4E207C}"/>
                </a:ext>
              </a:extLst>
            </p:cNvPr>
            <p:cNvSpPr/>
            <p:nvPr/>
          </p:nvSpPr>
          <p:spPr>
            <a:xfrm>
              <a:off x="8759235" y="56018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清晰效果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分辨率适配的本质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分辨率适配的本质用</a:t>
            </a:r>
            <a:r>
              <a:rPr lang="en-US" altLang="zh-CN"/>
              <a:t>css </a:t>
            </a:r>
            <a:r>
              <a:rPr lang="zh-CN" altLang="en-US"/>
              <a:t>压缩</a:t>
            </a:r>
            <a:r>
              <a:rPr lang="en-US" altLang="zh-CN"/>
              <a:t>canvas </a:t>
            </a:r>
            <a:r>
              <a:rPr lang="zh-CN" altLang="en-US"/>
              <a:t>画布，从而提高</a:t>
            </a:r>
            <a:r>
              <a:rPr lang="en-US" altLang="zh-CN"/>
              <a:t>canvas </a:t>
            </a:r>
            <a:r>
              <a:rPr lang="zh-CN" altLang="en-US"/>
              <a:t>在视口中的像素密度。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AB791-77D8-4C1F-8990-1BFE91ED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486"/>
            <a:ext cx="6125936" cy="44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转图片时，跨域的坑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ctx.</a:t>
            </a:r>
            <a:r>
              <a:rPr lang="en-US" altLang="zh-CN">
                <a:solidFill>
                  <a:srgbClr val="00B0F0"/>
                </a:solidFill>
              </a:rPr>
              <a:t>drawImage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img</a:t>
            </a:r>
            <a:r>
              <a:rPr lang="en-US" altLang="zh-CN"/>
              <a:t>,x,y,w,h)</a:t>
            </a:r>
            <a:r>
              <a:rPr lang="zh-CN" altLang="en-US"/>
              <a:t> 方法，可以将图像源绘制到</a:t>
            </a:r>
            <a:r>
              <a:rPr lang="en-US" altLang="zh-CN"/>
              <a:t>canvas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方法，可以将</a:t>
            </a:r>
            <a:r>
              <a:rPr lang="en-US" altLang="zh-CN"/>
              <a:t>canvas </a:t>
            </a:r>
            <a:r>
              <a:rPr lang="zh-CN" altLang="en-US"/>
              <a:t>转图片。</a:t>
            </a:r>
            <a:endParaRPr lang="en-US" altLang="zh-CN"/>
          </a:p>
          <a:p>
            <a:r>
              <a:rPr lang="zh-CN" altLang="en-US"/>
              <a:t>可是，图像源是从另一个域过来的，那就会在</a:t>
            </a:r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是遇到</a:t>
            </a:r>
            <a:r>
              <a:rPr lang="en-US" altLang="zh-CN"/>
              <a:t>bug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>
                <a:solidFill>
                  <a:schemeClr val="accent2"/>
                </a:solidFill>
              </a:rPr>
              <a:t>Failed to execute 'toDataURL' on 'HTMLCanvasElement’</a:t>
            </a:r>
          </a:p>
          <a:p>
            <a:r>
              <a:rPr lang="zh-CN" altLang="en-US"/>
              <a:t>这时候，只要给图像源设置一个属性即可：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img</a:t>
            </a:r>
            <a:r>
              <a:rPr lang="en-US" altLang="zh-CN"/>
              <a:t>.setAttribute("</a:t>
            </a:r>
            <a:r>
              <a:rPr lang="en-US" altLang="zh-CN">
                <a:solidFill>
                  <a:srgbClr val="00B0F0"/>
                </a:solidFill>
              </a:rPr>
              <a:t>crossOrigin</a:t>
            </a:r>
            <a:r>
              <a:rPr lang="en-US" altLang="zh-CN"/>
              <a:t>",</a:t>
            </a:r>
            <a:r>
              <a:rPr lang="en-US" altLang="zh-CN">
                <a:solidFill>
                  <a:srgbClr val="00B0F0"/>
                </a:solidFill>
              </a:rPr>
              <a:t>'Anonymous</a:t>
            </a:r>
            <a:r>
              <a:rPr lang="en-US" altLang="zh-CN"/>
              <a:t>');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72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下载</a:t>
            </a:r>
            <a:r>
              <a:rPr lang="en-US" altLang="zh-CN"/>
              <a:t>canvas</a:t>
            </a:r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我之前说过，</a:t>
            </a:r>
            <a:r>
              <a:rPr lang="en-US" altLang="zh-CN"/>
              <a:t>canvas.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方法，可以将</a:t>
            </a:r>
            <a:r>
              <a:rPr lang="en-US" altLang="zh-CN"/>
              <a:t>canvas </a:t>
            </a:r>
            <a:r>
              <a:rPr lang="zh-CN" altLang="en-US"/>
              <a:t>转图片。</a:t>
            </a:r>
            <a:endParaRPr lang="en-US" altLang="zh-CN"/>
          </a:p>
          <a:p>
            <a:r>
              <a:rPr lang="zh-CN" altLang="en-US"/>
              <a:t>可是具体来说，</a:t>
            </a:r>
            <a:r>
              <a:rPr lang="en-US" altLang="zh-CN">
                <a:solidFill>
                  <a:srgbClr val="00B0F0"/>
                </a:solidFill>
              </a:rPr>
              <a:t>toDataURL</a:t>
            </a:r>
            <a:r>
              <a:rPr lang="en-US" altLang="zh-CN"/>
              <a:t>() </a:t>
            </a:r>
            <a:r>
              <a:rPr lang="zh-CN" altLang="en-US"/>
              <a:t>方法是把</a:t>
            </a:r>
            <a:r>
              <a:rPr lang="en-US" altLang="zh-CN"/>
              <a:t>canvas </a:t>
            </a:r>
            <a:r>
              <a:rPr lang="zh-CN" altLang="en-US"/>
              <a:t>转成了</a:t>
            </a:r>
            <a:r>
              <a:rPr lang="en-US" altLang="zh-CN"/>
              <a:t>base64</a:t>
            </a:r>
            <a:r>
              <a:rPr lang="zh-CN" altLang="en-US"/>
              <a:t>的图片数据。</a:t>
            </a:r>
            <a:endParaRPr lang="en-US" altLang="zh-CN"/>
          </a:p>
          <a:p>
            <a:r>
              <a:rPr lang="zh-CN" altLang="en-US"/>
              <a:t>如果我们想要把图片下载下到本地磁盘里应该怎么办呢？</a:t>
            </a:r>
            <a:endParaRPr lang="en-US" altLang="zh-CN"/>
          </a:p>
          <a:p>
            <a:r>
              <a:rPr lang="zh-CN" altLang="en-US"/>
              <a:t>这个需求我们可以通过</a:t>
            </a:r>
            <a:r>
              <a:rPr lang="en-US" altLang="zh-CN"/>
              <a:t>html</a:t>
            </a:r>
            <a:r>
              <a:rPr lang="zh-CN" altLang="en-US"/>
              <a:t>里的</a:t>
            </a:r>
            <a:r>
              <a:rPr lang="en-US" altLang="zh-CN"/>
              <a:t>a</a:t>
            </a:r>
            <a:r>
              <a:rPr lang="zh-CN" altLang="en-US"/>
              <a:t>元素来实现：</a:t>
            </a:r>
            <a:endParaRPr lang="en-US" altLang="zh-CN"/>
          </a:p>
          <a:p>
            <a:endParaRPr lang="en-US" altLang="zh-C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0080"/>
                </a:solidFill>
                <a:effectLst/>
              </a:rPr>
              <a:t>const </a:t>
            </a:r>
            <a:r>
              <a:rPr lang="en-US" altLang="zh-CN" sz="1400">
                <a:solidFill>
                  <a:srgbClr val="458383"/>
                </a:solidFill>
                <a:effectLst/>
              </a:rPr>
              <a:t>a 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= </a:t>
            </a:r>
            <a:r>
              <a:rPr lang="en-US" altLang="zh-CN" sz="1400">
                <a:solidFill>
                  <a:srgbClr val="660E7A"/>
                </a:solidFill>
                <a:effectLst/>
              </a:rPr>
              <a:t>document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7A7A43"/>
                </a:solidFill>
                <a:effectLst/>
              </a:rPr>
              <a:t>createElement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(</a:t>
            </a:r>
            <a:r>
              <a:rPr lang="en-US" altLang="zh-CN" sz="1400">
                <a:solidFill>
                  <a:srgbClr val="008000"/>
                </a:solidFill>
                <a:effectLst/>
              </a:rPr>
              <a:t>"a"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458383"/>
                </a:solidFill>
                <a:effectLst/>
              </a:rPr>
              <a:t>a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660E7A"/>
                </a:solidFill>
                <a:effectLst/>
              </a:rPr>
              <a:t>download 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= </a:t>
            </a:r>
            <a:r>
              <a:rPr lang="en-US" altLang="zh-CN" sz="1400">
                <a:solidFill>
                  <a:srgbClr val="008000"/>
                </a:solidFill>
                <a:effectLst/>
              </a:rPr>
              <a:t>'download'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458383"/>
                </a:solidFill>
                <a:effectLst/>
              </a:rPr>
              <a:t>a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660E7A"/>
                </a:solidFill>
                <a:effectLst/>
              </a:rPr>
              <a:t>href 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= </a:t>
            </a:r>
            <a:r>
              <a:rPr lang="en-US" altLang="zh-CN" sz="1400">
                <a:solidFill>
                  <a:srgbClr val="660E7A"/>
                </a:solidFill>
                <a:effectLst/>
              </a:rPr>
              <a:t>canvas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7A7A43"/>
                </a:solidFill>
                <a:effectLst/>
              </a:rPr>
              <a:t>toDataURL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660E7A"/>
                </a:solidFill>
                <a:effectLst/>
              </a:rPr>
              <a:t>document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660E7A"/>
                </a:solidFill>
                <a:effectLst/>
              </a:rPr>
              <a:t>body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7A7A43"/>
                </a:solidFill>
                <a:effectLst/>
              </a:rPr>
              <a:t>appendChild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(</a:t>
            </a:r>
            <a:r>
              <a:rPr lang="en-US" altLang="zh-CN" sz="1400">
                <a:solidFill>
                  <a:srgbClr val="458383"/>
                </a:solidFill>
              </a:rPr>
              <a:t>a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458383"/>
                </a:solidFill>
              </a:rPr>
              <a:t>a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7A7A43"/>
                </a:solidFill>
                <a:effectLst/>
              </a:rPr>
              <a:t>click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458383"/>
                </a:solidFill>
              </a:rPr>
              <a:t>a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.</a:t>
            </a:r>
            <a:r>
              <a:rPr lang="en-US" altLang="zh-CN" sz="1400">
                <a:solidFill>
                  <a:srgbClr val="7A7A43"/>
                </a:solidFill>
                <a:effectLst/>
              </a:rPr>
              <a:t>remove</a:t>
            </a:r>
            <a:r>
              <a:rPr lang="en-US" altLang="zh-CN" sz="1400">
                <a:solidFill>
                  <a:srgbClr val="494949"/>
                </a:solidFill>
                <a:effectLst/>
              </a:rPr>
              <a:t>();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09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逐帧动画和补间动画原理深度剖析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我们在讲动画的时候，举过速度和加速度运动的例子，那就是逐帧动画。逐帧动画只考虑动画的下一帧状态。</a:t>
            </a:r>
            <a:endParaRPr lang="en-US" altLang="zh-CN"/>
          </a:p>
          <a:p>
            <a:r>
              <a:rPr lang="zh-CN" altLang="en-US"/>
              <a:t>之后，我们又列举了补间动画的例子，在那个例子里我们是用</a:t>
            </a:r>
            <a:r>
              <a:rPr lang="en-US" altLang="zh-CN"/>
              <a:t>tween.js </a:t>
            </a:r>
            <a:r>
              <a:rPr lang="zh-CN" altLang="en-US"/>
              <a:t>实现的补间动画。补间动画会用关键帧定下动画的关键状态，关键帧间的过度会通过插值算法实现。</a:t>
            </a:r>
            <a:endParaRPr lang="en-US" altLang="zh-CN"/>
          </a:p>
          <a:p>
            <a:r>
              <a:rPr lang="zh-CN" altLang="en-US"/>
              <a:t>接下来，咱会用原生</a:t>
            </a:r>
            <a:r>
              <a:rPr lang="en-US" altLang="zh-CN"/>
              <a:t>js </a:t>
            </a:r>
            <a:r>
              <a:rPr lang="zh-CN" altLang="en-US"/>
              <a:t>来把逐帧动画转成补间动画，以深度剖析补间动画的实现原理。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16029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22024</TotalTime>
  <Words>1504</Words>
  <Application>Microsoft Office PowerPoint</Application>
  <PresentationFormat>宽屏</PresentationFormat>
  <Paragraphs>172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微软雅黑</vt:lpstr>
      <vt:lpstr>微软雅黑</vt:lpstr>
      <vt:lpstr>Arial</vt:lpstr>
      <vt:lpstr>主题1</vt:lpstr>
      <vt:lpstr>canvas 扩展和优化</vt:lpstr>
      <vt:lpstr>课堂目标</vt:lpstr>
      <vt:lpstr>图像平滑</vt:lpstr>
      <vt:lpstr>用描边的方法绘制一像素的线</vt:lpstr>
      <vt:lpstr>让canvas 分辨率适配不同设备</vt:lpstr>
      <vt:lpstr>canvas 分辨率适配的本质</vt:lpstr>
      <vt:lpstr>canvas 转图片时，跨域的坑</vt:lpstr>
      <vt:lpstr>下载canvas图片</vt:lpstr>
      <vt:lpstr>逐帧动画和补间动画原理深度剖析</vt:lpstr>
      <vt:lpstr>描边选择</vt:lpstr>
      <vt:lpstr>实验功能-Path2D</vt:lpstr>
      <vt:lpstr>实验功能-ellipse 椭圆</vt:lpstr>
      <vt:lpstr>实验功能-filter 滤镜</vt:lpstr>
      <vt:lpstr>拖尾效果</vt:lpstr>
      <vt:lpstr>向量</vt:lpstr>
      <vt:lpstr>向量旋转诱导公式</vt:lpstr>
      <vt:lpstr>putImageData与合成</vt:lpstr>
      <vt:lpstr>在canvas 中显示复杂图形</vt:lpstr>
      <vt:lpstr>其它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502</cp:revision>
  <dcterms:created xsi:type="dcterms:W3CDTF">2019-05-19T07:46:27Z</dcterms:created>
  <dcterms:modified xsi:type="dcterms:W3CDTF">2020-12-23T22:42:53Z</dcterms:modified>
</cp:coreProperties>
</file>