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6" r:id="rId2"/>
    <p:sldMasterId id="2147483668" r:id="rId3"/>
  </p:sldMasterIdLst>
  <p:notesMasterIdLst>
    <p:notesMasterId r:id="rId83"/>
  </p:notesMasterIdLst>
  <p:sldIdLst>
    <p:sldId id="256" r:id="rId4"/>
    <p:sldId id="275" r:id="rId5"/>
    <p:sldId id="276" r:id="rId6"/>
    <p:sldId id="277" r:id="rId7"/>
    <p:sldId id="278" r:id="rId8"/>
    <p:sldId id="279" r:id="rId9"/>
    <p:sldId id="280" r:id="rId10"/>
    <p:sldId id="281" r:id="rId11"/>
    <p:sldId id="282" r:id="rId12"/>
    <p:sldId id="283" r:id="rId13"/>
    <p:sldId id="284" r:id="rId14"/>
    <p:sldId id="298" r:id="rId15"/>
    <p:sldId id="381" r:id="rId16"/>
    <p:sldId id="299" r:id="rId17"/>
    <p:sldId id="300" r:id="rId18"/>
    <p:sldId id="301" r:id="rId19"/>
    <p:sldId id="302" r:id="rId20"/>
    <p:sldId id="303" r:id="rId21"/>
    <p:sldId id="316" r:id="rId22"/>
    <p:sldId id="317" r:id="rId23"/>
    <p:sldId id="304" r:id="rId24"/>
    <p:sldId id="305" r:id="rId25"/>
    <p:sldId id="318" r:id="rId26"/>
    <p:sldId id="319" r:id="rId27"/>
    <p:sldId id="306" r:id="rId28"/>
    <p:sldId id="307" r:id="rId29"/>
    <p:sldId id="308" r:id="rId30"/>
    <p:sldId id="323" r:id="rId31"/>
    <p:sldId id="309" r:id="rId32"/>
    <p:sldId id="320" r:id="rId33"/>
    <p:sldId id="324" r:id="rId34"/>
    <p:sldId id="325" r:id="rId35"/>
    <p:sldId id="388" r:id="rId36"/>
    <p:sldId id="435" r:id="rId37"/>
    <p:sldId id="390" r:id="rId38"/>
    <p:sldId id="391" r:id="rId39"/>
    <p:sldId id="392" r:id="rId40"/>
    <p:sldId id="393" r:id="rId41"/>
    <p:sldId id="394" r:id="rId42"/>
    <p:sldId id="395" r:id="rId43"/>
    <p:sldId id="396" r:id="rId44"/>
    <p:sldId id="397" r:id="rId45"/>
    <p:sldId id="398" r:id="rId46"/>
    <p:sldId id="399" r:id="rId47"/>
    <p:sldId id="400"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4" r:id="rId62"/>
    <p:sldId id="415" r:id="rId63"/>
    <p:sldId id="416" r:id="rId64"/>
    <p:sldId id="417" r:id="rId65"/>
    <p:sldId id="418" r:id="rId66"/>
    <p:sldId id="419" r:id="rId67"/>
    <p:sldId id="420" r:id="rId68"/>
    <p:sldId id="421" r:id="rId69"/>
    <p:sldId id="422" r:id="rId70"/>
    <p:sldId id="423" r:id="rId71"/>
    <p:sldId id="424" r:id="rId72"/>
    <p:sldId id="425" r:id="rId73"/>
    <p:sldId id="426" r:id="rId74"/>
    <p:sldId id="427" r:id="rId75"/>
    <p:sldId id="428" r:id="rId76"/>
    <p:sldId id="429" r:id="rId77"/>
    <p:sldId id="430" r:id="rId78"/>
    <p:sldId id="431" r:id="rId79"/>
    <p:sldId id="432" r:id="rId80"/>
    <p:sldId id="433" r:id="rId81"/>
    <p:sldId id="434" r:id="rId8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69498F-965D-4B57-8CCF-0B447366E0BC}">
  <a:tblStyle styleId="{2769498F-965D-4B57-8CCF-0B447366E0B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21768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6712d49e_020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6712d49e_0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6cc43db6_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6cc43db6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6933ac06_0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36933ac06_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6933ac06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6933ac06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6933ac06_01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6933ac06_0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6933ac06_01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6933ac06_0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6933ac06_02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6933ac06_0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6933ac06_02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6933ac06_0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6997a2ca_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36997a2ca_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6933ac06_01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36933ac06_0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712d49e_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712d49e_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6933ac06_0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6933ac06_0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6933ac06_0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6933ac06_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6933ac06_01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6933ac06_0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6933ac06_01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6933ac06_0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6933ac06_0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6933ac06_0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6933ac06_0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6933ac06_0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6933ac06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6933ac06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6933ac06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6933ac06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6712d49e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6712d49e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6933ac06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6933ac06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6933ac06_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6933ac06_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6933ac06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6933ac06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6e91fd57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g36e91fd57_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8f88b7d4_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18f88b7d4_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e91fd57_0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6e91fd57_0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called a “change address”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e91fd57_0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e91fd57_0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6e91fd57_0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6e91fd57_0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e91fd57_0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e91fd57_0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e91fd57_0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e91fd57_0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712d49e_0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712d49e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6e91fd57_0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6e91fd57_0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e91fd57_0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6e91fd57_0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6e91fd57_0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6e91fd57_0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6e91fd57_0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6e91fd57_0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e91fd57_0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e91fd57_0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e91fd57_0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e91fd57_0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e91fd57_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6e91fd57_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6e91fd57_0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6e91fd57_0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6e91fd57_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6e91fd57_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6e91fd57_0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6e91fd57_0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6712d49e_0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6712d49e_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6e91fd57_0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6e91fd57_0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Uses: spam/griefing. Transfer to another cryptocurrency. Fidelity bond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6e91fd57_0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6e91fd57_0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6e91fd57_0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6e91fd57_0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6e91fd57_0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6e91fd57_0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6e91fd57_0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36e91fd57_0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6e91fd57_0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6e91fd57_0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Gavel from OpenClipArt.com</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6e91fd57_0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6e91fd57_0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mostly dead thanks to Mt. Gox, Instawallet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6e91fd57_0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6e91fd57_0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Bob never paid?</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6ed44a44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6ed44a4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6ed44a44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6ed44a44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6712d49e_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6712d49e_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6e91fd57_0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g36e91fd57_0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6e91fd57_0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6e91fd57_0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6e91fd57_0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6e91fd57_0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geographic topology</a:t>
            </a:r>
            <a:endParaRPr/>
          </a:p>
          <a:p>
            <a:pPr marL="0" lvl="0" indent="0" algn="l" rtl="0">
              <a:spcBef>
                <a:spcPts val="0"/>
              </a:spcBef>
              <a:spcAft>
                <a:spcPts val="0"/>
              </a:spcAft>
              <a:buNone/>
            </a:pPr>
            <a:r>
              <a:rPr lang="en"/>
              <a:t>Seed nodes</a:t>
            </a:r>
            <a:endParaRPr/>
          </a:p>
          <a:p>
            <a:pPr marL="0" lvl="0" indent="0" algn="l" rtl="0">
              <a:spcBef>
                <a:spcPts val="0"/>
              </a:spcBef>
              <a:spcAft>
                <a:spcPts val="0"/>
              </a:spcAft>
              <a:buNone/>
            </a:pPr>
            <a:r>
              <a:rPr lang="en"/>
              <a:t>No formal way of leaving</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6e91fd57_0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6e91fd57_0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Transactions are propagated in the “pending transaction pool”</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6e91fd57_0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6e91fd57_0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6e91fd57_0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6e91fd57_0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36e91fd57_0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36e91fd57_0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6cc43db6_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6cc43db6_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6712d49e_01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6712d49e_0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6712d49e_01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6712d49e_0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CFD259C-53C8-4676-9092-519D0AF9863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66912754"/>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A6E2A16-F43B-4FE2-A959-449306951DD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42388911"/>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1794684-58A0-4856-BD42-ED0FF7690A0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10113505"/>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16DFE9-4EA0-4D68-BCE4-F9D10F8ABBB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07728375"/>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5B0131F-AA26-4CF9-99D6-9DEB45CE0EE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88938437"/>
      </p:ext>
    </p:extLst>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1F45DC7-C848-4458-A54E-B7EE94F14D9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55212087"/>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27B2B57-7AE2-41C2-B396-771F46D4737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89807595"/>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93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81A23E9-1652-402F-AB6B-1791C390306D}" type="slidenum">
              <a:rPr lang="en-US" altLang="en-US"/>
              <a:pPr>
                <a:defRPr/>
              </a:pPr>
              <a:t>‹#›</a:t>
            </a:fld>
            <a:endParaRPr lang="en-US" altLang="en-US"/>
          </a:p>
        </p:txBody>
      </p:sp>
    </p:spTree>
    <p:extLst>
      <p:ext uri="{BB962C8B-B14F-4D97-AF65-F5344CB8AC3E}">
        <p14:creationId xmlns:p14="http://schemas.microsoft.com/office/powerpoint/2010/main" val="1182410553"/>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6E5C58C-CEA4-465A-86AD-ED6D5C13F56E}" type="slidenum">
              <a:rPr lang="en-US" altLang="en-US"/>
              <a:pPr>
                <a:defRPr/>
              </a:pPr>
              <a:t>‹#›</a:t>
            </a:fld>
            <a:endParaRPr lang="en-US" altLang="en-US"/>
          </a:p>
        </p:txBody>
      </p:sp>
    </p:spTree>
    <p:extLst>
      <p:ext uri="{BB962C8B-B14F-4D97-AF65-F5344CB8AC3E}">
        <p14:creationId xmlns:p14="http://schemas.microsoft.com/office/powerpoint/2010/main" val="2973277034"/>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A7A5B7-A992-482D-B1C1-A50206BD123C}" type="slidenum">
              <a:rPr lang="en-US" altLang="en-US"/>
              <a:pPr>
                <a:defRPr/>
              </a:pPr>
              <a:t>‹#›</a:t>
            </a:fld>
            <a:endParaRPr lang="en-US" altLang="en-US"/>
          </a:p>
        </p:txBody>
      </p:sp>
    </p:spTree>
    <p:extLst>
      <p:ext uri="{BB962C8B-B14F-4D97-AF65-F5344CB8AC3E}">
        <p14:creationId xmlns:p14="http://schemas.microsoft.com/office/powerpoint/2010/main" val="3891236900"/>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85900"/>
            <a:ext cx="3810000" cy="30861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5900"/>
            <a:ext cx="3810000" cy="30861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D25A795-2242-4E8E-91D4-3B8A5E7F3D2C}" type="slidenum">
              <a:rPr lang="en-US" altLang="en-US"/>
              <a:pPr>
                <a:defRPr/>
              </a:pPr>
              <a:t>‹#›</a:t>
            </a:fld>
            <a:endParaRPr lang="en-US" altLang="en-US"/>
          </a:p>
        </p:txBody>
      </p:sp>
    </p:spTree>
    <p:extLst>
      <p:ext uri="{BB962C8B-B14F-4D97-AF65-F5344CB8AC3E}">
        <p14:creationId xmlns:p14="http://schemas.microsoft.com/office/powerpoint/2010/main" val="3843878639"/>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89F086F9-C8CB-427A-92C2-294623BD5FA4}" type="slidenum">
              <a:rPr lang="en-US" altLang="en-US"/>
              <a:pPr>
                <a:defRPr/>
              </a:pPr>
              <a:t>‹#›</a:t>
            </a:fld>
            <a:endParaRPr lang="en-US" altLang="en-US"/>
          </a:p>
        </p:txBody>
      </p:sp>
    </p:spTree>
    <p:extLst>
      <p:ext uri="{BB962C8B-B14F-4D97-AF65-F5344CB8AC3E}">
        <p14:creationId xmlns:p14="http://schemas.microsoft.com/office/powerpoint/2010/main" val="110773270"/>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6068C70B-8D90-4B52-B56E-BF633B93120B}" type="slidenum">
              <a:rPr lang="en-US" altLang="en-US"/>
              <a:pPr>
                <a:defRPr/>
              </a:pPr>
              <a:t>‹#›</a:t>
            </a:fld>
            <a:endParaRPr lang="en-US" altLang="en-US"/>
          </a:p>
        </p:txBody>
      </p:sp>
    </p:spTree>
    <p:extLst>
      <p:ext uri="{BB962C8B-B14F-4D97-AF65-F5344CB8AC3E}">
        <p14:creationId xmlns:p14="http://schemas.microsoft.com/office/powerpoint/2010/main" val="893690550"/>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D0DE6548-9F6A-43C1-98E0-4F66D4996D00}" type="slidenum">
              <a:rPr lang="en-US" altLang="en-US"/>
              <a:pPr>
                <a:defRPr/>
              </a:pPr>
              <a:t>‹#›</a:t>
            </a:fld>
            <a:endParaRPr lang="en-US" altLang="en-US"/>
          </a:p>
        </p:txBody>
      </p:sp>
    </p:spTree>
    <p:extLst>
      <p:ext uri="{BB962C8B-B14F-4D97-AF65-F5344CB8AC3E}">
        <p14:creationId xmlns:p14="http://schemas.microsoft.com/office/powerpoint/2010/main" val="2251003200"/>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9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7CC295D-2577-491F-A35A-CD3935194A43}" type="slidenum">
              <a:rPr lang="en-US" altLang="en-US"/>
              <a:pPr>
                <a:defRPr/>
              </a:pPr>
              <a:t>‹#›</a:t>
            </a:fld>
            <a:endParaRPr lang="en-US" altLang="en-US"/>
          </a:p>
        </p:txBody>
      </p:sp>
    </p:spTree>
    <p:extLst>
      <p:ext uri="{BB962C8B-B14F-4D97-AF65-F5344CB8AC3E}">
        <p14:creationId xmlns:p14="http://schemas.microsoft.com/office/powerpoint/2010/main" val="4166379196"/>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1792288" y="402561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74261A9-4EF3-4419-B738-28DCA81AA5D9}" type="slidenum">
              <a:rPr lang="en-US" altLang="en-US"/>
              <a:pPr>
                <a:defRPr/>
              </a:pPr>
              <a:t>‹#›</a:t>
            </a:fld>
            <a:endParaRPr lang="en-US" altLang="en-US"/>
          </a:p>
        </p:txBody>
      </p:sp>
    </p:spTree>
    <p:extLst>
      <p:ext uri="{BB962C8B-B14F-4D97-AF65-F5344CB8AC3E}">
        <p14:creationId xmlns:p14="http://schemas.microsoft.com/office/powerpoint/2010/main" val="313501588"/>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A0D4A2F-43B4-484F-8B51-1202386AEE61}" type="slidenum">
              <a:rPr lang="en-US" altLang="en-US"/>
              <a:pPr>
                <a:defRPr/>
              </a:pPr>
              <a:t>‹#›</a:t>
            </a:fld>
            <a:endParaRPr lang="en-US" altLang="en-US"/>
          </a:p>
        </p:txBody>
      </p:sp>
    </p:spTree>
    <p:extLst>
      <p:ext uri="{BB962C8B-B14F-4D97-AF65-F5344CB8AC3E}">
        <p14:creationId xmlns:p14="http://schemas.microsoft.com/office/powerpoint/2010/main" val="3872587852"/>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616C9A-98A0-46C1-8C10-A52E77EB2F4E}" type="slidenum">
              <a:rPr lang="en-US" altLang="en-US"/>
              <a:pPr>
                <a:defRPr/>
              </a:pPr>
              <a:t>‹#›</a:t>
            </a:fld>
            <a:endParaRPr lang="en-US" altLang="en-US"/>
          </a:p>
        </p:txBody>
      </p:sp>
    </p:spTree>
    <p:extLst>
      <p:ext uri="{BB962C8B-B14F-4D97-AF65-F5344CB8AC3E}">
        <p14:creationId xmlns:p14="http://schemas.microsoft.com/office/powerpoint/2010/main" val="3091262095"/>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6"/>
            <a:ext cx="8229600" cy="3725681"/>
          </a:xfrm>
          <a:prstGeom prst="rect">
            <a:avLst/>
          </a:prstGeom>
        </p:spPr>
        <p:txBody>
          <a:bodyPr spcFirstLastPara="1"/>
          <a:lstStyle>
            <a:lvl1pPr marL="342900" lvl="0" indent="-314325">
              <a:spcBef>
                <a:spcPts val="450"/>
              </a:spcBef>
              <a:spcAft>
                <a:spcPts val="0"/>
              </a:spcAft>
              <a:buSzPts val="3000"/>
              <a:buChar char="●"/>
              <a:defRPr/>
            </a:lvl1pPr>
            <a:lvl2pPr marL="685800" lvl="1" indent="-285750">
              <a:spcBef>
                <a:spcPts val="0"/>
              </a:spcBef>
              <a:spcAft>
                <a:spcPts val="0"/>
              </a:spcAft>
              <a:buSzPts val="2400"/>
              <a:buChar char="○"/>
              <a:defRPr/>
            </a:lvl2pPr>
            <a:lvl3pPr marL="1028700" lvl="2" indent="-285750">
              <a:spcBef>
                <a:spcPts val="0"/>
              </a:spcBef>
              <a:spcAft>
                <a:spcPts val="0"/>
              </a:spcAft>
              <a:buSzPts val="2400"/>
              <a:buChar char="■"/>
              <a:defRPr/>
            </a:lvl3pPr>
            <a:lvl4pPr marL="1371600" lvl="3" indent="-257175">
              <a:spcBef>
                <a:spcPts val="0"/>
              </a:spcBef>
              <a:spcAft>
                <a:spcPts val="0"/>
              </a:spcAft>
              <a:buSzPts val="1800"/>
              <a:buChar char="●"/>
              <a:defRPr/>
            </a:lvl4pPr>
            <a:lvl5pPr marL="1714500" lvl="4" indent="-257175">
              <a:spcBef>
                <a:spcPts val="0"/>
              </a:spcBef>
              <a:spcAft>
                <a:spcPts val="0"/>
              </a:spcAft>
              <a:buSzPts val="1800"/>
              <a:buChar char="○"/>
              <a:defRPr/>
            </a:lvl5pPr>
            <a:lvl6pPr marL="2057400" lvl="5" indent="-257175">
              <a:spcBef>
                <a:spcPts val="0"/>
              </a:spcBef>
              <a:spcAft>
                <a:spcPts val="0"/>
              </a:spcAft>
              <a:buSzPts val="1800"/>
              <a:buChar char="■"/>
              <a:defRPr/>
            </a:lvl6pPr>
            <a:lvl7pPr marL="2400300" lvl="6" indent="-257175">
              <a:spcBef>
                <a:spcPts val="0"/>
              </a:spcBef>
              <a:spcAft>
                <a:spcPts val="0"/>
              </a:spcAft>
              <a:buSzPts val="1800"/>
              <a:buChar char="●"/>
              <a:defRPr/>
            </a:lvl7pPr>
            <a:lvl8pPr marL="2743200" lvl="7" indent="-257175">
              <a:spcBef>
                <a:spcPts val="0"/>
              </a:spcBef>
              <a:spcAft>
                <a:spcPts val="0"/>
              </a:spcAft>
              <a:buSzPts val="1800"/>
              <a:buChar char="○"/>
              <a:defRPr/>
            </a:lvl8pPr>
            <a:lvl9pPr marL="3086100" lvl="8" indent="-257175">
              <a:spcBef>
                <a:spcPts val="0"/>
              </a:spcBef>
              <a:spcAft>
                <a:spcPts val="0"/>
              </a:spcAft>
              <a:buSzPts val="1800"/>
              <a:buChar char="■"/>
              <a:defRPr/>
            </a:lvl9pPr>
          </a:lstStyle>
          <a:p>
            <a:endParaRPr/>
          </a:p>
        </p:txBody>
      </p:sp>
    </p:spTree>
    <p:extLst>
      <p:ext uri="{BB962C8B-B14F-4D97-AF65-F5344CB8AC3E}">
        <p14:creationId xmlns:p14="http://schemas.microsoft.com/office/powerpoint/2010/main" val="474395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205978"/>
            <a:ext cx="8229600" cy="857250"/>
          </a:xfrm>
          <a:prstGeom prst="rect">
            <a:avLst/>
          </a:prstGeom>
        </p:spPr>
        <p:txBody>
          <a:bodyPr spcFirstLastPara="1"/>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457200" y="1200163"/>
            <a:ext cx="3994526" cy="3725681"/>
          </a:xfrm>
          <a:prstGeom prst="rect">
            <a:avLst/>
          </a:prstGeom>
        </p:spPr>
        <p:txBody>
          <a:bodyPr spcFirstLastPara="1"/>
          <a:lstStyle>
            <a:lvl1pPr marL="342900" lvl="0" indent="-314325">
              <a:spcBef>
                <a:spcPts val="450"/>
              </a:spcBef>
              <a:spcAft>
                <a:spcPts val="0"/>
              </a:spcAft>
              <a:buSzPts val="3000"/>
              <a:buChar char="●"/>
              <a:defRPr/>
            </a:lvl1pPr>
            <a:lvl2pPr marL="685800" lvl="1" indent="-285750">
              <a:spcBef>
                <a:spcPts val="0"/>
              </a:spcBef>
              <a:spcAft>
                <a:spcPts val="0"/>
              </a:spcAft>
              <a:buSzPts val="2400"/>
              <a:buChar char="○"/>
              <a:defRPr/>
            </a:lvl2pPr>
            <a:lvl3pPr marL="1028700" lvl="2" indent="-285750">
              <a:spcBef>
                <a:spcPts val="0"/>
              </a:spcBef>
              <a:spcAft>
                <a:spcPts val="0"/>
              </a:spcAft>
              <a:buSzPts val="2400"/>
              <a:buChar char="■"/>
              <a:defRPr/>
            </a:lvl3pPr>
            <a:lvl4pPr marL="1371600" lvl="3" indent="-257175">
              <a:spcBef>
                <a:spcPts val="0"/>
              </a:spcBef>
              <a:spcAft>
                <a:spcPts val="0"/>
              </a:spcAft>
              <a:buSzPts val="1800"/>
              <a:buChar char="●"/>
              <a:defRPr/>
            </a:lvl4pPr>
            <a:lvl5pPr marL="1714500" lvl="4" indent="-257175">
              <a:spcBef>
                <a:spcPts val="0"/>
              </a:spcBef>
              <a:spcAft>
                <a:spcPts val="0"/>
              </a:spcAft>
              <a:buSzPts val="1800"/>
              <a:buChar char="○"/>
              <a:defRPr/>
            </a:lvl5pPr>
            <a:lvl6pPr marL="2057400" lvl="5" indent="-257175">
              <a:spcBef>
                <a:spcPts val="0"/>
              </a:spcBef>
              <a:spcAft>
                <a:spcPts val="0"/>
              </a:spcAft>
              <a:buSzPts val="1800"/>
              <a:buChar char="■"/>
              <a:defRPr/>
            </a:lvl6pPr>
            <a:lvl7pPr marL="2400300" lvl="6" indent="-257175">
              <a:spcBef>
                <a:spcPts val="0"/>
              </a:spcBef>
              <a:spcAft>
                <a:spcPts val="0"/>
              </a:spcAft>
              <a:buSzPts val="1800"/>
              <a:buChar char="●"/>
              <a:defRPr/>
            </a:lvl7pPr>
            <a:lvl8pPr marL="2743200" lvl="7" indent="-257175">
              <a:spcBef>
                <a:spcPts val="0"/>
              </a:spcBef>
              <a:spcAft>
                <a:spcPts val="0"/>
              </a:spcAft>
              <a:buSzPts val="1800"/>
              <a:buChar char="○"/>
              <a:defRPr/>
            </a:lvl8pPr>
            <a:lvl9pPr marL="3086100" lvl="8" indent="-257175">
              <a:spcBef>
                <a:spcPts val="0"/>
              </a:spcBef>
              <a:spcAft>
                <a:spcPts val="0"/>
              </a:spcAft>
              <a:buSzPts val="1800"/>
              <a:buChar char="■"/>
              <a:defRPr/>
            </a:lvl9pPr>
          </a:lstStyle>
          <a:p>
            <a:endParaRPr/>
          </a:p>
        </p:txBody>
      </p:sp>
      <p:sp>
        <p:nvSpPr>
          <p:cNvPr id="19" name="Google Shape;19;p4"/>
          <p:cNvSpPr txBox="1">
            <a:spLocks noGrp="1"/>
          </p:cNvSpPr>
          <p:nvPr>
            <p:ph type="body" idx="2"/>
          </p:nvPr>
        </p:nvSpPr>
        <p:spPr>
          <a:xfrm>
            <a:off x="4692274" y="1200163"/>
            <a:ext cx="3994526" cy="3725681"/>
          </a:xfrm>
          <a:prstGeom prst="rect">
            <a:avLst/>
          </a:prstGeom>
        </p:spPr>
        <p:txBody>
          <a:bodyPr spcFirstLastPara="1"/>
          <a:lstStyle>
            <a:lvl1pPr marL="342900" lvl="0" indent="-314325">
              <a:spcBef>
                <a:spcPts val="450"/>
              </a:spcBef>
              <a:spcAft>
                <a:spcPts val="0"/>
              </a:spcAft>
              <a:buSzPts val="3000"/>
              <a:buChar char="●"/>
              <a:defRPr/>
            </a:lvl1pPr>
            <a:lvl2pPr marL="685800" lvl="1" indent="-285750">
              <a:spcBef>
                <a:spcPts val="0"/>
              </a:spcBef>
              <a:spcAft>
                <a:spcPts val="0"/>
              </a:spcAft>
              <a:buSzPts val="2400"/>
              <a:buChar char="○"/>
              <a:defRPr/>
            </a:lvl2pPr>
            <a:lvl3pPr marL="1028700" lvl="2" indent="-285750">
              <a:spcBef>
                <a:spcPts val="0"/>
              </a:spcBef>
              <a:spcAft>
                <a:spcPts val="0"/>
              </a:spcAft>
              <a:buSzPts val="2400"/>
              <a:buChar char="■"/>
              <a:defRPr/>
            </a:lvl3pPr>
            <a:lvl4pPr marL="1371600" lvl="3" indent="-257175">
              <a:spcBef>
                <a:spcPts val="0"/>
              </a:spcBef>
              <a:spcAft>
                <a:spcPts val="0"/>
              </a:spcAft>
              <a:buSzPts val="1800"/>
              <a:buChar char="●"/>
              <a:defRPr/>
            </a:lvl4pPr>
            <a:lvl5pPr marL="1714500" lvl="4" indent="-257175">
              <a:spcBef>
                <a:spcPts val="0"/>
              </a:spcBef>
              <a:spcAft>
                <a:spcPts val="0"/>
              </a:spcAft>
              <a:buSzPts val="1800"/>
              <a:buChar char="○"/>
              <a:defRPr/>
            </a:lvl5pPr>
            <a:lvl6pPr marL="2057400" lvl="5" indent="-257175">
              <a:spcBef>
                <a:spcPts val="0"/>
              </a:spcBef>
              <a:spcAft>
                <a:spcPts val="0"/>
              </a:spcAft>
              <a:buSzPts val="1800"/>
              <a:buChar char="■"/>
              <a:defRPr/>
            </a:lvl6pPr>
            <a:lvl7pPr marL="2400300" lvl="6" indent="-257175">
              <a:spcBef>
                <a:spcPts val="0"/>
              </a:spcBef>
              <a:spcAft>
                <a:spcPts val="0"/>
              </a:spcAft>
              <a:buSzPts val="1800"/>
              <a:buChar char="●"/>
              <a:defRPr/>
            </a:lvl7pPr>
            <a:lvl8pPr marL="2743200" lvl="7" indent="-257175">
              <a:spcBef>
                <a:spcPts val="0"/>
              </a:spcBef>
              <a:spcAft>
                <a:spcPts val="0"/>
              </a:spcAft>
              <a:buSzPts val="1800"/>
              <a:buChar char="○"/>
              <a:defRPr/>
            </a:lvl8pPr>
            <a:lvl9pPr marL="3086100" lvl="8" indent="-257175">
              <a:spcBef>
                <a:spcPts val="0"/>
              </a:spcBef>
              <a:spcAft>
                <a:spcPts val="0"/>
              </a:spcAft>
              <a:buSzPts val="1800"/>
              <a:buChar char="■"/>
              <a:defRPr/>
            </a:lvl9pPr>
          </a:lstStyle>
          <a:p>
            <a:endParaRPr/>
          </a:p>
        </p:txBody>
      </p:sp>
    </p:spTree>
    <p:extLst>
      <p:ext uri="{BB962C8B-B14F-4D97-AF65-F5344CB8AC3E}">
        <p14:creationId xmlns:p14="http://schemas.microsoft.com/office/powerpoint/2010/main" val="72120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
        <p:cNvGrpSpPr/>
        <p:nvPr/>
      </p:nvGrpSpPr>
      <p:grpSpPr>
        <a:xfrm>
          <a:off x="0" y="0"/>
          <a:ext cx="0" cy="0"/>
          <a:chOff x="0" y="0"/>
          <a:chExt cx="0" cy="0"/>
        </a:xfrm>
      </p:grpSpPr>
      <p:sp>
        <p:nvSpPr>
          <p:cNvPr id="23" name="Google Shape;23;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C92E0F6-0EAF-40A9-8FCE-C4B1027EC5F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6829847"/>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8E2E72-94A7-4C7F-A23D-276333D495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87035154"/>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F6DE159-AA1D-4B38-AD70-03CDB3FBE68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236230431"/>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B0E2607-7CBA-4C0A-BE5F-AF074FE491A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8654207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1pPr>
            <a:lvl2pPr lvl="1">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2pPr>
            <a:lvl3pPr lvl="2">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3pPr>
            <a:lvl4pPr lvl="3">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4pPr>
            <a:lvl5pPr lvl="4">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5pPr>
            <a:lvl6pPr lvl="5">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6pPr>
            <a:lvl7pPr lvl="6">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7pPr>
            <a:lvl8pPr lvl="7">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8pPr>
            <a:lvl9pPr lvl="8">
              <a:spcBef>
                <a:spcPts val="0"/>
              </a:spcBef>
              <a:spcAft>
                <a:spcPts val="0"/>
              </a:spcAft>
              <a:buClr>
                <a:schemeClr val="dk1"/>
              </a:buClr>
              <a:buSzPts val="3600"/>
              <a:buFont typeface="Trebuchet MS"/>
              <a:buNone/>
              <a:defRPr sz="3600" b="1">
                <a:solidFill>
                  <a:schemeClr val="dk1"/>
                </a:solidFill>
                <a:latin typeface="Trebuchet MS"/>
                <a:ea typeface="Trebuchet MS"/>
                <a:cs typeface="Trebuchet MS"/>
                <a:sym typeface="Trebuchet MS"/>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chemeClr val="dk1"/>
              </a:buClr>
              <a:buSzPts val="3000"/>
              <a:buFont typeface="Trebuchet MS"/>
              <a:buChar char="●"/>
              <a:defRPr sz="3000">
                <a:solidFill>
                  <a:schemeClr val="dk1"/>
                </a:solidFill>
                <a:latin typeface="Trebuchet MS"/>
                <a:ea typeface="Trebuchet MS"/>
                <a:cs typeface="Trebuchet MS"/>
                <a:sym typeface="Trebuchet MS"/>
              </a:defRPr>
            </a:lvl1pPr>
            <a:lvl2pPr marL="914400" lvl="1" indent="-381000">
              <a:spcBef>
                <a:spcPts val="0"/>
              </a:spcBef>
              <a:spcAft>
                <a:spcPts val="0"/>
              </a:spcAft>
              <a:buClr>
                <a:schemeClr val="dk1"/>
              </a:buClr>
              <a:buSzPts val="2400"/>
              <a:buFont typeface="Trebuchet MS"/>
              <a:buChar char="○"/>
              <a:defRPr sz="2400">
                <a:solidFill>
                  <a:schemeClr val="dk1"/>
                </a:solidFill>
                <a:latin typeface="Trebuchet MS"/>
                <a:ea typeface="Trebuchet MS"/>
                <a:cs typeface="Trebuchet MS"/>
                <a:sym typeface="Trebuchet MS"/>
              </a:defRPr>
            </a:lvl2pPr>
            <a:lvl3pPr marL="1371600" lvl="2" indent="-381000">
              <a:spcBef>
                <a:spcPts val="0"/>
              </a:spcBef>
              <a:spcAft>
                <a:spcPts val="0"/>
              </a:spcAft>
              <a:buClr>
                <a:schemeClr val="dk1"/>
              </a:buClr>
              <a:buSzPts val="2400"/>
              <a:buFont typeface="Trebuchet MS"/>
              <a:buChar char="■"/>
              <a:defRPr sz="2400">
                <a:solidFill>
                  <a:schemeClr val="dk1"/>
                </a:solidFill>
                <a:latin typeface="Trebuchet MS"/>
                <a:ea typeface="Trebuchet MS"/>
                <a:cs typeface="Trebuchet MS"/>
                <a:sym typeface="Trebuchet MS"/>
              </a:defRPr>
            </a:lvl3pPr>
            <a:lvl4pPr marL="1828800" lvl="3"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4pPr>
            <a:lvl5pPr marL="2286000" lvl="4"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5pPr>
            <a:lvl6pPr marL="2743200" lvl="5"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6pPr>
            <a:lvl7pPr marL="3200400" lvl="6"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7pPr>
            <a:lvl8pPr marL="3657600" lvl="7"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8pPr>
            <a:lvl9pPr marL="4114800" lvl="8" indent="-342900">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9pPr>
          </a:lstStyle>
          <a:p>
            <a:endParaRPr/>
          </a:p>
        </p:txBody>
      </p:sp>
      <p:sp>
        <p:nvSpPr>
          <p:cNvPr id="8" name="Google Shape;8;p1"/>
          <p:cNvSpPr/>
          <p:nvPr/>
        </p:nvSpPr>
        <p:spPr>
          <a:xfrm>
            <a:off x="9124900" y="-2575"/>
            <a:ext cx="95400" cy="51435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9029500" y="0"/>
            <a:ext cx="954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4859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solidFill>
                  <a:schemeClr val="tx1"/>
                </a:solidFill>
                <a:latin typeface="+mn-lt"/>
              </a:defRPr>
            </a:lvl1pPr>
          </a:lstStyle>
          <a:p>
            <a:pPr fontAlgn="base">
              <a:spcAft>
                <a:spcPct val="0"/>
              </a:spcAft>
              <a:buClrTx/>
              <a:buFontTx/>
              <a:buNone/>
              <a:defRPr/>
            </a:pPr>
            <a:endParaRPr lang="en-US" altLang="en-US" kern="1200">
              <a:solidFill>
                <a:srgbClr val="000000"/>
              </a:solidFill>
              <a:ea typeface="+mn-ea"/>
            </a:endParaRPr>
          </a:p>
        </p:txBody>
      </p:sp>
      <p:sp>
        <p:nvSpPr>
          <p:cNvPr id="1029" name="Rectangle 5"/>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b="0">
                <a:solidFill>
                  <a:schemeClr val="tx1"/>
                </a:solidFill>
                <a:latin typeface="+mn-lt"/>
              </a:defRPr>
            </a:lvl1pPr>
          </a:lstStyle>
          <a:p>
            <a:pPr fontAlgn="base">
              <a:spcAft>
                <a:spcPct val="0"/>
              </a:spcAft>
              <a:buClrTx/>
              <a:buFontTx/>
              <a:buNone/>
              <a:defRPr/>
            </a:pPr>
            <a:endParaRPr lang="en-US" altLang="en-US" kern="1200">
              <a:solidFill>
                <a:srgbClr val="000000"/>
              </a:solidFill>
              <a:ea typeface="+mn-ea"/>
            </a:endParaRPr>
          </a:p>
        </p:txBody>
      </p:sp>
      <p:sp>
        <p:nvSpPr>
          <p:cNvPr id="1030" name="Rectangle 6"/>
          <p:cNvSpPr>
            <a:spLocks noGrp="1" noChangeArrowheads="1"/>
          </p:cNvSpPr>
          <p:nvPr>
            <p:ph type="sldNum" sz="quarter" idx="4"/>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solidFill>
                  <a:schemeClr val="tx1"/>
                </a:solidFill>
                <a:latin typeface="+mn-lt"/>
              </a:defRPr>
            </a:lvl1pPr>
          </a:lstStyle>
          <a:p>
            <a:pPr fontAlgn="base">
              <a:spcAft>
                <a:spcPct val="0"/>
              </a:spcAft>
              <a:buClrTx/>
              <a:buFontTx/>
              <a:buNone/>
              <a:defRPr/>
            </a:pPr>
            <a:fld id="{09AE9F5F-11FD-4E79-A46A-4A9A710CB686}" type="slidenum">
              <a:rPr lang="en-US" altLang="en-US" kern="1200">
                <a:solidFill>
                  <a:srgbClr val="000000"/>
                </a:solidFill>
                <a:ea typeface="+mn-ea"/>
              </a:rPr>
              <a:pPr fontAlgn="base">
                <a:spcAft>
                  <a:spcPct val="0"/>
                </a:spcAft>
                <a:buClrTx/>
                <a:buFontTx/>
                <a:buNone/>
                <a:defRPr/>
              </a:pPr>
              <a:t>‹#›</a:t>
            </a:fld>
            <a:endParaRPr lang="en-US" altLang="en-US" kern="1200">
              <a:solidFill>
                <a:srgbClr val="000000"/>
              </a:solidFill>
              <a:ea typeface="+mn-ea"/>
            </a:endParaRPr>
          </a:p>
        </p:txBody>
      </p:sp>
    </p:spTree>
    <p:extLst>
      <p:ext uri="{BB962C8B-B14F-4D97-AF65-F5344CB8AC3E}">
        <p14:creationId xmlns:p14="http://schemas.microsoft.com/office/powerpoint/2010/main" val="408253290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dissolv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4859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050" b="0">
                <a:solidFill>
                  <a:schemeClr val="tx1"/>
                </a:solidFill>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050" b="0">
                <a:solidFill>
                  <a:schemeClr val="tx1"/>
                </a:solidFill>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050" b="0" smtClean="0">
                <a:solidFill>
                  <a:schemeClr val="tx1"/>
                </a:solidFill>
                <a:latin typeface="Times New Roman" panose="02020603050405020304" pitchFamily="18" charset="0"/>
              </a:defRPr>
            </a:lvl1pPr>
          </a:lstStyle>
          <a:p>
            <a:pPr>
              <a:defRPr/>
            </a:pPr>
            <a:fld id="{880633C9-2214-4EF2-A10F-A870E3844596}" type="slidenum">
              <a:rPr lang="en-US" altLang="en-US"/>
              <a:pPr>
                <a:defRPr/>
              </a:pPr>
              <a:t>‹#›</a:t>
            </a:fld>
            <a:endParaRPr lang="en-US" altLang="en-US"/>
          </a:p>
        </p:txBody>
      </p:sp>
    </p:spTree>
    <p:extLst>
      <p:ext uri="{BB962C8B-B14F-4D97-AF65-F5344CB8AC3E}">
        <p14:creationId xmlns:p14="http://schemas.microsoft.com/office/powerpoint/2010/main" val="100006110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Lst>
  <p:transition>
    <p:dissolve/>
  </p:transition>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Times New Roman" pitchFamily="18" charset="0"/>
        </a:defRPr>
      </a:lvl2pPr>
      <a:lvl3pPr algn="ctr" rtl="0" eaLnBrk="0" fontAlgn="base" hangingPunct="0">
        <a:spcBef>
          <a:spcPct val="0"/>
        </a:spcBef>
        <a:spcAft>
          <a:spcPct val="0"/>
        </a:spcAft>
        <a:defRPr sz="3300">
          <a:solidFill>
            <a:schemeClr val="tx2"/>
          </a:solidFill>
          <a:latin typeface="Times New Roman" pitchFamily="18" charset="0"/>
        </a:defRPr>
      </a:lvl3pPr>
      <a:lvl4pPr algn="ctr" rtl="0" eaLnBrk="0" fontAlgn="base" hangingPunct="0">
        <a:spcBef>
          <a:spcPct val="0"/>
        </a:spcBef>
        <a:spcAft>
          <a:spcPct val="0"/>
        </a:spcAft>
        <a:defRPr sz="3300">
          <a:solidFill>
            <a:schemeClr val="tx2"/>
          </a:solidFill>
          <a:latin typeface="Times New Roman" pitchFamily="18" charset="0"/>
        </a:defRPr>
      </a:lvl4pPr>
      <a:lvl5pPr algn="ctr" rtl="0" eaLnBrk="0" fontAlgn="base" hangingPunct="0">
        <a:spcBef>
          <a:spcPct val="0"/>
        </a:spcBef>
        <a:spcAft>
          <a:spcPct val="0"/>
        </a:spcAft>
        <a:defRPr sz="3300">
          <a:solidFill>
            <a:schemeClr val="tx2"/>
          </a:solidFill>
          <a:latin typeface="Times New Roman" pitchFamily="18" charset="0"/>
        </a:defRPr>
      </a:lvl5pPr>
      <a:lvl6pPr marL="342900" algn="ctr" rtl="0" fontAlgn="base">
        <a:spcBef>
          <a:spcPct val="0"/>
        </a:spcBef>
        <a:spcAft>
          <a:spcPct val="0"/>
        </a:spcAft>
        <a:defRPr sz="3300">
          <a:solidFill>
            <a:schemeClr val="tx2"/>
          </a:solidFill>
          <a:latin typeface="Times New Roman" pitchFamily="18" charset="0"/>
        </a:defRPr>
      </a:lvl6pPr>
      <a:lvl7pPr marL="685800" algn="ctr" rtl="0" fontAlgn="base">
        <a:spcBef>
          <a:spcPct val="0"/>
        </a:spcBef>
        <a:spcAft>
          <a:spcPct val="0"/>
        </a:spcAft>
        <a:defRPr sz="3300">
          <a:solidFill>
            <a:schemeClr val="tx2"/>
          </a:solidFill>
          <a:latin typeface="Times New Roman" pitchFamily="18" charset="0"/>
        </a:defRPr>
      </a:lvl7pPr>
      <a:lvl8pPr marL="1028700" algn="ctr" rtl="0" fontAlgn="base">
        <a:spcBef>
          <a:spcPct val="0"/>
        </a:spcBef>
        <a:spcAft>
          <a:spcPct val="0"/>
        </a:spcAft>
        <a:defRPr sz="3300">
          <a:solidFill>
            <a:schemeClr val="tx2"/>
          </a:solidFill>
          <a:latin typeface="Times New Roman" pitchFamily="18" charset="0"/>
        </a:defRPr>
      </a:lvl8pPr>
      <a:lvl9pPr marL="1371600" algn="ctr" rtl="0" fontAlgn="base">
        <a:spcBef>
          <a:spcPct val="0"/>
        </a:spcBef>
        <a:spcAft>
          <a:spcPct val="0"/>
        </a:spcAft>
        <a:defRPr sz="3300">
          <a:solidFill>
            <a:schemeClr val="tx2"/>
          </a:solidFill>
          <a:latin typeface="Times New Roman" pitchFamily="18"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a:xfrm>
            <a:off x="609600" y="742950"/>
            <a:ext cx="7772400" cy="1540856"/>
          </a:xfrm>
          <a:prstGeom prst="rect">
            <a:avLst/>
          </a:prstGeom>
        </p:spPr>
        <p:txBody>
          <a:bodyPr spcFirstLastPara="1" wrap="square" lIns="91425" tIns="91425" rIns="91425" bIns="91425" anchor="b" anchorCtr="0">
            <a:noAutofit/>
          </a:bodyPr>
          <a:lstStyle/>
          <a:p>
            <a:pPr lvl="0"/>
            <a:r>
              <a:rPr lang="en" dirty="0"/>
              <a:t>Intro to Crypto and </a:t>
            </a:r>
            <a:r>
              <a:rPr lang="en" dirty="0" smtClean="0"/>
              <a:t>Cryptocurrencies</a:t>
            </a:r>
            <a:endParaRPr dirty="0">
              <a:latin typeface="Trebuchet MS"/>
              <a:ea typeface="Trebuchet MS"/>
              <a:cs typeface="Trebuchet MS"/>
              <a:sym typeface="Trebuchet MS"/>
            </a:endParaRPr>
          </a:p>
        </p:txBody>
      </p:sp>
      <p:sp>
        <p:nvSpPr>
          <p:cNvPr id="30" name="Google Shape;30;p8"/>
          <p:cNvSpPr txBox="1">
            <a:spLocks noGrp="1"/>
          </p:cNvSpPr>
          <p:nvPr>
            <p:ph type="subTitle" idx="1"/>
          </p:nvPr>
        </p:nvSpPr>
        <p:spPr>
          <a:xfrm>
            <a:off x="685800" y="1885950"/>
            <a:ext cx="7772400" cy="784738"/>
          </a:xfrm>
          <a:prstGeom prst="rect">
            <a:avLst/>
          </a:prstGeom>
        </p:spPr>
        <p:txBody>
          <a:bodyPr spcFirstLastPara="1" wrap="square" lIns="91425" tIns="91425" rIns="91425" bIns="91425" anchor="t" anchorCtr="0">
            <a:noAutofit/>
          </a:bodyPr>
          <a:lstStyle/>
          <a:p>
            <a:pPr marL="0" indent="0"/>
            <a:endParaRPr lang="en-US" dirty="0" smtClean="0"/>
          </a:p>
          <a:p>
            <a:pPr marL="0" indent="0"/>
            <a:endParaRPr lang="en-US" dirty="0"/>
          </a:p>
          <a:p>
            <a:pPr marL="0" indent="0"/>
            <a:r>
              <a:rPr lang="en-US" sz="1400" dirty="0" smtClean="0"/>
              <a:t>S</a:t>
            </a:r>
            <a:r>
              <a:rPr lang="en" sz="1400" dirty="0" smtClean="0"/>
              <a:t>lides by </a:t>
            </a:r>
            <a:r>
              <a:rPr lang="en-US" sz="1400" dirty="0"/>
              <a:t>Arvind </a:t>
            </a:r>
            <a:r>
              <a:rPr lang="en-US" sz="1400" dirty="0" smtClean="0"/>
              <a:t>Narayanan et al.</a:t>
            </a:r>
            <a:endParaRPr lang="en-US" sz="1400" dirty="0"/>
          </a:p>
          <a:p>
            <a:pPr marL="0" lvl="0" indent="0" algn="ctr" rtl="0">
              <a:spcBef>
                <a:spcPts val="0"/>
              </a:spcBef>
              <a:spcAft>
                <a:spcPts val="0"/>
              </a:spcAft>
              <a:buNone/>
            </a:pP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Advantages of Merkle trees</a:t>
            </a:r>
            <a:endParaRPr/>
          </a:p>
        </p:txBody>
      </p:sp>
      <p:sp>
        <p:nvSpPr>
          <p:cNvPr id="310" name="Google Shape;310;p3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Tree holds many items</a:t>
            </a:r>
            <a:endParaRPr/>
          </a:p>
          <a:p>
            <a:pPr marL="0" lvl="0" indent="0" algn="l" rtl="0">
              <a:spcBef>
                <a:spcPts val="600"/>
              </a:spcBef>
              <a:spcAft>
                <a:spcPts val="0"/>
              </a:spcAft>
              <a:buNone/>
            </a:pPr>
            <a:r>
              <a:rPr lang="en"/>
              <a:t>	but just need to remember the root hash</a:t>
            </a:r>
            <a:endParaRPr/>
          </a:p>
          <a:p>
            <a:pPr marL="0" lvl="0" indent="0" algn="l" rtl="0">
              <a:spcBef>
                <a:spcPts val="600"/>
              </a:spcBef>
              <a:spcAft>
                <a:spcPts val="0"/>
              </a:spcAft>
              <a:buNone/>
            </a:pPr>
            <a:r>
              <a:rPr lang="en"/>
              <a:t>Can verify membership in O(log n) time/space</a:t>
            </a:r>
            <a:endParaRPr/>
          </a:p>
          <a:p>
            <a:pPr marL="0" lvl="0" indent="0" algn="l" rtl="0">
              <a:spcBef>
                <a:spcPts val="600"/>
              </a:spcBef>
              <a:spcAft>
                <a:spcPts val="0"/>
              </a:spcAft>
              <a:buNone/>
            </a:pPr>
            <a:endParaRPr/>
          </a:p>
          <a:p>
            <a:pPr marL="0" lvl="0" indent="0" algn="l" rtl="0">
              <a:spcBef>
                <a:spcPts val="600"/>
              </a:spcBef>
              <a:spcAft>
                <a:spcPts val="0"/>
              </a:spcAft>
              <a:buNone/>
            </a:pPr>
            <a:r>
              <a:rPr lang="en"/>
              <a:t>Variant: sorted Merkle tree</a:t>
            </a:r>
            <a:endParaRPr/>
          </a:p>
          <a:p>
            <a:pPr marL="0" lvl="0" indent="0" algn="l" rtl="0">
              <a:spcBef>
                <a:spcPts val="600"/>
              </a:spcBef>
              <a:spcAft>
                <a:spcPts val="0"/>
              </a:spcAft>
              <a:buNone/>
            </a:pPr>
            <a:r>
              <a:rPr lang="en"/>
              <a:t>	can verify non-membership in O(log n)</a:t>
            </a:r>
            <a:endParaRPr/>
          </a:p>
          <a:p>
            <a:pPr marL="0" lvl="0" indent="0" algn="l" rtl="0">
              <a:spcBef>
                <a:spcPts val="600"/>
              </a:spcBef>
              <a:spcAft>
                <a:spcPts val="0"/>
              </a:spcAft>
              <a:buNone/>
            </a:pPr>
            <a:r>
              <a:rPr lang="en"/>
              <a:t>		</a:t>
            </a:r>
            <a:r>
              <a:rPr lang="en" sz="2400"/>
              <a:t>(show items before, after the missing one)</a:t>
            </a:r>
            <a:endParaRPr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generally ...</a:t>
            </a:r>
            <a:endParaRPr/>
          </a:p>
        </p:txBody>
      </p:sp>
      <p:sp>
        <p:nvSpPr>
          <p:cNvPr id="316" name="Google Shape;316;p3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can use hash pointers in any pointer-based</a:t>
            </a:r>
            <a:endParaRPr/>
          </a:p>
          <a:p>
            <a:pPr marL="0" lvl="0" indent="457200" algn="l" rtl="0">
              <a:spcBef>
                <a:spcPts val="600"/>
              </a:spcBef>
              <a:spcAft>
                <a:spcPts val="0"/>
              </a:spcAft>
              <a:buNone/>
            </a:pPr>
            <a:r>
              <a:rPr lang="en"/>
              <a:t>data structure that has no cycles</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0"/>
          <p:cNvSpPr txBox="1">
            <a:spLocks noGrp="1"/>
          </p:cNvSpPr>
          <p:nvPr>
            <p:ph type="body" idx="1"/>
          </p:nvPr>
        </p:nvSpPr>
        <p:spPr>
          <a:xfrm>
            <a:off x="2141150" y="3945475"/>
            <a:ext cx="4503900" cy="929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GoofyCoin</a:t>
            </a:r>
            <a:endParaRPr/>
          </a:p>
        </p:txBody>
      </p:sp>
      <p:pic>
        <p:nvPicPr>
          <p:cNvPr id="417" name="Google Shape;417;p50"/>
          <p:cNvPicPr preferRelativeResize="0"/>
          <p:nvPr/>
        </p:nvPicPr>
        <p:blipFill>
          <a:blip r:embed="rId3">
            <a:alphaModFix/>
          </a:blip>
          <a:stretch>
            <a:fillRect/>
          </a:stretch>
        </p:blipFill>
        <p:spPr>
          <a:xfrm>
            <a:off x="3226264" y="797450"/>
            <a:ext cx="2333675" cy="314802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9"/>
          <p:cNvSpPr txBox="1">
            <a:spLocks noGrp="1"/>
          </p:cNvSpPr>
          <p:nvPr>
            <p:ph type="subTitle" idx="1"/>
          </p:nvPr>
        </p:nvSpPr>
        <p:spPr>
          <a:xfrm>
            <a:off x="685800" y="742950"/>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Simple </a:t>
            </a:r>
            <a:r>
              <a:rPr lang="en" dirty="0"/>
              <a:t>Cryptocurrencies</a:t>
            </a:r>
            <a:endParaRPr dirty="0">
              <a:latin typeface="Trebuchet MS"/>
              <a:ea typeface="Trebuchet MS"/>
              <a:cs typeface="Trebuchet MS"/>
              <a:sym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190752"/>
            <a:ext cx="63246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012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1"/>
          <p:cNvSpPr txBox="1"/>
          <p:nvPr/>
        </p:nvSpPr>
        <p:spPr>
          <a:xfrm>
            <a:off x="397650" y="464325"/>
            <a:ext cx="5002500" cy="457200"/>
          </a:xfrm>
          <a:prstGeom prst="rect">
            <a:avLst/>
          </a:prstGeom>
          <a:solidFill>
            <a:srgbClr val="D9EAD3"/>
          </a:solidFill>
          <a:ln w="952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Goofy can create new coins</a:t>
            </a:r>
            <a:endParaRPr sz="1800">
              <a:latin typeface="Trebuchet MS"/>
              <a:ea typeface="Trebuchet MS"/>
              <a:cs typeface="Trebuchet MS"/>
              <a:sym typeface="Trebuchet MS"/>
            </a:endParaRPr>
          </a:p>
        </p:txBody>
      </p:sp>
      <p:sp>
        <p:nvSpPr>
          <p:cNvPr id="423" name="Google Shape;423;p51"/>
          <p:cNvSpPr/>
          <p:nvPr/>
        </p:nvSpPr>
        <p:spPr>
          <a:xfrm>
            <a:off x="1090195" y="241392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CreateCoin [uniqueCoinID]</a:t>
            </a:r>
            <a:endParaRPr sz="1800">
              <a:latin typeface="Trebuchet MS"/>
              <a:ea typeface="Trebuchet MS"/>
              <a:cs typeface="Trebuchet MS"/>
              <a:sym typeface="Trebuchet MS"/>
            </a:endParaRPr>
          </a:p>
        </p:txBody>
      </p:sp>
      <p:sp>
        <p:nvSpPr>
          <p:cNvPr id="424" name="Google Shape;424;p51"/>
          <p:cNvSpPr/>
          <p:nvPr/>
        </p:nvSpPr>
        <p:spPr>
          <a:xfrm>
            <a:off x="1090200" y="1979225"/>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Goofy</a:t>
            </a:r>
            <a:endParaRPr sz="1800" baseline="-25000">
              <a:latin typeface="Trebuchet MS"/>
              <a:ea typeface="Trebuchet MS"/>
              <a:cs typeface="Trebuchet MS"/>
              <a:sym typeface="Trebuchet MS"/>
            </a:endParaRPr>
          </a:p>
        </p:txBody>
      </p:sp>
      <p:pic>
        <p:nvPicPr>
          <p:cNvPr id="425" name="Google Shape;425;p51"/>
          <p:cNvPicPr preferRelativeResize="0"/>
          <p:nvPr/>
        </p:nvPicPr>
        <p:blipFill>
          <a:blip r:embed="rId3">
            <a:alphaModFix/>
          </a:blip>
          <a:stretch>
            <a:fillRect/>
          </a:stretch>
        </p:blipFill>
        <p:spPr>
          <a:xfrm>
            <a:off x="6271400" y="1956725"/>
            <a:ext cx="1811900" cy="2444175"/>
          </a:xfrm>
          <a:prstGeom prst="rect">
            <a:avLst/>
          </a:prstGeom>
          <a:noFill/>
          <a:ln>
            <a:noFill/>
          </a:ln>
        </p:spPr>
      </p:pic>
      <p:sp>
        <p:nvSpPr>
          <p:cNvPr id="426" name="Google Shape;426;p51"/>
          <p:cNvSpPr/>
          <p:nvPr/>
        </p:nvSpPr>
        <p:spPr>
          <a:xfrm>
            <a:off x="6169750" y="1522025"/>
            <a:ext cx="2292900" cy="434700"/>
          </a:xfrm>
          <a:prstGeom prst="wedgeRoundRectCallout">
            <a:avLst>
              <a:gd name="adj1" fmla="val -17111"/>
              <a:gd name="adj2" fmla="val 116687"/>
              <a:gd name="adj3" fmla="val 0"/>
            </a:avLst>
          </a:prstGeom>
          <a:solidFill>
            <a:srgbClr val="E6B8A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rebuchet MS"/>
                <a:ea typeface="Trebuchet MS"/>
                <a:cs typeface="Trebuchet MS"/>
                <a:sym typeface="Trebuchet MS"/>
              </a:rPr>
              <a:t>New coins belong to me.</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2"/>
          <p:cNvSpPr txBox="1"/>
          <p:nvPr/>
        </p:nvSpPr>
        <p:spPr>
          <a:xfrm>
            <a:off x="397650" y="464325"/>
            <a:ext cx="5002500" cy="457200"/>
          </a:xfrm>
          <a:prstGeom prst="rect">
            <a:avLst/>
          </a:prstGeom>
          <a:solidFill>
            <a:srgbClr val="D9EAD3"/>
          </a:solidFill>
          <a:ln w="952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A coin’s owner can spend it.</a:t>
            </a:r>
            <a:endParaRPr sz="1800">
              <a:latin typeface="Trebuchet MS"/>
              <a:ea typeface="Trebuchet MS"/>
              <a:cs typeface="Trebuchet MS"/>
              <a:sym typeface="Trebuchet MS"/>
            </a:endParaRPr>
          </a:p>
        </p:txBody>
      </p:sp>
      <p:sp>
        <p:nvSpPr>
          <p:cNvPr id="432" name="Google Shape;432;p52"/>
          <p:cNvSpPr/>
          <p:nvPr/>
        </p:nvSpPr>
        <p:spPr>
          <a:xfrm>
            <a:off x="1950395" y="349442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CreateCoin [uniqueCoinID]</a:t>
            </a:r>
            <a:endParaRPr sz="1800">
              <a:latin typeface="Trebuchet MS"/>
              <a:ea typeface="Trebuchet MS"/>
              <a:cs typeface="Trebuchet MS"/>
              <a:sym typeface="Trebuchet MS"/>
            </a:endParaRPr>
          </a:p>
        </p:txBody>
      </p:sp>
      <p:sp>
        <p:nvSpPr>
          <p:cNvPr id="433" name="Google Shape;433;p52"/>
          <p:cNvSpPr/>
          <p:nvPr/>
        </p:nvSpPr>
        <p:spPr>
          <a:xfrm>
            <a:off x="1950400" y="3059725"/>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Goofy</a:t>
            </a:r>
            <a:endParaRPr sz="1800" baseline="-25000">
              <a:latin typeface="Trebuchet MS"/>
              <a:ea typeface="Trebuchet MS"/>
              <a:cs typeface="Trebuchet MS"/>
              <a:sym typeface="Trebuchet MS"/>
            </a:endParaRPr>
          </a:p>
        </p:txBody>
      </p:sp>
      <p:sp>
        <p:nvSpPr>
          <p:cNvPr id="434" name="Google Shape;434;p52"/>
          <p:cNvSpPr/>
          <p:nvPr/>
        </p:nvSpPr>
        <p:spPr>
          <a:xfrm>
            <a:off x="1090195" y="209997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Pay to pk</a:t>
            </a:r>
            <a:r>
              <a:rPr lang="en" sz="1800" baseline="-25000">
                <a:latin typeface="Trebuchet MS"/>
                <a:ea typeface="Trebuchet MS"/>
                <a:cs typeface="Trebuchet MS"/>
                <a:sym typeface="Trebuchet MS"/>
              </a:rPr>
              <a:t>Alice</a:t>
            </a:r>
            <a:r>
              <a:rPr lang="en" sz="1800">
                <a:latin typeface="Trebuchet MS"/>
                <a:ea typeface="Trebuchet MS"/>
                <a:cs typeface="Trebuchet MS"/>
                <a:sym typeface="Trebuchet MS"/>
              </a:rPr>
              <a:t> : H(  )</a:t>
            </a:r>
            <a:endParaRPr sz="1800">
              <a:latin typeface="Trebuchet MS"/>
              <a:ea typeface="Trebuchet MS"/>
              <a:cs typeface="Trebuchet MS"/>
              <a:sym typeface="Trebuchet MS"/>
            </a:endParaRPr>
          </a:p>
        </p:txBody>
      </p:sp>
      <p:cxnSp>
        <p:nvCxnSpPr>
          <p:cNvPr id="435" name="Google Shape;435;p52"/>
          <p:cNvCxnSpPr/>
          <p:nvPr/>
        </p:nvCxnSpPr>
        <p:spPr>
          <a:xfrm>
            <a:off x="3715620" y="2316024"/>
            <a:ext cx="64800" cy="721200"/>
          </a:xfrm>
          <a:prstGeom prst="straightConnector1">
            <a:avLst/>
          </a:prstGeom>
          <a:noFill/>
          <a:ln w="38100" cap="flat" cmpd="sng">
            <a:solidFill>
              <a:srgbClr val="980000"/>
            </a:solidFill>
            <a:prstDash val="solid"/>
            <a:round/>
            <a:headEnd type="none" w="med" len="med"/>
            <a:tailEnd type="triangle" w="med" len="med"/>
          </a:ln>
        </p:spPr>
      </p:cxnSp>
      <p:sp>
        <p:nvSpPr>
          <p:cNvPr id="436" name="Google Shape;436;p52"/>
          <p:cNvSpPr/>
          <p:nvPr/>
        </p:nvSpPr>
        <p:spPr>
          <a:xfrm>
            <a:off x="1090200" y="1665275"/>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Goofy</a:t>
            </a:r>
            <a:endParaRPr sz="1800" baseline="-25000">
              <a:latin typeface="Trebuchet MS"/>
              <a:ea typeface="Trebuchet MS"/>
              <a:cs typeface="Trebuchet MS"/>
              <a:sym typeface="Trebuchet MS"/>
            </a:endParaRPr>
          </a:p>
        </p:txBody>
      </p:sp>
      <p:pic>
        <p:nvPicPr>
          <p:cNvPr id="437" name="Google Shape;437;p52"/>
          <p:cNvPicPr preferRelativeResize="0"/>
          <p:nvPr/>
        </p:nvPicPr>
        <p:blipFill>
          <a:blip r:embed="rId3">
            <a:alphaModFix/>
          </a:blip>
          <a:stretch>
            <a:fillRect/>
          </a:stretch>
        </p:blipFill>
        <p:spPr>
          <a:xfrm>
            <a:off x="6500000" y="1651925"/>
            <a:ext cx="1811900" cy="2444175"/>
          </a:xfrm>
          <a:prstGeom prst="rect">
            <a:avLst/>
          </a:prstGeom>
          <a:noFill/>
          <a:ln>
            <a:noFill/>
          </a:ln>
        </p:spPr>
      </p:pic>
      <p:sp>
        <p:nvSpPr>
          <p:cNvPr id="438" name="Google Shape;438;p52"/>
          <p:cNvSpPr/>
          <p:nvPr/>
        </p:nvSpPr>
        <p:spPr>
          <a:xfrm>
            <a:off x="6537300" y="1217225"/>
            <a:ext cx="1737300" cy="434700"/>
          </a:xfrm>
          <a:prstGeom prst="wedgeRoundRectCallout">
            <a:avLst>
              <a:gd name="adj1" fmla="val -17111"/>
              <a:gd name="adj2" fmla="val 116687"/>
              <a:gd name="adj3" fmla="val 0"/>
            </a:avLst>
          </a:prstGeom>
          <a:solidFill>
            <a:srgbClr val="E6B8A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rebuchet MS"/>
                <a:ea typeface="Trebuchet MS"/>
                <a:cs typeface="Trebuchet MS"/>
                <a:sym typeface="Trebuchet MS"/>
              </a:rPr>
              <a:t>Alice owns it now.</a:t>
            </a:r>
            <a:endParaRPr>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1"/>
                                        <p:tgtEl>
                                          <p:spTgt spid="437"/>
                                        </p:tgtEl>
                                      </p:cBhvr>
                                    </p:animEffect>
                                  </p:childTnLst>
                                </p:cTn>
                              </p:par>
                              <p:par>
                                <p:cTn id="8" presetID="10" presetClass="entr" presetSubtype="0" fill="hold" nodeType="withEffect">
                                  <p:stCondLst>
                                    <p:cond delay="0"/>
                                  </p:stCondLst>
                                  <p:childTnLst>
                                    <p:set>
                                      <p:cBhvr>
                                        <p:cTn id="9" dur="1" fill="hold">
                                          <p:stCondLst>
                                            <p:cond delay="0"/>
                                          </p:stCondLst>
                                        </p:cTn>
                                        <p:tgtEl>
                                          <p:spTgt spid="438"/>
                                        </p:tgtEl>
                                        <p:attrNameLst>
                                          <p:attrName>style.visibility</p:attrName>
                                        </p:attrNameLst>
                                      </p:cBhvr>
                                      <p:to>
                                        <p:strVal val="visible"/>
                                      </p:to>
                                    </p:set>
                                    <p:animEffect transition="in" filter="fade">
                                      <p:cBhvr>
                                        <p:cTn id="10" dur="10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3"/>
          <p:cNvSpPr txBox="1"/>
          <p:nvPr/>
        </p:nvSpPr>
        <p:spPr>
          <a:xfrm>
            <a:off x="397650" y="464325"/>
            <a:ext cx="5002500" cy="457200"/>
          </a:xfrm>
          <a:prstGeom prst="rect">
            <a:avLst/>
          </a:prstGeom>
          <a:solidFill>
            <a:srgbClr val="D9EAD3"/>
          </a:solidFill>
          <a:ln w="952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The recipient can pass on the coin again.</a:t>
            </a:r>
            <a:endParaRPr sz="1800">
              <a:latin typeface="Trebuchet MS"/>
              <a:ea typeface="Trebuchet MS"/>
              <a:cs typeface="Trebuchet MS"/>
              <a:sym typeface="Trebuchet MS"/>
            </a:endParaRPr>
          </a:p>
        </p:txBody>
      </p:sp>
      <p:sp>
        <p:nvSpPr>
          <p:cNvPr id="444" name="Google Shape;444;p53"/>
          <p:cNvSpPr/>
          <p:nvPr/>
        </p:nvSpPr>
        <p:spPr>
          <a:xfrm>
            <a:off x="1797995" y="448502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CreateCoin [uniqueCoinID]</a:t>
            </a:r>
            <a:endParaRPr sz="1800">
              <a:latin typeface="Trebuchet MS"/>
              <a:ea typeface="Trebuchet MS"/>
              <a:cs typeface="Trebuchet MS"/>
              <a:sym typeface="Trebuchet MS"/>
            </a:endParaRPr>
          </a:p>
        </p:txBody>
      </p:sp>
      <p:sp>
        <p:nvSpPr>
          <p:cNvPr id="445" name="Google Shape;445;p53"/>
          <p:cNvSpPr/>
          <p:nvPr/>
        </p:nvSpPr>
        <p:spPr>
          <a:xfrm>
            <a:off x="1798000" y="4050325"/>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Goofy</a:t>
            </a:r>
            <a:endParaRPr sz="1800" baseline="-25000">
              <a:latin typeface="Trebuchet MS"/>
              <a:ea typeface="Trebuchet MS"/>
              <a:cs typeface="Trebuchet MS"/>
              <a:sym typeface="Trebuchet MS"/>
            </a:endParaRPr>
          </a:p>
        </p:txBody>
      </p:sp>
      <p:sp>
        <p:nvSpPr>
          <p:cNvPr id="446" name="Google Shape;446;p53"/>
          <p:cNvSpPr/>
          <p:nvPr/>
        </p:nvSpPr>
        <p:spPr>
          <a:xfrm>
            <a:off x="937795" y="309057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Pay to pk</a:t>
            </a:r>
            <a:r>
              <a:rPr lang="en" sz="1800" baseline="-25000">
                <a:latin typeface="Trebuchet MS"/>
                <a:ea typeface="Trebuchet MS"/>
                <a:cs typeface="Trebuchet MS"/>
                <a:sym typeface="Trebuchet MS"/>
              </a:rPr>
              <a:t>Alice</a:t>
            </a:r>
            <a:r>
              <a:rPr lang="en" sz="1800">
                <a:latin typeface="Trebuchet MS"/>
                <a:ea typeface="Trebuchet MS"/>
                <a:cs typeface="Trebuchet MS"/>
                <a:sym typeface="Trebuchet MS"/>
              </a:rPr>
              <a:t> : H(  )</a:t>
            </a:r>
            <a:endParaRPr sz="1800">
              <a:latin typeface="Trebuchet MS"/>
              <a:ea typeface="Trebuchet MS"/>
              <a:cs typeface="Trebuchet MS"/>
              <a:sym typeface="Trebuchet MS"/>
            </a:endParaRPr>
          </a:p>
        </p:txBody>
      </p:sp>
      <p:cxnSp>
        <p:nvCxnSpPr>
          <p:cNvPr id="447" name="Google Shape;447;p53"/>
          <p:cNvCxnSpPr/>
          <p:nvPr/>
        </p:nvCxnSpPr>
        <p:spPr>
          <a:xfrm>
            <a:off x="3563220" y="3306624"/>
            <a:ext cx="64800" cy="721200"/>
          </a:xfrm>
          <a:prstGeom prst="straightConnector1">
            <a:avLst/>
          </a:prstGeom>
          <a:noFill/>
          <a:ln w="38100" cap="flat" cmpd="sng">
            <a:solidFill>
              <a:srgbClr val="980000"/>
            </a:solidFill>
            <a:prstDash val="solid"/>
            <a:round/>
            <a:headEnd type="none" w="med" len="med"/>
            <a:tailEnd type="triangle" w="med" len="med"/>
          </a:ln>
        </p:spPr>
      </p:cxnSp>
      <p:sp>
        <p:nvSpPr>
          <p:cNvPr id="448" name="Google Shape;448;p53"/>
          <p:cNvSpPr/>
          <p:nvPr/>
        </p:nvSpPr>
        <p:spPr>
          <a:xfrm>
            <a:off x="937800" y="2655875"/>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Goofy</a:t>
            </a:r>
            <a:endParaRPr sz="1800" baseline="-25000">
              <a:latin typeface="Trebuchet MS"/>
              <a:ea typeface="Trebuchet MS"/>
              <a:cs typeface="Trebuchet MS"/>
              <a:sym typeface="Trebuchet MS"/>
            </a:endParaRPr>
          </a:p>
        </p:txBody>
      </p:sp>
      <p:sp>
        <p:nvSpPr>
          <p:cNvPr id="449" name="Google Shape;449;p53"/>
          <p:cNvSpPr/>
          <p:nvPr/>
        </p:nvSpPr>
        <p:spPr>
          <a:xfrm>
            <a:off x="553745" y="174867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Pay to pk</a:t>
            </a:r>
            <a:r>
              <a:rPr lang="en" sz="1800" baseline="-25000">
                <a:latin typeface="Trebuchet MS"/>
                <a:ea typeface="Trebuchet MS"/>
                <a:cs typeface="Trebuchet MS"/>
                <a:sym typeface="Trebuchet MS"/>
              </a:rPr>
              <a:t>Bob</a:t>
            </a:r>
            <a:r>
              <a:rPr lang="en" sz="1800">
                <a:latin typeface="Trebuchet MS"/>
                <a:ea typeface="Trebuchet MS"/>
                <a:cs typeface="Trebuchet MS"/>
                <a:sym typeface="Trebuchet MS"/>
              </a:rPr>
              <a:t> : H(  )</a:t>
            </a:r>
            <a:endParaRPr sz="1800">
              <a:latin typeface="Trebuchet MS"/>
              <a:ea typeface="Trebuchet MS"/>
              <a:cs typeface="Trebuchet MS"/>
              <a:sym typeface="Trebuchet MS"/>
            </a:endParaRPr>
          </a:p>
        </p:txBody>
      </p:sp>
      <p:cxnSp>
        <p:nvCxnSpPr>
          <p:cNvPr id="450" name="Google Shape;450;p53"/>
          <p:cNvCxnSpPr/>
          <p:nvPr/>
        </p:nvCxnSpPr>
        <p:spPr>
          <a:xfrm>
            <a:off x="3102970" y="1964724"/>
            <a:ext cx="64800" cy="721200"/>
          </a:xfrm>
          <a:prstGeom prst="straightConnector1">
            <a:avLst/>
          </a:prstGeom>
          <a:noFill/>
          <a:ln w="38100" cap="flat" cmpd="sng">
            <a:solidFill>
              <a:srgbClr val="980000"/>
            </a:solidFill>
            <a:prstDash val="solid"/>
            <a:round/>
            <a:headEnd type="none" w="med" len="med"/>
            <a:tailEnd type="triangle" w="med" len="med"/>
          </a:ln>
        </p:spPr>
      </p:cxnSp>
      <p:sp>
        <p:nvSpPr>
          <p:cNvPr id="451" name="Google Shape;451;p53"/>
          <p:cNvSpPr/>
          <p:nvPr/>
        </p:nvSpPr>
        <p:spPr>
          <a:xfrm>
            <a:off x="553750" y="1313975"/>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Alice</a:t>
            </a:r>
            <a:endParaRPr sz="1800" baseline="-25000">
              <a:latin typeface="Trebuchet MS"/>
              <a:ea typeface="Trebuchet MS"/>
              <a:cs typeface="Trebuchet MS"/>
              <a:sym typeface="Trebuchet MS"/>
            </a:endParaRPr>
          </a:p>
        </p:txBody>
      </p:sp>
      <p:pic>
        <p:nvPicPr>
          <p:cNvPr id="452" name="Google Shape;452;p53"/>
          <p:cNvPicPr preferRelativeResize="0"/>
          <p:nvPr/>
        </p:nvPicPr>
        <p:blipFill>
          <a:blip r:embed="rId3">
            <a:alphaModFix/>
          </a:blip>
          <a:stretch>
            <a:fillRect/>
          </a:stretch>
        </p:blipFill>
        <p:spPr>
          <a:xfrm>
            <a:off x="6223050" y="1748668"/>
            <a:ext cx="2570450" cy="2619882"/>
          </a:xfrm>
          <a:prstGeom prst="rect">
            <a:avLst/>
          </a:prstGeom>
          <a:noFill/>
          <a:ln>
            <a:noFill/>
          </a:ln>
        </p:spPr>
      </p:pic>
      <p:sp>
        <p:nvSpPr>
          <p:cNvPr id="453" name="Google Shape;453;p53"/>
          <p:cNvSpPr/>
          <p:nvPr/>
        </p:nvSpPr>
        <p:spPr>
          <a:xfrm>
            <a:off x="6317825" y="1313975"/>
            <a:ext cx="1737300" cy="434700"/>
          </a:xfrm>
          <a:prstGeom prst="wedgeRoundRectCallout">
            <a:avLst>
              <a:gd name="adj1" fmla="val -17111"/>
              <a:gd name="adj2" fmla="val 116687"/>
              <a:gd name="adj3" fmla="val 0"/>
            </a:avLst>
          </a:prstGeom>
          <a:solidFill>
            <a:srgbClr val="E6B8A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rebuchet MS"/>
                <a:ea typeface="Trebuchet MS"/>
                <a:cs typeface="Trebuchet MS"/>
                <a:sym typeface="Trebuchet MS"/>
              </a:rPr>
              <a:t>Bob owns it now.</a:t>
            </a:r>
            <a:endParaRPr>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1000"/>
                                        <p:tgtEl>
                                          <p:spTgt spid="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4"/>
          <p:cNvSpPr/>
          <p:nvPr/>
        </p:nvSpPr>
        <p:spPr>
          <a:xfrm>
            <a:off x="1797995" y="448502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CreateCoin [uniqueCoinID]</a:t>
            </a:r>
            <a:endParaRPr sz="1800">
              <a:latin typeface="Trebuchet MS"/>
              <a:ea typeface="Trebuchet MS"/>
              <a:cs typeface="Trebuchet MS"/>
              <a:sym typeface="Trebuchet MS"/>
            </a:endParaRPr>
          </a:p>
        </p:txBody>
      </p:sp>
      <p:sp>
        <p:nvSpPr>
          <p:cNvPr id="459" name="Google Shape;459;p54"/>
          <p:cNvSpPr/>
          <p:nvPr/>
        </p:nvSpPr>
        <p:spPr>
          <a:xfrm>
            <a:off x="1798000" y="4050325"/>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Goofy</a:t>
            </a:r>
            <a:endParaRPr sz="1800" baseline="-25000">
              <a:latin typeface="Trebuchet MS"/>
              <a:ea typeface="Trebuchet MS"/>
              <a:cs typeface="Trebuchet MS"/>
              <a:sym typeface="Trebuchet MS"/>
            </a:endParaRPr>
          </a:p>
        </p:txBody>
      </p:sp>
      <p:sp>
        <p:nvSpPr>
          <p:cNvPr id="460" name="Google Shape;460;p54"/>
          <p:cNvSpPr/>
          <p:nvPr/>
        </p:nvSpPr>
        <p:spPr>
          <a:xfrm>
            <a:off x="937795" y="309057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Pay to pk</a:t>
            </a:r>
            <a:r>
              <a:rPr lang="en" sz="1800" baseline="-25000">
                <a:latin typeface="Trebuchet MS"/>
                <a:ea typeface="Trebuchet MS"/>
                <a:cs typeface="Trebuchet MS"/>
                <a:sym typeface="Trebuchet MS"/>
              </a:rPr>
              <a:t>Alice</a:t>
            </a:r>
            <a:r>
              <a:rPr lang="en" sz="1800">
                <a:latin typeface="Trebuchet MS"/>
                <a:ea typeface="Trebuchet MS"/>
                <a:cs typeface="Trebuchet MS"/>
                <a:sym typeface="Trebuchet MS"/>
              </a:rPr>
              <a:t> : H(  )</a:t>
            </a:r>
            <a:endParaRPr sz="1800">
              <a:latin typeface="Trebuchet MS"/>
              <a:ea typeface="Trebuchet MS"/>
              <a:cs typeface="Trebuchet MS"/>
              <a:sym typeface="Trebuchet MS"/>
            </a:endParaRPr>
          </a:p>
        </p:txBody>
      </p:sp>
      <p:cxnSp>
        <p:nvCxnSpPr>
          <p:cNvPr id="461" name="Google Shape;461;p54"/>
          <p:cNvCxnSpPr/>
          <p:nvPr/>
        </p:nvCxnSpPr>
        <p:spPr>
          <a:xfrm>
            <a:off x="3563220" y="3306624"/>
            <a:ext cx="64800" cy="721200"/>
          </a:xfrm>
          <a:prstGeom prst="straightConnector1">
            <a:avLst/>
          </a:prstGeom>
          <a:noFill/>
          <a:ln w="38100" cap="flat" cmpd="sng">
            <a:solidFill>
              <a:srgbClr val="980000"/>
            </a:solidFill>
            <a:prstDash val="solid"/>
            <a:round/>
            <a:headEnd type="none" w="med" len="med"/>
            <a:tailEnd type="triangle" w="med" len="med"/>
          </a:ln>
        </p:spPr>
      </p:cxnSp>
      <p:sp>
        <p:nvSpPr>
          <p:cNvPr id="462" name="Google Shape;462;p54"/>
          <p:cNvSpPr/>
          <p:nvPr/>
        </p:nvSpPr>
        <p:spPr>
          <a:xfrm>
            <a:off x="937800" y="2655875"/>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Goofy</a:t>
            </a:r>
            <a:endParaRPr sz="1800" baseline="-25000">
              <a:latin typeface="Trebuchet MS"/>
              <a:ea typeface="Trebuchet MS"/>
              <a:cs typeface="Trebuchet MS"/>
              <a:sym typeface="Trebuchet MS"/>
            </a:endParaRPr>
          </a:p>
        </p:txBody>
      </p:sp>
      <p:sp>
        <p:nvSpPr>
          <p:cNvPr id="463" name="Google Shape;463;p54"/>
          <p:cNvSpPr/>
          <p:nvPr/>
        </p:nvSpPr>
        <p:spPr>
          <a:xfrm>
            <a:off x="553745" y="174867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Pay to pk</a:t>
            </a:r>
            <a:r>
              <a:rPr lang="en" sz="1800" baseline="-25000">
                <a:latin typeface="Trebuchet MS"/>
                <a:ea typeface="Trebuchet MS"/>
                <a:cs typeface="Trebuchet MS"/>
                <a:sym typeface="Trebuchet MS"/>
              </a:rPr>
              <a:t>Bob</a:t>
            </a:r>
            <a:r>
              <a:rPr lang="en" sz="1800">
                <a:latin typeface="Trebuchet MS"/>
                <a:ea typeface="Trebuchet MS"/>
                <a:cs typeface="Trebuchet MS"/>
                <a:sym typeface="Trebuchet MS"/>
              </a:rPr>
              <a:t> : H(  )</a:t>
            </a:r>
            <a:endParaRPr sz="1800">
              <a:latin typeface="Trebuchet MS"/>
              <a:ea typeface="Trebuchet MS"/>
              <a:cs typeface="Trebuchet MS"/>
              <a:sym typeface="Trebuchet MS"/>
            </a:endParaRPr>
          </a:p>
        </p:txBody>
      </p:sp>
      <p:cxnSp>
        <p:nvCxnSpPr>
          <p:cNvPr id="464" name="Google Shape;464;p54"/>
          <p:cNvCxnSpPr/>
          <p:nvPr/>
        </p:nvCxnSpPr>
        <p:spPr>
          <a:xfrm>
            <a:off x="3102970" y="1964724"/>
            <a:ext cx="64800" cy="721200"/>
          </a:xfrm>
          <a:prstGeom prst="straightConnector1">
            <a:avLst/>
          </a:prstGeom>
          <a:noFill/>
          <a:ln w="38100" cap="flat" cmpd="sng">
            <a:solidFill>
              <a:srgbClr val="980000"/>
            </a:solidFill>
            <a:prstDash val="solid"/>
            <a:round/>
            <a:headEnd type="none" w="med" len="med"/>
            <a:tailEnd type="triangle" w="med" len="med"/>
          </a:ln>
        </p:spPr>
      </p:cxnSp>
      <p:sp>
        <p:nvSpPr>
          <p:cNvPr id="465" name="Google Shape;465;p54"/>
          <p:cNvSpPr/>
          <p:nvPr/>
        </p:nvSpPr>
        <p:spPr>
          <a:xfrm>
            <a:off x="553750" y="1313975"/>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Alice</a:t>
            </a:r>
            <a:endParaRPr sz="1800" baseline="-25000">
              <a:latin typeface="Trebuchet MS"/>
              <a:ea typeface="Trebuchet MS"/>
              <a:cs typeface="Trebuchet MS"/>
              <a:sym typeface="Trebuchet MS"/>
            </a:endParaRPr>
          </a:p>
        </p:txBody>
      </p:sp>
      <p:sp>
        <p:nvSpPr>
          <p:cNvPr id="466" name="Google Shape;466;p54"/>
          <p:cNvSpPr/>
          <p:nvPr/>
        </p:nvSpPr>
        <p:spPr>
          <a:xfrm>
            <a:off x="4750845" y="1790949"/>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Pay to pk</a:t>
            </a:r>
            <a:r>
              <a:rPr lang="en" sz="1800" baseline="-25000">
                <a:latin typeface="Trebuchet MS"/>
                <a:ea typeface="Trebuchet MS"/>
                <a:cs typeface="Trebuchet MS"/>
                <a:sym typeface="Trebuchet MS"/>
              </a:rPr>
              <a:t>Chuck</a:t>
            </a:r>
            <a:r>
              <a:rPr lang="en" sz="1800">
                <a:latin typeface="Trebuchet MS"/>
                <a:ea typeface="Trebuchet MS"/>
                <a:cs typeface="Trebuchet MS"/>
                <a:sym typeface="Trebuchet MS"/>
              </a:rPr>
              <a:t> : H(  )</a:t>
            </a:r>
            <a:endParaRPr sz="1800">
              <a:latin typeface="Trebuchet MS"/>
              <a:ea typeface="Trebuchet MS"/>
              <a:cs typeface="Trebuchet MS"/>
              <a:sym typeface="Trebuchet MS"/>
            </a:endParaRPr>
          </a:p>
        </p:txBody>
      </p:sp>
      <p:sp>
        <p:nvSpPr>
          <p:cNvPr id="467" name="Google Shape;467;p54"/>
          <p:cNvSpPr/>
          <p:nvPr/>
        </p:nvSpPr>
        <p:spPr>
          <a:xfrm>
            <a:off x="4750850" y="1356250"/>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signed by pk</a:t>
            </a:r>
            <a:r>
              <a:rPr lang="en" sz="1800" baseline="-25000">
                <a:latin typeface="Trebuchet MS"/>
                <a:ea typeface="Trebuchet MS"/>
                <a:cs typeface="Trebuchet MS"/>
                <a:sym typeface="Trebuchet MS"/>
              </a:rPr>
              <a:t>Alice</a:t>
            </a:r>
            <a:endParaRPr sz="1800" baseline="-25000">
              <a:latin typeface="Trebuchet MS"/>
              <a:ea typeface="Trebuchet MS"/>
              <a:cs typeface="Trebuchet MS"/>
              <a:sym typeface="Trebuchet MS"/>
            </a:endParaRPr>
          </a:p>
        </p:txBody>
      </p:sp>
      <p:sp>
        <p:nvSpPr>
          <p:cNvPr id="468" name="Google Shape;468;p54"/>
          <p:cNvSpPr/>
          <p:nvPr/>
        </p:nvSpPr>
        <p:spPr>
          <a:xfrm>
            <a:off x="4555200" y="2040925"/>
            <a:ext cx="2807687" cy="896661"/>
          </a:xfrm>
          <a:custGeom>
            <a:avLst/>
            <a:gdLst/>
            <a:ahLst/>
            <a:cxnLst/>
            <a:rect l="l" t="t" r="r" b="b"/>
            <a:pathLst>
              <a:path w="107533" h="36576" extrusionOk="0">
                <a:moveTo>
                  <a:pt x="107533" y="0"/>
                </a:moveTo>
                <a:lnTo>
                  <a:pt x="106802" y="26335"/>
                </a:lnTo>
                <a:lnTo>
                  <a:pt x="0" y="36576"/>
                </a:lnTo>
              </a:path>
            </a:pathLst>
          </a:custGeom>
          <a:noFill/>
          <a:ln w="38100" cap="flat" cmpd="sng">
            <a:solidFill>
              <a:srgbClr val="990000"/>
            </a:solidFill>
            <a:prstDash val="solid"/>
            <a:round/>
            <a:headEnd type="none" w="med" len="med"/>
            <a:tailEnd type="stealth" w="med" len="med"/>
          </a:ln>
        </p:spPr>
      </p:sp>
      <p:sp>
        <p:nvSpPr>
          <p:cNvPr id="469" name="Google Shape;469;p54"/>
          <p:cNvSpPr txBox="1"/>
          <p:nvPr/>
        </p:nvSpPr>
        <p:spPr>
          <a:xfrm>
            <a:off x="2211275" y="324500"/>
            <a:ext cx="4273200" cy="603600"/>
          </a:xfrm>
          <a:prstGeom prst="rect">
            <a:avLst/>
          </a:prstGeom>
          <a:solidFill>
            <a:srgbClr val="F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rebuchet MS"/>
                <a:ea typeface="Trebuchet MS"/>
                <a:cs typeface="Trebuchet MS"/>
                <a:sym typeface="Trebuchet MS"/>
              </a:rPr>
              <a:t>double-spending attack</a:t>
            </a:r>
            <a:endParaRPr sz="3000">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1"/>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5"/>
          <p:cNvSpPr txBox="1"/>
          <p:nvPr/>
        </p:nvSpPr>
        <p:spPr>
          <a:xfrm>
            <a:off x="2211275" y="324500"/>
            <a:ext cx="4273200" cy="603600"/>
          </a:xfrm>
          <a:prstGeom prst="rect">
            <a:avLst/>
          </a:prstGeom>
          <a:solidFill>
            <a:srgbClr val="F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rebuchet MS"/>
                <a:ea typeface="Trebuchet MS"/>
                <a:cs typeface="Trebuchet MS"/>
                <a:sym typeface="Trebuchet MS"/>
              </a:rPr>
              <a:t>double-spending attack</a:t>
            </a:r>
            <a:endParaRPr sz="3000">
              <a:latin typeface="Trebuchet MS"/>
              <a:ea typeface="Trebuchet MS"/>
              <a:cs typeface="Trebuchet MS"/>
              <a:sym typeface="Trebuchet MS"/>
            </a:endParaRPr>
          </a:p>
        </p:txBody>
      </p:sp>
      <p:sp>
        <p:nvSpPr>
          <p:cNvPr id="475" name="Google Shape;475;p55"/>
          <p:cNvSpPr txBox="1"/>
          <p:nvPr/>
        </p:nvSpPr>
        <p:spPr>
          <a:xfrm>
            <a:off x="479675" y="2197550"/>
            <a:ext cx="7944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rebuchet MS"/>
                <a:ea typeface="Trebuchet MS"/>
                <a:cs typeface="Trebuchet MS"/>
                <a:sym typeface="Trebuchet MS"/>
              </a:rPr>
              <a:t>the main design challenge in digital currency</a:t>
            </a:r>
            <a:endParaRPr sz="300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571500"/>
            <a:ext cx="637222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130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subTitle" idx="1"/>
          </p:nvPr>
        </p:nvSpPr>
        <p:spPr>
          <a:xfrm>
            <a:off x="685800" y="183492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n" dirty="0"/>
              <a:t>Hash Pointers and Data Structures</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819150"/>
            <a:ext cx="653415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1732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6"/>
          <p:cNvSpPr txBox="1">
            <a:spLocks noGrp="1"/>
          </p:cNvSpPr>
          <p:nvPr>
            <p:ph type="body" idx="1"/>
          </p:nvPr>
        </p:nvSpPr>
        <p:spPr>
          <a:xfrm>
            <a:off x="3232350" y="3945475"/>
            <a:ext cx="2321700" cy="92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ScroogeCoin</a:t>
            </a:r>
            <a:endParaRPr/>
          </a:p>
        </p:txBody>
      </p:sp>
      <p:pic>
        <p:nvPicPr>
          <p:cNvPr id="481" name="Google Shape;481;p56"/>
          <p:cNvPicPr preferRelativeResize="0"/>
          <p:nvPr/>
        </p:nvPicPr>
        <p:blipFill>
          <a:blip r:embed="rId3">
            <a:alphaModFix/>
          </a:blip>
          <a:stretch>
            <a:fillRect/>
          </a:stretch>
        </p:blipFill>
        <p:spPr>
          <a:xfrm>
            <a:off x="2141197" y="664825"/>
            <a:ext cx="4504000" cy="337802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grpSp>
        <p:nvGrpSpPr>
          <p:cNvPr id="486" name="Google Shape;486;p57"/>
          <p:cNvGrpSpPr/>
          <p:nvPr/>
        </p:nvGrpSpPr>
        <p:grpSpPr>
          <a:xfrm>
            <a:off x="6044125" y="2269975"/>
            <a:ext cx="1344300" cy="2144400"/>
            <a:chOff x="5333050" y="2139900"/>
            <a:chExt cx="1344300" cy="2144400"/>
          </a:xfrm>
        </p:grpSpPr>
        <p:sp>
          <p:nvSpPr>
            <p:cNvPr id="487" name="Google Shape;487;p57"/>
            <p:cNvSpPr/>
            <p:nvPr/>
          </p:nvSpPr>
          <p:spPr>
            <a:xfrm>
              <a:off x="5333050" y="2462100"/>
              <a:ext cx="1344300" cy="18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trans</a:t>
              </a:r>
              <a:endParaRPr sz="2400" baseline="-25000">
                <a:latin typeface="Trebuchet MS"/>
                <a:ea typeface="Trebuchet MS"/>
                <a:cs typeface="Trebuchet MS"/>
                <a:sym typeface="Trebuchet MS"/>
              </a:endParaRPr>
            </a:p>
          </p:txBody>
        </p:sp>
        <p:sp>
          <p:nvSpPr>
            <p:cNvPr id="488" name="Google Shape;488;p57"/>
            <p:cNvSpPr/>
            <p:nvPr/>
          </p:nvSpPr>
          <p:spPr>
            <a:xfrm>
              <a:off x="5333050" y="2139900"/>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grpSp>
        <p:nvGrpSpPr>
          <p:cNvPr id="489" name="Google Shape;489;p57"/>
          <p:cNvGrpSpPr/>
          <p:nvPr/>
        </p:nvGrpSpPr>
        <p:grpSpPr>
          <a:xfrm>
            <a:off x="3685525" y="2269975"/>
            <a:ext cx="1344300" cy="2144400"/>
            <a:chOff x="5333050" y="2139900"/>
            <a:chExt cx="1344300" cy="2144400"/>
          </a:xfrm>
        </p:grpSpPr>
        <p:sp>
          <p:nvSpPr>
            <p:cNvPr id="490" name="Google Shape;490;p57"/>
            <p:cNvSpPr/>
            <p:nvPr/>
          </p:nvSpPr>
          <p:spPr>
            <a:xfrm>
              <a:off x="5333050" y="2462100"/>
              <a:ext cx="1344300" cy="18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trans</a:t>
              </a:r>
              <a:endParaRPr sz="2400" baseline="-25000">
                <a:latin typeface="Trebuchet MS"/>
                <a:ea typeface="Trebuchet MS"/>
                <a:cs typeface="Trebuchet MS"/>
                <a:sym typeface="Trebuchet MS"/>
              </a:endParaRPr>
            </a:p>
          </p:txBody>
        </p:sp>
        <p:sp>
          <p:nvSpPr>
            <p:cNvPr id="491" name="Google Shape;491;p57"/>
            <p:cNvSpPr/>
            <p:nvPr/>
          </p:nvSpPr>
          <p:spPr>
            <a:xfrm>
              <a:off x="5333050" y="2139900"/>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sp>
        <p:nvSpPr>
          <p:cNvPr id="492" name="Google Shape;492;p57"/>
          <p:cNvSpPr/>
          <p:nvPr/>
        </p:nvSpPr>
        <p:spPr>
          <a:xfrm>
            <a:off x="5029825" y="2025525"/>
            <a:ext cx="2066550" cy="1388825"/>
          </a:xfrm>
          <a:custGeom>
            <a:avLst/>
            <a:gdLst/>
            <a:ahLst/>
            <a:cxnLst/>
            <a:rect l="l" t="t" r="r" b="b"/>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sp>
        <p:nvSpPr>
          <p:cNvPr id="493" name="Google Shape;493;p57"/>
          <p:cNvSpPr/>
          <p:nvPr/>
        </p:nvSpPr>
        <p:spPr>
          <a:xfrm>
            <a:off x="2674500" y="2025525"/>
            <a:ext cx="2066550" cy="1388825"/>
          </a:xfrm>
          <a:custGeom>
            <a:avLst/>
            <a:gdLst/>
            <a:ahLst/>
            <a:cxnLst/>
            <a:rect l="l" t="t" r="r" b="b"/>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grpSp>
        <p:nvGrpSpPr>
          <p:cNvPr id="494" name="Google Shape;494;p57"/>
          <p:cNvGrpSpPr/>
          <p:nvPr/>
        </p:nvGrpSpPr>
        <p:grpSpPr>
          <a:xfrm>
            <a:off x="1326925" y="2269975"/>
            <a:ext cx="1344300" cy="2144400"/>
            <a:chOff x="5333050" y="2139900"/>
            <a:chExt cx="1344300" cy="2144400"/>
          </a:xfrm>
        </p:grpSpPr>
        <p:sp>
          <p:nvSpPr>
            <p:cNvPr id="495" name="Google Shape;495;p57"/>
            <p:cNvSpPr/>
            <p:nvPr/>
          </p:nvSpPr>
          <p:spPr>
            <a:xfrm>
              <a:off x="5333050" y="2462100"/>
              <a:ext cx="1344300" cy="18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trans</a:t>
              </a:r>
              <a:endParaRPr sz="2400" baseline="-25000">
                <a:latin typeface="Trebuchet MS"/>
                <a:ea typeface="Trebuchet MS"/>
                <a:cs typeface="Trebuchet MS"/>
                <a:sym typeface="Trebuchet MS"/>
              </a:endParaRPr>
            </a:p>
          </p:txBody>
        </p:sp>
        <p:sp>
          <p:nvSpPr>
            <p:cNvPr id="496" name="Google Shape;496;p57"/>
            <p:cNvSpPr/>
            <p:nvPr/>
          </p:nvSpPr>
          <p:spPr>
            <a:xfrm>
              <a:off x="5333050" y="2139900"/>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sp>
        <p:nvSpPr>
          <p:cNvPr id="497" name="Google Shape;497;p57"/>
          <p:cNvSpPr/>
          <p:nvPr/>
        </p:nvSpPr>
        <p:spPr>
          <a:xfrm>
            <a:off x="319175" y="2025525"/>
            <a:ext cx="2066550" cy="1388825"/>
          </a:xfrm>
          <a:custGeom>
            <a:avLst/>
            <a:gdLst/>
            <a:ahLst/>
            <a:cxnLst/>
            <a:rect l="l" t="t" r="r" b="b"/>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sp>
        <p:nvSpPr>
          <p:cNvPr id="498" name="Google Shape;498;p57"/>
          <p:cNvSpPr txBox="1"/>
          <p:nvPr/>
        </p:nvSpPr>
        <p:spPr>
          <a:xfrm>
            <a:off x="7096375" y="860525"/>
            <a:ext cx="14142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rebuchet MS"/>
                <a:ea typeface="Trebuchet MS"/>
                <a:cs typeface="Trebuchet MS"/>
                <a:sym typeface="Trebuchet MS"/>
              </a:rPr>
              <a:t>H(  )</a:t>
            </a:r>
            <a:endParaRPr sz="3600">
              <a:latin typeface="Trebuchet MS"/>
              <a:ea typeface="Trebuchet MS"/>
              <a:cs typeface="Trebuchet MS"/>
              <a:sym typeface="Trebuchet MS"/>
            </a:endParaRPr>
          </a:p>
        </p:txBody>
      </p:sp>
      <p:sp>
        <p:nvSpPr>
          <p:cNvPr id="499" name="Google Shape;499;p57"/>
          <p:cNvSpPr/>
          <p:nvPr/>
        </p:nvSpPr>
        <p:spPr>
          <a:xfrm>
            <a:off x="7388525" y="1282725"/>
            <a:ext cx="444425" cy="2177650"/>
          </a:xfrm>
          <a:custGeom>
            <a:avLst/>
            <a:gdLst/>
            <a:ahLst/>
            <a:cxnLst/>
            <a:rect l="l" t="t" r="r" b="b"/>
            <a:pathLst>
              <a:path w="17777" h="87106" extrusionOk="0">
                <a:moveTo>
                  <a:pt x="16888" y="0"/>
                </a:moveTo>
                <a:lnTo>
                  <a:pt x="17777" y="87106"/>
                </a:lnTo>
                <a:lnTo>
                  <a:pt x="0" y="87106"/>
                </a:lnTo>
              </a:path>
            </a:pathLst>
          </a:custGeom>
          <a:noFill/>
          <a:ln w="38100" cap="flat" cmpd="sng">
            <a:solidFill>
              <a:srgbClr val="990000"/>
            </a:solidFill>
            <a:prstDash val="solid"/>
            <a:round/>
            <a:headEnd type="none" w="med" len="med"/>
            <a:tailEnd type="stealth" w="med" len="med"/>
          </a:ln>
        </p:spPr>
      </p:sp>
      <p:pic>
        <p:nvPicPr>
          <p:cNvPr id="500" name="Google Shape;500;p57"/>
          <p:cNvPicPr preferRelativeResize="0"/>
          <p:nvPr/>
        </p:nvPicPr>
        <p:blipFill>
          <a:blip r:embed="rId3">
            <a:alphaModFix/>
          </a:blip>
          <a:stretch>
            <a:fillRect/>
          </a:stretch>
        </p:blipFill>
        <p:spPr>
          <a:xfrm flipH="1">
            <a:off x="6044125" y="152400"/>
            <a:ext cx="1122575" cy="1645900"/>
          </a:xfrm>
          <a:prstGeom prst="rect">
            <a:avLst/>
          </a:prstGeom>
          <a:noFill/>
          <a:ln>
            <a:noFill/>
          </a:ln>
        </p:spPr>
      </p:pic>
      <p:sp>
        <p:nvSpPr>
          <p:cNvPr id="501" name="Google Shape;501;p57"/>
          <p:cNvSpPr txBox="1"/>
          <p:nvPr/>
        </p:nvSpPr>
        <p:spPr>
          <a:xfrm>
            <a:off x="6044125" y="2491350"/>
            <a:ext cx="13341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transID: 73</a:t>
            </a:r>
            <a:endParaRPr sz="1800">
              <a:latin typeface="Trebuchet MS"/>
              <a:ea typeface="Trebuchet MS"/>
              <a:cs typeface="Trebuchet MS"/>
              <a:sym typeface="Trebuchet MS"/>
            </a:endParaRPr>
          </a:p>
        </p:txBody>
      </p:sp>
      <p:cxnSp>
        <p:nvCxnSpPr>
          <p:cNvPr id="502" name="Google Shape;502;p57"/>
          <p:cNvCxnSpPr/>
          <p:nvPr/>
        </p:nvCxnSpPr>
        <p:spPr>
          <a:xfrm>
            <a:off x="6067025" y="2875750"/>
            <a:ext cx="1334100" cy="0"/>
          </a:xfrm>
          <a:prstGeom prst="straightConnector1">
            <a:avLst/>
          </a:prstGeom>
          <a:noFill/>
          <a:ln w="19050" cap="flat" cmpd="sng">
            <a:solidFill>
              <a:schemeClr val="dk2"/>
            </a:solidFill>
            <a:prstDash val="solid"/>
            <a:round/>
            <a:headEnd type="none" w="med" len="med"/>
            <a:tailEnd type="none" w="med" len="med"/>
          </a:ln>
        </p:spPr>
      </p:cxnSp>
      <p:cxnSp>
        <p:nvCxnSpPr>
          <p:cNvPr id="503" name="Google Shape;503;p57"/>
          <p:cNvCxnSpPr/>
          <p:nvPr/>
        </p:nvCxnSpPr>
        <p:spPr>
          <a:xfrm>
            <a:off x="3690625" y="2875750"/>
            <a:ext cx="1334100" cy="0"/>
          </a:xfrm>
          <a:prstGeom prst="straightConnector1">
            <a:avLst/>
          </a:prstGeom>
          <a:noFill/>
          <a:ln w="19050" cap="flat" cmpd="sng">
            <a:solidFill>
              <a:schemeClr val="dk2"/>
            </a:solidFill>
            <a:prstDash val="solid"/>
            <a:round/>
            <a:headEnd type="none" w="med" len="med"/>
            <a:tailEnd type="none" w="med" len="med"/>
          </a:ln>
        </p:spPr>
      </p:cxnSp>
      <p:cxnSp>
        <p:nvCxnSpPr>
          <p:cNvPr id="504" name="Google Shape;504;p57"/>
          <p:cNvCxnSpPr/>
          <p:nvPr/>
        </p:nvCxnSpPr>
        <p:spPr>
          <a:xfrm>
            <a:off x="1337125" y="2875750"/>
            <a:ext cx="1334100" cy="0"/>
          </a:xfrm>
          <a:prstGeom prst="straightConnector1">
            <a:avLst/>
          </a:prstGeom>
          <a:noFill/>
          <a:ln w="19050" cap="flat" cmpd="sng">
            <a:solidFill>
              <a:schemeClr val="dk2"/>
            </a:solidFill>
            <a:prstDash val="solid"/>
            <a:round/>
            <a:headEnd type="none" w="med" len="med"/>
            <a:tailEnd type="none" w="med" len="med"/>
          </a:ln>
        </p:spPr>
      </p:cxnSp>
      <p:sp>
        <p:nvSpPr>
          <p:cNvPr id="505" name="Google Shape;505;p57"/>
          <p:cNvSpPr txBox="1"/>
          <p:nvPr/>
        </p:nvSpPr>
        <p:spPr>
          <a:xfrm>
            <a:off x="3690625" y="2491338"/>
            <a:ext cx="13341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transID: 72</a:t>
            </a:r>
            <a:endParaRPr sz="1800">
              <a:latin typeface="Trebuchet MS"/>
              <a:ea typeface="Trebuchet MS"/>
              <a:cs typeface="Trebuchet MS"/>
              <a:sym typeface="Trebuchet MS"/>
            </a:endParaRPr>
          </a:p>
        </p:txBody>
      </p:sp>
      <p:sp>
        <p:nvSpPr>
          <p:cNvPr id="506" name="Google Shape;506;p57"/>
          <p:cNvSpPr txBox="1"/>
          <p:nvPr/>
        </p:nvSpPr>
        <p:spPr>
          <a:xfrm>
            <a:off x="1337125" y="2491338"/>
            <a:ext cx="13341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transID: 71</a:t>
            </a:r>
            <a:endParaRPr sz="1800">
              <a:latin typeface="Trebuchet MS"/>
              <a:ea typeface="Trebuchet MS"/>
              <a:cs typeface="Trebuchet MS"/>
              <a:sym typeface="Trebuchet MS"/>
            </a:endParaRPr>
          </a:p>
        </p:txBody>
      </p:sp>
      <p:sp>
        <p:nvSpPr>
          <p:cNvPr id="507" name="Google Shape;507;p57"/>
          <p:cNvSpPr txBox="1"/>
          <p:nvPr/>
        </p:nvSpPr>
        <p:spPr>
          <a:xfrm>
            <a:off x="397650" y="464325"/>
            <a:ext cx="5002500" cy="664500"/>
          </a:xfrm>
          <a:prstGeom prst="rect">
            <a:avLst/>
          </a:prstGeom>
          <a:solidFill>
            <a:srgbClr val="D9EAD3"/>
          </a:solidFill>
          <a:ln w="952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Scrooge publishes a history of all transactions</a:t>
            </a:r>
            <a:endParaRPr sz="1800">
              <a:latin typeface="Trebuchet MS"/>
              <a:ea typeface="Trebuchet MS"/>
              <a:cs typeface="Trebuchet MS"/>
              <a:sym typeface="Trebuchet MS"/>
            </a:endParaRPr>
          </a:p>
          <a:p>
            <a:pPr marL="0" lvl="0" indent="0" algn="ctr" rtl="0">
              <a:spcBef>
                <a:spcPts val="0"/>
              </a:spcBef>
              <a:spcAft>
                <a:spcPts val="0"/>
              </a:spcAft>
              <a:buNone/>
            </a:pPr>
            <a:r>
              <a:rPr lang="en" sz="1800">
                <a:latin typeface="Trebuchet MS"/>
                <a:ea typeface="Trebuchet MS"/>
                <a:cs typeface="Trebuchet MS"/>
                <a:sym typeface="Trebuchet MS"/>
              </a:rPr>
              <a:t>(a block chain, signed by Scrooge)</a:t>
            </a:r>
            <a:endParaRPr sz="1800">
              <a:latin typeface="Trebuchet MS"/>
              <a:ea typeface="Trebuchet MS"/>
              <a:cs typeface="Trebuchet MS"/>
              <a:sym typeface="Trebuchet MS"/>
            </a:endParaRPr>
          </a:p>
        </p:txBody>
      </p:sp>
      <p:sp>
        <p:nvSpPr>
          <p:cNvPr id="508" name="Google Shape;508;p57"/>
          <p:cNvSpPr txBox="1"/>
          <p:nvPr/>
        </p:nvSpPr>
        <p:spPr>
          <a:xfrm>
            <a:off x="3938025" y="4629150"/>
            <a:ext cx="4950000" cy="393600"/>
          </a:xfrm>
          <a:prstGeom prst="rect">
            <a:avLst/>
          </a:prstGeom>
          <a:solidFill>
            <a:srgbClr val="FFF2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rebuchet MS"/>
                <a:ea typeface="Trebuchet MS"/>
                <a:cs typeface="Trebuchet MS"/>
                <a:sym typeface="Trebuchet MS"/>
              </a:rPr>
              <a:t>optimization: put multiple transactions in the same block</a:t>
            </a:r>
            <a:endParaRPr dirty="0">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814388"/>
            <a:ext cx="664845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5623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509588"/>
            <a:ext cx="662940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885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grpSp>
        <p:nvGrpSpPr>
          <p:cNvPr id="513" name="Google Shape;513;p58"/>
          <p:cNvGrpSpPr/>
          <p:nvPr/>
        </p:nvGrpSpPr>
        <p:grpSpPr>
          <a:xfrm>
            <a:off x="897936" y="1623996"/>
            <a:ext cx="3617384" cy="2539588"/>
            <a:chOff x="5333047" y="1959274"/>
            <a:chExt cx="1344303" cy="2324992"/>
          </a:xfrm>
        </p:grpSpPr>
        <p:sp>
          <p:nvSpPr>
            <p:cNvPr id="514" name="Google Shape;514;p58"/>
            <p:cNvSpPr/>
            <p:nvPr/>
          </p:nvSpPr>
          <p:spPr>
            <a:xfrm>
              <a:off x="5333047" y="2281466"/>
              <a:ext cx="1344300" cy="2002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aseline="-25000">
                <a:latin typeface="Trebuchet MS"/>
                <a:ea typeface="Trebuchet MS"/>
                <a:cs typeface="Trebuchet MS"/>
                <a:sym typeface="Trebuchet MS"/>
              </a:endParaRPr>
            </a:p>
          </p:txBody>
        </p:sp>
        <p:sp>
          <p:nvSpPr>
            <p:cNvPr id="515" name="Google Shape;515;p58"/>
            <p:cNvSpPr/>
            <p:nvPr/>
          </p:nvSpPr>
          <p:spPr>
            <a:xfrm>
              <a:off x="5333050" y="1959274"/>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transID: 73      type:CreateCoins</a:t>
              </a:r>
              <a:endParaRPr sz="1800">
                <a:latin typeface="Trebuchet MS"/>
                <a:ea typeface="Trebuchet MS"/>
                <a:cs typeface="Trebuchet MS"/>
                <a:sym typeface="Trebuchet MS"/>
              </a:endParaRPr>
            </a:p>
          </p:txBody>
        </p:sp>
      </p:grpSp>
      <p:sp>
        <p:nvSpPr>
          <p:cNvPr id="516" name="Google Shape;516;p58"/>
          <p:cNvSpPr txBox="1"/>
          <p:nvPr/>
        </p:nvSpPr>
        <p:spPr>
          <a:xfrm>
            <a:off x="397650" y="464325"/>
            <a:ext cx="5002500" cy="457200"/>
          </a:xfrm>
          <a:prstGeom prst="rect">
            <a:avLst/>
          </a:prstGeom>
          <a:solidFill>
            <a:srgbClr val="D9EAD3"/>
          </a:solidFill>
          <a:ln w="952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CreateCoins transaction creates new coins</a:t>
            </a:r>
            <a:endParaRPr sz="1800">
              <a:latin typeface="Trebuchet MS"/>
              <a:ea typeface="Trebuchet MS"/>
              <a:cs typeface="Trebuchet MS"/>
              <a:sym typeface="Trebuchet MS"/>
            </a:endParaRPr>
          </a:p>
        </p:txBody>
      </p:sp>
      <p:sp>
        <p:nvSpPr>
          <p:cNvPr id="517" name="Google Shape;517;p58"/>
          <p:cNvSpPr/>
          <p:nvPr/>
        </p:nvSpPr>
        <p:spPr>
          <a:xfrm>
            <a:off x="897895" y="210987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coins created</a:t>
            </a:r>
            <a:endParaRPr sz="1800">
              <a:latin typeface="Trebuchet MS"/>
              <a:ea typeface="Trebuchet MS"/>
              <a:cs typeface="Trebuchet MS"/>
              <a:sym typeface="Trebuchet MS"/>
            </a:endParaRPr>
          </a:p>
        </p:txBody>
      </p:sp>
      <p:graphicFrame>
        <p:nvGraphicFramePr>
          <p:cNvPr id="518" name="Google Shape;518;p58"/>
          <p:cNvGraphicFramePr/>
          <p:nvPr/>
        </p:nvGraphicFramePr>
        <p:xfrm>
          <a:off x="897900" y="2544575"/>
          <a:ext cx="3615450" cy="1584840"/>
        </p:xfrm>
        <a:graphic>
          <a:graphicData uri="http://schemas.openxmlformats.org/drawingml/2006/table">
            <a:tbl>
              <a:tblPr>
                <a:noFill/>
                <a:tableStyleId>{2769498F-965D-4B57-8CCF-0B447366E0BC}</a:tableStyleId>
              </a:tblPr>
              <a:tblGrid>
                <a:gridCol w="1205150">
                  <a:extLst>
                    <a:ext uri="{9D8B030D-6E8A-4147-A177-3AD203B41FA5}">
                      <a16:colId xmlns:a16="http://schemas.microsoft.com/office/drawing/2014/main" val="20000"/>
                    </a:ext>
                  </a:extLst>
                </a:gridCol>
                <a:gridCol w="1205150">
                  <a:extLst>
                    <a:ext uri="{9D8B030D-6E8A-4147-A177-3AD203B41FA5}">
                      <a16:colId xmlns:a16="http://schemas.microsoft.com/office/drawing/2014/main" val="20001"/>
                    </a:ext>
                  </a:extLst>
                </a:gridCol>
                <a:gridCol w="1205150">
                  <a:extLst>
                    <a:ext uri="{9D8B030D-6E8A-4147-A177-3AD203B41FA5}">
                      <a16:colId xmlns:a16="http://schemas.microsoft.com/office/drawing/2014/main" val="20002"/>
                    </a:ext>
                  </a:extLst>
                </a:gridCol>
              </a:tblGrid>
              <a:tr h="360475">
                <a:tc>
                  <a:txBody>
                    <a:bodyPr/>
                    <a:lstStyle/>
                    <a:p>
                      <a:pPr marL="0" lvl="0" indent="0" algn="ctr" rtl="0">
                        <a:spcBef>
                          <a:spcPts val="0"/>
                        </a:spcBef>
                        <a:spcAft>
                          <a:spcPts val="0"/>
                        </a:spcAft>
                        <a:buNone/>
                      </a:pPr>
                      <a:r>
                        <a:rPr lang="en" i="1">
                          <a:latin typeface="Trebuchet MS"/>
                          <a:ea typeface="Trebuchet MS"/>
                          <a:cs typeface="Trebuchet MS"/>
                          <a:sym typeface="Trebuchet MS"/>
                        </a:rPr>
                        <a:t>num</a:t>
                      </a:r>
                      <a:endParaRPr i="1">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 i="1"/>
                        <a:t>value</a:t>
                      </a:r>
                      <a:endParaRPr i="1"/>
                    </a:p>
                  </a:txBody>
                  <a:tcPr marL="91425" marR="91425" marT="91425" marB="91425"/>
                </a:tc>
                <a:tc>
                  <a:txBody>
                    <a:bodyPr/>
                    <a:lstStyle/>
                    <a:p>
                      <a:pPr marL="0" lvl="0" indent="0" algn="ctr" rtl="0">
                        <a:spcBef>
                          <a:spcPts val="0"/>
                        </a:spcBef>
                        <a:spcAft>
                          <a:spcPts val="0"/>
                        </a:spcAft>
                        <a:buNone/>
                      </a:pPr>
                      <a:r>
                        <a:rPr lang="en" i="1"/>
                        <a:t>recipient</a:t>
                      </a:r>
                      <a:endParaRPr i="1"/>
                    </a:p>
                  </a:txBody>
                  <a:tcPr marL="91425" marR="91425" marT="91425" marB="91425"/>
                </a:tc>
                <a:extLst>
                  <a:ext uri="{0D108BD9-81ED-4DB2-BD59-A6C34878D82A}">
                    <a16:rowId xmlns:a16="http://schemas.microsoft.com/office/drawing/2014/main" val="10000"/>
                  </a:ext>
                </a:extLst>
              </a:tr>
              <a:tr h="360475">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3.2</a:t>
                      </a:r>
                      <a:endParaRPr/>
                    </a:p>
                  </a:txBody>
                  <a:tcPr marL="91425" marR="91425" marT="91425" marB="91425"/>
                </a:tc>
                <a:tc>
                  <a:txBody>
                    <a:bodyPr/>
                    <a:lstStyle/>
                    <a:p>
                      <a:pPr marL="0" lvl="0" indent="0" algn="ctr" rtl="0">
                        <a:spcBef>
                          <a:spcPts val="0"/>
                        </a:spcBef>
                        <a:spcAft>
                          <a:spcPts val="0"/>
                        </a:spcAft>
                        <a:buNone/>
                      </a:pPr>
                      <a:r>
                        <a:rPr lang="en"/>
                        <a:t>0x...</a:t>
                      </a:r>
                      <a:endParaRPr/>
                    </a:p>
                  </a:txBody>
                  <a:tcPr marL="91425" marR="91425" marT="91425" marB="91425"/>
                </a:tc>
                <a:extLst>
                  <a:ext uri="{0D108BD9-81ED-4DB2-BD59-A6C34878D82A}">
                    <a16:rowId xmlns:a16="http://schemas.microsoft.com/office/drawing/2014/main" val="10001"/>
                  </a:ext>
                </a:extLst>
              </a:tr>
              <a:tr h="360475">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1.4</a:t>
                      </a:r>
                      <a:endParaRPr/>
                    </a:p>
                  </a:txBody>
                  <a:tcPr marL="91425" marR="91425" marT="91425" marB="91425"/>
                </a:tc>
                <a:tc>
                  <a:txBody>
                    <a:bodyPr/>
                    <a:lstStyle/>
                    <a:p>
                      <a:pPr marL="0" lvl="0" indent="0" algn="ctr" rtl="0">
                        <a:spcBef>
                          <a:spcPts val="0"/>
                        </a:spcBef>
                        <a:spcAft>
                          <a:spcPts val="0"/>
                        </a:spcAft>
                        <a:buNone/>
                      </a:pPr>
                      <a:r>
                        <a:rPr lang="en"/>
                        <a:t>0x...</a:t>
                      </a:r>
                      <a:endParaRPr/>
                    </a:p>
                  </a:txBody>
                  <a:tcPr marL="91425" marR="91425" marT="91425" marB="91425"/>
                </a:tc>
                <a:extLst>
                  <a:ext uri="{0D108BD9-81ED-4DB2-BD59-A6C34878D82A}">
                    <a16:rowId xmlns:a16="http://schemas.microsoft.com/office/drawing/2014/main" val="10002"/>
                  </a:ext>
                </a:extLst>
              </a:tr>
              <a:tr h="360475">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7.1</a:t>
                      </a:r>
                      <a:endParaRPr/>
                    </a:p>
                  </a:txBody>
                  <a:tcPr marL="91425" marR="91425" marT="91425" marB="91425"/>
                </a:tc>
                <a:tc>
                  <a:txBody>
                    <a:bodyPr/>
                    <a:lstStyle/>
                    <a:p>
                      <a:pPr marL="0" lvl="0" indent="0" algn="ctr" rtl="0">
                        <a:spcBef>
                          <a:spcPts val="0"/>
                        </a:spcBef>
                        <a:spcAft>
                          <a:spcPts val="0"/>
                        </a:spcAft>
                        <a:buNone/>
                      </a:pPr>
                      <a:r>
                        <a:rPr lang="en"/>
                        <a:t>0x...</a:t>
                      </a:r>
                      <a:endParaRPr/>
                    </a:p>
                  </a:txBody>
                  <a:tcPr marL="91425" marR="91425" marT="91425" marB="91425"/>
                </a:tc>
                <a:extLst>
                  <a:ext uri="{0D108BD9-81ED-4DB2-BD59-A6C34878D82A}">
                    <a16:rowId xmlns:a16="http://schemas.microsoft.com/office/drawing/2014/main" val="10003"/>
                  </a:ext>
                </a:extLst>
              </a:tr>
            </a:tbl>
          </a:graphicData>
        </a:graphic>
      </p:graphicFrame>
      <p:sp>
        <p:nvSpPr>
          <p:cNvPr id="519" name="Google Shape;519;p58"/>
          <p:cNvSpPr txBox="1"/>
          <p:nvPr/>
        </p:nvSpPr>
        <p:spPr>
          <a:xfrm>
            <a:off x="5231550" y="2911225"/>
            <a:ext cx="11928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5B0F00"/>
                </a:solidFill>
                <a:latin typeface="Trebuchet MS"/>
                <a:ea typeface="Trebuchet MS"/>
                <a:cs typeface="Trebuchet MS"/>
                <a:sym typeface="Trebuchet MS"/>
              </a:rPr>
              <a:t>coinID 73(0)</a:t>
            </a:r>
            <a:endParaRPr>
              <a:solidFill>
                <a:srgbClr val="5B0F00"/>
              </a:solidFill>
              <a:latin typeface="Trebuchet MS"/>
              <a:ea typeface="Trebuchet MS"/>
              <a:cs typeface="Trebuchet MS"/>
              <a:sym typeface="Trebuchet MS"/>
            </a:endParaRPr>
          </a:p>
        </p:txBody>
      </p:sp>
      <p:cxnSp>
        <p:nvCxnSpPr>
          <p:cNvPr id="520" name="Google Shape;520;p58"/>
          <p:cNvCxnSpPr>
            <a:stCxn id="519" idx="1"/>
          </p:cNvCxnSpPr>
          <p:nvPr/>
        </p:nvCxnSpPr>
        <p:spPr>
          <a:xfrm flipH="1">
            <a:off x="4513350" y="3139825"/>
            <a:ext cx="718200" cy="10500"/>
          </a:xfrm>
          <a:prstGeom prst="straightConnector1">
            <a:avLst/>
          </a:prstGeom>
          <a:noFill/>
          <a:ln w="19050" cap="flat" cmpd="sng">
            <a:solidFill>
              <a:srgbClr val="5B0F00"/>
            </a:solidFill>
            <a:prstDash val="solid"/>
            <a:round/>
            <a:headEnd type="none" w="med" len="med"/>
            <a:tailEnd type="triangle" w="med" len="med"/>
          </a:ln>
        </p:spPr>
      </p:cxnSp>
      <p:sp>
        <p:nvSpPr>
          <p:cNvPr id="521" name="Google Shape;521;p58"/>
          <p:cNvSpPr txBox="1"/>
          <p:nvPr/>
        </p:nvSpPr>
        <p:spPr>
          <a:xfrm>
            <a:off x="5231550" y="3307350"/>
            <a:ext cx="11928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5B0F00"/>
                </a:solidFill>
                <a:latin typeface="Trebuchet MS"/>
                <a:ea typeface="Trebuchet MS"/>
                <a:cs typeface="Trebuchet MS"/>
                <a:sym typeface="Trebuchet MS"/>
              </a:rPr>
              <a:t>coinID 73(1)</a:t>
            </a:r>
            <a:endParaRPr>
              <a:solidFill>
                <a:srgbClr val="5B0F00"/>
              </a:solidFill>
              <a:latin typeface="Trebuchet MS"/>
              <a:ea typeface="Trebuchet MS"/>
              <a:cs typeface="Trebuchet MS"/>
              <a:sym typeface="Trebuchet MS"/>
            </a:endParaRPr>
          </a:p>
        </p:txBody>
      </p:sp>
      <p:cxnSp>
        <p:nvCxnSpPr>
          <p:cNvPr id="522" name="Google Shape;522;p58"/>
          <p:cNvCxnSpPr>
            <a:stCxn id="521" idx="1"/>
          </p:cNvCxnSpPr>
          <p:nvPr/>
        </p:nvCxnSpPr>
        <p:spPr>
          <a:xfrm flipH="1">
            <a:off x="4513350" y="3535950"/>
            <a:ext cx="718200" cy="10500"/>
          </a:xfrm>
          <a:prstGeom prst="straightConnector1">
            <a:avLst/>
          </a:prstGeom>
          <a:noFill/>
          <a:ln w="19050" cap="flat" cmpd="sng">
            <a:solidFill>
              <a:srgbClr val="5B0F00"/>
            </a:solidFill>
            <a:prstDash val="solid"/>
            <a:round/>
            <a:headEnd type="none" w="med" len="med"/>
            <a:tailEnd type="triangle" w="med" len="med"/>
          </a:ln>
        </p:spPr>
      </p:cxnSp>
      <p:sp>
        <p:nvSpPr>
          <p:cNvPr id="523" name="Google Shape;523;p58"/>
          <p:cNvSpPr txBox="1"/>
          <p:nvPr/>
        </p:nvSpPr>
        <p:spPr>
          <a:xfrm>
            <a:off x="5231550" y="3713975"/>
            <a:ext cx="11928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5B0F00"/>
                </a:solidFill>
                <a:latin typeface="Trebuchet MS"/>
                <a:ea typeface="Trebuchet MS"/>
                <a:cs typeface="Trebuchet MS"/>
                <a:sym typeface="Trebuchet MS"/>
              </a:rPr>
              <a:t>coinID 73(2)</a:t>
            </a:r>
            <a:endParaRPr>
              <a:solidFill>
                <a:srgbClr val="5B0F00"/>
              </a:solidFill>
              <a:latin typeface="Trebuchet MS"/>
              <a:ea typeface="Trebuchet MS"/>
              <a:cs typeface="Trebuchet MS"/>
              <a:sym typeface="Trebuchet MS"/>
            </a:endParaRPr>
          </a:p>
        </p:txBody>
      </p:sp>
      <p:cxnSp>
        <p:nvCxnSpPr>
          <p:cNvPr id="524" name="Google Shape;524;p58"/>
          <p:cNvCxnSpPr>
            <a:stCxn id="523" idx="1"/>
          </p:cNvCxnSpPr>
          <p:nvPr/>
        </p:nvCxnSpPr>
        <p:spPr>
          <a:xfrm flipH="1">
            <a:off x="4513350" y="3942575"/>
            <a:ext cx="718200" cy="10500"/>
          </a:xfrm>
          <a:prstGeom prst="straightConnector1">
            <a:avLst/>
          </a:prstGeom>
          <a:noFill/>
          <a:ln w="19050" cap="flat" cmpd="sng">
            <a:solidFill>
              <a:srgbClr val="5B0F00"/>
            </a:solidFill>
            <a:prstDash val="solid"/>
            <a:round/>
            <a:headEnd type="none" w="med" len="med"/>
            <a:tailEnd type="triangle" w="med" len="med"/>
          </a:ln>
        </p:spPr>
      </p:cxnSp>
      <p:pic>
        <p:nvPicPr>
          <p:cNvPr id="525" name="Google Shape;525;p58"/>
          <p:cNvPicPr preferRelativeResize="0"/>
          <p:nvPr/>
        </p:nvPicPr>
        <p:blipFill>
          <a:blip r:embed="rId3">
            <a:alphaModFix/>
          </a:blip>
          <a:stretch>
            <a:fillRect/>
          </a:stretch>
        </p:blipFill>
        <p:spPr>
          <a:xfrm>
            <a:off x="6865225" y="1504275"/>
            <a:ext cx="1272600" cy="1645900"/>
          </a:xfrm>
          <a:prstGeom prst="rect">
            <a:avLst/>
          </a:prstGeom>
          <a:noFill/>
          <a:ln>
            <a:noFill/>
          </a:ln>
        </p:spPr>
      </p:pic>
      <p:sp>
        <p:nvSpPr>
          <p:cNvPr id="526" name="Google Shape;526;p58"/>
          <p:cNvSpPr/>
          <p:nvPr/>
        </p:nvSpPr>
        <p:spPr>
          <a:xfrm>
            <a:off x="6608675" y="1069575"/>
            <a:ext cx="2292900" cy="434700"/>
          </a:xfrm>
          <a:prstGeom prst="wedgeRoundRectCallout">
            <a:avLst>
              <a:gd name="adj1" fmla="val -17111"/>
              <a:gd name="adj2" fmla="val 116687"/>
              <a:gd name="adj3" fmla="val 0"/>
            </a:avLst>
          </a:prstGeom>
          <a:solidFill>
            <a:srgbClr val="E6B8A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rebuchet MS"/>
                <a:ea typeface="Trebuchet MS"/>
                <a:cs typeface="Trebuchet MS"/>
                <a:sym typeface="Trebuchet MS"/>
              </a:rPr>
              <a:t>Valid, because I said so.</a:t>
            </a:r>
            <a:endParaRPr>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9"/>
                                        </p:tgtEl>
                                        <p:attrNameLst>
                                          <p:attrName>style.visibility</p:attrName>
                                        </p:attrNameLst>
                                      </p:cBhvr>
                                      <p:to>
                                        <p:strVal val="visible"/>
                                      </p:to>
                                    </p:set>
                                    <p:animEffect transition="in" filter="fade">
                                      <p:cBhvr>
                                        <p:cTn id="7" dur="1"/>
                                        <p:tgtEl>
                                          <p:spTgt spid="519"/>
                                        </p:tgtEl>
                                      </p:cBhvr>
                                    </p:animEffect>
                                  </p:childTnLst>
                                </p:cTn>
                              </p:par>
                              <p:par>
                                <p:cTn id="8" presetID="10" presetClass="entr" presetSubtype="0" fill="hold" nodeType="withEffect">
                                  <p:stCondLst>
                                    <p:cond delay="0"/>
                                  </p:stCondLst>
                                  <p:childTnLst>
                                    <p:set>
                                      <p:cBhvr>
                                        <p:cTn id="9" dur="1" fill="hold">
                                          <p:stCondLst>
                                            <p:cond delay="0"/>
                                          </p:stCondLst>
                                        </p:cTn>
                                        <p:tgtEl>
                                          <p:spTgt spid="520"/>
                                        </p:tgtEl>
                                        <p:attrNameLst>
                                          <p:attrName>style.visibility</p:attrName>
                                        </p:attrNameLst>
                                      </p:cBhvr>
                                      <p:to>
                                        <p:strVal val="visible"/>
                                      </p:to>
                                    </p:set>
                                    <p:animEffect transition="in" filter="fade">
                                      <p:cBhvr>
                                        <p:cTn id="10" dur="1000"/>
                                        <p:tgtEl>
                                          <p:spTgt spid="520"/>
                                        </p:tgtEl>
                                      </p:cBhvr>
                                    </p:animEffect>
                                  </p:childTnLst>
                                </p:cTn>
                              </p:par>
                              <p:par>
                                <p:cTn id="11" presetID="10" presetClass="entr" presetSubtype="0" fill="hold" nodeType="withEffect">
                                  <p:stCondLst>
                                    <p:cond delay="0"/>
                                  </p:stCondLst>
                                  <p:childTnLst>
                                    <p:set>
                                      <p:cBhvr>
                                        <p:cTn id="12" dur="1" fill="hold">
                                          <p:stCondLst>
                                            <p:cond delay="0"/>
                                          </p:stCondLst>
                                        </p:cTn>
                                        <p:tgtEl>
                                          <p:spTgt spid="521"/>
                                        </p:tgtEl>
                                        <p:attrNameLst>
                                          <p:attrName>style.visibility</p:attrName>
                                        </p:attrNameLst>
                                      </p:cBhvr>
                                      <p:to>
                                        <p:strVal val="visible"/>
                                      </p:to>
                                    </p:set>
                                    <p:animEffect transition="in" filter="fade">
                                      <p:cBhvr>
                                        <p:cTn id="13" dur="1000"/>
                                        <p:tgtEl>
                                          <p:spTgt spid="521"/>
                                        </p:tgtEl>
                                      </p:cBhvr>
                                    </p:animEffect>
                                  </p:childTnLst>
                                </p:cTn>
                              </p:par>
                              <p:par>
                                <p:cTn id="14" presetID="10" presetClass="entr" presetSubtype="0" fill="hold" nodeType="withEffect">
                                  <p:stCondLst>
                                    <p:cond delay="0"/>
                                  </p:stCondLst>
                                  <p:childTnLst>
                                    <p:set>
                                      <p:cBhvr>
                                        <p:cTn id="15" dur="1" fill="hold">
                                          <p:stCondLst>
                                            <p:cond delay="0"/>
                                          </p:stCondLst>
                                        </p:cTn>
                                        <p:tgtEl>
                                          <p:spTgt spid="522"/>
                                        </p:tgtEl>
                                        <p:attrNameLst>
                                          <p:attrName>style.visibility</p:attrName>
                                        </p:attrNameLst>
                                      </p:cBhvr>
                                      <p:to>
                                        <p:strVal val="visible"/>
                                      </p:to>
                                    </p:set>
                                    <p:animEffect transition="in" filter="fade">
                                      <p:cBhvr>
                                        <p:cTn id="16" dur="1000"/>
                                        <p:tgtEl>
                                          <p:spTgt spid="522"/>
                                        </p:tgtEl>
                                      </p:cBhvr>
                                    </p:animEffect>
                                  </p:childTnLst>
                                </p:cTn>
                              </p:par>
                              <p:par>
                                <p:cTn id="17" presetID="10" presetClass="entr" presetSubtype="0" fill="hold" nodeType="withEffect">
                                  <p:stCondLst>
                                    <p:cond delay="0"/>
                                  </p:stCondLst>
                                  <p:childTnLst>
                                    <p:set>
                                      <p:cBhvr>
                                        <p:cTn id="18" dur="1" fill="hold">
                                          <p:stCondLst>
                                            <p:cond delay="0"/>
                                          </p:stCondLst>
                                        </p:cTn>
                                        <p:tgtEl>
                                          <p:spTgt spid="523"/>
                                        </p:tgtEl>
                                        <p:attrNameLst>
                                          <p:attrName>style.visibility</p:attrName>
                                        </p:attrNameLst>
                                      </p:cBhvr>
                                      <p:to>
                                        <p:strVal val="visible"/>
                                      </p:to>
                                    </p:set>
                                    <p:animEffect transition="in" filter="fade">
                                      <p:cBhvr>
                                        <p:cTn id="19" dur="1000"/>
                                        <p:tgtEl>
                                          <p:spTgt spid="523"/>
                                        </p:tgtEl>
                                      </p:cBhvr>
                                    </p:animEffect>
                                  </p:childTnLst>
                                </p:cTn>
                              </p:par>
                              <p:par>
                                <p:cTn id="20" presetID="10" presetClass="entr" presetSubtype="0" fill="hold" nodeType="withEffect">
                                  <p:stCondLst>
                                    <p:cond delay="0"/>
                                  </p:stCondLst>
                                  <p:childTnLst>
                                    <p:set>
                                      <p:cBhvr>
                                        <p:cTn id="21" dur="1" fill="hold">
                                          <p:stCondLst>
                                            <p:cond delay="0"/>
                                          </p:stCondLst>
                                        </p:cTn>
                                        <p:tgtEl>
                                          <p:spTgt spid="524"/>
                                        </p:tgtEl>
                                        <p:attrNameLst>
                                          <p:attrName>style.visibility</p:attrName>
                                        </p:attrNameLst>
                                      </p:cBhvr>
                                      <p:to>
                                        <p:strVal val="visible"/>
                                      </p:to>
                                    </p:set>
                                    <p:animEffect transition="in" filter="fade">
                                      <p:cBhvr>
                                        <p:cTn id="22" dur="1000"/>
                                        <p:tgtEl>
                                          <p:spTgt spid="5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5"/>
                                        </p:tgtEl>
                                        <p:attrNameLst>
                                          <p:attrName>style.visibility</p:attrName>
                                        </p:attrNameLst>
                                      </p:cBhvr>
                                      <p:to>
                                        <p:strVal val="visible"/>
                                      </p:to>
                                    </p:set>
                                    <p:animEffect transition="in" filter="fade">
                                      <p:cBhvr>
                                        <p:cTn id="27" dur="1"/>
                                        <p:tgtEl>
                                          <p:spTgt spid="525"/>
                                        </p:tgtEl>
                                      </p:cBhvr>
                                    </p:animEffect>
                                  </p:childTnLst>
                                </p:cTn>
                              </p:par>
                              <p:par>
                                <p:cTn id="28" presetID="10" presetClass="entr" presetSubtype="0" fill="hold" nodeType="withEffect">
                                  <p:stCondLst>
                                    <p:cond delay="0"/>
                                  </p:stCondLst>
                                  <p:childTnLst>
                                    <p:set>
                                      <p:cBhvr>
                                        <p:cTn id="29" dur="1" fill="hold">
                                          <p:stCondLst>
                                            <p:cond delay="0"/>
                                          </p:stCondLst>
                                        </p:cTn>
                                        <p:tgtEl>
                                          <p:spTgt spid="526"/>
                                        </p:tgtEl>
                                        <p:attrNameLst>
                                          <p:attrName>style.visibility</p:attrName>
                                        </p:attrNameLst>
                                      </p:cBhvr>
                                      <p:to>
                                        <p:strVal val="visible"/>
                                      </p:to>
                                    </p:set>
                                    <p:animEffect transition="in" filter="fade">
                                      <p:cBhvr>
                                        <p:cTn id="30" dur="1"/>
                                        <p:tgtEl>
                                          <p:spTgt spid="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pSp>
        <p:nvGrpSpPr>
          <p:cNvPr id="531" name="Google Shape;531;p59"/>
          <p:cNvGrpSpPr/>
          <p:nvPr/>
        </p:nvGrpSpPr>
        <p:grpSpPr>
          <a:xfrm>
            <a:off x="898060" y="1311992"/>
            <a:ext cx="3617384" cy="3303813"/>
            <a:chOff x="5333047" y="1959274"/>
            <a:chExt cx="1344303" cy="2324992"/>
          </a:xfrm>
        </p:grpSpPr>
        <p:sp>
          <p:nvSpPr>
            <p:cNvPr id="532" name="Google Shape;532;p59"/>
            <p:cNvSpPr/>
            <p:nvPr/>
          </p:nvSpPr>
          <p:spPr>
            <a:xfrm>
              <a:off x="5333047" y="2281466"/>
              <a:ext cx="1344300" cy="2002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baseline="-25000">
                <a:latin typeface="Trebuchet MS"/>
                <a:ea typeface="Trebuchet MS"/>
                <a:cs typeface="Trebuchet MS"/>
                <a:sym typeface="Trebuchet MS"/>
              </a:endParaRPr>
            </a:p>
          </p:txBody>
        </p:sp>
        <p:sp>
          <p:nvSpPr>
            <p:cNvPr id="533" name="Google Shape;533;p59"/>
            <p:cNvSpPr/>
            <p:nvPr/>
          </p:nvSpPr>
          <p:spPr>
            <a:xfrm>
              <a:off x="5333050" y="1959274"/>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transID: 73      type:PayCoins</a:t>
              </a:r>
              <a:endParaRPr sz="1800">
                <a:latin typeface="Trebuchet MS"/>
                <a:ea typeface="Trebuchet MS"/>
                <a:cs typeface="Trebuchet MS"/>
                <a:sym typeface="Trebuchet MS"/>
              </a:endParaRPr>
            </a:p>
          </p:txBody>
        </p:sp>
      </p:grpSp>
      <p:sp>
        <p:nvSpPr>
          <p:cNvPr id="534" name="Google Shape;534;p59"/>
          <p:cNvSpPr txBox="1"/>
          <p:nvPr/>
        </p:nvSpPr>
        <p:spPr>
          <a:xfrm>
            <a:off x="373250" y="289275"/>
            <a:ext cx="6344400" cy="771900"/>
          </a:xfrm>
          <a:prstGeom prst="rect">
            <a:avLst/>
          </a:prstGeom>
          <a:solidFill>
            <a:srgbClr val="D9EAD3"/>
          </a:solidFill>
          <a:ln w="952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PayCoins transaction consumes (and destroys) some coins,</a:t>
            </a:r>
            <a:endParaRPr sz="1800">
              <a:latin typeface="Trebuchet MS"/>
              <a:ea typeface="Trebuchet MS"/>
              <a:cs typeface="Trebuchet MS"/>
              <a:sym typeface="Trebuchet MS"/>
            </a:endParaRPr>
          </a:p>
          <a:p>
            <a:pPr marL="0" lvl="0" indent="0" algn="ctr" rtl="0">
              <a:spcBef>
                <a:spcPts val="0"/>
              </a:spcBef>
              <a:spcAft>
                <a:spcPts val="0"/>
              </a:spcAft>
              <a:buNone/>
            </a:pPr>
            <a:r>
              <a:rPr lang="en" sz="1800">
                <a:latin typeface="Trebuchet MS"/>
                <a:ea typeface="Trebuchet MS"/>
                <a:cs typeface="Trebuchet MS"/>
                <a:sym typeface="Trebuchet MS"/>
              </a:rPr>
              <a:t>and creates new coins of the same total value</a:t>
            </a:r>
            <a:endParaRPr sz="1800">
              <a:latin typeface="Trebuchet MS"/>
              <a:ea typeface="Trebuchet MS"/>
              <a:cs typeface="Trebuchet MS"/>
              <a:sym typeface="Trebuchet MS"/>
            </a:endParaRPr>
          </a:p>
        </p:txBody>
      </p:sp>
      <p:sp>
        <p:nvSpPr>
          <p:cNvPr id="535" name="Google Shape;535;p59"/>
          <p:cNvSpPr/>
          <p:nvPr/>
        </p:nvSpPr>
        <p:spPr>
          <a:xfrm>
            <a:off x="896920" y="2599424"/>
            <a:ext cx="3617400" cy="43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coins created</a:t>
            </a:r>
            <a:endParaRPr sz="1800">
              <a:latin typeface="Trebuchet MS"/>
              <a:ea typeface="Trebuchet MS"/>
              <a:cs typeface="Trebuchet MS"/>
              <a:sym typeface="Trebuchet MS"/>
            </a:endParaRPr>
          </a:p>
        </p:txBody>
      </p:sp>
      <p:graphicFrame>
        <p:nvGraphicFramePr>
          <p:cNvPr id="536" name="Google Shape;536;p59"/>
          <p:cNvGraphicFramePr/>
          <p:nvPr/>
        </p:nvGraphicFramePr>
        <p:xfrm>
          <a:off x="898875" y="3034125"/>
          <a:ext cx="3615450" cy="1584840"/>
        </p:xfrm>
        <a:graphic>
          <a:graphicData uri="http://schemas.openxmlformats.org/drawingml/2006/table">
            <a:tbl>
              <a:tblPr>
                <a:noFill/>
                <a:tableStyleId>{2769498F-965D-4B57-8CCF-0B447366E0BC}</a:tableStyleId>
              </a:tblPr>
              <a:tblGrid>
                <a:gridCol w="1205150">
                  <a:extLst>
                    <a:ext uri="{9D8B030D-6E8A-4147-A177-3AD203B41FA5}">
                      <a16:colId xmlns:a16="http://schemas.microsoft.com/office/drawing/2014/main" val="20000"/>
                    </a:ext>
                  </a:extLst>
                </a:gridCol>
                <a:gridCol w="1205150">
                  <a:extLst>
                    <a:ext uri="{9D8B030D-6E8A-4147-A177-3AD203B41FA5}">
                      <a16:colId xmlns:a16="http://schemas.microsoft.com/office/drawing/2014/main" val="20001"/>
                    </a:ext>
                  </a:extLst>
                </a:gridCol>
                <a:gridCol w="1205150">
                  <a:extLst>
                    <a:ext uri="{9D8B030D-6E8A-4147-A177-3AD203B41FA5}">
                      <a16:colId xmlns:a16="http://schemas.microsoft.com/office/drawing/2014/main" val="20002"/>
                    </a:ext>
                  </a:extLst>
                </a:gridCol>
              </a:tblGrid>
              <a:tr h="360475">
                <a:tc>
                  <a:txBody>
                    <a:bodyPr/>
                    <a:lstStyle/>
                    <a:p>
                      <a:pPr marL="0" lvl="0" indent="0" algn="ctr" rtl="0">
                        <a:spcBef>
                          <a:spcPts val="0"/>
                        </a:spcBef>
                        <a:spcAft>
                          <a:spcPts val="0"/>
                        </a:spcAft>
                        <a:buNone/>
                      </a:pPr>
                      <a:r>
                        <a:rPr lang="en" i="1">
                          <a:latin typeface="Trebuchet MS"/>
                          <a:ea typeface="Trebuchet MS"/>
                          <a:cs typeface="Trebuchet MS"/>
                          <a:sym typeface="Trebuchet MS"/>
                        </a:rPr>
                        <a:t>num</a:t>
                      </a:r>
                      <a:endParaRPr i="1">
                        <a:latin typeface="Trebuchet MS"/>
                        <a:ea typeface="Trebuchet MS"/>
                        <a:cs typeface="Trebuchet MS"/>
                        <a:sym typeface="Trebuchet MS"/>
                      </a:endParaRPr>
                    </a:p>
                  </a:txBody>
                  <a:tcPr marL="91425" marR="91425" marT="91425" marB="91425"/>
                </a:tc>
                <a:tc>
                  <a:txBody>
                    <a:bodyPr/>
                    <a:lstStyle/>
                    <a:p>
                      <a:pPr marL="0" lvl="0" indent="0" algn="ctr" rtl="0">
                        <a:spcBef>
                          <a:spcPts val="0"/>
                        </a:spcBef>
                        <a:spcAft>
                          <a:spcPts val="0"/>
                        </a:spcAft>
                        <a:buNone/>
                      </a:pPr>
                      <a:r>
                        <a:rPr lang="en" i="1"/>
                        <a:t>value</a:t>
                      </a:r>
                      <a:endParaRPr i="1"/>
                    </a:p>
                  </a:txBody>
                  <a:tcPr marL="91425" marR="91425" marT="91425" marB="91425"/>
                </a:tc>
                <a:tc>
                  <a:txBody>
                    <a:bodyPr/>
                    <a:lstStyle/>
                    <a:p>
                      <a:pPr marL="0" lvl="0" indent="0" algn="ctr" rtl="0">
                        <a:spcBef>
                          <a:spcPts val="0"/>
                        </a:spcBef>
                        <a:spcAft>
                          <a:spcPts val="0"/>
                        </a:spcAft>
                        <a:buNone/>
                      </a:pPr>
                      <a:r>
                        <a:rPr lang="en" i="1"/>
                        <a:t>recipient</a:t>
                      </a:r>
                      <a:endParaRPr i="1"/>
                    </a:p>
                  </a:txBody>
                  <a:tcPr marL="91425" marR="91425" marT="91425" marB="91425"/>
                </a:tc>
                <a:extLst>
                  <a:ext uri="{0D108BD9-81ED-4DB2-BD59-A6C34878D82A}">
                    <a16:rowId xmlns:a16="http://schemas.microsoft.com/office/drawing/2014/main" val="10000"/>
                  </a:ext>
                </a:extLst>
              </a:tr>
              <a:tr h="360475">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3.2</a:t>
                      </a:r>
                      <a:endParaRPr/>
                    </a:p>
                  </a:txBody>
                  <a:tcPr marL="91425" marR="91425" marT="91425" marB="91425"/>
                </a:tc>
                <a:tc>
                  <a:txBody>
                    <a:bodyPr/>
                    <a:lstStyle/>
                    <a:p>
                      <a:pPr marL="0" lvl="0" indent="0" algn="ctr" rtl="0">
                        <a:spcBef>
                          <a:spcPts val="0"/>
                        </a:spcBef>
                        <a:spcAft>
                          <a:spcPts val="0"/>
                        </a:spcAft>
                        <a:buNone/>
                      </a:pPr>
                      <a:r>
                        <a:rPr lang="en"/>
                        <a:t>0x...</a:t>
                      </a:r>
                      <a:endParaRPr/>
                    </a:p>
                  </a:txBody>
                  <a:tcPr marL="91425" marR="91425" marT="91425" marB="91425"/>
                </a:tc>
                <a:extLst>
                  <a:ext uri="{0D108BD9-81ED-4DB2-BD59-A6C34878D82A}">
                    <a16:rowId xmlns:a16="http://schemas.microsoft.com/office/drawing/2014/main" val="10001"/>
                  </a:ext>
                </a:extLst>
              </a:tr>
              <a:tr h="360475">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1.4</a:t>
                      </a:r>
                      <a:endParaRPr/>
                    </a:p>
                  </a:txBody>
                  <a:tcPr marL="91425" marR="91425" marT="91425" marB="91425"/>
                </a:tc>
                <a:tc>
                  <a:txBody>
                    <a:bodyPr/>
                    <a:lstStyle/>
                    <a:p>
                      <a:pPr marL="0" lvl="0" indent="0" algn="ctr" rtl="0">
                        <a:spcBef>
                          <a:spcPts val="0"/>
                        </a:spcBef>
                        <a:spcAft>
                          <a:spcPts val="0"/>
                        </a:spcAft>
                        <a:buNone/>
                      </a:pPr>
                      <a:r>
                        <a:rPr lang="en"/>
                        <a:t>0x...</a:t>
                      </a:r>
                      <a:endParaRPr/>
                    </a:p>
                  </a:txBody>
                  <a:tcPr marL="91425" marR="91425" marT="91425" marB="91425"/>
                </a:tc>
                <a:extLst>
                  <a:ext uri="{0D108BD9-81ED-4DB2-BD59-A6C34878D82A}">
                    <a16:rowId xmlns:a16="http://schemas.microsoft.com/office/drawing/2014/main" val="10002"/>
                  </a:ext>
                </a:extLst>
              </a:tr>
              <a:tr h="360475">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7.1</a:t>
                      </a:r>
                      <a:endParaRPr/>
                    </a:p>
                  </a:txBody>
                  <a:tcPr marL="91425" marR="91425" marT="91425" marB="91425"/>
                </a:tc>
                <a:tc>
                  <a:txBody>
                    <a:bodyPr/>
                    <a:lstStyle/>
                    <a:p>
                      <a:pPr marL="0" lvl="0" indent="0" algn="ctr" rtl="0">
                        <a:spcBef>
                          <a:spcPts val="0"/>
                        </a:spcBef>
                        <a:spcAft>
                          <a:spcPts val="0"/>
                        </a:spcAft>
                        <a:buNone/>
                      </a:pPr>
                      <a:r>
                        <a:rPr lang="en"/>
                        <a:t>0x...</a:t>
                      </a:r>
                      <a:endParaRPr/>
                    </a:p>
                  </a:txBody>
                  <a:tcPr marL="91425" marR="91425" marT="91425" marB="91425"/>
                </a:tc>
                <a:extLst>
                  <a:ext uri="{0D108BD9-81ED-4DB2-BD59-A6C34878D82A}">
                    <a16:rowId xmlns:a16="http://schemas.microsoft.com/office/drawing/2014/main" val="10003"/>
                  </a:ext>
                </a:extLst>
              </a:tr>
            </a:tbl>
          </a:graphicData>
        </a:graphic>
      </p:graphicFrame>
      <p:sp>
        <p:nvSpPr>
          <p:cNvPr id="537" name="Google Shape;537;p59"/>
          <p:cNvSpPr/>
          <p:nvPr/>
        </p:nvSpPr>
        <p:spPr>
          <a:xfrm>
            <a:off x="896925" y="1827526"/>
            <a:ext cx="3617400" cy="771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consumed coinIDs: </a:t>
            </a:r>
            <a:endParaRPr sz="1800">
              <a:latin typeface="Trebuchet MS"/>
              <a:ea typeface="Trebuchet MS"/>
              <a:cs typeface="Trebuchet MS"/>
              <a:sym typeface="Trebuchet MS"/>
            </a:endParaRPr>
          </a:p>
          <a:p>
            <a:pPr marL="0" lvl="0" indent="0" algn="ctr" rtl="0">
              <a:spcBef>
                <a:spcPts val="0"/>
              </a:spcBef>
              <a:spcAft>
                <a:spcPts val="0"/>
              </a:spcAft>
              <a:buNone/>
            </a:pPr>
            <a:r>
              <a:rPr lang="en" sz="1800">
                <a:latin typeface="Trebuchet MS"/>
                <a:ea typeface="Trebuchet MS"/>
                <a:cs typeface="Trebuchet MS"/>
                <a:sym typeface="Trebuchet MS"/>
              </a:rPr>
              <a:t>68(1), 42(0), 72(3)</a:t>
            </a:r>
            <a:endParaRPr sz="1800">
              <a:latin typeface="Trebuchet MS"/>
              <a:ea typeface="Trebuchet MS"/>
              <a:cs typeface="Trebuchet MS"/>
              <a:sym typeface="Trebuchet MS"/>
            </a:endParaRPr>
          </a:p>
        </p:txBody>
      </p:sp>
      <p:sp>
        <p:nvSpPr>
          <p:cNvPr id="538" name="Google Shape;538;p59"/>
          <p:cNvSpPr/>
          <p:nvPr/>
        </p:nvSpPr>
        <p:spPr>
          <a:xfrm>
            <a:off x="898050" y="4615800"/>
            <a:ext cx="3617400" cy="434700"/>
          </a:xfrm>
          <a:prstGeom prst="rect">
            <a:avLst/>
          </a:prstGeom>
          <a:solidFill>
            <a:srgbClr val="FCE5CD"/>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signatures</a:t>
            </a:r>
            <a:endParaRPr sz="1800">
              <a:latin typeface="Trebuchet MS"/>
              <a:ea typeface="Trebuchet MS"/>
              <a:cs typeface="Trebuchet MS"/>
              <a:sym typeface="Trebuchet MS"/>
            </a:endParaRPr>
          </a:p>
        </p:txBody>
      </p:sp>
      <p:sp>
        <p:nvSpPr>
          <p:cNvPr id="539" name="Google Shape;539;p59"/>
          <p:cNvSpPr/>
          <p:nvPr/>
        </p:nvSpPr>
        <p:spPr>
          <a:xfrm>
            <a:off x="4773175" y="2330875"/>
            <a:ext cx="4120800" cy="1569600"/>
          </a:xfrm>
          <a:prstGeom prst="roundRect">
            <a:avLst>
              <a:gd name="adj" fmla="val 16667"/>
            </a:avLst>
          </a:prstGeom>
          <a:solidFill>
            <a:srgbClr val="E6B8A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rebuchet MS"/>
                <a:ea typeface="Trebuchet MS"/>
                <a:cs typeface="Trebuchet MS"/>
                <a:sym typeface="Trebuchet MS"/>
              </a:rPr>
              <a:t>Valid if:</a:t>
            </a:r>
            <a:endParaRPr>
              <a:latin typeface="Trebuchet MS"/>
              <a:ea typeface="Trebuchet MS"/>
              <a:cs typeface="Trebuchet MS"/>
              <a:sym typeface="Trebuchet MS"/>
            </a:endParaRPr>
          </a:p>
          <a:p>
            <a:pPr marL="0" lvl="0" indent="0" algn="l" rtl="0">
              <a:spcBef>
                <a:spcPts val="0"/>
              </a:spcBef>
              <a:spcAft>
                <a:spcPts val="0"/>
              </a:spcAft>
              <a:buNone/>
            </a:pPr>
            <a:r>
              <a:rPr lang="en">
                <a:latin typeface="Trebuchet MS"/>
                <a:ea typeface="Trebuchet MS"/>
                <a:cs typeface="Trebuchet MS"/>
                <a:sym typeface="Trebuchet MS"/>
              </a:rPr>
              <a:t>    -- consumed coins valid,</a:t>
            </a:r>
            <a:endParaRPr>
              <a:latin typeface="Trebuchet MS"/>
              <a:ea typeface="Trebuchet MS"/>
              <a:cs typeface="Trebuchet MS"/>
              <a:sym typeface="Trebuchet MS"/>
            </a:endParaRPr>
          </a:p>
          <a:p>
            <a:pPr marL="0" lvl="0" indent="0" algn="l" rtl="0">
              <a:spcBef>
                <a:spcPts val="0"/>
              </a:spcBef>
              <a:spcAft>
                <a:spcPts val="0"/>
              </a:spcAft>
              <a:buNone/>
            </a:pPr>
            <a:r>
              <a:rPr lang="en">
                <a:latin typeface="Trebuchet MS"/>
                <a:ea typeface="Trebuchet MS"/>
                <a:cs typeface="Trebuchet MS"/>
                <a:sym typeface="Trebuchet MS"/>
              </a:rPr>
              <a:t>    -- not already consumed,</a:t>
            </a:r>
            <a:endParaRPr>
              <a:latin typeface="Trebuchet MS"/>
              <a:ea typeface="Trebuchet MS"/>
              <a:cs typeface="Trebuchet MS"/>
              <a:sym typeface="Trebuchet MS"/>
            </a:endParaRPr>
          </a:p>
          <a:p>
            <a:pPr marL="0" lvl="0" indent="0" algn="l" rtl="0">
              <a:spcBef>
                <a:spcPts val="0"/>
              </a:spcBef>
              <a:spcAft>
                <a:spcPts val="0"/>
              </a:spcAft>
              <a:buNone/>
            </a:pPr>
            <a:r>
              <a:rPr lang="en">
                <a:latin typeface="Trebuchet MS"/>
                <a:ea typeface="Trebuchet MS"/>
                <a:cs typeface="Trebuchet MS"/>
                <a:sym typeface="Trebuchet MS"/>
              </a:rPr>
              <a:t>    -- total value out = total value in, and</a:t>
            </a:r>
            <a:endParaRPr>
              <a:latin typeface="Trebuchet MS"/>
              <a:ea typeface="Trebuchet MS"/>
              <a:cs typeface="Trebuchet MS"/>
              <a:sym typeface="Trebuchet MS"/>
            </a:endParaRPr>
          </a:p>
          <a:p>
            <a:pPr marL="0" lvl="0" indent="0" algn="l" rtl="0">
              <a:spcBef>
                <a:spcPts val="0"/>
              </a:spcBef>
              <a:spcAft>
                <a:spcPts val="0"/>
              </a:spcAft>
              <a:buNone/>
            </a:pPr>
            <a:r>
              <a:rPr lang="en">
                <a:latin typeface="Trebuchet MS"/>
                <a:ea typeface="Trebuchet MS"/>
                <a:cs typeface="Trebuchet MS"/>
                <a:sym typeface="Trebuchet MS"/>
              </a:rPr>
              <a:t>    -- signed by owners of all consumed coins</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0"/>
          <p:cNvSpPr txBox="1">
            <a:spLocks noGrp="1"/>
          </p:cNvSpPr>
          <p:nvPr>
            <p:ph type="body" idx="1"/>
          </p:nvPr>
        </p:nvSpPr>
        <p:spPr>
          <a:xfrm>
            <a:off x="457200" y="443800"/>
            <a:ext cx="8229600" cy="435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Immutable coins</a:t>
            </a:r>
            <a:endParaRPr/>
          </a:p>
          <a:p>
            <a:pPr marL="0" lvl="0" indent="0" algn="l" rtl="0">
              <a:spcBef>
                <a:spcPts val="600"/>
              </a:spcBef>
              <a:spcAft>
                <a:spcPts val="0"/>
              </a:spcAft>
              <a:buNone/>
            </a:pPr>
            <a:endParaRPr/>
          </a:p>
          <a:p>
            <a:pPr marL="0" lvl="0" indent="0" algn="l" rtl="0">
              <a:spcBef>
                <a:spcPts val="600"/>
              </a:spcBef>
              <a:spcAft>
                <a:spcPts val="0"/>
              </a:spcAft>
              <a:buNone/>
            </a:pPr>
            <a:r>
              <a:rPr lang="en" sz="2400"/>
              <a:t>Coins can’t be transferred, subdivided, or combined.</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But: you can get the same effect by using transactions</a:t>
            </a:r>
            <a:endParaRPr sz="2400"/>
          </a:p>
          <a:p>
            <a:pPr marL="0" lvl="0" indent="457200" algn="l" rtl="0">
              <a:spcBef>
                <a:spcPts val="600"/>
              </a:spcBef>
              <a:spcAft>
                <a:spcPts val="0"/>
              </a:spcAft>
              <a:buNone/>
            </a:pPr>
            <a:r>
              <a:rPr lang="en" sz="2400"/>
              <a:t>to subdivide: create new trans</a:t>
            </a:r>
            <a:endParaRPr sz="2400"/>
          </a:p>
          <a:p>
            <a:pPr marL="914400" lvl="0" indent="0" algn="l" rtl="0">
              <a:spcBef>
                <a:spcPts val="600"/>
              </a:spcBef>
              <a:spcAft>
                <a:spcPts val="0"/>
              </a:spcAft>
              <a:buNone/>
            </a:pPr>
            <a:r>
              <a:rPr lang="en" sz="2400"/>
              <a:t>consume your coin</a:t>
            </a:r>
            <a:endParaRPr sz="2400"/>
          </a:p>
          <a:p>
            <a:pPr marL="457200" lvl="0" indent="457200" algn="l" rtl="0">
              <a:spcBef>
                <a:spcPts val="600"/>
              </a:spcBef>
              <a:spcAft>
                <a:spcPts val="0"/>
              </a:spcAft>
              <a:buNone/>
            </a:pPr>
            <a:r>
              <a:rPr lang="en" sz="2400"/>
              <a:t>pay out two new coins to yourself</a:t>
            </a:r>
            <a:endParaRPr sz="2400"/>
          </a:p>
          <a:p>
            <a:pPr marL="0" lvl="0" indent="0" algn="l" rtl="0">
              <a:spcBef>
                <a:spcPts val="600"/>
              </a:spcBef>
              <a:spcAft>
                <a:spcPts val="0"/>
              </a:spcAft>
              <a:buNone/>
            </a:pPr>
            <a:r>
              <a:rPr lang="en"/>
              <a:t>	</a:t>
            </a:r>
            <a:endParaRPr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509588"/>
            <a:ext cx="662940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4922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pic>
        <p:nvPicPr>
          <p:cNvPr id="549" name="Google Shape;549;p61"/>
          <p:cNvPicPr preferRelativeResize="0"/>
          <p:nvPr/>
        </p:nvPicPr>
        <p:blipFill>
          <a:blip r:embed="rId3">
            <a:alphaModFix/>
          </a:blip>
          <a:stretch>
            <a:fillRect/>
          </a:stretch>
        </p:blipFill>
        <p:spPr>
          <a:xfrm>
            <a:off x="804700" y="1528675"/>
            <a:ext cx="2102775" cy="2719600"/>
          </a:xfrm>
          <a:prstGeom prst="rect">
            <a:avLst/>
          </a:prstGeom>
          <a:noFill/>
          <a:ln>
            <a:noFill/>
          </a:ln>
        </p:spPr>
      </p:pic>
      <p:sp>
        <p:nvSpPr>
          <p:cNvPr id="550" name="Google Shape;550;p61"/>
          <p:cNvSpPr/>
          <p:nvPr/>
        </p:nvSpPr>
        <p:spPr>
          <a:xfrm>
            <a:off x="1048500" y="1008600"/>
            <a:ext cx="2328600" cy="434700"/>
          </a:xfrm>
          <a:prstGeom prst="wedgeRoundRectCallout">
            <a:avLst>
              <a:gd name="adj1" fmla="val -17111"/>
              <a:gd name="adj2" fmla="val 116687"/>
              <a:gd name="adj3" fmla="val 0"/>
            </a:avLst>
          </a:prstGeom>
          <a:solidFill>
            <a:srgbClr val="E6B8A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rebuchet MS"/>
                <a:ea typeface="Trebuchet MS"/>
                <a:cs typeface="Trebuchet MS"/>
                <a:sym typeface="Trebuchet MS"/>
              </a:rPr>
              <a:t>Don’t worry, I’m honest.</a:t>
            </a:r>
            <a:endParaRPr>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body" idx="1"/>
          </p:nvPr>
        </p:nvSpPr>
        <p:spPr>
          <a:xfrm>
            <a:off x="457200" y="209550"/>
            <a:ext cx="8229600" cy="42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hash pointer is:</a:t>
            </a:r>
            <a:endParaRPr dirty="0"/>
          </a:p>
          <a:p>
            <a:pPr marL="0" lvl="0" indent="0" algn="l" rtl="0">
              <a:spcBef>
                <a:spcPts val="600"/>
              </a:spcBef>
              <a:spcAft>
                <a:spcPts val="0"/>
              </a:spcAft>
              <a:buNone/>
            </a:pPr>
            <a:r>
              <a:rPr lang="en" dirty="0"/>
              <a:t>	* pointer to where some info is stored, and</a:t>
            </a:r>
            <a:endParaRPr dirty="0"/>
          </a:p>
          <a:p>
            <a:pPr marL="0" lvl="0" indent="0" algn="l" rtl="0">
              <a:spcBef>
                <a:spcPts val="600"/>
              </a:spcBef>
              <a:spcAft>
                <a:spcPts val="0"/>
              </a:spcAft>
              <a:buNone/>
            </a:pPr>
            <a:r>
              <a:rPr lang="en" dirty="0"/>
              <a:t>	* (cryptographic) hash of the info</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if we have a hash pointer, we can</a:t>
            </a:r>
            <a:endParaRPr dirty="0"/>
          </a:p>
          <a:p>
            <a:pPr marL="0" lvl="0" indent="0" algn="l" rtl="0">
              <a:spcBef>
                <a:spcPts val="600"/>
              </a:spcBef>
              <a:spcAft>
                <a:spcPts val="0"/>
              </a:spcAft>
              <a:buNone/>
            </a:pPr>
            <a:r>
              <a:rPr lang="en" dirty="0"/>
              <a:t>	* ask to get the info back, and</a:t>
            </a:r>
            <a:endParaRPr dirty="0"/>
          </a:p>
          <a:p>
            <a:pPr marL="0" lvl="0" indent="0" algn="l" rtl="0">
              <a:spcBef>
                <a:spcPts val="600"/>
              </a:spcBef>
              <a:spcAft>
                <a:spcPts val="0"/>
              </a:spcAft>
              <a:buNone/>
            </a:pPr>
            <a:r>
              <a:rPr lang="en" dirty="0"/>
              <a:t>	* verify that it hasn’t changed</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3350"/>
            <a:ext cx="65436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776662"/>
            <a:ext cx="379095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484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pic>
        <p:nvPicPr>
          <p:cNvPr id="549" name="Google Shape;549;p61"/>
          <p:cNvPicPr preferRelativeResize="0"/>
          <p:nvPr/>
        </p:nvPicPr>
        <p:blipFill>
          <a:blip r:embed="rId3">
            <a:alphaModFix/>
          </a:blip>
          <a:stretch>
            <a:fillRect/>
          </a:stretch>
        </p:blipFill>
        <p:spPr>
          <a:xfrm>
            <a:off x="804700" y="1528675"/>
            <a:ext cx="2102775" cy="2719600"/>
          </a:xfrm>
          <a:prstGeom prst="rect">
            <a:avLst/>
          </a:prstGeom>
          <a:noFill/>
          <a:ln>
            <a:noFill/>
          </a:ln>
        </p:spPr>
      </p:pic>
      <p:sp>
        <p:nvSpPr>
          <p:cNvPr id="550" name="Google Shape;550;p61"/>
          <p:cNvSpPr/>
          <p:nvPr/>
        </p:nvSpPr>
        <p:spPr>
          <a:xfrm>
            <a:off x="1048500" y="1008600"/>
            <a:ext cx="2328600" cy="434700"/>
          </a:xfrm>
          <a:prstGeom prst="wedgeRoundRectCallout">
            <a:avLst>
              <a:gd name="adj1" fmla="val -17111"/>
              <a:gd name="adj2" fmla="val 116687"/>
              <a:gd name="adj3" fmla="val 0"/>
            </a:avLst>
          </a:prstGeom>
          <a:solidFill>
            <a:srgbClr val="E6B8A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rebuchet MS"/>
                <a:ea typeface="Trebuchet MS"/>
                <a:cs typeface="Trebuchet MS"/>
                <a:sym typeface="Trebuchet MS"/>
              </a:rPr>
              <a:t>Don’t worry, I’m honest.</a:t>
            </a:r>
            <a:endParaRPr>
              <a:latin typeface="Trebuchet MS"/>
              <a:ea typeface="Trebuchet MS"/>
              <a:cs typeface="Trebuchet MS"/>
              <a:sym typeface="Trebuchet MS"/>
            </a:endParaRPr>
          </a:p>
        </p:txBody>
      </p:sp>
      <p:sp>
        <p:nvSpPr>
          <p:cNvPr id="551" name="Google Shape;551;p61"/>
          <p:cNvSpPr txBox="1"/>
          <p:nvPr/>
        </p:nvSpPr>
        <p:spPr>
          <a:xfrm>
            <a:off x="3767325" y="1876575"/>
            <a:ext cx="4767000" cy="2023800"/>
          </a:xfrm>
          <a:prstGeom prst="rect">
            <a:avLst/>
          </a:pr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rebuchet MS"/>
                <a:ea typeface="Trebuchet MS"/>
                <a:cs typeface="Trebuchet MS"/>
                <a:sym typeface="Trebuchet MS"/>
              </a:rPr>
              <a:t>Crucial question:  </a:t>
            </a:r>
            <a:endParaRPr sz="2400" dirty="0">
              <a:latin typeface="Trebuchet MS"/>
              <a:ea typeface="Trebuchet MS"/>
              <a:cs typeface="Trebuchet MS"/>
              <a:sym typeface="Trebuchet MS"/>
            </a:endParaRPr>
          </a:p>
          <a:p>
            <a:pPr marL="0" lvl="0" indent="0" algn="l" rtl="0">
              <a:spcBef>
                <a:spcPts val="0"/>
              </a:spcBef>
              <a:spcAft>
                <a:spcPts val="0"/>
              </a:spcAft>
              <a:buNone/>
            </a:pPr>
            <a:endParaRPr sz="2400" dirty="0">
              <a:latin typeface="Trebuchet MS"/>
              <a:ea typeface="Trebuchet MS"/>
              <a:cs typeface="Trebuchet MS"/>
              <a:sym typeface="Trebuchet MS"/>
            </a:endParaRPr>
          </a:p>
          <a:p>
            <a:pPr marL="0" lvl="0" indent="0" algn="l" rtl="0">
              <a:spcBef>
                <a:spcPts val="0"/>
              </a:spcBef>
              <a:spcAft>
                <a:spcPts val="0"/>
              </a:spcAft>
              <a:buNone/>
            </a:pPr>
            <a:r>
              <a:rPr lang="en" sz="2400" dirty="0">
                <a:latin typeface="Trebuchet MS"/>
                <a:ea typeface="Trebuchet MS"/>
                <a:cs typeface="Trebuchet MS"/>
                <a:sym typeface="Trebuchet MS"/>
              </a:rPr>
              <a:t>Can we descroogify the currency, and operate without any central, trusted party?</a:t>
            </a:r>
            <a:endParaRPr sz="2400" dirty="0">
              <a:latin typeface="Trebuchet MS"/>
              <a:ea typeface="Trebuchet MS"/>
              <a:cs typeface="Trebuchet MS"/>
              <a:sym typeface="Trebuchet MS"/>
            </a:endParaRPr>
          </a:p>
        </p:txBody>
      </p:sp>
    </p:spTree>
    <p:extLst>
      <p:ext uri="{BB962C8B-B14F-4D97-AF65-F5344CB8AC3E}">
        <p14:creationId xmlns:p14="http://schemas.microsoft.com/office/powerpoint/2010/main" val="10260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
                                        </p:tgtEl>
                                        <p:attrNameLst>
                                          <p:attrName>style.visibility</p:attrName>
                                        </p:attrNameLst>
                                      </p:cBhvr>
                                      <p:to>
                                        <p:strVal val="visible"/>
                                      </p:to>
                                    </p:set>
                                    <p:animEffect transition="in" filter="fade">
                                      <p:cBhvr>
                                        <p:cTn id="7" dur="1"/>
                                        <p:tgtEl>
                                          <p:spTgt spid="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288"/>
            <a:ext cx="7458075"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328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a:xfrm>
            <a:off x="685800" y="1583344"/>
            <a:ext cx="7772400" cy="1159856"/>
          </a:xfrm>
          <a:prstGeom prst="rect">
            <a:avLst/>
          </a:prstGeom>
        </p:spPr>
        <p:txBody>
          <a:bodyPr spcFirstLastPara="1" wrap="square" lIns="91425" tIns="91425" rIns="91425" bIns="91425" anchor="b" anchorCtr="0">
            <a:noAutofit/>
          </a:bodyPr>
          <a:lstStyle/>
          <a:p>
            <a:r>
              <a:rPr lang="en-US" dirty="0"/>
              <a:t>Mechanics of </a:t>
            </a:r>
            <a:r>
              <a:rPr lang="en-US" dirty="0" smtClean="0"/>
              <a:t>Bitcoin</a:t>
            </a:r>
            <a:endParaRPr dirty="0">
              <a:latin typeface="Trebuchet MS"/>
              <a:ea typeface="Trebuchet MS"/>
              <a:cs typeface="Trebuchet MS"/>
              <a:sym typeface="Trebuchet MS"/>
            </a:endParaRPr>
          </a:p>
        </p:txBody>
      </p:sp>
      <p:sp>
        <p:nvSpPr>
          <p:cNvPr id="30" name="Google Shape;30;p8"/>
          <p:cNvSpPr txBox="1">
            <a:spLocks noGrp="1"/>
          </p:cNvSpPr>
          <p:nvPr>
            <p:ph type="subTitle" idx="1"/>
          </p:nvPr>
        </p:nvSpPr>
        <p:spPr>
          <a:xfrm>
            <a:off x="533400" y="514350"/>
            <a:ext cx="7772400" cy="7847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Trebuchet MS"/>
              <a:ea typeface="Trebuchet MS"/>
              <a:cs typeface="Trebuchet MS"/>
              <a:sym typeface="Trebuchet MS"/>
            </a:endParaRPr>
          </a:p>
        </p:txBody>
      </p:sp>
    </p:spTree>
    <p:extLst>
      <p:ext uri="{BB962C8B-B14F-4D97-AF65-F5344CB8AC3E}">
        <p14:creationId xmlns:p14="http://schemas.microsoft.com/office/powerpoint/2010/main" val="5481469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485900" y="17860"/>
            <a:ext cx="6361510" cy="677465"/>
          </a:xfrm>
        </p:spPr>
        <p:txBody>
          <a:bodyPr/>
          <a:lstStyle/>
          <a:p>
            <a:r>
              <a:rPr lang="en-US" altLang="en-US" sz="2100" b="1"/>
              <a:t>What is blockchain, and why does it matter?</a:t>
            </a:r>
          </a:p>
        </p:txBody>
      </p:sp>
      <p:sp>
        <p:nvSpPr>
          <p:cNvPr id="3" name="Content Placeholder 2"/>
          <p:cNvSpPr>
            <a:spLocks noGrp="1"/>
          </p:cNvSpPr>
          <p:nvPr>
            <p:ph idx="1"/>
          </p:nvPr>
        </p:nvSpPr>
        <p:spPr>
          <a:xfrm>
            <a:off x="1485900" y="746522"/>
            <a:ext cx="6172200" cy="3818334"/>
          </a:xfrm>
        </p:spPr>
        <p:txBody>
          <a:bodyPr>
            <a:normAutofit/>
          </a:bodyPr>
          <a:lstStyle/>
          <a:p>
            <a:pPr>
              <a:defRPr/>
            </a:pPr>
            <a:r>
              <a:rPr lang="en-US" sz="1800" dirty="0"/>
              <a:t>A blockchain is a historical record of transactions, much like a database</a:t>
            </a:r>
          </a:p>
          <a:p>
            <a:pPr>
              <a:defRPr/>
            </a:pPr>
            <a:r>
              <a:rPr lang="en-US" sz="1800" dirty="0"/>
              <a:t>Blocks in a chain = pages in a book.</a:t>
            </a:r>
          </a:p>
          <a:p>
            <a:pPr>
              <a:defRPr/>
            </a:pPr>
            <a:r>
              <a:rPr lang="en-US" sz="1800" dirty="0"/>
              <a:t>Each page in a book contains: </a:t>
            </a:r>
          </a:p>
          <a:p>
            <a:pPr lvl="1">
              <a:defRPr/>
            </a:pPr>
            <a:r>
              <a:rPr lang="en-US" sz="1500" dirty="0"/>
              <a:t>The text: the story </a:t>
            </a:r>
          </a:p>
          <a:p>
            <a:pPr lvl="2">
              <a:defRPr/>
            </a:pPr>
            <a:r>
              <a:rPr lang="en-US" sz="1200" dirty="0"/>
              <a:t>Equivalent to transactions in case of </a:t>
            </a:r>
            <a:r>
              <a:rPr lang="en-US" sz="1200" dirty="0" err="1"/>
              <a:t>blockchain</a:t>
            </a:r>
            <a:endParaRPr lang="en-US" sz="1200" dirty="0"/>
          </a:p>
          <a:p>
            <a:pPr lvl="1">
              <a:defRPr/>
            </a:pPr>
            <a:r>
              <a:rPr lang="en-US" sz="1500" dirty="0"/>
              <a:t>Each page has information about itself (metadata): </a:t>
            </a:r>
            <a:r>
              <a:rPr lang="en-US" sz="1200" dirty="0"/>
              <a:t>title of the book, chapter title, page number, etc. </a:t>
            </a:r>
          </a:p>
          <a:p>
            <a:pPr lvl="2">
              <a:defRPr/>
            </a:pPr>
            <a:r>
              <a:rPr lang="en-US" sz="1200" dirty="0"/>
              <a:t>A </a:t>
            </a:r>
            <a:r>
              <a:rPr lang="en-US" sz="1200" i="1" dirty="0"/>
              <a:t>header</a:t>
            </a:r>
            <a:r>
              <a:rPr lang="en-US" sz="1200" dirty="0"/>
              <a:t> which contains the data about the block: e.g. technical information, a reference to the previous block, and a digital fingerprint (aka “hash”) of the data contained in this block, among other things.</a:t>
            </a:r>
            <a:endParaRPr lang="en-US" sz="1800" dirty="0"/>
          </a:p>
          <a:p>
            <a:pPr marL="0" indent="0">
              <a:buNone/>
              <a:defRPr/>
            </a:pPr>
            <a:endParaRPr lang="en-US" sz="1800" dirty="0"/>
          </a:p>
          <a:p>
            <a:pPr marL="0" indent="0">
              <a:buNone/>
              <a:defRPr/>
            </a:pPr>
            <a:endParaRPr lang="en-US" sz="1800" dirty="0"/>
          </a:p>
          <a:p>
            <a:pPr marL="0" indent="0">
              <a:buNone/>
              <a:defRPr/>
            </a:pPr>
            <a:endParaRPr lang="en-US" sz="1125" dirty="0"/>
          </a:p>
          <a:p>
            <a:pPr>
              <a:defRPr/>
            </a:pPr>
            <a:endParaRPr lang="en-US" sz="1800" dirty="0"/>
          </a:p>
        </p:txBody>
      </p:sp>
      <p:pic>
        <p:nvPicPr>
          <p:cNvPr id="3174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912" y="3638550"/>
            <a:ext cx="3729038" cy="113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4"/>
          <p:cNvSpPr txBox="1">
            <a:spLocks noChangeArrowheads="1"/>
          </p:cNvSpPr>
          <p:nvPr/>
        </p:nvSpPr>
        <p:spPr bwMode="auto">
          <a:xfrm>
            <a:off x="4171950" y="4336257"/>
            <a:ext cx="31822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685800" fontAlgn="base">
              <a:spcAft>
                <a:spcPct val="0"/>
              </a:spcAft>
              <a:buClrTx/>
              <a:buNone/>
            </a:pPr>
            <a:r>
              <a:rPr lang="en-US" altLang="en-US" sz="750" b="1" kern="1200">
                <a:solidFill>
                  <a:srgbClr val="0000FF"/>
                </a:solidFill>
                <a:latin typeface="Arial" panose="020B0604020202020204" pitchFamily="34" charset="0"/>
                <a:ea typeface="+mn-ea"/>
                <a:cs typeface="+mn-cs"/>
              </a:rPr>
              <a:t>“Bits on Blocks”, Blog by Antony Lewis, https://bitsonblocks.net/</a:t>
            </a:r>
          </a:p>
        </p:txBody>
      </p:sp>
    </p:spTree>
    <p:extLst>
      <p:ext uri="{BB962C8B-B14F-4D97-AF65-F5344CB8AC3E}">
        <p14:creationId xmlns:p14="http://schemas.microsoft.com/office/powerpoint/2010/main" val="324461621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Peer to Peer Network</a:t>
            </a:r>
          </a:p>
        </p:txBody>
      </p:sp>
      <p:sp>
        <p:nvSpPr>
          <p:cNvPr id="30723" name="Content Placeholder 2"/>
          <p:cNvSpPr>
            <a:spLocks noGrp="1"/>
          </p:cNvSpPr>
          <p:nvPr>
            <p:ph idx="1"/>
          </p:nvPr>
        </p:nvSpPr>
        <p:spPr/>
        <p:txBody>
          <a:bodyPr/>
          <a:lstStyle/>
          <a:p>
            <a:endParaRPr lang="en-US" altLang="en-US" smtClean="0"/>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4" y="1600200"/>
            <a:ext cx="4067175" cy="229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86001"/>
            <a:ext cx="3105150" cy="178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37081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Peer to Peer Network</a:t>
            </a:r>
          </a:p>
        </p:txBody>
      </p:sp>
      <p:sp>
        <p:nvSpPr>
          <p:cNvPr id="35843" name="Content Placeholder 2"/>
          <p:cNvSpPr>
            <a:spLocks noGrp="1"/>
          </p:cNvSpPr>
          <p:nvPr>
            <p:ph idx="1"/>
          </p:nvPr>
        </p:nvSpPr>
        <p:spPr>
          <a:xfrm>
            <a:off x="304800" y="1485900"/>
            <a:ext cx="8534400" cy="3086100"/>
          </a:xfrm>
        </p:spPr>
        <p:txBody>
          <a:bodyPr/>
          <a:lstStyle/>
          <a:p>
            <a:pPr marL="0" indent="0">
              <a:buFontTx/>
              <a:buNone/>
            </a:pPr>
            <a:r>
              <a:rPr lang="en-US" altLang="en-US" sz="1800" i="1" dirty="0" smtClean="0"/>
              <a:t>A distributed network architecture may be called a Peer-to-Peer (P-to-P, P2P,.) network, if the participants share a part of their own hardware resources (processing power, storage capacity, network link capacity, printers,.). These shared resources are necessary to provide the Service and content offered by the network (e.g. file sharing or shared workspaces for collaboration). They are accessible by other peers directly, without passing intermediary entities. The participants of such a network are thus resource (Service and content) providers as well as resource (Service and content) requestors (</a:t>
            </a:r>
            <a:r>
              <a:rPr lang="en-US" altLang="en-US" sz="1800" i="1" dirty="0" err="1" smtClean="0"/>
              <a:t>Servent</a:t>
            </a:r>
            <a:r>
              <a:rPr lang="en-US" altLang="en-US" sz="1800" i="1" dirty="0" smtClean="0"/>
              <a:t>-concept).</a:t>
            </a:r>
          </a:p>
          <a:p>
            <a:pPr marL="0" indent="0">
              <a:buFontTx/>
              <a:buNone/>
            </a:pPr>
            <a:endParaRPr lang="en-US" altLang="en-US" sz="1800" i="1" dirty="0" smtClean="0"/>
          </a:p>
          <a:p>
            <a:pPr marL="0" indent="0">
              <a:buFontTx/>
              <a:buNone/>
            </a:pPr>
            <a:r>
              <a:rPr lang="en-US" altLang="en-US" sz="1800" dirty="0" smtClean="0"/>
              <a:t>- </a:t>
            </a:r>
            <a:r>
              <a:rPr lang="en-US" altLang="en-US" sz="1800" dirty="0" err="1" smtClean="0"/>
              <a:t>Rüdiger</a:t>
            </a:r>
            <a:r>
              <a:rPr lang="en-US" altLang="en-US" sz="1800" dirty="0" smtClean="0"/>
              <a:t> </a:t>
            </a:r>
            <a:r>
              <a:rPr lang="en-US" altLang="en-US" sz="1800" dirty="0" err="1" smtClean="0"/>
              <a:t>Schollmeier</a:t>
            </a:r>
            <a:r>
              <a:rPr lang="en-US" altLang="en-US" sz="1800" dirty="0" smtClean="0"/>
              <a:t>, 2002</a:t>
            </a:r>
          </a:p>
        </p:txBody>
      </p:sp>
    </p:spTree>
    <p:extLst>
      <p:ext uri="{BB962C8B-B14F-4D97-AF65-F5344CB8AC3E}">
        <p14:creationId xmlns:p14="http://schemas.microsoft.com/office/powerpoint/2010/main" val="4474499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05978"/>
            <a:ext cx="8229600" cy="857250"/>
          </a:xfrm>
        </p:spPr>
        <p:txBody>
          <a:bodyPr/>
          <a:lstStyle/>
          <a:p>
            <a:pPr eaLnBrk="1" hangingPunct="1">
              <a:spcBef>
                <a:spcPct val="0"/>
              </a:spcBef>
              <a:spcAft>
                <a:spcPct val="0"/>
              </a:spcAft>
              <a:buFont typeface="Trebuchet MS" pitchFamily="34" charset="0"/>
              <a:buNone/>
            </a:pPr>
            <a:r>
              <a:rPr lang="en-US" altLang="en-US" sz="3600" b="1" smtClean="0">
                <a:latin typeface="Trebuchet MS" pitchFamily="34" charset="0"/>
                <a:cs typeface="Arial" charset="0"/>
                <a:sym typeface="Trebuchet MS" pitchFamily="34" charset="0"/>
              </a:rPr>
              <a:t>How to achieve consistency?</a:t>
            </a:r>
          </a:p>
        </p:txBody>
      </p:sp>
      <p:sp>
        <p:nvSpPr>
          <p:cNvPr id="31747" name="Text Placeholder 2"/>
          <p:cNvSpPr>
            <a:spLocks noGrp="1"/>
          </p:cNvSpPr>
          <p:nvPr>
            <p:ph type="body" idx="1"/>
          </p:nvPr>
        </p:nvSpPr>
        <p:spPr>
          <a:xfrm>
            <a:off x="457200" y="1200150"/>
            <a:ext cx="8229600" cy="3725466"/>
          </a:xfrm>
        </p:spPr>
        <p:txBody>
          <a:bodyPr/>
          <a:lstStyle/>
          <a:p>
            <a:pPr eaLnBrk="1" hangingPunct="1">
              <a:spcAft>
                <a:spcPct val="0"/>
              </a:spcAft>
              <a:buFont typeface="Trebuchet MS" pitchFamily="34" charset="0"/>
              <a:buChar char="●"/>
            </a:pPr>
            <a:endParaRPr lang="en-US" altLang="en-US" sz="3000" smtClean="0">
              <a:latin typeface="Trebuchet MS" pitchFamily="34" charset="0"/>
              <a:cs typeface="Arial" charset="0"/>
              <a:sym typeface="Trebuchet MS" pitchFamily="34" charset="0"/>
            </a:endParaRPr>
          </a:p>
        </p:txBody>
      </p:sp>
      <p:pic>
        <p:nvPicPr>
          <p:cNvPr id="317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7" y="1485900"/>
            <a:ext cx="82962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44856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4"/>
          <p:cNvSpPr txBox="1">
            <a:spLocks noGrp="1"/>
          </p:cNvSpPr>
          <p:nvPr>
            <p:ph type="subTitle" idx="1"/>
          </p:nvPr>
        </p:nvSpPr>
        <p:spPr>
          <a:xfrm>
            <a:off x="685800" y="1834929"/>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Public </a:t>
            </a:r>
            <a:r>
              <a:rPr lang="en" dirty="0"/>
              <a:t>Keys as Identities</a:t>
            </a:r>
            <a:endParaRPr dirty="0">
              <a:latin typeface="Trebuchet MS"/>
              <a:ea typeface="Trebuchet MS"/>
              <a:cs typeface="Trebuchet MS"/>
              <a:sym typeface="Trebuchet MS"/>
            </a:endParaRPr>
          </a:p>
        </p:txBody>
      </p:sp>
    </p:spTree>
    <p:extLst>
      <p:ext uri="{BB962C8B-B14F-4D97-AF65-F5344CB8AC3E}">
        <p14:creationId xmlns:p14="http://schemas.microsoft.com/office/powerpoint/2010/main" val="352205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a:buNone/>
            </a:pPr>
            <a:r>
              <a:rPr lang="en" sz="3200" b="1" i="0" u="none" strike="noStrike" cap="none">
                <a:solidFill>
                  <a:schemeClr val="dk1"/>
                </a:solidFill>
                <a:latin typeface="Trebuchet MS"/>
                <a:ea typeface="Trebuchet MS"/>
                <a:cs typeface="Trebuchet MS"/>
                <a:sym typeface="Trebuchet MS"/>
              </a:rPr>
              <a:t>Why don’t Bitcoin nodes have identities?</a:t>
            </a:r>
            <a:endParaRPr sz="3200" b="1" i="0" u="none" strike="noStrike" cap="none">
              <a:solidFill>
                <a:schemeClr val="dk1"/>
              </a:solidFill>
              <a:latin typeface="Trebuchet MS"/>
              <a:ea typeface="Trebuchet MS"/>
              <a:cs typeface="Trebuchet MS"/>
              <a:sym typeface="Trebuchet MS"/>
            </a:endParaRPr>
          </a:p>
        </p:txBody>
      </p:sp>
      <p:sp>
        <p:nvSpPr>
          <p:cNvPr id="209" name="Google Shape;209;p30"/>
          <p:cNvSpPr txBox="1">
            <a:spLocks noGrp="1"/>
          </p:cNvSpPr>
          <p:nvPr>
            <p:ph type="body" idx="1"/>
          </p:nvPr>
        </p:nvSpPr>
        <p:spPr>
          <a:xfrm>
            <a:off x="457200" y="2190750"/>
            <a:ext cx="8229600" cy="22778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a:buNone/>
            </a:pPr>
            <a:r>
              <a:rPr lang="en-US" sz="3000" b="0" i="0" u="none" strike="noStrike" cap="none" dirty="0" smtClean="0">
                <a:solidFill>
                  <a:schemeClr val="dk1"/>
                </a:solidFill>
                <a:latin typeface="Trebuchet MS"/>
                <a:ea typeface="Trebuchet MS"/>
                <a:cs typeface="Trebuchet MS"/>
                <a:sym typeface="Trebuchet MS"/>
              </a:rPr>
              <a:t>No Central Authority</a:t>
            </a:r>
          </a:p>
          <a:p>
            <a:pPr marL="0" marR="0" lvl="0" indent="0" algn="l" rtl="0">
              <a:lnSpc>
                <a:spcPct val="100000"/>
              </a:lnSpc>
              <a:spcBef>
                <a:spcPts val="0"/>
              </a:spcBef>
              <a:spcAft>
                <a:spcPts val="0"/>
              </a:spcAft>
              <a:buClr>
                <a:schemeClr val="dk1"/>
              </a:buClr>
              <a:buFont typeface="Trebuchet MS"/>
              <a:buNone/>
            </a:pPr>
            <a:endParaRPr sz="3000" b="0" i="0" u="none" strike="noStrike" cap="none" dirty="0">
              <a:solidFill>
                <a:schemeClr val="dk1"/>
              </a:solidFill>
              <a:latin typeface="Trebuchet MS"/>
              <a:ea typeface="Trebuchet MS"/>
              <a:cs typeface="Trebuchet MS"/>
              <a:sym typeface="Trebuchet MS"/>
            </a:endParaRPr>
          </a:p>
        </p:txBody>
      </p:sp>
    </p:spTree>
    <p:extLst>
      <p:ext uri="{BB962C8B-B14F-4D97-AF65-F5344CB8AC3E}">
        <p14:creationId xmlns:p14="http://schemas.microsoft.com/office/powerpoint/2010/main" val="3457901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p:nvPr/>
        </p:nvSpPr>
        <p:spPr>
          <a:xfrm>
            <a:off x="1422150" y="1873250"/>
            <a:ext cx="2166600" cy="25665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(data)</a:t>
            </a:r>
            <a:endParaRPr sz="2400">
              <a:latin typeface="Trebuchet MS"/>
              <a:ea typeface="Trebuchet MS"/>
              <a:cs typeface="Trebuchet MS"/>
              <a:sym typeface="Trebuchet MS"/>
            </a:endParaRPr>
          </a:p>
        </p:txBody>
      </p:sp>
      <p:sp>
        <p:nvSpPr>
          <p:cNvPr id="200" name="Google Shape;200;p29"/>
          <p:cNvSpPr txBox="1"/>
          <p:nvPr/>
        </p:nvSpPr>
        <p:spPr>
          <a:xfrm>
            <a:off x="5355300" y="1506600"/>
            <a:ext cx="3657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Trebuchet MS"/>
                <a:ea typeface="Trebuchet MS"/>
                <a:cs typeface="Trebuchet MS"/>
                <a:sym typeface="Trebuchet MS"/>
              </a:rPr>
              <a:t>H(  )</a:t>
            </a:r>
            <a:endParaRPr sz="4800">
              <a:latin typeface="Trebuchet MS"/>
              <a:ea typeface="Trebuchet MS"/>
              <a:cs typeface="Trebuchet MS"/>
              <a:sym typeface="Trebuchet MS"/>
            </a:endParaRPr>
          </a:p>
        </p:txBody>
      </p:sp>
      <p:sp>
        <p:nvSpPr>
          <p:cNvPr id="201" name="Google Shape;201;p29"/>
          <p:cNvSpPr/>
          <p:nvPr/>
        </p:nvSpPr>
        <p:spPr>
          <a:xfrm>
            <a:off x="2477650" y="1151050"/>
            <a:ext cx="3788700" cy="877750"/>
          </a:xfrm>
          <a:custGeom>
            <a:avLst/>
            <a:gdLst/>
            <a:ahLst/>
            <a:cxnLst/>
            <a:rect l="l" t="t" r="r" b="b"/>
            <a:pathLst>
              <a:path w="151548" h="35110" extrusionOk="0">
                <a:moveTo>
                  <a:pt x="151548" y="35110"/>
                </a:moveTo>
                <a:lnTo>
                  <a:pt x="151104" y="0"/>
                </a:lnTo>
                <a:lnTo>
                  <a:pt x="0" y="445"/>
                </a:lnTo>
                <a:lnTo>
                  <a:pt x="0" y="29332"/>
                </a:lnTo>
              </a:path>
            </a:pathLst>
          </a:custGeom>
          <a:noFill/>
          <a:ln w="76200" cap="flat" cmpd="sng">
            <a:solidFill>
              <a:srgbClr val="990000"/>
            </a:solidFill>
            <a:prstDash val="solid"/>
            <a:round/>
            <a:headEnd type="none" w="med" len="med"/>
            <a:tailEnd type="stealth" w="med" len="med"/>
          </a:ln>
        </p:spPr>
      </p:sp>
      <p:sp>
        <p:nvSpPr>
          <p:cNvPr id="202" name="Google Shape;202;p29"/>
          <p:cNvSpPr txBox="1"/>
          <p:nvPr/>
        </p:nvSpPr>
        <p:spPr>
          <a:xfrm>
            <a:off x="5355300" y="2927900"/>
            <a:ext cx="2799900" cy="457200"/>
          </a:xfrm>
          <a:prstGeom prst="rect">
            <a:avLst/>
          </a:pr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rebuchet MS"/>
                <a:ea typeface="Trebuchet MS"/>
                <a:cs typeface="Trebuchet MS"/>
                <a:sym typeface="Trebuchet MS"/>
              </a:rPr>
              <a:t>will draw hash pointers like this</a:t>
            </a:r>
            <a:endParaRPr>
              <a:latin typeface="Trebuchet MS"/>
              <a:ea typeface="Trebuchet MS"/>
              <a:cs typeface="Trebuchet MS"/>
              <a:sym typeface="Trebuchet MS"/>
            </a:endParaRPr>
          </a:p>
        </p:txBody>
      </p:sp>
      <p:cxnSp>
        <p:nvCxnSpPr>
          <p:cNvPr id="203" name="Google Shape;203;p29"/>
          <p:cNvCxnSpPr/>
          <p:nvPr/>
        </p:nvCxnSpPr>
        <p:spPr>
          <a:xfrm rot="10800000">
            <a:off x="6343975" y="2539950"/>
            <a:ext cx="133500" cy="3888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5"/>
          <p:cNvSpPr txBox="1">
            <a:spLocks noGrp="1"/>
          </p:cNvSpPr>
          <p:nvPr>
            <p:ph type="body" idx="1"/>
          </p:nvPr>
        </p:nvSpPr>
        <p:spPr>
          <a:xfrm>
            <a:off x="457200" y="443800"/>
            <a:ext cx="8229600" cy="435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Useful trick: public key == an identity</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sz="2400" dirty="0"/>
              <a:t>if you see </a:t>
            </a:r>
            <a:r>
              <a:rPr lang="en" sz="2400" i="1" dirty="0"/>
              <a:t>sig</a:t>
            </a:r>
            <a:r>
              <a:rPr lang="en" sz="2400" dirty="0"/>
              <a:t> such that </a:t>
            </a:r>
            <a:r>
              <a:rPr lang="en" sz="2400" i="1" dirty="0"/>
              <a:t>verify(pk, msg, sig)==true</a:t>
            </a:r>
            <a:r>
              <a:rPr lang="en" sz="2400" dirty="0"/>
              <a:t>,</a:t>
            </a:r>
            <a:endParaRPr sz="2400" dirty="0"/>
          </a:p>
          <a:p>
            <a:pPr marL="0" lvl="0" indent="0" algn="l" rtl="0">
              <a:spcBef>
                <a:spcPts val="600"/>
              </a:spcBef>
              <a:spcAft>
                <a:spcPts val="0"/>
              </a:spcAft>
              <a:buNone/>
            </a:pPr>
            <a:r>
              <a:rPr lang="en" sz="2400" dirty="0"/>
              <a:t>think of it as</a:t>
            </a:r>
            <a:endParaRPr sz="2400" dirty="0"/>
          </a:p>
          <a:p>
            <a:pPr marL="0" lvl="0" indent="0" algn="l" rtl="0">
              <a:spcBef>
                <a:spcPts val="600"/>
              </a:spcBef>
              <a:spcAft>
                <a:spcPts val="0"/>
              </a:spcAft>
              <a:buNone/>
            </a:pPr>
            <a:r>
              <a:rPr lang="en" sz="2400" dirty="0"/>
              <a:t>	</a:t>
            </a:r>
            <a:r>
              <a:rPr lang="en" sz="2400" i="1" dirty="0"/>
              <a:t>pk</a:t>
            </a:r>
            <a:r>
              <a:rPr lang="en" sz="2400" dirty="0"/>
              <a:t> says, “</a:t>
            </a:r>
            <a:r>
              <a:rPr lang="en" sz="2400" i="1" dirty="0"/>
              <a:t>[msg]</a:t>
            </a:r>
            <a:r>
              <a:rPr lang="en" sz="2400" dirty="0"/>
              <a:t>”.</a:t>
            </a:r>
            <a:endParaRPr sz="2400" dirty="0"/>
          </a:p>
          <a:p>
            <a:pPr marL="0" lvl="0" indent="0" algn="l" rtl="0">
              <a:spcBef>
                <a:spcPts val="600"/>
              </a:spcBef>
              <a:spcAft>
                <a:spcPts val="0"/>
              </a:spcAft>
              <a:buNone/>
            </a:pPr>
            <a:endParaRPr sz="2400" dirty="0"/>
          </a:p>
          <a:p>
            <a:pPr marL="0" lvl="0" indent="0" algn="l" rtl="0">
              <a:spcBef>
                <a:spcPts val="600"/>
              </a:spcBef>
              <a:spcAft>
                <a:spcPts val="0"/>
              </a:spcAft>
              <a:buNone/>
            </a:pPr>
            <a:r>
              <a:rPr lang="en" sz="2400" dirty="0"/>
              <a:t>to “speak for” </a:t>
            </a:r>
            <a:r>
              <a:rPr lang="en" sz="2400" i="1" dirty="0"/>
              <a:t>pk</a:t>
            </a:r>
            <a:r>
              <a:rPr lang="en" sz="2400" dirty="0"/>
              <a:t>, you must know matching secret key </a:t>
            </a:r>
            <a:r>
              <a:rPr lang="en" sz="2400" i="1" dirty="0"/>
              <a:t>sk</a:t>
            </a:r>
            <a:endParaRPr i="1" dirty="0"/>
          </a:p>
          <a:p>
            <a:pPr marL="0" lvl="0" indent="0" algn="l" rtl="0">
              <a:spcBef>
                <a:spcPts val="600"/>
              </a:spcBef>
              <a:spcAft>
                <a:spcPts val="0"/>
              </a:spcAft>
              <a:buNone/>
            </a:pPr>
            <a:r>
              <a:rPr lang="en" dirty="0"/>
              <a:t>	</a:t>
            </a:r>
            <a:endParaRPr sz="2400" dirty="0"/>
          </a:p>
        </p:txBody>
      </p:sp>
      <p:pic>
        <p:nvPicPr>
          <p:cNvPr id="2" name="Picture 1"/>
          <p:cNvPicPr>
            <a:picLocks noChangeAspect="1"/>
          </p:cNvPicPr>
          <p:nvPr/>
        </p:nvPicPr>
        <p:blipFill>
          <a:blip r:embed="rId3"/>
          <a:stretch>
            <a:fillRect/>
          </a:stretch>
        </p:blipFill>
        <p:spPr>
          <a:xfrm>
            <a:off x="7239000" y="209550"/>
            <a:ext cx="1762371" cy="1066800"/>
          </a:xfrm>
          <a:prstGeom prst="rect">
            <a:avLst/>
          </a:prstGeom>
        </p:spPr>
      </p:pic>
    </p:spTree>
    <p:extLst>
      <p:ext uri="{BB962C8B-B14F-4D97-AF65-F5344CB8AC3E}">
        <p14:creationId xmlns:p14="http://schemas.microsoft.com/office/powerpoint/2010/main" val="4039299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6"/>
          <p:cNvSpPr txBox="1">
            <a:spLocks noGrp="1"/>
          </p:cNvSpPr>
          <p:nvPr>
            <p:ph type="body" idx="1"/>
          </p:nvPr>
        </p:nvSpPr>
        <p:spPr>
          <a:xfrm>
            <a:off x="457200" y="443800"/>
            <a:ext cx="8229600" cy="435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to make a new identity</a:t>
            </a:r>
            <a:endParaRPr/>
          </a:p>
          <a:p>
            <a:pPr marL="0" lvl="0" indent="0" algn="l" rtl="0">
              <a:spcBef>
                <a:spcPts val="600"/>
              </a:spcBef>
              <a:spcAft>
                <a:spcPts val="0"/>
              </a:spcAft>
              <a:buNone/>
            </a:pPr>
            <a:endParaRPr/>
          </a:p>
          <a:p>
            <a:pPr marL="0" lvl="0" indent="0" algn="l" rtl="0">
              <a:spcBef>
                <a:spcPts val="600"/>
              </a:spcBef>
              <a:spcAft>
                <a:spcPts val="0"/>
              </a:spcAft>
              <a:buNone/>
            </a:pPr>
            <a:r>
              <a:rPr lang="en" sz="2400"/>
              <a:t>create a new, random key-pair </a:t>
            </a:r>
            <a:r>
              <a:rPr lang="en" sz="2400" i="1"/>
              <a:t>(sk, pk)</a:t>
            </a:r>
            <a:endParaRPr sz="2400" i="1"/>
          </a:p>
          <a:p>
            <a:pPr marL="0" lvl="0" indent="0" algn="l" rtl="0">
              <a:spcBef>
                <a:spcPts val="600"/>
              </a:spcBef>
              <a:spcAft>
                <a:spcPts val="0"/>
              </a:spcAft>
              <a:buNone/>
            </a:pPr>
            <a:r>
              <a:rPr lang="en" sz="2400" i="1"/>
              <a:t>	pk </a:t>
            </a:r>
            <a:r>
              <a:rPr lang="en" sz="2400"/>
              <a:t>is the public “name” you can use</a:t>
            </a:r>
            <a:endParaRPr sz="2400"/>
          </a:p>
          <a:p>
            <a:pPr marL="0" lvl="0" indent="0" algn="l" rtl="0">
              <a:spcBef>
                <a:spcPts val="600"/>
              </a:spcBef>
              <a:spcAft>
                <a:spcPts val="0"/>
              </a:spcAft>
              <a:buNone/>
            </a:pPr>
            <a:r>
              <a:rPr lang="en" sz="2400"/>
              <a:t>		[usually better to use Hash(pk)]</a:t>
            </a:r>
            <a:endParaRPr sz="2400"/>
          </a:p>
          <a:p>
            <a:pPr marL="0" lvl="0" indent="0" algn="l" rtl="0">
              <a:spcBef>
                <a:spcPts val="600"/>
              </a:spcBef>
              <a:spcAft>
                <a:spcPts val="0"/>
              </a:spcAft>
              <a:buNone/>
            </a:pPr>
            <a:r>
              <a:rPr lang="en" sz="2400"/>
              <a:t>	</a:t>
            </a:r>
            <a:r>
              <a:rPr lang="en" sz="2400" i="1"/>
              <a:t>sk </a:t>
            </a:r>
            <a:r>
              <a:rPr lang="en" sz="2400"/>
              <a:t>lets you “speak for” the identity</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you control the identity, because only you know </a:t>
            </a:r>
            <a:r>
              <a:rPr lang="en" sz="2400" i="1"/>
              <a:t>sk</a:t>
            </a:r>
            <a:endParaRPr sz="2400" i="1"/>
          </a:p>
          <a:p>
            <a:pPr marL="0" lvl="0" indent="0" algn="l" rtl="0">
              <a:spcBef>
                <a:spcPts val="600"/>
              </a:spcBef>
              <a:spcAft>
                <a:spcPts val="0"/>
              </a:spcAft>
              <a:buNone/>
            </a:pPr>
            <a:r>
              <a:rPr lang="en" sz="2400"/>
              <a:t>if </a:t>
            </a:r>
            <a:r>
              <a:rPr lang="en" sz="2400" i="1"/>
              <a:t>pk</a:t>
            </a:r>
            <a:r>
              <a:rPr lang="en" sz="2400"/>
              <a:t> “looks random”, nobody needs to know who you are</a:t>
            </a:r>
            <a:endParaRPr sz="2400"/>
          </a:p>
          <a:p>
            <a:pPr marL="0" lvl="0" indent="0" algn="l" rtl="0">
              <a:spcBef>
                <a:spcPts val="600"/>
              </a:spcBef>
              <a:spcAft>
                <a:spcPts val="0"/>
              </a:spcAft>
              <a:buNone/>
            </a:pPr>
            <a:r>
              <a:rPr lang="en"/>
              <a:t>	</a:t>
            </a:r>
            <a:endParaRPr sz="2400"/>
          </a:p>
        </p:txBody>
      </p:sp>
    </p:spTree>
    <p:extLst>
      <p:ext uri="{BB962C8B-B14F-4D97-AF65-F5344CB8AC3E}">
        <p14:creationId xmlns:p14="http://schemas.microsoft.com/office/powerpoint/2010/main" val="870792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7"/>
          <p:cNvSpPr txBox="1">
            <a:spLocks noGrp="1"/>
          </p:cNvSpPr>
          <p:nvPr>
            <p:ph type="body" idx="1"/>
          </p:nvPr>
        </p:nvSpPr>
        <p:spPr>
          <a:xfrm>
            <a:off x="457200" y="209550"/>
            <a:ext cx="8229600" cy="45941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Decentralized identity management</a:t>
            </a:r>
            <a:endParaRPr dirty="0"/>
          </a:p>
          <a:p>
            <a:pPr marL="0" lvl="0" indent="0" algn="l" rtl="0">
              <a:spcBef>
                <a:spcPts val="600"/>
              </a:spcBef>
              <a:spcAft>
                <a:spcPts val="0"/>
              </a:spcAft>
              <a:buNone/>
            </a:pPr>
            <a:r>
              <a:rPr lang="en-US" sz="2400" dirty="0" smtClean="0"/>
              <a:t>Public Key as </a:t>
            </a:r>
            <a:r>
              <a:rPr lang="en-US" sz="2400" dirty="0" err="1" smtClean="0"/>
              <a:t>Idenitity</a:t>
            </a:r>
            <a:r>
              <a:rPr lang="en-US" sz="2400" dirty="0" smtClean="0"/>
              <a:t>!</a:t>
            </a:r>
          </a:p>
          <a:p>
            <a:pPr marL="0" lvl="0" indent="0" algn="l" rtl="0">
              <a:spcBef>
                <a:spcPts val="600"/>
              </a:spcBef>
              <a:spcAft>
                <a:spcPts val="0"/>
              </a:spcAft>
              <a:buNone/>
            </a:pPr>
            <a:endParaRPr lang="en-US" sz="2400" dirty="0"/>
          </a:p>
          <a:p>
            <a:pPr marL="0" lvl="0" indent="0">
              <a:buNone/>
            </a:pPr>
            <a:r>
              <a:rPr lang="en-US" sz="2400" dirty="0"/>
              <a:t>anybody can make a new identity at any time - make as many as you want</a:t>
            </a:r>
            <a:r>
              <a:rPr lang="en-US" sz="2400" dirty="0" smtClean="0"/>
              <a:t>!</a:t>
            </a:r>
          </a:p>
          <a:p>
            <a:pPr marL="0" lvl="0" indent="0">
              <a:buNone/>
            </a:pPr>
            <a:endParaRPr lang="en-US" sz="2400" dirty="0"/>
          </a:p>
          <a:p>
            <a:pPr marL="0" indent="0">
              <a:spcBef>
                <a:spcPts val="0"/>
              </a:spcBef>
              <a:buNone/>
            </a:pPr>
            <a:r>
              <a:rPr lang="en-US" sz="2400" u="sng" dirty="0"/>
              <a:t>These identities are called “addresses” in Bitcoin.</a:t>
            </a:r>
          </a:p>
          <a:p>
            <a:pPr marL="0" lvl="0" indent="0">
              <a:spcBef>
                <a:spcPts val="0"/>
              </a:spcBef>
              <a:buNone/>
            </a:pPr>
            <a:endParaRPr lang="en-US" sz="2400" b="1" i="1" dirty="0"/>
          </a:p>
          <a:p>
            <a:pPr marL="0" lvl="0" indent="0">
              <a:spcBef>
                <a:spcPts val="0"/>
              </a:spcBef>
              <a:buNone/>
            </a:pPr>
            <a:r>
              <a:rPr lang="en-US" sz="2400" dirty="0" err="1"/>
              <a:t>Pseudonymity</a:t>
            </a:r>
            <a:r>
              <a:rPr lang="en-US" sz="2400" dirty="0"/>
              <a:t> is a goal of Bitcoin</a:t>
            </a:r>
          </a:p>
          <a:p>
            <a:pPr marL="0" lvl="0" indent="0">
              <a:spcBef>
                <a:spcPts val="0"/>
              </a:spcBef>
              <a:buNone/>
            </a:pPr>
            <a:endParaRPr lang="en-US" sz="2400" dirty="0"/>
          </a:p>
          <a:p>
            <a:pPr marL="0" indent="0">
              <a:buNone/>
            </a:pPr>
            <a:r>
              <a:rPr lang="en-US" sz="2400" dirty="0" smtClean="0"/>
              <a:t>Identity </a:t>
            </a:r>
            <a:r>
              <a:rPr lang="en-US" sz="2400" dirty="0"/>
              <a:t>is hard in a P2P system — </a:t>
            </a:r>
            <a:r>
              <a:rPr lang="en-US" sz="2400" u="sng" dirty="0"/>
              <a:t>Sybil attack</a:t>
            </a:r>
            <a:endParaRPr lang="en-US" sz="2400" dirty="0"/>
          </a:p>
          <a:p>
            <a:pPr marL="0" lvl="0" indent="0" algn="l" rtl="0">
              <a:spcBef>
                <a:spcPts val="600"/>
              </a:spcBef>
              <a:spcAft>
                <a:spcPts val="0"/>
              </a:spcAft>
              <a:buNone/>
            </a:pPr>
            <a:endParaRPr sz="2400" dirty="0"/>
          </a:p>
          <a:p>
            <a:pPr marL="0" lvl="0" indent="0" algn="l" rtl="0">
              <a:spcBef>
                <a:spcPts val="600"/>
              </a:spcBef>
              <a:spcAft>
                <a:spcPts val="0"/>
              </a:spcAft>
              <a:buNone/>
            </a:pPr>
            <a:r>
              <a:rPr lang="en" sz="2400" dirty="0"/>
              <a:t>	</a:t>
            </a:r>
            <a:endParaRPr sz="2400" dirty="0"/>
          </a:p>
          <a:p>
            <a:pPr marL="0" lvl="0" indent="0" algn="l" rtl="0">
              <a:spcBef>
                <a:spcPts val="600"/>
              </a:spcBef>
              <a:spcAft>
                <a:spcPts val="0"/>
              </a:spcAft>
              <a:buNone/>
            </a:pPr>
            <a:r>
              <a:rPr lang="en" dirty="0"/>
              <a:t>	</a:t>
            </a:r>
            <a:endParaRPr sz="2400" dirty="0"/>
          </a:p>
        </p:txBody>
      </p:sp>
    </p:spTree>
    <p:extLst>
      <p:ext uri="{BB962C8B-B14F-4D97-AF65-F5344CB8AC3E}">
        <p14:creationId xmlns:p14="http://schemas.microsoft.com/office/powerpoint/2010/main" val="1942262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0"/>
              <a:t>Privacy</a:t>
            </a:r>
            <a:endParaRPr sz="3000" b="0"/>
          </a:p>
        </p:txBody>
      </p:sp>
      <p:sp>
        <p:nvSpPr>
          <p:cNvPr id="406" name="Google Shape;406;p48"/>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Addresses not directly connected to real-world identity.</a:t>
            </a:r>
            <a:endParaRPr sz="2400" dirty="0"/>
          </a:p>
          <a:p>
            <a:pPr marL="0" lvl="0" indent="0" algn="l" rtl="0">
              <a:spcBef>
                <a:spcPts val="600"/>
              </a:spcBef>
              <a:spcAft>
                <a:spcPts val="0"/>
              </a:spcAft>
              <a:buNone/>
            </a:pPr>
            <a:endParaRPr sz="2400" dirty="0"/>
          </a:p>
          <a:p>
            <a:pPr marL="0" lvl="0" indent="0" algn="l" rtl="0">
              <a:spcBef>
                <a:spcPts val="600"/>
              </a:spcBef>
              <a:spcAft>
                <a:spcPts val="0"/>
              </a:spcAft>
              <a:buNone/>
            </a:pPr>
            <a:r>
              <a:rPr lang="en" sz="2400" dirty="0"/>
              <a:t>But observer can link together an address’s activity over time, make inferences.</a:t>
            </a:r>
            <a:endParaRPr sz="2400" dirty="0"/>
          </a:p>
          <a:p>
            <a:pPr marL="0" lvl="0" indent="0" algn="l" rtl="0">
              <a:spcBef>
                <a:spcPts val="600"/>
              </a:spcBef>
              <a:spcAft>
                <a:spcPts val="0"/>
              </a:spcAft>
              <a:buNone/>
            </a:pPr>
            <a:endParaRPr sz="2400" dirty="0"/>
          </a:p>
        </p:txBody>
      </p:sp>
    </p:spTree>
    <p:extLst>
      <p:ext uri="{BB962C8B-B14F-4D97-AF65-F5344CB8AC3E}">
        <p14:creationId xmlns:p14="http://schemas.microsoft.com/office/powerpoint/2010/main" val="134311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0"/>
          <p:cNvSpPr txBox="1">
            <a:spLocks noGrp="1"/>
          </p:cNvSpPr>
          <p:nvPr>
            <p:ph type="subTitle" idx="1"/>
          </p:nvPr>
        </p:nvSpPr>
        <p:spPr>
          <a:xfrm>
            <a:off x="685800" y="1690471"/>
            <a:ext cx="7772400" cy="172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0" marR="0" lvl="0" indent="0" algn="ctr" rtl="0">
              <a:lnSpc>
                <a:spcPct val="100000"/>
              </a:lnSpc>
              <a:spcBef>
                <a:spcPts val="0"/>
              </a:spcBef>
              <a:spcAft>
                <a:spcPts val="0"/>
              </a:spcAft>
              <a:buClr>
                <a:schemeClr val="dk2"/>
              </a:buClr>
              <a:buFont typeface="Trebuchet MS"/>
              <a:buNone/>
            </a:pPr>
            <a:r>
              <a:rPr lang="en" dirty="0"/>
              <a:t>Bitcoin transactions</a:t>
            </a:r>
            <a:endParaRPr dirty="0"/>
          </a:p>
        </p:txBody>
      </p:sp>
    </p:spTree>
    <p:extLst>
      <p:ext uri="{BB962C8B-B14F-4D97-AF65-F5344CB8AC3E}">
        <p14:creationId xmlns:p14="http://schemas.microsoft.com/office/powerpoint/2010/main" val="5987725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40375"/>
            <a:ext cx="839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 account-based ledger (</a:t>
            </a:r>
            <a:r>
              <a:rPr lang="en" i="1"/>
              <a:t>not</a:t>
            </a:r>
            <a:r>
              <a:rPr lang="en"/>
              <a:t> Bitcoin)</a:t>
            </a:r>
            <a:endParaRPr>
              <a:latin typeface="Trebuchet MS"/>
              <a:ea typeface="Trebuchet MS"/>
              <a:cs typeface="Trebuchet MS"/>
              <a:sym typeface="Trebuchet MS"/>
            </a:endParaRPr>
          </a:p>
        </p:txBody>
      </p:sp>
      <p:sp>
        <p:nvSpPr>
          <p:cNvPr id="48" name="Google Shape;48;p11"/>
          <p:cNvSpPr/>
          <p:nvPr/>
        </p:nvSpPr>
        <p:spPr>
          <a:xfrm>
            <a:off x="870278" y="1244975"/>
            <a:ext cx="5616600" cy="4347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Create 25 coins and credit to Alice</a:t>
            </a:r>
            <a:r>
              <a:rPr lang="en" sz="1800" baseline="-25000">
                <a:latin typeface="Trebuchet MS"/>
                <a:ea typeface="Trebuchet MS"/>
                <a:cs typeface="Trebuchet MS"/>
                <a:sym typeface="Trebuchet MS"/>
              </a:rPr>
              <a:t>ASSERTED BY MINERS</a:t>
            </a:r>
            <a:endParaRPr sz="1800" baseline="-25000">
              <a:latin typeface="Trebuchet MS"/>
              <a:ea typeface="Trebuchet MS"/>
              <a:cs typeface="Trebuchet MS"/>
              <a:sym typeface="Trebuchet MS"/>
            </a:endParaRPr>
          </a:p>
        </p:txBody>
      </p:sp>
      <p:sp>
        <p:nvSpPr>
          <p:cNvPr id="49" name="Google Shape;49;p11"/>
          <p:cNvSpPr/>
          <p:nvPr/>
        </p:nvSpPr>
        <p:spPr>
          <a:xfrm>
            <a:off x="870278" y="1679675"/>
            <a:ext cx="5616600" cy="4347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800">
                <a:latin typeface="Trebuchet MS"/>
                <a:ea typeface="Trebuchet MS"/>
                <a:cs typeface="Trebuchet MS"/>
                <a:sym typeface="Trebuchet MS"/>
              </a:rPr>
              <a:t>Transfer 17 coins from Alice to Bob</a:t>
            </a:r>
            <a:r>
              <a:rPr lang="en" sz="1800" baseline="-25000">
                <a:latin typeface="Trebuchet MS"/>
                <a:ea typeface="Trebuchet MS"/>
                <a:cs typeface="Trebuchet MS"/>
                <a:sym typeface="Trebuchet MS"/>
              </a:rPr>
              <a:t>SIGNED(Alice)</a:t>
            </a:r>
            <a:endParaRPr sz="1800" baseline="-25000">
              <a:latin typeface="Trebuchet MS"/>
              <a:ea typeface="Trebuchet MS"/>
              <a:cs typeface="Trebuchet MS"/>
              <a:sym typeface="Trebuchet MS"/>
            </a:endParaRPr>
          </a:p>
        </p:txBody>
      </p:sp>
      <p:sp>
        <p:nvSpPr>
          <p:cNvPr id="50" name="Google Shape;50;p11"/>
          <p:cNvSpPr/>
          <p:nvPr/>
        </p:nvSpPr>
        <p:spPr>
          <a:xfrm>
            <a:off x="870278" y="2114375"/>
            <a:ext cx="5616600" cy="4347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800">
                <a:latin typeface="Trebuchet MS"/>
                <a:ea typeface="Trebuchet MS"/>
                <a:cs typeface="Trebuchet MS"/>
                <a:sym typeface="Trebuchet MS"/>
              </a:rPr>
              <a:t>Transfer 8 coins from Bob to Carol</a:t>
            </a:r>
            <a:r>
              <a:rPr lang="en" sz="1800" baseline="-25000">
                <a:latin typeface="Trebuchet MS"/>
                <a:ea typeface="Trebuchet MS"/>
                <a:cs typeface="Trebuchet MS"/>
                <a:sym typeface="Trebuchet MS"/>
              </a:rPr>
              <a:t>SIGNED(Bob)</a:t>
            </a:r>
            <a:endParaRPr sz="1800">
              <a:latin typeface="Trebuchet MS"/>
              <a:ea typeface="Trebuchet MS"/>
              <a:cs typeface="Trebuchet MS"/>
              <a:sym typeface="Trebuchet MS"/>
            </a:endParaRPr>
          </a:p>
        </p:txBody>
      </p:sp>
      <p:sp>
        <p:nvSpPr>
          <p:cNvPr id="51" name="Google Shape;51;p11"/>
          <p:cNvSpPr/>
          <p:nvPr/>
        </p:nvSpPr>
        <p:spPr>
          <a:xfrm>
            <a:off x="870278" y="2549075"/>
            <a:ext cx="5616600" cy="4347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buSzPts val="1100"/>
            </a:pPr>
            <a:r>
              <a:rPr lang="en" sz="1800">
                <a:latin typeface="Trebuchet MS"/>
                <a:ea typeface="Trebuchet MS"/>
                <a:cs typeface="Trebuchet MS"/>
                <a:sym typeface="Trebuchet MS"/>
              </a:rPr>
              <a:t>Transfer 5 coins from Carol to Alice</a:t>
            </a:r>
            <a:r>
              <a:rPr lang="en" sz="1800" baseline="-25000">
                <a:latin typeface="Trebuchet MS"/>
                <a:ea typeface="Trebuchet MS"/>
                <a:cs typeface="Trebuchet MS"/>
                <a:sym typeface="Trebuchet MS"/>
              </a:rPr>
              <a:t>SIGNED(Carol)</a:t>
            </a:r>
            <a:endParaRPr sz="1800">
              <a:latin typeface="Trebuchet MS"/>
              <a:ea typeface="Trebuchet MS"/>
              <a:cs typeface="Trebuchet MS"/>
              <a:sym typeface="Trebuchet MS"/>
            </a:endParaRPr>
          </a:p>
        </p:txBody>
      </p:sp>
      <p:sp>
        <p:nvSpPr>
          <p:cNvPr id="52" name="Google Shape;52;p11"/>
          <p:cNvSpPr/>
          <p:nvPr/>
        </p:nvSpPr>
        <p:spPr>
          <a:xfrm>
            <a:off x="2358000" y="4490300"/>
            <a:ext cx="4428000" cy="526800"/>
          </a:xfrm>
          <a:prstGeom prst="roundRect">
            <a:avLst>
              <a:gd name="adj" fmla="val 16667"/>
            </a:avLst>
          </a:prstGeom>
          <a:solidFill>
            <a:srgbClr val="E6B8A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SIMPLIFICATION: only one transaction per block</a:t>
            </a:r>
            <a:endParaRPr>
              <a:latin typeface="Trebuchet MS"/>
              <a:ea typeface="Trebuchet MS"/>
              <a:cs typeface="Trebuchet MS"/>
              <a:sym typeface="Trebuchet MS"/>
            </a:endParaRPr>
          </a:p>
        </p:txBody>
      </p:sp>
      <p:cxnSp>
        <p:nvCxnSpPr>
          <p:cNvPr id="53" name="Google Shape;53;p11"/>
          <p:cNvCxnSpPr/>
          <p:nvPr/>
        </p:nvCxnSpPr>
        <p:spPr>
          <a:xfrm>
            <a:off x="404850" y="1350325"/>
            <a:ext cx="0" cy="2640900"/>
          </a:xfrm>
          <a:prstGeom prst="straightConnector1">
            <a:avLst/>
          </a:prstGeom>
          <a:noFill/>
          <a:ln w="19050" cap="flat" cmpd="sng">
            <a:solidFill>
              <a:schemeClr val="dk2"/>
            </a:solidFill>
            <a:prstDash val="solid"/>
            <a:round/>
            <a:headEnd type="none" w="med" len="med"/>
            <a:tailEnd type="triangle" w="med" len="med"/>
          </a:ln>
        </p:spPr>
      </p:cxnSp>
      <p:sp>
        <p:nvSpPr>
          <p:cNvPr id="54" name="Google Shape;54;p11"/>
          <p:cNvSpPr txBox="1"/>
          <p:nvPr/>
        </p:nvSpPr>
        <p:spPr>
          <a:xfrm>
            <a:off x="124150" y="1002925"/>
            <a:ext cx="598200" cy="347400"/>
          </a:xfrm>
          <a:prstGeom prst="rect">
            <a:avLst/>
          </a:prstGeom>
          <a:noFill/>
          <a:ln>
            <a:noFill/>
          </a:ln>
        </p:spPr>
        <p:txBody>
          <a:bodyPr spcFirstLastPara="1" wrap="square" lIns="91425" tIns="91425" rIns="91425" bIns="91425" anchor="t" anchorCtr="0">
            <a:noAutofit/>
          </a:bodyPr>
          <a:lstStyle/>
          <a:p>
            <a:r>
              <a:rPr lang="en"/>
              <a:t>time</a:t>
            </a:r>
            <a:endParaRPr/>
          </a:p>
        </p:txBody>
      </p:sp>
      <p:sp>
        <p:nvSpPr>
          <p:cNvPr id="55" name="Google Shape;55;p11"/>
          <p:cNvSpPr/>
          <p:nvPr/>
        </p:nvSpPr>
        <p:spPr>
          <a:xfrm>
            <a:off x="870278" y="2983775"/>
            <a:ext cx="5616600" cy="434700"/>
          </a:xfrm>
          <a:prstGeom prst="rect">
            <a:avLst/>
          </a:prstGeom>
          <a:solidFill>
            <a:srgbClr val="F6B26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Transfer 15 coins from Alice to David</a:t>
            </a:r>
            <a:r>
              <a:rPr lang="en" sz="1800" baseline="-25000">
                <a:latin typeface="Trebuchet MS"/>
                <a:ea typeface="Trebuchet MS"/>
                <a:cs typeface="Trebuchet MS"/>
                <a:sym typeface="Trebuchet MS"/>
              </a:rPr>
              <a:t>SIGNED(Alice)</a:t>
            </a:r>
            <a:endParaRPr sz="1800">
              <a:latin typeface="Trebuchet MS"/>
              <a:ea typeface="Trebuchet MS"/>
              <a:cs typeface="Trebuchet MS"/>
              <a:sym typeface="Trebuchet MS"/>
            </a:endParaRPr>
          </a:p>
        </p:txBody>
      </p:sp>
      <p:cxnSp>
        <p:nvCxnSpPr>
          <p:cNvPr id="56" name="Google Shape;56;p11"/>
          <p:cNvCxnSpPr/>
          <p:nvPr/>
        </p:nvCxnSpPr>
        <p:spPr>
          <a:xfrm rot="10800000">
            <a:off x="7020650" y="846425"/>
            <a:ext cx="18300" cy="1839900"/>
          </a:xfrm>
          <a:prstGeom prst="straightConnector1">
            <a:avLst/>
          </a:prstGeom>
          <a:noFill/>
          <a:ln w="19050" cap="flat" cmpd="sng">
            <a:solidFill>
              <a:schemeClr val="dk2"/>
            </a:solidFill>
            <a:prstDash val="dash"/>
            <a:round/>
            <a:headEnd type="none" w="med" len="med"/>
            <a:tailEnd type="triangle" w="med" len="med"/>
          </a:ln>
        </p:spPr>
      </p:cxnSp>
      <p:sp>
        <p:nvSpPr>
          <p:cNvPr id="57" name="Google Shape;57;p11"/>
          <p:cNvSpPr txBox="1"/>
          <p:nvPr/>
        </p:nvSpPr>
        <p:spPr>
          <a:xfrm>
            <a:off x="7178750" y="1100075"/>
            <a:ext cx="1553100" cy="1014300"/>
          </a:xfrm>
          <a:prstGeom prst="rect">
            <a:avLst/>
          </a:prstGeom>
          <a:noFill/>
          <a:ln>
            <a:noFill/>
          </a:ln>
        </p:spPr>
        <p:txBody>
          <a:bodyPr spcFirstLastPara="1" wrap="square" lIns="91425" tIns="91425" rIns="91425" bIns="91425" anchor="t" anchorCtr="0">
            <a:noAutofit/>
          </a:bodyPr>
          <a:lstStyle/>
          <a:p>
            <a:r>
              <a:rPr lang="en"/>
              <a:t>might need to scan backwards until genesis!</a:t>
            </a:r>
            <a:endParaRPr/>
          </a:p>
        </p:txBody>
      </p:sp>
      <p:sp>
        <p:nvSpPr>
          <p:cNvPr id="58" name="Google Shape;58;p11"/>
          <p:cNvSpPr/>
          <p:nvPr/>
        </p:nvSpPr>
        <p:spPr>
          <a:xfrm>
            <a:off x="6551275" y="2741975"/>
            <a:ext cx="2055600" cy="754800"/>
          </a:xfrm>
          <a:prstGeom prst="cloudCallout">
            <a:avLst>
              <a:gd name="adj1" fmla="val -68996"/>
              <a:gd name="adj2" fmla="val 20028"/>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is this valid?</a:t>
            </a:r>
            <a:endParaRPr/>
          </a:p>
        </p:txBody>
      </p:sp>
    </p:spTree>
    <p:extLst>
      <p:ext uri="{BB962C8B-B14F-4D97-AF65-F5344CB8AC3E}">
        <p14:creationId xmlns:p14="http://schemas.microsoft.com/office/powerpoint/2010/main" val="228913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childTnLst>
                                </p:cTn>
                              </p:par>
                              <p:par>
                                <p:cTn id="13" presetID="10"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10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1000"/>
                                        <p:tgtEl>
                                          <p:spTgt spid="55"/>
                                        </p:tgtEl>
                                      </p:cBhvr>
                                    </p:animEffec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10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10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457200" y="403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transaction-based ledger (Bitcoin)</a:t>
            </a:r>
            <a:endParaRPr>
              <a:latin typeface="Trebuchet MS"/>
              <a:ea typeface="Trebuchet MS"/>
              <a:cs typeface="Trebuchet MS"/>
              <a:sym typeface="Trebuchet MS"/>
            </a:endParaRPr>
          </a:p>
        </p:txBody>
      </p:sp>
      <p:sp>
        <p:nvSpPr>
          <p:cNvPr id="64" name="Google Shape;64;p12"/>
          <p:cNvSpPr/>
          <p:nvPr/>
        </p:nvSpPr>
        <p:spPr>
          <a:xfrm>
            <a:off x="870275" y="822275"/>
            <a:ext cx="5616600" cy="8574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	Inputs: Ø</a:t>
            </a:r>
            <a:endParaRPr sz="1800">
              <a:latin typeface="Trebuchet MS"/>
              <a:ea typeface="Trebuchet MS"/>
              <a:cs typeface="Trebuchet MS"/>
              <a:sym typeface="Trebuchet MS"/>
            </a:endParaRPr>
          </a:p>
          <a:p>
            <a:r>
              <a:rPr lang="en" sz="1800">
                <a:latin typeface="Trebuchet MS"/>
                <a:ea typeface="Trebuchet MS"/>
                <a:cs typeface="Trebuchet MS"/>
                <a:sym typeface="Trebuchet MS"/>
              </a:rPr>
              <a:t>       Outputs: 25.0→Alice</a:t>
            </a:r>
            <a:endParaRPr sz="1800" baseline="-25000">
              <a:latin typeface="Trebuchet MS"/>
              <a:ea typeface="Trebuchet MS"/>
              <a:cs typeface="Trebuchet MS"/>
              <a:sym typeface="Trebuchet MS"/>
            </a:endParaRPr>
          </a:p>
        </p:txBody>
      </p:sp>
      <p:sp>
        <p:nvSpPr>
          <p:cNvPr id="65" name="Google Shape;65;p12"/>
          <p:cNvSpPr/>
          <p:nvPr/>
        </p:nvSpPr>
        <p:spPr>
          <a:xfrm>
            <a:off x="870275" y="1679675"/>
            <a:ext cx="5616600" cy="9336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indent="457200">
              <a:lnSpc>
                <a:spcPct val="150000"/>
              </a:lnSpc>
            </a:pPr>
            <a:r>
              <a:rPr lang="en" sz="1800">
                <a:latin typeface="Trebuchet MS"/>
                <a:ea typeface="Trebuchet MS"/>
                <a:cs typeface="Trebuchet MS"/>
                <a:sym typeface="Trebuchet MS"/>
              </a:rPr>
              <a:t>Inputs: 1[0]</a:t>
            </a:r>
            <a:endParaRPr sz="1800" baseline="-25000">
              <a:latin typeface="Trebuchet MS"/>
              <a:ea typeface="Trebuchet MS"/>
              <a:cs typeface="Trebuchet MS"/>
              <a:sym typeface="Trebuchet MS"/>
            </a:endParaRPr>
          </a:p>
          <a:p>
            <a:pPr indent="457200">
              <a:lnSpc>
                <a:spcPct val="115000"/>
              </a:lnSpc>
            </a:pPr>
            <a:r>
              <a:rPr lang="en" sz="1800">
                <a:latin typeface="Trebuchet MS"/>
                <a:ea typeface="Trebuchet MS"/>
                <a:cs typeface="Trebuchet MS"/>
                <a:sym typeface="Trebuchet MS"/>
              </a:rPr>
              <a:t>Outputs: 17.0→Bob, 8.0→Alice</a:t>
            </a:r>
            <a:endParaRPr sz="18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SIGNED(Alice)</a:t>
            </a:r>
            <a:endParaRPr sz="1000">
              <a:latin typeface="Trebuchet MS"/>
              <a:ea typeface="Trebuchet MS"/>
              <a:cs typeface="Trebuchet MS"/>
              <a:sym typeface="Trebuchet MS"/>
            </a:endParaRPr>
          </a:p>
        </p:txBody>
      </p:sp>
      <p:sp>
        <p:nvSpPr>
          <p:cNvPr id="66" name="Google Shape;66;p12"/>
          <p:cNvSpPr/>
          <p:nvPr/>
        </p:nvSpPr>
        <p:spPr>
          <a:xfrm>
            <a:off x="2358000" y="4563925"/>
            <a:ext cx="4428000" cy="526800"/>
          </a:xfrm>
          <a:prstGeom prst="roundRect">
            <a:avLst>
              <a:gd name="adj" fmla="val 16667"/>
            </a:avLst>
          </a:prstGeom>
          <a:solidFill>
            <a:srgbClr val="E6B8A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SIMPLIFICATION: only one transaction per block</a:t>
            </a:r>
            <a:endParaRPr>
              <a:latin typeface="Trebuchet MS"/>
              <a:ea typeface="Trebuchet MS"/>
              <a:cs typeface="Trebuchet MS"/>
              <a:sym typeface="Trebuchet MS"/>
            </a:endParaRPr>
          </a:p>
        </p:txBody>
      </p:sp>
      <p:cxnSp>
        <p:nvCxnSpPr>
          <p:cNvPr id="67" name="Google Shape;67;p12"/>
          <p:cNvCxnSpPr/>
          <p:nvPr/>
        </p:nvCxnSpPr>
        <p:spPr>
          <a:xfrm>
            <a:off x="404850" y="1350325"/>
            <a:ext cx="0" cy="2640900"/>
          </a:xfrm>
          <a:prstGeom prst="straightConnector1">
            <a:avLst/>
          </a:prstGeom>
          <a:noFill/>
          <a:ln w="19050" cap="flat" cmpd="sng">
            <a:solidFill>
              <a:schemeClr val="dk2"/>
            </a:solidFill>
            <a:prstDash val="solid"/>
            <a:round/>
            <a:headEnd type="none" w="med" len="med"/>
            <a:tailEnd type="triangle" w="med" len="med"/>
          </a:ln>
        </p:spPr>
      </p:cxnSp>
      <p:sp>
        <p:nvSpPr>
          <p:cNvPr id="68" name="Google Shape;68;p12"/>
          <p:cNvSpPr txBox="1"/>
          <p:nvPr/>
        </p:nvSpPr>
        <p:spPr>
          <a:xfrm>
            <a:off x="124150" y="1002925"/>
            <a:ext cx="598200" cy="347400"/>
          </a:xfrm>
          <a:prstGeom prst="rect">
            <a:avLst/>
          </a:prstGeom>
          <a:noFill/>
          <a:ln>
            <a:noFill/>
          </a:ln>
        </p:spPr>
        <p:txBody>
          <a:bodyPr spcFirstLastPara="1" wrap="square" lIns="91425" tIns="91425" rIns="91425" bIns="91425" anchor="t" anchorCtr="0">
            <a:noAutofit/>
          </a:bodyPr>
          <a:lstStyle/>
          <a:p>
            <a:r>
              <a:rPr lang="en"/>
              <a:t>time</a:t>
            </a:r>
            <a:endParaRPr/>
          </a:p>
        </p:txBody>
      </p:sp>
      <p:sp>
        <p:nvSpPr>
          <p:cNvPr id="69" name="Google Shape;69;p12"/>
          <p:cNvSpPr/>
          <p:nvPr/>
        </p:nvSpPr>
        <p:spPr>
          <a:xfrm>
            <a:off x="6551275" y="3556675"/>
            <a:ext cx="2055600" cy="754800"/>
          </a:xfrm>
          <a:prstGeom prst="cloudCallout">
            <a:avLst>
              <a:gd name="adj1" fmla="val -20833"/>
              <a:gd name="adj2" fmla="val 625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is this valid?</a:t>
            </a:r>
            <a:endParaRPr/>
          </a:p>
        </p:txBody>
      </p:sp>
      <p:sp>
        <p:nvSpPr>
          <p:cNvPr id="70" name="Google Shape;70;p12"/>
          <p:cNvSpPr txBox="1"/>
          <p:nvPr/>
        </p:nvSpPr>
        <p:spPr>
          <a:xfrm>
            <a:off x="6952300" y="2534975"/>
            <a:ext cx="1553100" cy="579600"/>
          </a:xfrm>
          <a:prstGeom prst="rect">
            <a:avLst/>
          </a:prstGeom>
          <a:noFill/>
          <a:ln>
            <a:noFill/>
          </a:ln>
        </p:spPr>
        <p:txBody>
          <a:bodyPr spcFirstLastPara="1" wrap="square" lIns="91425" tIns="91425" rIns="91425" bIns="91425" anchor="t" anchorCtr="0">
            <a:noAutofit/>
          </a:bodyPr>
          <a:lstStyle/>
          <a:p>
            <a:r>
              <a:rPr lang="en"/>
              <a:t>finite scan to check for validity</a:t>
            </a:r>
            <a:endParaRPr/>
          </a:p>
        </p:txBody>
      </p:sp>
      <p:sp>
        <p:nvSpPr>
          <p:cNvPr id="71" name="Google Shape;71;p12"/>
          <p:cNvSpPr/>
          <p:nvPr/>
        </p:nvSpPr>
        <p:spPr>
          <a:xfrm>
            <a:off x="870275" y="2618175"/>
            <a:ext cx="5616600" cy="9336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indent="457200">
              <a:lnSpc>
                <a:spcPct val="150000"/>
              </a:lnSpc>
            </a:pPr>
            <a:r>
              <a:rPr lang="en" sz="1800" dirty="0">
                <a:latin typeface="Trebuchet MS"/>
                <a:ea typeface="Trebuchet MS"/>
                <a:cs typeface="Trebuchet MS"/>
                <a:sym typeface="Trebuchet MS"/>
              </a:rPr>
              <a:t>Inputs: 2[0]</a:t>
            </a:r>
            <a:endParaRPr sz="1800" baseline="-25000" dirty="0">
              <a:latin typeface="Trebuchet MS"/>
              <a:ea typeface="Trebuchet MS"/>
              <a:cs typeface="Trebuchet MS"/>
              <a:sym typeface="Trebuchet MS"/>
            </a:endParaRPr>
          </a:p>
          <a:p>
            <a:pPr indent="457200">
              <a:lnSpc>
                <a:spcPct val="115000"/>
              </a:lnSpc>
            </a:pPr>
            <a:r>
              <a:rPr lang="en" sz="1800" dirty="0">
                <a:latin typeface="Trebuchet MS"/>
                <a:ea typeface="Trebuchet MS"/>
                <a:cs typeface="Trebuchet MS"/>
                <a:sym typeface="Trebuchet MS"/>
              </a:rPr>
              <a:t>Outputs: 8.0→Carol, </a:t>
            </a:r>
            <a:r>
              <a:rPr lang="en" sz="1800" dirty="0" smtClean="0">
                <a:latin typeface="Trebuchet MS"/>
                <a:ea typeface="Trebuchet MS"/>
                <a:cs typeface="Trebuchet MS"/>
                <a:sym typeface="Trebuchet MS"/>
              </a:rPr>
              <a:t>9.0</a:t>
            </a:r>
            <a:r>
              <a:rPr lang="en" sz="1800" dirty="0">
                <a:latin typeface="Trebuchet MS"/>
                <a:ea typeface="Trebuchet MS"/>
                <a:cs typeface="Trebuchet MS"/>
                <a:sym typeface="Trebuchet MS"/>
              </a:rPr>
              <a:t>→Bob</a:t>
            </a:r>
            <a:endParaRPr sz="1800" dirty="0">
              <a:latin typeface="Trebuchet MS"/>
              <a:ea typeface="Trebuchet MS"/>
              <a:cs typeface="Trebuchet MS"/>
              <a:sym typeface="Trebuchet MS"/>
            </a:endParaRPr>
          </a:p>
          <a:p>
            <a:pPr algn="r">
              <a:lnSpc>
                <a:spcPct val="115000"/>
              </a:lnSpc>
            </a:pPr>
            <a:r>
              <a:rPr lang="en" sz="1000" dirty="0">
                <a:latin typeface="Trebuchet MS"/>
                <a:ea typeface="Trebuchet MS"/>
                <a:cs typeface="Trebuchet MS"/>
                <a:sym typeface="Trebuchet MS"/>
              </a:rPr>
              <a:t>SIGNED(Bob)</a:t>
            </a:r>
            <a:endParaRPr sz="1000" dirty="0">
              <a:latin typeface="Trebuchet MS"/>
              <a:ea typeface="Trebuchet MS"/>
              <a:cs typeface="Trebuchet MS"/>
              <a:sym typeface="Trebuchet MS"/>
            </a:endParaRPr>
          </a:p>
        </p:txBody>
      </p:sp>
      <p:sp>
        <p:nvSpPr>
          <p:cNvPr id="72" name="Google Shape;72;p12"/>
          <p:cNvSpPr/>
          <p:nvPr/>
        </p:nvSpPr>
        <p:spPr>
          <a:xfrm>
            <a:off x="870275" y="3556675"/>
            <a:ext cx="5616600" cy="933600"/>
          </a:xfrm>
          <a:prstGeom prst="rect">
            <a:avLst/>
          </a:prstGeom>
          <a:solidFill>
            <a:srgbClr val="F6B26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indent="457200">
              <a:lnSpc>
                <a:spcPct val="150000"/>
              </a:lnSpc>
            </a:pPr>
            <a:r>
              <a:rPr lang="en" sz="1800">
                <a:latin typeface="Trebuchet MS"/>
                <a:ea typeface="Trebuchet MS"/>
                <a:cs typeface="Trebuchet MS"/>
                <a:sym typeface="Trebuchet MS"/>
              </a:rPr>
              <a:t>Inputs: 2[1]</a:t>
            </a:r>
            <a:endParaRPr sz="1800" baseline="-25000">
              <a:latin typeface="Trebuchet MS"/>
              <a:ea typeface="Trebuchet MS"/>
              <a:cs typeface="Trebuchet MS"/>
              <a:sym typeface="Trebuchet MS"/>
            </a:endParaRPr>
          </a:p>
          <a:p>
            <a:pPr indent="457200">
              <a:lnSpc>
                <a:spcPct val="115000"/>
              </a:lnSpc>
            </a:pPr>
            <a:r>
              <a:rPr lang="en" sz="1800">
                <a:latin typeface="Trebuchet MS"/>
                <a:ea typeface="Trebuchet MS"/>
                <a:cs typeface="Trebuchet MS"/>
                <a:sym typeface="Trebuchet MS"/>
              </a:rPr>
              <a:t>Outputs: 6.0→David, 2.0→Alice</a:t>
            </a:r>
            <a:endParaRPr sz="18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SIGNED(Alice)</a:t>
            </a:r>
            <a:endParaRPr sz="1000">
              <a:latin typeface="Trebuchet MS"/>
              <a:ea typeface="Trebuchet MS"/>
              <a:cs typeface="Trebuchet MS"/>
              <a:sym typeface="Trebuchet MS"/>
            </a:endParaRPr>
          </a:p>
        </p:txBody>
      </p:sp>
      <p:cxnSp>
        <p:nvCxnSpPr>
          <p:cNvPr id="73" name="Google Shape;73;p12"/>
          <p:cNvCxnSpPr/>
          <p:nvPr/>
        </p:nvCxnSpPr>
        <p:spPr>
          <a:xfrm rot="10800000" flipH="1">
            <a:off x="2455950" y="2336525"/>
            <a:ext cx="1573500" cy="1251300"/>
          </a:xfrm>
          <a:prstGeom prst="straightConnector1">
            <a:avLst/>
          </a:prstGeom>
          <a:noFill/>
          <a:ln w="19050" cap="flat" cmpd="sng">
            <a:solidFill>
              <a:srgbClr val="FF0000"/>
            </a:solidFill>
            <a:prstDash val="solid"/>
            <a:round/>
            <a:headEnd type="none" w="med" len="med"/>
            <a:tailEnd type="triangle" w="med" len="med"/>
          </a:ln>
        </p:spPr>
      </p:cxnSp>
      <p:cxnSp>
        <p:nvCxnSpPr>
          <p:cNvPr id="74" name="Google Shape;74;p12"/>
          <p:cNvCxnSpPr/>
          <p:nvPr/>
        </p:nvCxnSpPr>
        <p:spPr>
          <a:xfrm rot="10800000">
            <a:off x="6781325" y="2097875"/>
            <a:ext cx="0" cy="1481400"/>
          </a:xfrm>
          <a:prstGeom prst="straightConnector1">
            <a:avLst/>
          </a:prstGeom>
          <a:noFill/>
          <a:ln w="19050" cap="flat" cmpd="sng">
            <a:solidFill>
              <a:schemeClr val="dk2"/>
            </a:solidFill>
            <a:prstDash val="dash"/>
            <a:round/>
            <a:headEnd type="none" w="med" len="med"/>
            <a:tailEnd type="triangle" w="med" len="med"/>
          </a:ln>
        </p:spPr>
      </p:cxnSp>
      <p:sp>
        <p:nvSpPr>
          <p:cNvPr id="75" name="Google Shape;75;p12"/>
          <p:cNvSpPr txBox="1"/>
          <p:nvPr/>
        </p:nvSpPr>
        <p:spPr>
          <a:xfrm>
            <a:off x="6634800" y="1115025"/>
            <a:ext cx="2318100" cy="6516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 sz="1800"/>
              <a:t>we implement this with hash pointers</a:t>
            </a:r>
            <a:endParaRPr sz="1800"/>
          </a:p>
        </p:txBody>
      </p:sp>
      <p:cxnSp>
        <p:nvCxnSpPr>
          <p:cNvPr id="76" name="Google Shape;76;p12"/>
          <p:cNvCxnSpPr/>
          <p:nvPr/>
        </p:nvCxnSpPr>
        <p:spPr>
          <a:xfrm rot="10800000" flipH="1">
            <a:off x="2496625" y="2307425"/>
            <a:ext cx="434400" cy="415800"/>
          </a:xfrm>
          <a:prstGeom prst="straightConnector1">
            <a:avLst/>
          </a:prstGeom>
          <a:noFill/>
          <a:ln w="19050" cap="flat" cmpd="sng">
            <a:solidFill>
              <a:srgbClr val="FF0000"/>
            </a:solidFill>
            <a:prstDash val="solid"/>
            <a:round/>
            <a:headEnd type="none" w="med" len="med"/>
            <a:tailEnd type="triangle" w="med" len="med"/>
          </a:ln>
        </p:spPr>
      </p:cxnSp>
      <p:cxnSp>
        <p:nvCxnSpPr>
          <p:cNvPr id="77" name="Google Shape;77;p12"/>
          <p:cNvCxnSpPr/>
          <p:nvPr/>
        </p:nvCxnSpPr>
        <p:spPr>
          <a:xfrm rot="10800000" flipH="1">
            <a:off x="2455950" y="1476000"/>
            <a:ext cx="438000" cy="282300"/>
          </a:xfrm>
          <a:prstGeom prst="straightConnector1">
            <a:avLst/>
          </a:prstGeom>
          <a:noFill/>
          <a:ln w="19050" cap="flat" cmpd="sng">
            <a:solidFill>
              <a:srgbClr val="FF0000"/>
            </a:solidFill>
            <a:prstDash val="solid"/>
            <a:round/>
            <a:headEnd type="none" w="med" len="med"/>
            <a:tailEnd type="triangle" w="med" len="med"/>
          </a:ln>
        </p:spPr>
      </p:cxnSp>
      <p:sp>
        <p:nvSpPr>
          <p:cNvPr id="78" name="Google Shape;78;p12"/>
          <p:cNvSpPr/>
          <p:nvPr/>
        </p:nvSpPr>
        <p:spPr>
          <a:xfrm>
            <a:off x="3932975" y="1495775"/>
            <a:ext cx="2219400" cy="524400"/>
          </a:xfrm>
          <a:prstGeom prst="wedgeEllipseCallout">
            <a:avLst>
              <a:gd name="adj1" fmla="val -20833"/>
              <a:gd name="adj2" fmla="val 62500"/>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change address</a:t>
            </a:r>
            <a:endParaRPr/>
          </a:p>
        </p:txBody>
      </p:sp>
      <p:sp>
        <p:nvSpPr>
          <p:cNvPr id="79" name="Google Shape;79;p12"/>
          <p:cNvSpPr txBox="1"/>
          <p:nvPr/>
        </p:nvSpPr>
        <p:spPr>
          <a:xfrm>
            <a:off x="870275" y="822275"/>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1</a:t>
            </a:r>
            <a:endParaRPr b="1">
              <a:latin typeface="Courier New"/>
              <a:ea typeface="Courier New"/>
              <a:cs typeface="Courier New"/>
              <a:sym typeface="Courier New"/>
            </a:endParaRPr>
          </a:p>
        </p:txBody>
      </p:sp>
      <p:sp>
        <p:nvSpPr>
          <p:cNvPr id="80" name="Google Shape;80;p12"/>
          <p:cNvSpPr txBox="1"/>
          <p:nvPr/>
        </p:nvSpPr>
        <p:spPr>
          <a:xfrm>
            <a:off x="870275" y="1679675"/>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2</a:t>
            </a:r>
            <a:endParaRPr b="1">
              <a:latin typeface="Courier New"/>
              <a:ea typeface="Courier New"/>
              <a:cs typeface="Courier New"/>
              <a:sym typeface="Courier New"/>
            </a:endParaRPr>
          </a:p>
        </p:txBody>
      </p:sp>
      <p:sp>
        <p:nvSpPr>
          <p:cNvPr id="81" name="Google Shape;81;p12"/>
          <p:cNvSpPr txBox="1"/>
          <p:nvPr/>
        </p:nvSpPr>
        <p:spPr>
          <a:xfrm>
            <a:off x="870275" y="2618175"/>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3</a:t>
            </a:r>
            <a:endParaRPr b="1">
              <a:latin typeface="Courier New"/>
              <a:ea typeface="Courier New"/>
              <a:cs typeface="Courier New"/>
              <a:sym typeface="Courier New"/>
            </a:endParaRPr>
          </a:p>
        </p:txBody>
      </p:sp>
      <p:sp>
        <p:nvSpPr>
          <p:cNvPr id="82" name="Google Shape;82;p12"/>
          <p:cNvSpPr txBox="1"/>
          <p:nvPr/>
        </p:nvSpPr>
        <p:spPr>
          <a:xfrm>
            <a:off x="870275" y="3556675"/>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4</a:t>
            </a:r>
            <a:endParaRPr b="1">
              <a:latin typeface="Courier New"/>
              <a:ea typeface="Courier New"/>
              <a:cs typeface="Courier New"/>
              <a:sym typeface="Courier New"/>
            </a:endParaRPr>
          </a:p>
        </p:txBody>
      </p:sp>
    </p:spTree>
    <p:extLst>
      <p:ext uri="{BB962C8B-B14F-4D97-AF65-F5344CB8AC3E}">
        <p14:creationId xmlns:p14="http://schemas.microsoft.com/office/powerpoint/2010/main" val="368198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1000"/>
                                        <p:tgtEl>
                                          <p:spTgt spid="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1000"/>
                                        <p:tgtEl>
                                          <p:spTgt spid="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1000"/>
                                        <p:tgtEl>
                                          <p:spTgt spid="71"/>
                                        </p:tgtEl>
                                      </p:cBhvr>
                                    </p:animEffect>
                                  </p:childTnLst>
                                </p:cTn>
                              </p:par>
                              <p:par>
                                <p:cTn id="21" presetID="10"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childTnLst>
                                </p:cTn>
                              </p:par>
                              <p:par>
                                <p:cTn id="24" presetID="10" presetClass="exit" presetSubtype="0" fill="hold" nodeType="withEffect">
                                  <p:stCondLst>
                                    <p:cond delay="0"/>
                                  </p:stCondLst>
                                  <p:childTnLst>
                                    <p:animEffect transition="out" filter="fade">
                                      <p:cBhvr>
                                        <p:cTn id="25" dur="1000"/>
                                        <p:tgtEl>
                                          <p:spTgt spid="78"/>
                                        </p:tgtEl>
                                      </p:cBhvr>
                                    </p:animEffect>
                                    <p:set>
                                      <p:cBhvr>
                                        <p:cTn id="26" dur="1" fill="hold">
                                          <p:stCondLst>
                                            <p:cond delay="1000"/>
                                          </p:stCondLst>
                                        </p:cTn>
                                        <p:tgtEl>
                                          <p:spTgt spid="7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1000"/>
                                        <p:tgtEl>
                                          <p:spTgt spid="72"/>
                                        </p:tgtEl>
                                      </p:cBhvr>
                                    </p:animEffect>
                                  </p:childTnLst>
                                </p:cTn>
                              </p:par>
                              <p:par>
                                <p:cTn id="32" presetID="10" presetClass="entr" presetSubtype="0" fill="hold"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1000"/>
                                        <p:tgtEl>
                                          <p:spTgt spid="82"/>
                                        </p:tgtEl>
                                      </p:cBhvr>
                                    </p:animEffect>
                                  </p:childTnLst>
                                </p:cTn>
                              </p:par>
                              <p:par>
                                <p:cTn id="35" presetID="10"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10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10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1000"/>
                                        <p:tgtEl>
                                          <p:spTgt spid="7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1000"/>
                                        <p:tgtEl>
                                          <p:spTgt spid="73"/>
                                        </p:tgtEl>
                                      </p:cBhvr>
                                    </p:animEffect>
                                  </p:childTnLst>
                                </p:cTn>
                              </p:par>
                              <p:par>
                                <p:cTn id="51" presetID="10"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1000"/>
                                        <p:tgtEl>
                                          <p:spTgt spid="76"/>
                                        </p:tgtEl>
                                      </p:cBhvr>
                                    </p:animEffect>
                                  </p:childTnLst>
                                </p:cTn>
                              </p:par>
                              <p:par>
                                <p:cTn id="54" presetID="10" presetClass="entr" presetSubtype="0" fill="hold" nodeType="with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fade">
                                      <p:cBhvr>
                                        <p:cTn id="56" dur="1000"/>
                                        <p:tgtEl>
                                          <p:spTgt spid="77"/>
                                        </p:tgtEl>
                                      </p:cBhvr>
                                    </p:animEffect>
                                  </p:childTnLst>
                                </p:cTn>
                              </p:par>
                              <p:par>
                                <p:cTn id="57" presetID="10"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13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403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Merging value</a:t>
            </a:r>
            <a:endParaRPr>
              <a:latin typeface="Trebuchet MS"/>
              <a:ea typeface="Trebuchet MS"/>
              <a:cs typeface="Trebuchet MS"/>
              <a:sym typeface="Trebuchet MS"/>
            </a:endParaRPr>
          </a:p>
        </p:txBody>
      </p:sp>
      <p:sp>
        <p:nvSpPr>
          <p:cNvPr id="88" name="Google Shape;88;p13"/>
          <p:cNvSpPr/>
          <p:nvPr/>
        </p:nvSpPr>
        <p:spPr>
          <a:xfrm>
            <a:off x="870275" y="1191938"/>
            <a:ext cx="5616600" cy="9336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indent="457200">
              <a:lnSpc>
                <a:spcPct val="150000"/>
              </a:lnSpc>
            </a:pPr>
            <a:r>
              <a:rPr lang="en" sz="1800">
                <a:latin typeface="Trebuchet MS"/>
                <a:ea typeface="Trebuchet MS"/>
                <a:cs typeface="Trebuchet MS"/>
                <a:sym typeface="Trebuchet MS"/>
              </a:rPr>
              <a:t>Inputs: ...</a:t>
            </a:r>
            <a:endParaRPr sz="1800" baseline="-25000">
              <a:latin typeface="Trebuchet MS"/>
              <a:ea typeface="Trebuchet MS"/>
              <a:cs typeface="Trebuchet MS"/>
              <a:sym typeface="Trebuchet MS"/>
            </a:endParaRPr>
          </a:p>
          <a:p>
            <a:pPr indent="457200">
              <a:lnSpc>
                <a:spcPct val="115000"/>
              </a:lnSpc>
            </a:pPr>
            <a:r>
              <a:rPr lang="en" sz="1800">
                <a:latin typeface="Trebuchet MS"/>
                <a:ea typeface="Trebuchet MS"/>
                <a:cs typeface="Trebuchet MS"/>
                <a:sym typeface="Trebuchet MS"/>
              </a:rPr>
              <a:t>Outputs: 17.0→Bob, 8.0→Alice</a:t>
            </a:r>
            <a:endParaRPr sz="18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SIGNED(Alice)</a:t>
            </a:r>
            <a:endParaRPr sz="1000">
              <a:latin typeface="Trebuchet MS"/>
              <a:ea typeface="Trebuchet MS"/>
              <a:cs typeface="Trebuchet MS"/>
              <a:sym typeface="Trebuchet MS"/>
            </a:endParaRPr>
          </a:p>
        </p:txBody>
      </p:sp>
      <p:sp>
        <p:nvSpPr>
          <p:cNvPr id="89" name="Google Shape;89;p13"/>
          <p:cNvSpPr/>
          <p:nvPr/>
        </p:nvSpPr>
        <p:spPr>
          <a:xfrm>
            <a:off x="2358000" y="4563925"/>
            <a:ext cx="4428000" cy="526800"/>
          </a:xfrm>
          <a:prstGeom prst="roundRect">
            <a:avLst>
              <a:gd name="adj" fmla="val 16667"/>
            </a:avLst>
          </a:prstGeom>
          <a:solidFill>
            <a:srgbClr val="E6B8A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SIMPLIFICATION: only one transaction per block</a:t>
            </a:r>
            <a:endParaRPr>
              <a:latin typeface="Trebuchet MS"/>
              <a:ea typeface="Trebuchet MS"/>
              <a:cs typeface="Trebuchet MS"/>
              <a:sym typeface="Trebuchet MS"/>
            </a:endParaRPr>
          </a:p>
        </p:txBody>
      </p:sp>
      <p:cxnSp>
        <p:nvCxnSpPr>
          <p:cNvPr id="90" name="Google Shape;90;p13"/>
          <p:cNvCxnSpPr/>
          <p:nvPr/>
        </p:nvCxnSpPr>
        <p:spPr>
          <a:xfrm>
            <a:off x="404850" y="1350325"/>
            <a:ext cx="0" cy="2640900"/>
          </a:xfrm>
          <a:prstGeom prst="straightConnector1">
            <a:avLst/>
          </a:prstGeom>
          <a:noFill/>
          <a:ln w="19050" cap="flat" cmpd="sng">
            <a:solidFill>
              <a:schemeClr val="dk2"/>
            </a:solidFill>
            <a:prstDash val="solid"/>
            <a:round/>
            <a:headEnd type="none" w="med" len="med"/>
            <a:tailEnd type="triangle" w="med" len="med"/>
          </a:ln>
        </p:spPr>
      </p:cxnSp>
      <p:sp>
        <p:nvSpPr>
          <p:cNvPr id="91" name="Google Shape;91;p13"/>
          <p:cNvSpPr txBox="1"/>
          <p:nvPr/>
        </p:nvSpPr>
        <p:spPr>
          <a:xfrm>
            <a:off x="124150" y="1002925"/>
            <a:ext cx="598200" cy="347400"/>
          </a:xfrm>
          <a:prstGeom prst="rect">
            <a:avLst/>
          </a:prstGeom>
          <a:noFill/>
          <a:ln>
            <a:noFill/>
          </a:ln>
        </p:spPr>
        <p:txBody>
          <a:bodyPr spcFirstLastPara="1" wrap="square" lIns="91425" tIns="91425" rIns="91425" bIns="91425" anchor="t" anchorCtr="0">
            <a:noAutofit/>
          </a:bodyPr>
          <a:lstStyle/>
          <a:p>
            <a:r>
              <a:rPr lang="en"/>
              <a:t>time</a:t>
            </a:r>
            <a:endParaRPr/>
          </a:p>
        </p:txBody>
      </p:sp>
      <p:sp>
        <p:nvSpPr>
          <p:cNvPr id="92" name="Google Shape;92;p13"/>
          <p:cNvSpPr/>
          <p:nvPr/>
        </p:nvSpPr>
        <p:spPr>
          <a:xfrm>
            <a:off x="870275" y="2344725"/>
            <a:ext cx="5616600" cy="9336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indent="457200">
              <a:lnSpc>
                <a:spcPct val="150000"/>
              </a:lnSpc>
            </a:pPr>
            <a:r>
              <a:rPr lang="en" sz="1800">
                <a:latin typeface="Trebuchet MS"/>
                <a:ea typeface="Trebuchet MS"/>
                <a:cs typeface="Trebuchet MS"/>
                <a:sym typeface="Trebuchet MS"/>
              </a:rPr>
              <a:t>Inputs: 1[1]</a:t>
            </a:r>
            <a:endParaRPr sz="1800" baseline="-25000">
              <a:latin typeface="Trebuchet MS"/>
              <a:ea typeface="Trebuchet MS"/>
              <a:cs typeface="Trebuchet MS"/>
              <a:sym typeface="Trebuchet MS"/>
            </a:endParaRPr>
          </a:p>
          <a:p>
            <a:pPr indent="457200">
              <a:lnSpc>
                <a:spcPct val="115000"/>
              </a:lnSpc>
            </a:pPr>
            <a:r>
              <a:rPr lang="en" sz="1800">
                <a:latin typeface="Trebuchet MS"/>
                <a:ea typeface="Trebuchet MS"/>
                <a:cs typeface="Trebuchet MS"/>
                <a:sym typeface="Trebuchet MS"/>
              </a:rPr>
              <a:t>Outputs: 6.0→Carol, 2.0→Bob</a:t>
            </a:r>
            <a:endParaRPr sz="18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SIGNED(Carol)</a:t>
            </a:r>
            <a:endParaRPr sz="1000">
              <a:latin typeface="Trebuchet MS"/>
              <a:ea typeface="Trebuchet MS"/>
              <a:cs typeface="Trebuchet MS"/>
              <a:sym typeface="Trebuchet MS"/>
            </a:endParaRPr>
          </a:p>
        </p:txBody>
      </p:sp>
      <p:sp>
        <p:nvSpPr>
          <p:cNvPr id="93" name="Google Shape;93;p13"/>
          <p:cNvSpPr/>
          <p:nvPr/>
        </p:nvSpPr>
        <p:spPr>
          <a:xfrm>
            <a:off x="870275" y="3556675"/>
            <a:ext cx="5616600" cy="9336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indent="457200">
              <a:lnSpc>
                <a:spcPct val="150000"/>
              </a:lnSpc>
            </a:pPr>
            <a:r>
              <a:rPr lang="en" sz="1800">
                <a:latin typeface="Trebuchet MS"/>
                <a:ea typeface="Trebuchet MS"/>
                <a:cs typeface="Trebuchet MS"/>
                <a:sym typeface="Trebuchet MS"/>
              </a:rPr>
              <a:t>Inputs: 1[0], 2[1]</a:t>
            </a:r>
            <a:endParaRPr sz="1800">
              <a:latin typeface="Trebuchet MS"/>
              <a:ea typeface="Trebuchet MS"/>
              <a:cs typeface="Trebuchet MS"/>
              <a:sym typeface="Trebuchet MS"/>
            </a:endParaRPr>
          </a:p>
          <a:p>
            <a:pPr indent="457200">
              <a:lnSpc>
                <a:spcPct val="150000"/>
              </a:lnSpc>
            </a:pPr>
            <a:r>
              <a:rPr lang="en" sz="1800">
                <a:latin typeface="Trebuchet MS"/>
                <a:ea typeface="Trebuchet MS"/>
                <a:cs typeface="Trebuchet MS"/>
                <a:sym typeface="Trebuchet MS"/>
              </a:rPr>
              <a:t>Outputs: 19.0→Bob</a:t>
            </a:r>
            <a:endParaRPr sz="18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SIGNED(Bob)</a:t>
            </a:r>
            <a:endParaRPr sz="1000">
              <a:latin typeface="Trebuchet MS"/>
              <a:ea typeface="Trebuchet MS"/>
              <a:cs typeface="Trebuchet MS"/>
              <a:sym typeface="Trebuchet MS"/>
            </a:endParaRPr>
          </a:p>
        </p:txBody>
      </p:sp>
      <p:cxnSp>
        <p:nvCxnSpPr>
          <p:cNvPr id="94" name="Google Shape;94;p13"/>
          <p:cNvCxnSpPr/>
          <p:nvPr/>
        </p:nvCxnSpPr>
        <p:spPr>
          <a:xfrm rot="10800000" flipH="1">
            <a:off x="2401475" y="1905925"/>
            <a:ext cx="358500" cy="1685400"/>
          </a:xfrm>
          <a:prstGeom prst="straightConnector1">
            <a:avLst/>
          </a:prstGeom>
          <a:noFill/>
          <a:ln w="19050" cap="flat" cmpd="sng">
            <a:solidFill>
              <a:srgbClr val="FF0000"/>
            </a:solidFill>
            <a:prstDash val="solid"/>
            <a:round/>
            <a:headEnd type="none" w="med" len="med"/>
            <a:tailEnd type="triangle" w="med" len="med"/>
          </a:ln>
        </p:spPr>
      </p:cxnSp>
      <p:cxnSp>
        <p:nvCxnSpPr>
          <p:cNvPr id="95" name="Google Shape;95;p13"/>
          <p:cNvCxnSpPr/>
          <p:nvPr/>
        </p:nvCxnSpPr>
        <p:spPr>
          <a:xfrm rot="10800000" flipH="1">
            <a:off x="2996325" y="3004050"/>
            <a:ext cx="1220100" cy="594900"/>
          </a:xfrm>
          <a:prstGeom prst="straightConnector1">
            <a:avLst/>
          </a:prstGeom>
          <a:noFill/>
          <a:ln w="19050" cap="flat" cmpd="sng">
            <a:solidFill>
              <a:srgbClr val="FF0000"/>
            </a:solidFill>
            <a:prstDash val="solid"/>
            <a:round/>
            <a:headEnd type="none" w="med" len="med"/>
            <a:tailEnd type="triangle" w="med" len="med"/>
          </a:ln>
        </p:spPr>
      </p:cxnSp>
      <p:sp>
        <p:nvSpPr>
          <p:cNvPr id="96" name="Google Shape;96;p13"/>
          <p:cNvSpPr txBox="1"/>
          <p:nvPr/>
        </p:nvSpPr>
        <p:spPr>
          <a:xfrm>
            <a:off x="947725" y="2061075"/>
            <a:ext cx="340500" cy="230100"/>
          </a:xfrm>
          <a:prstGeom prst="rect">
            <a:avLst/>
          </a:prstGeom>
          <a:noFill/>
          <a:ln>
            <a:noFill/>
          </a:ln>
        </p:spPr>
        <p:txBody>
          <a:bodyPr spcFirstLastPara="1" wrap="square" lIns="91425" tIns="91425" rIns="91425" bIns="91425" anchor="ctr" anchorCtr="0">
            <a:noAutofit/>
          </a:bodyPr>
          <a:lstStyle/>
          <a:p>
            <a:r>
              <a:rPr lang="en"/>
              <a:t>...</a:t>
            </a:r>
            <a:endParaRPr/>
          </a:p>
        </p:txBody>
      </p:sp>
      <p:sp>
        <p:nvSpPr>
          <p:cNvPr id="97" name="Google Shape;97;p13"/>
          <p:cNvSpPr txBox="1"/>
          <p:nvPr/>
        </p:nvSpPr>
        <p:spPr>
          <a:xfrm>
            <a:off x="947725" y="3278325"/>
            <a:ext cx="340500" cy="230100"/>
          </a:xfrm>
          <a:prstGeom prst="rect">
            <a:avLst/>
          </a:prstGeom>
          <a:noFill/>
          <a:ln>
            <a:noFill/>
          </a:ln>
        </p:spPr>
        <p:txBody>
          <a:bodyPr spcFirstLastPara="1" wrap="square" lIns="91425" tIns="91425" rIns="91425" bIns="91425" anchor="ctr" anchorCtr="0">
            <a:noAutofit/>
          </a:bodyPr>
          <a:lstStyle/>
          <a:p>
            <a:r>
              <a:rPr lang="en"/>
              <a:t>...</a:t>
            </a:r>
            <a:endParaRPr/>
          </a:p>
        </p:txBody>
      </p:sp>
      <p:sp>
        <p:nvSpPr>
          <p:cNvPr id="98" name="Google Shape;98;p13"/>
          <p:cNvSpPr txBox="1"/>
          <p:nvPr/>
        </p:nvSpPr>
        <p:spPr>
          <a:xfrm>
            <a:off x="870275" y="1191950"/>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1</a:t>
            </a:r>
            <a:endParaRPr b="1">
              <a:latin typeface="Courier New"/>
              <a:ea typeface="Courier New"/>
              <a:cs typeface="Courier New"/>
              <a:sym typeface="Courier New"/>
            </a:endParaRPr>
          </a:p>
        </p:txBody>
      </p:sp>
      <p:sp>
        <p:nvSpPr>
          <p:cNvPr id="99" name="Google Shape;99;p13"/>
          <p:cNvSpPr txBox="1"/>
          <p:nvPr/>
        </p:nvSpPr>
        <p:spPr>
          <a:xfrm>
            <a:off x="870275" y="2344725"/>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2</a:t>
            </a:r>
            <a:endParaRPr b="1">
              <a:latin typeface="Courier New"/>
              <a:ea typeface="Courier New"/>
              <a:cs typeface="Courier New"/>
              <a:sym typeface="Courier New"/>
            </a:endParaRPr>
          </a:p>
        </p:txBody>
      </p:sp>
      <p:sp>
        <p:nvSpPr>
          <p:cNvPr id="100" name="Google Shape;100;p13"/>
          <p:cNvSpPr txBox="1"/>
          <p:nvPr/>
        </p:nvSpPr>
        <p:spPr>
          <a:xfrm>
            <a:off x="870275" y="3556675"/>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3</a:t>
            </a:r>
            <a:endParaRPr b="1">
              <a:latin typeface="Courier New"/>
              <a:ea typeface="Courier New"/>
              <a:cs typeface="Courier New"/>
              <a:sym typeface="Courier New"/>
            </a:endParaRPr>
          </a:p>
        </p:txBody>
      </p:sp>
    </p:spTree>
    <p:extLst>
      <p:ext uri="{BB962C8B-B14F-4D97-AF65-F5344CB8AC3E}">
        <p14:creationId xmlns:p14="http://schemas.microsoft.com/office/powerpoint/2010/main" val="347076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childTnLst>
                                </p:cTn>
                              </p:par>
                              <p:par>
                                <p:cTn id="8" presetID="10" presetClass="entr" presetSubtype="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1000"/>
                                        <p:tgtEl>
                                          <p:spTgt spid="95"/>
                                        </p:tgtEl>
                                      </p:cBhvr>
                                    </p:animEffect>
                                  </p:childTnLst>
                                </p:cTn>
                              </p:par>
                              <p:par>
                                <p:cTn id="11" presetID="10" presetClass="entr" presetSubtype="0" fill="hold"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1000"/>
                                        <p:tgtEl>
                                          <p:spTgt spid="93"/>
                                        </p:tgtEl>
                                      </p:cBhvr>
                                    </p:animEffect>
                                  </p:childTnLst>
                                </p:cTn>
                              </p:par>
                              <p:par>
                                <p:cTn id="14" presetID="10" presetClass="entr" presetSubtype="0" fill="hold" nodeType="with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fade">
                                      <p:cBhvr>
                                        <p:cTn id="16"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457200" y="403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Joint payments</a:t>
            </a:r>
            <a:endParaRPr>
              <a:latin typeface="Trebuchet MS"/>
              <a:ea typeface="Trebuchet MS"/>
              <a:cs typeface="Trebuchet MS"/>
              <a:sym typeface="Trebuchet MS"/>
            </a:endParaRPr>
          </a:p>
        </p:txBody>
      </p:sp>
      <p:sp>
        <p:nvSpPr>
          <p:cNvPr id="106" name="Google Shape;106;p14"/>
          <p:cNvSpPr/>
          <p:nvPr/>
        </p:nvSpPr>
        <p:spPr>
          <a:xfrm>
            <a:off x="870275" y="1191938"/>
            <a:ext cx="5616600" cy="9336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indent="457200">
              <a:lnSpc>
                <a:spcPct val="150000"/>
              </a:lnSpc>
            </a:pPr>
            <a:r>
              <a:rPr lang="en" sz="1800">
                <a:latin typeface="Trebuchet MS"/>
                <a:ea typeface="Trebuchet MS"/>
                <a:cs typeface="Trebuchet MS"/>
                <a:sym typeface="Trebuchet MS"/>
              </a:rPr>
              <a:t>Inputs: ...</a:t>
            </a:r>
            <a:endParaRPr sz="1800" baseline="-25000">
              <a:latin typeface="Trebuchet MS"/>
              <a:ea typeface="Trebuchet MS"/>
              <a:cs typeface="Trebuchet MS"/>
              <a:sym typeface="Trebuchet MS"/>
            </a:endParaRPr>
          </a:p>
          <a:p>
            <a:pPr indent="457200">
              <a:lnSpc>
                <a:spcPct val="115000"/>
              </a:lnSpc>
            </a:pPr>
            <a:r>
              <a:rPr lang="en" sz="1800">
                <a:latin typeface="Trebuchet MS"/>
                <a:ea typeface="Trebuchet MS"/>
                <a:cs typeface="Trebuchet MS"/>
                <a:sym typeface="Trebuchet MS"/>
              </a:rPr>
              <a:t>Outputs: 17.0→Bob, 8.0→Alice</a:t>
            </a:r>
            <a:endParaRPr sz="18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SIGNED(Alice)</a:t>
            </a:r>
            <a:endParaRPr sz="1000">
              <a:latin typeface="Trebuchet MS"/>
              <a:ea typeface="Trebuchet MS"/>
              <a:cs typeface="Trebuchet MS"/>
              <a:sym typeface="Trebuchet MS"/>
            </a:endParaRPr>
          </a:p>
        </p:txBody>
      </p:sp>
      <p:sp>
        <p:nvSpPr>
          <p:cNvPr id="107" name="Google Shape;107;p14"/>
          <p:cNvSpPr/>
          <p:nvPr/>
        </p:nvSpPr>
        <p:spPr>
          <a:xfrm>
            <a:off x="2358000" y="4563925"/>
            <a:ext cx="4428000" cy="526800"/>
          </a:xfrm>
          <a:prstGeom prst="roundRect">
            <a:avLst>
              <a:gd name="adj" fmla="val 16667"/>
            </a:avLst>
          </a:prstGeom>
          <a:solidFill>
            <a:srgbClr val="E6B8A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Trebuchet MS"/>
                <a:ea typeface="Trebuchet MS"/>
                <a:cs typeface="Trebuchet MS"/>
                <a:sym typeface="Trebuchet MS"/>
              </a:rPr>
              <a:t>SIMPLIFICATION: only one transaction per block</a:t>
            </a:r>
            <a:endParaRPr>
              <a:latin typeface="Trebuchet MS"/>
              <a:ea typeface="Trebuchet MS"/>
              <a:cs typeface="Trebuchet MS"/>
              <a:sym typeface="Trebuchet MS"/>
            </a:endParaRPr>
          </a:p>
        </p:txBody>
      </p:sp>
      <p:cxnSp>
        <p:nvCxnSpPr>
          <p:cNvPr id="108" name="Google Shape;108;p14"/>
          <p:cNvCxnSpPr/>
          <p:nvPr/>
        </p:nvCxnSpPr>
        <p:spPr>
          <a:xfrm>
            <a:off x="404850" y="1350325"/>
            <a:ext cx="0" cy="2640900"/>
          </a:xfrm>
          <a:prstGeom prst="straightConnector1">
            <a:avLst/>
          </a:prstGeom>
          <a:noFill/>
          <a:ln w="19050" cap="flat" cmpd="sng">
            <a:solidFill>
              <a:schemeClr val="dk2"/>
            </a:solidFill>
            <a:prstDash val="solid"/>
            <a:round/>
            <a:headEnd type="none" w="med" len="med"/>
            <a:tailEnd type="triangle" w="med" len="med"/>
          </a:ln>
        </p:spPr>
      </p:cxnSp>
      <p:sp>
        <p:nvSpPr>
          <p:cNvPr id="109" name="Google Shape;109;p14"/>
          <p:cNvSpPr txBox="1"/>
          <p:nvPr/>
        </p:nvSpPr>
        <p:spPr>
          <a:xfrm>
            <a:off x="124150" y="1002925"/>
            <a:ext cx="598200" cy="347400"/>
          </a:xfrm>
          <a:prstGeom prst="rect">
            <a:avLst/>
          </a:prstGeom>
          <a:noFill/>
          <a:ln>
            <a:noFill/>
          </a:ln>
        </p:spPr>
        <p:txBody>
          <a:bodyPr spcFirstLastPara="1" wrap="square" lIns="91425" tIns="91425" rIns="91425" bIns="91425" anchor="t" anchorCtr="0">
            <a:noAutofit/>
          </a:bodyPr>
          <a:lstStyle/>
          <a:p>
            <a:r>
              <a:rPr lang="en"/>
              <a:t>time</a:t>
            </a:r>
            <a:endParaRPr/>
          </a:p>
        </p:txBody>
      </p:sp>
      <p:sp>
        <p:nvSpPr>
          <p:cNvPr id="110" name="Google Shape;110;p14"/>
          <p:cNvSpPr/>
          <p:nvPr/>
        </p:nvSpPr>
        <p:spPr>
          <a:xfrm>
            <a:off x="870275" y="2344725"/>
            <a:ext cx="5616600" cy="9336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indent="457200">
              <a:lnSpc>
                <a:spcPct val="150000"/>
              </a:lnSpc>
            </a:pPr>
            <a:r>
              <a:rPr lang="en" sz="1800">
                <a:latin typeface="Trebuchet MS"/>
                <a:ea typeface="Trebuchet MS"/>
                <a:cs typeface="Trebuchet MS"/>
                <a:sym typeface="Trebuchet MS"/>
              </a:rPr>
              <a:t>Inputs: 1[1]</a:t>
            </a:r>
            <a:endParaRPr sz="1800" baseline="-25000">
              <a:latin typeface="Trebuchet MS"/>
              <a:ea typeface="Trebuchet MS"/>
              <a:cs typeface="Trebuchet MS"/>
              <a:sym typeface="Trebuchet MS"/>
            </a:endParaRPr>
          </a:p>
          <a:p>
            <a:pPr indent="457200">
              <a:lnSpc>
                <a:spcPct val="115000"/>
              </a:lnSpc>
            </a:pPr>
            <a:r>
              <a:rPr lang="en" sz="1800">
                <a:latin typeface="Trebuchet MS"/>
                <a:ea typeface="Trebuchet MS"/>
                <a:cs typeface="Trebuchet MS"/>
                <a:sym typeface="Trebuchet MS"/>
              </a:rPr>
              <a:t>Outputs: 6.0→Carol, 2.0→Bob</a:t>
            </a:r>
            <a:endParaRPr sz="18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SIGNED(Carol)</a:t>
            </a:r>
            <a:endParaRPr sz="1000">
              <a:latin typeface="Trebuchet MS"/>
              <a:ea typeface="Trebuchet MS"/>
              <a:cs typeface="Trebuchet MS"/>
              <a:sym typeface="Trebuchet MS"/>
            </a:endParaRPr>
          </a:p>
        </p:txBody>
      </p:sp>
      <p:sp>
        <p:nvSpPr>
          <p:cNvPr id="111" name="Google Shape;111;p14"/>
          <p:cNvSpPr/>
          <p:nvPr/>
        </p:nvSpPr>
        <p:spPr>
          <a:xfrm>
            <a:off x="870275" y="3556675"/>
            <a:ext cx="5616600" cy="933600"/>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indent="457200">
              <a:lnSpc>
                <a:spcPct val="150000"/>
              </a:lnSpc>
            </a:pPr>
            <a:r>
              <a:rPr lang="en" sz="1800">
                <a:latin typeface="Trebuchet MS"/>
                <a:ea typeface="Trebuchet MS"/>
                <a:cs typeface="Trebuchet MS"/>
                <a:sym typeface="Trebuchet MS"/>
              </a:rPr>
              <a:t>Inputs: 2[0], 2[1]</a:t>
            </a:r>
            <a:endParaRPr sz="1800">
              <a:latin typeface="Trebuchet MS"/>
              <a:ea typeface="Trebuchet MS"/>
              <a:cs typeface="Trebuchet MS"/>
              <a:sym typeface="Trebuchet MS"/>
            </a:endParaRPr>
          </a:p>
          <a:p>
            <a:pPr indent="457200">
              <a:lnSpc>
                <a:spcPct val="150000"/>
              </a:lnSpc>
            </a:pPr>
            <a:r>
              <a:rPr lang="en" sz="1800">
                <a:latin typeface="Trebuchet MS"/>
                <a:ea typeface="Trebuchet MS"/>
                <a:cs typeface="Trebuchet MS"/>
                <a:sym typeface="Trebuchet MS"/>
              </a:rPr>
              <a:t>Outputs: 8.0→David</a:t>
            </a:r>
            <a:endParaRPr sz="18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SIGNED(Carol), SIGNED(Bob)</a:t>
            </a:r>
            <a:endParaRPr sz="1000">
              <a:latin typeface="Trebuchet MS"/>
              <a:ea typeface="Trebuchet MS"/>
              <a:cs typeface="Trebuchet MS"/>
              <a:sym typeface="Trebuchet MS"/>
            </a:endParaRPr>
          </a:p>
        </p:txBody>
      </p:sp>
      <p:cxnSp>
        <p:nvCxnSpPr>
          <p:cNvPr id="112" name="Google Shape;112;p14"/>
          <p:cNvCxnSpPr/>
          <p:nvPr/>
        </p:nvCxnSpPr>
        <p:spPr>
          <a:xfrm rot="10800000" flipH="1">
            <a:off x="2431975" y="3034925"/>
            <a:ext cx="404100" cy="525900"/>
          </a:xfrm>
          <a:prstGeom prst="straightConnector1">
            <a:avLst/>
          </a:prstGeom>
          <a:noFill/>
          <a:ln w="19050" cap="flat" cmpd="sng">
            <a:solidFill>
              <a:srgbClr val="FF0000"/>
            </a:solidFill>
            <a:prstDash val="solid"/>
            <a:round/>
            <a:headEnd type="none" w="med" len="med"/>
            <a:tailEnd type="triangle" w="med" len="med"/>
          </a:ln>
        </p:spPr>
      </p:cxnSp>
      <p:cxnSp>
        <p:nvCxnSpPr>
          <p:cNvPr id="113" name="Google Shape;113;p14"/>
          <p:cNvCxnSpPr/>
          <p:nvPr/>
        </p:nvCxnSpPr>
        <p:spPr>
          <a:xfrm rot="10800000" flipH="1">
            <a:off x="2956325" y="2996450"/>
            <a:ext cx="1229700" cy="571500"/>
          </a:xfrm>
          <a:prstGeom prst="straightConnector1">
            <a:avLst/>
          </a:prstGeom>
          <a:noFill/>
          <a:ln w="19050" cap="flat" cmpd="sng">
            <a:solidFill>
              <a:srgbClr val="FF0000"/>
            </a:solidFill>
            <a:prstDash val="solid"/>
            <a:round/>
            <a:headEnd type="none" w="med" len="med"/>
            <a:tailEnd type="triangle" w="med" len="med"/>
          </a:ln>
        </p:spPr>
      </p:cxnSp>
      <p:sp>
        <p:nvSpPr>
          <p:cNvPr id="114" name="Google Shape;114;p14"/>
          <p:cNvSpPr txBox="1"/>
          <p:nvPr/>
        </p:nvSpPr>
        <p:spPr>
          <a:xfrm>
            <a:off x="947725" y="2061075"/>
            <a:ext cx="340500" cy="230100"/>
          </a:xfrm>
          <a:prstGeom prst="rect">
            <a:avLst/>
          </a:prstGeom>
          <a:noFill/>
          <a:ln>
            <a:noFill/>
          </a:ln>
        </p:spPr>
        <p:txBody>
          <a:bodyPr spcFirstLastPara="1" wrap="square" lIns="91425" tIns="91425" rIns="91425" bIns="91425" anchor="ctr" anchorCtr="0">
            <a:noAutofit/>
          </a:bodyPr>
          <a:lstStyle/>
          <a:p>
            <a:r>
              <a:rPr lang="en"/>
              <a:t>...</a:t>
            </a:r>
            <a:endParaRPr/>
          </a:p>
        </p:txBody>
      </p:sp>
      <p:sp>
        <p:nvSpPr>
          <p:cNvPr id="115" name="Google Shape;115;p14"/>
          <p:cNvSpPr txBox="1"/>
          <p:nvPr/>
        </p:nvSpPr>
        <p:spPr>
          <a:xfrm>
            <a:off x="947725" y="3278325"/>
            <a:ext cx="340500" cy="230100"/>
          </a:xfrm>
          <a:prstGeom prst="rect">
            <a:avLst/>
          </a:prstGeom>
          <a:noFill/>
          <a:ln>
            <a:noFill/>
          </a:ln>
        </p:spPr>
        <p:txBody>
          <a:bodyPr spcFirstLastPara="1" wrap="square" lIns="91425" tIns="91425" rIns="91425" bIns="91425" anchor="ctr" anchorCtr="0">
            <a:noAutofit/>
          </a:bodyPr>
          <a:lstStyle/>
          <a:p>
            <a:r>
              <a:rPr lang="en"/>
              <a:t>...</a:t>
            </a:r>
            <a:endParaRPr/>
          </a:p>
        </p:txBody>
      </p:sp>
      <p:sp>
        <p:nvSpPr>
          <p:cNvPr id="116" name="Google Shape;116;p14"/>
          <p:cNvSpPr/>
          <p:nvPr/>
        </p:nvSpPr>
        <p:spPr>
          <a:xfrm>
            <a:off x="4490200" y="3735700"/>
            <a:ext cx="1904700" cy="487800"/>
          </a:xfrm>
          <a:prstGeom prst="wedgeRectCallout">
            <a:avLst>
              <a:gd name="adj1" fmla="val -20833"/>
              <a:gd name="adj2" fmla="val 62500"/>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two signatures!</a:t>
            </a:r>
            <a:endParaRPr/>
          </a:p>
        </p:txBody>
      </p:sp>
      <p:sp>
        <p:nvSpPr>
          <p:cNvPr id="117" name="Google Shape;117;p14"/>
          <p:cNvSpPr txBox="1"/>
          <p:nvPr/>
        </p:nvSpPr>
        <p:spPr>
          <a:xfrm>
            <a:off x="870275" y="1191950"/>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1</a:t>
            </a:r>
            <a:endParaRPr b="1">
              <a:latin typeface="Courier New"/>
              <a:ea typeface="Courier New"/>
              <a:cs typeface="Courier New"/>
              <a:sym typeface="Courier New"/>
            </a:endParaRPr>
          </a:p>
        </p:txBody>
      </p:sp>
      <p:sp>
        <p:nvSpPr>
          <p:cNvPr id="118" name="Google Shape;118;p14"/>
          <p:cNvSpPr txBox="1"/>
          <p:nvPr/>
        </p:nvSpPr>
        <p:spPr>
          <a:xfrm>
            <a:off x="870275" y="2344725"/>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2</a:t>
            </a:r>
            <a:endParaRPr b="1">
              <a:latin typeface="Courier New"/>
              <a:ea typeface="Courier New"/>
              <a:cs typeface="Courier New"/>
              <a:sym typeface="Courier New"/>
            </a:endParaRPr>
          </a:p>
        </p:txBody>
      </p:sp>
      <p:sp>
        <p:nvSpPr>
          <p:cNvPr id="119" name="Google Shape;119;p14"/>
          <p:cNvSpPr txBox="1"/>
          <p:nvPr/>
        </p:nvSpPr>
        <p:spPr>
          <a:xfrm>
            <a:off x="870275" y="3556675"/>
            <a:ext cx="338700" cy="347400"/>
          </a:xfrm>
          <a:prstGeom prst="rect">
            <a:avLst/>
          </a:prstGeom>
          <a:solidFill>
            <a:srgbClr val="00FF00"/>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r>
              <a:rPr lang="en" b="1">
                <a:latin typeface="Courier New"/>
                <a:ea typeface="Courier New"/>
                <a:cs typeface="Courier New"/>
                <a:sym typeface="Courier New"/>
              </a:rPr>
              <a:t>3</a:t>
            </a:r>
            <a:endParaRPr b="1">
              <a:latin typeface="Courier New"/>
              <a:ea typeface="Courier New"/>
              <a:cs typeface="Courier New"/>
              <a:sym typeface="Courier New"/>
            </a:endParaRPr>
          </a:p>
        </p:txBody>
      </p:sp>
    </p:spTree>
    <p:extLst>
      <p:ext uri="{BB962C8B-B14F-4D97-AF65-F5344CB8AC3E}">
        <p14:creationId xmlns:p14="http://schemas.microsoft.com/office/powerpoint/2010/main" val="200522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par>
                                <p:cTn id="8" presetID="10" presetClass="entr" presetSubtype="0" fill="hold"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1000"/>
                                        <p:tgtEl>
                                          <p:spTgt spid="113"/>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1000"/>
                                        <p:tgtEl>
                                          <p:spTgt spid="111"/>
                                        </p:tgtEl>
                                      </p:cBhvr>
                                    </p:animEffect>
                                  </p:childTnLst>
                                </p:cTn>
                              </p:par>
                              <p:par>
                                <p:cTn id="14" presetID="10" presetClass="entr" presetSubtype="0" fill="hold" nodeType="with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fade">
                                      <p:cBhvr>
                                        <p:cTn id="16" dur="1000"/>
                                        <p:tgtEl>
                                          <p:spTgt spid="1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6"/>
                                        </p:tgtEl>
                                        <p:attrNameLst>
                                          <p:attrName>style.visibility</p:attrName>
                                        </p:attrNameLst>
                                      </p:cBhvr>
                                      <p:to>
                                        <p:strVal val="visible"/>
                                      </p:to>
                                    </p:set>
                                    <p:animEffect transition="in" filter="fade">
                                      <p:cBhvr>
                                        <p:cTn id="21"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026" name="Picture 2" descr="File:Trans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3350"/>
            <a:ext cx="7543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169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body" idx="1"/>
          </p:nvPr>
        </p:nvSpPr>
        <p:spPr>
          <a:xfrm>
            <a:off x="457200" y="1606600"/>
            <a:ext cx="8229600" cy="2886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key idea: </a:t>
            </a:r>
            <a:endParaRPr/>
          </a:p>
          <a:p>
            <a:pPr marL="0" lvl="0" indent="0" algn="ctr" rtl="0">
              <a:spcBef>
                <a:spcPts val="600"/>
              </a:spcBef>
              <a:spcAft>
                <a:spcPts val="0"/>
              </a:spcAft>
              <a:buNone/>
            </a:pPr>
            <a:endParaRPr/>
          </a:p>
          <a:p>
            <a:pPr marL="0" lvl="0" indent="0" algn="ctr" rtl="0">
              <a:spcBef>
                <a:spcPts val="600"/>
              </a:spcBef>
              <a:spcAft>
                <a:spcPts val="0"/>
              </a:spcAft>
              <a:buNone/>
            </a:pPr>
            <a:r>
              <a:rPr lang="en"/>
              <a:t>build data structures with hash pointers</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real deal: a Bitcoin transaction</a:t>
            </a:r>
            <a:endParaRPr>
              <a:latin typeface="Trebuchet MS"/>
              <a:ea typeface="Trebuchet MS"/>
              <a:cs typeface="Trebuchet MS"/>
              <a:sym typeface="Trebuchet MS"/>
            </a:endParaRPr>
          </a:p>
        </p:txBody>
      </p:sp>
      <p:sp>
        <p:nvSpPr>
          <p:cNvPr id="125" name="Google Shape;125;p15"/>
          <p:cNvSpPr txBox="1">
            <a:spLocks noGrp="1"/>
          </p:cNvSpPr>
          <p:nvPr>
            <p:ph type="body" idx="1"/>
          </p:nvPr>
        </p:nvSpPr>
        <p:spPr>
          <a:xfrm>
            <a:off x="2085825" y="804450"/>
            <a:ext cx="8229600" cy="414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900" dirty="0"/>
              <a:t>{</a:t>
            </a:r>
            <a:br>
              <a:rPr lang="en" sz="900" dirty="0"/>
            </a:br>
            <a:r>
              <a:rPr lang="en" sz="900" dirty="0"/>
              <a:t>      "hash":"5a42590fbe0a90ee8e8747244d6c84f0db1a3a24e8f1b95b10c9e050990b8b6b",</a:t>
            </a:r>
            <a:br>
              <a:rPr lang="en" sz="900" dirty="0"/>
            </a:br>
            <a:r>
              <a:rPr lang="en" sz="900" dirty="0"/>
              <a:t>      "ver":1,</a:t>
            </a:r>
            <a:br>
              <a:rPr lang="en" sz="900" dirty="0"/>
            </a:br>
            <a:r>
              <a:rPr lang="en" sz="900" dirty="0"/>
              <a:t>      "vin_sz":2,</a:t>
            </a:r>
            <a:br>
              <a:rPr lang="en" sz="900" dirty="0"/>
            </a:br>
            <a:r>
              <a:rPr lang="en" sz="900" dirty="0"/>
              <a:t>      "vout_sz":1,</a:t>
            </a:r>
            <a:br>
              <a:rPr lang="en" sz="900" dirty="0"/>
            </a:br>
            <a:r>
              <a:rPr lang="en" sz="900" dirty="0"/>
              <a:t>      "lock_time":0,</a:t>
            </a:r>
            <a:br>
              <a:rPr lang="en" sz="900" dirty="0"/>
            </a:br>
            <a:r>
              <a:rPr lang="en" sz="900" dirty="0"/>
              <a:t>      "size":404,</a:t>
            </a:r>
            <a:br>
              <a:rPr lang="en" sz="900" dirty="0"/>
            </a:br>
            <a:r>
              <a:rPr lang="en" sz="900" dirty="0"/>
              <a:t>      "in":[</a:t>
            </a:r>
            <a:br>
              <a:rPr lang="en" sz="900" dirty="0"/>
            </a:br>
            <a:r>
              <a:rPr lang="en" sz="900" dirty="0"/>
              <a:t>        {</a:t>
            </a:r>
            <a:br>
              <a:rPr lang="en" sz="900" dirty="0"/>
            </a:br>
            <a:r>
              <a:rPr lang="en" sz="900" dirty="0"/>
              <a:t>          "prev_out":{</a:t>
            </a:r>
            <a:br>
              <a:rPr lang="en" sz="900" dirty="0"/>
            </a:br>
            <a:r>
              <a:rPr lang="en" sz="900" dirty="0"/>
              <a:t>            "hash":"3be4ac9728a0823cf5e2deb2e86fc0bd2aa503a91d307b42ba76117d79280260",</a:t>
            </a:r>
            <a:br>
              <a:rPr lang="en" sz="900" dirty="0"/>
            </a:br>
            <a:r>
              <a:rPr lang="en" sz="900" dirty="0"/>
              <a:t>            "n":0</a:t>
            </a:r>
            <a:br>
              <a:rPr lang="en" sz="900" dirty="0"/>
            </a:br>
            <a:r>
              <a:rPr lang="en" sz="900" dirty="0"/>
              <a:t>          }, </a:t>
            </a:r>
            <a:endParaRPr sz="900" dirty="0"/>
          </a:p>
          <a:p>
            <a:pPr marL="0" lvl="0" indent="457200" algn="l" rtl="0">
              <a:spcBef>
                <a:spcPts val="600"/>
              </a:spcBef>
              <a:spcAft>
                <a:spcPts val="0"/>
              </a:spcAft>
              <a:buClr>
                <a:schemeClr val="dk1"/>
              </a:buClr>
              <a:buSzPts val="1100"/>
              <a:buFont typeface="Arial"/>
              <a:buNone/>
            </a:pPr>
            <a:r>
              <a:rPr lang="en" sz="900" dirty="0"/>
              <a:t>"scriptSig":"30440..."</a:t>
            </a:r>
            <a:br>
              <a:rPr lang="en" sz="900" dirty="0"/>
            </a:br>
            <a:r>
              <a:rPr lang="en" sz="900" dirty="0"/>
              <a:t>        },</a:t>
            </a:r>
            <a:br>
              <a:rPr lang="en" sz="900" dirty="0"/>
            </a:br>
            <a:r>
              <a:rPr lang="en" sz="900" dirty="0"/>
              <a:t>        {</a:t>
            </a:r>
            <a:br>
              <a:rPr lang="en" sz="900" dirty="0"/>
            </a:br>
            <a:r>
              <a:rPr lang="en" sz="900" dirty="0"/>
              <a:t>          "prev_out":{</a:t>
            </a:r>
            <a:br>
              <a:rPr lang="en" sz="900" dirty="0"/>
            </a:br>
            <a:r>
              <a:rPr lang="en" sz="900" dirty="0"/>
              <a:t>            "hash":"7508e6ab259b4df0fd5147bab0c949d81473db4518f81afc5c3f52f91ff6b34e",</a:t>
            </a:r>
            <a:br>
              <a:rPr lang="en" sz="900" dirty="0"/>
            </a:br>
            <a:r>
              <a:rPr lang="en" sz="900" dirty="0"/>
              <a:t>            "n":0</a:t>
            </a:r>
            <a:br>
              <a:rPr lang="en" sz="900" dirty="0"/>
            </a:br>
            <a:r>
              <a:rPr lang="en" sz="900" dirty="0"/>
              <a:t>          },</a:t>
            </a:r>
            <a:br>
              <a:rPr lang="en" sz="900" dirty="0"/>
            </a:br>
            <a:r>
              <a:rPr lang="en" sz="900" dirty="0"/>
              <a:t>          "scriptSig":"3f3a4ce81...."</a:t>
            </a:r>
            <a:br>
              <a:rPr lang="en" sz="900" dirty="0"/>
            </a:br>
            <a:r>
              <a:rPr lang="en" sz="900" dirty="0"/>
              <a:t>        }</a:t>
            </a:r>
            <a:br>
              <a:rPr lang="en" sz="900" dirty="0"/>
            </a:br>
            <a:r>
              <a:rPr lang="en" sz="900" dirty="0"/>
              <a:t>      ],</a:t>
            </a:r>
            <a:br>
              <a:rPr lang="en" sz="900" dirty="0"/>
            </a:br>
            <a:r>
              <a:rPr lang="en" sz="900" dirty="0"/>
              <a:t>      "out":[</a:t>
            </a:r>
            <a:br>
              <a:rPr lang="en" sz="900" dirty="0"/>
            </a:br>
            <a:r>
              <a:rPr lang="en" sz="900" dirty="0"/>
              <a:t>        {</a:t>
            </a:r>
            <a:br>
              <a:rPr lang="en" sz="900" dirty="0"/>
            </a:br>
            <a:r>
              <a:rPr lang="en" sz="900" dirty="0"/>
              <a:t>          "value":"10.12287097",</a:t>
            </a:r>
            <a:br>
              <a:rPr lang="en" sz="900" dirty="0"/>
            </a:br>
            <a:r>
              <a:rPr lang="en" sz="900" dirty="0"/>
              <a:t>          "scriptPubKey":"OP_DUP OP_HASH160 69e02e18b5705a05dd6b28ed517716c894b3d42e OP_EQUALVERIFY OP_CHECKSIG"</a:t>
            </a:r>
            <a:br>
              <a:rPr lang="en" sz="900" dirty="0"/>
            </a:br>
            <a:r>
              <a:rPr lang="en" sz="900" dirty="0"/>
              <a:t>        }</a:t>
            </a:r>
            <a:br>
              <a:rPr lang="en" sz="900" dirty="0"/>
            </a:br>
            <a:r>
              <a:rPr lang="en" sz="900" dirty="0"/>
              <a:t>      ]</a:t>
            </a:r>
            <a:endParaRPr sz="900" dirty="0"/>
          </a:p>
          <a:p>
            <a:pPr marL="0" lvl="0" indent="0" algn="l" rtl="0">
              <a:spcBef>
                <a:spcPts val="600"/>
              </a:spcBef>
              <a:spcAft>
                <a:spcPts val="0"/>
              </a:spcAft>
              <a:buClr>
                <a:schemeClr val="dk1"/>
              </a:buClr>
              <a:buSzPts val="1100"/>
              <a:buFont typeface="Arial"/>
              <a:buNone/>
            </a:pPr>
            <a:r>
              <a:rPr lang="en" sz="900" dirty="0"/>
              <a:t>}</a:t>
            </a:r>
            <a:endParaRPr sz="900" dirty="0"/>
          </a:p>
          <a:p>
            <a:pPr marL="0" lvl="0" indent="0" algn="l" rtl="0">
              <a:spcBef>
                <a:spcPts val="600"/>
              </a:spcBef>
              <a:spcAft>
                <a:spcPts val="0"/>
              </a:spcAft>
              <a:buNone/>
            </a:pPr>
            <a:endParaRPr sz="900" dirty="0"/>
          </a:p>
        </p:txBody>
      </p:sp>
      <p:sp>
        <p:nvSpPr>
          <p:cNvPr id="126" name="Google Shape;126;p15"/>
          <p:cNvSpPr/>
          <p:nvPr/>
        </p:nvSpPr>
        <p:spPr>
          <a:xfrm>
            <a:off x="1763800" y="1159325"/>
            <a:ext cx="276000" cy="7545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7" name="Google Shape;127;p15"/>
          <p:cNvSpPr/>
          <p:nvPr/>
        </p:nvSpPr>
        <p:spPr>
          <a:xfrm>
            <a:off x="1763800" y="2011025"/>
            <a:ext cx="276000" cy="20742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8" name="Google Shape;128;p15"/>
          <p:cNvSpPr/>
          <p:nvPr/>
        </p:nvSpPr>
        <p:spPr>
          <a:xfrm>
            <a:off x="1763800" y="4182425"/>
            <a:ext cx="276000" cy="8574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9" name="Google Shape;129;p15"/>
          <p:cNvSpPr txBox="1"/>
          <p:nvPr/>
        </p:nvSpPr>
        <p:spPr>
          <a:xfrm>
            <a:off x="280550" y="2836475"/>
            <a:ext cx="1173300" cy="423300"/>
          </a:xfrm>
          <a:prstGeom prst="rect">
            <a:avLst/>
          </a:prstGeom>
          <a:noFill/>
          <a:ln>
            <a:noFill/>
          </a:ln>
        </p:spPr>
        <p:txBody>
          <a:bodyPr spcFirstLastPara="1" wrap="square" lIns="91425" tIns="91425" rIns="91425" bIns="91425" anchor="t" anchorCtr="0">
            <a:noAutofit/>
          </a:bodyPr>
          <a:lstStyle/>
          <a:p>
            <a:r>
              <a:rPr lang="en"/>
              <a:t>input(s)</a:t>
            </a:r>
            <a:endParaRPr/>
          </a:p>
        </p:txBody>
      </p:sp>
      <p:sp>
        <p:nvSpPr>
          <p:cNvPr id="130" name="Google Shape;130;p15"/>
          <p:cNvSpPr txBox="1"/>
          <p:nvPr/>
        </p:nvSpPr>
        <p:spPr>
          <a:xfrm>
            <a:off x="280550" y="1394575"/>
            <a:ext cx="1173300" cy="423300"/>
          </a:xfrm>
          <a:prstGeom prst="rect">
            <a:avLst/>
          </a:prstGeom>
          <a:noFill/>
          <a:ln>
            <a:noFill/>
          </a:ln>
        </p:spPr>
        <p:txBody>
          <a:bodyPr spcFirstLastPara="1" wrap="square" lIns="91425" tIns="91425" rIns="91425" bIns="91425" anchor="t" anchorCtr="0">
            <a:noAutofit/>
          </a:bodyPr>
          <a:lstStyle/>
          <a:p>
            <a:r>
              <a:rPr lang="en"/>
              <a:t>metadata</a:t>
            </a:r>
            <a:endParaRPr/>
          </a:p>
        </p:txBody>
      </p:sp>
      <p:sp>
        <p:nvSpPr>
          <p:cNvPr id="131" name="Google Shape;131;p15"/>
          <p:cNvSpPr txBox="1"/>
          <p:nvPr/>
        </p:nvSpPr>
        <p:spPr>
          <a:xfrm>
            <a:off x="280550" y="4307325"/>
            <a:ext cx="1173300" cy="423300"/>
          </a:xfrm>
          <a:prstGeom prst="rect">
            <a:avLst/>
          </a:prstGeom>
          <a:noFill/>
          <a:ln>
            <a:noFill/>
          </a:ln>
        </p:spPr>
        <p:txBody>
          <a:bodyPr spcFirstLastPara="1" wrap="square" lIns="91425" tIns="91425" rIns="91425" bIns="91425" anchor="t" anchorCtr="0">
            <a:noAutofit/>
          </a:bodyPr>
          <a:lstStyle/>
          <a:p>
            <a:r>
              <a:rPr lang="en"/>
              <a:t>output(s)</a:t>
            </a:r>
            <a:endParaRPr/>
          </a:p>
        </p:txBody>
      </p:sp>
    </p:spTree>
    <p:extLst>
      <p:ext uri="{BB962C8B-B14F-4D97-AF65-F5344CB8AC3E}">
        <p14:creationId xmlns:p14="http://schemas.microsoft.com/office/powerpoint/2010/main" val="309240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childTnLst>
                                </p:cTn>
                              </p:par>
                              <p:par>
                                <p:cTn id="8" presetID="10" presetClass="entr" presetSubtype="0" fill="hold" nodeType="with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fade">
                                      <p:cBhvr>
                                        <p:cTn id="10" dur="1000"/>
                                        <p:tgtEl>
                                          <p:spTgt spid="127"/>
                                        </p:tgtEl>
                                      </p:cBhvr>
                                    </p:animEffect>
                                  </p:childTnLst>
                                </p:cTn>
                              </p:par>
                              <p:par>
                                <p:cTn id="11" presetID="10"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1000"/>
                                        <p:tgtEl>
                                          <p:spTgt spid="128"/>
                                        </p:tgtEl>
                                      </p:cBhvr>
                                    </p:animEffect>
                                  </p:childTnLst>
                                </p:cTn>
                              </p:par>
                              <p:par>
                                <p:cTn id="14" presetID="10"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fade">
                                      <p:cBhvr>
                                        <p:cTn id="16" dur="1000"/>
                                        <p:tgtEl>
                                          <p:spTgt spid="129"/>
                                        </p:tgtEl>
                                      </p:cBhvr>
                                    </p:animEffect>
                                  </p:childTnLst>
                                </p:cTn>
                              </p:par>
                              <p:par>
                                <p:cTn id="17" presetID="10" presetClass="entr" presetSubtype="0" fill="hold" nodeType="withEffect">
                                  <p:stCondLst>
                                    <p:cond delay="0"/>
                                  </p:stCondLst>
                                  <p:childTnLst>
                                    <p:set>
                                      <p:cBhvr>
                                        <p:cTn id="18" dur="1" fill="hold">
                                          <p:stCondLst>
                                            <p:cond delay="0"/>
                                          </p:stCondLst>
                                        </p:cTn>
                                        <p:tgtEl>
                                          <p:spTgt spid="130"/>
                                        </p:tgtEl>
                                        <p:attrNameLst>
                                          <p:attrName>style.visibility</p:attrName>
                                        </p:attrNameLst>
                                      </p:cBhvr>
                                      <p:to>
                                        <p:strVal val="visible"/>
                                      </p:to>
                                    </p:set>
                                    <p:animEffect transition="in" filter="fade">
                                      <p:cBhvr>
                                        <p:cTn id="19" dur="1000"/>
                                        <p:tgtEl>
                                          <p:spTgt spid="130"/>
                                        </p:tgtEl>
                                      </p:cBhvr>
                                    </p:animEffect>
                                  </p:childTnLst>
                                </p:cTn>
                              </p:par>
                              <p:par>
                                <p:cTn id="20" presetID="10" presetClass="entr" presetSubtype="0" fill="hold"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real deal: transaction metadata</a:t>
            </a:r>
            <a:endParaRPr>
              <a:latin typeface="Trebuchet MS"/>
              <a:ea typeface="Trebuchet MS"/>
              <a:cs typeface="Trebuchet MS"/>
              <a:sym typeface="Trebuchet MS"/>
            </a:endParaRPr>
          </a:p>
        </p:txBody>
      </p:sp>
      <p:sp>
        <p:nvSpPr>
          <p:cNvPr id="137" name="Google Shape;137;p16"/>
          <p:cNvSpPr txBox="1">
            <a:spLocks noGrp="1"/>
          </p:cNvSpPr>
          <p:nvPr>
            <p:ph type="body" idx="1"/>
          </p:nvPr>
        </p:nvSpPr>
        <p:spPr>
          <a:xfrm>
            <a:off x="2085825" y="850475"/>
            <a:ext cx="8229600" cy="414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t>
            </a:r>
            <a:br>
              <a:rPr lang="en" sz="2400"/>
            </a:br>
            <a:r>
              <a:rPr lang="en" sz="2400"/>
              <a:t>    "hash":"5a42590...b8b6b",</a:t>
            </a:r>
            <a:br>
              <a:rPr lang="en" sz="2400"/>
            </a:br>
            <a:r>
              <a:rPr lang="en" sz="2400"/>
              <a:t>      "ver":1,</a:t>
            </a:r>
            <a:br>
              <a:rPr lang="en" sz="2400"/>
            </a:br>
            <a:r>
              <a:rPr lang="en" sz="2400"/>
              <a:t>      "vin_sz":2,</a:t>
            </a:r>
            <a:br>
              <a:rPr lang="en" sz="2400"/>
            </a:br>
            <a:r>
              <a:rPr lang="en" sz="2400"/>
              <a:t>      "vout_sz":1,</a:t>
            </a:r>
            <a:br>
              <a:rPr lang="en" sz="2400"/>
            </a:br>
            <a:r>
              <a:rPr lang="en" sz="2400"/>
              <a:t>      "lock_time":0,</a:t>
            </a:r>
            <a:br>
              <a:rPr lang="en" sz="2400"/>
            </a:br>
            <a:r>
              <a:rPr lang="en" sz="2400"/>
              <a:t>      "size":404,</a:t>
            </a:r>
            <a:endParaRPr sz="2400"/>
          </a:p>
          <a:p>
            <a:pPr marL="0" lvl="0" indent="0" algn="l" rtl="0">
              <a:spcBef>
                <a:spcPts val="600"/>
              </a:spcBef>
              <a:spcAft>
                <a:spcPts val="0"/>
              </a:spcAft>
              <a:buNone/>
            </a:pPr>
            <a:r>
              <a:rPr lang="en" sz="2400"/>
              <a:t>...</a:t>
            </a:r>
            <a:endParaRPr sz="2400"/>
          </a:p>
          <a:p>
            <a:pPr marL="0" lvl="0" indent="0" algn="l" rtl="0">
              <a:spcBef>
                <a:spcPts val="600"/>
              </a:spcBef>
              <a:spcAft>
                <a:spcPts val="0"/>
              </a:spcAft>
              <a:buNone/>
            </a:pPr>
            <a:r>
              <a:rPr lang="en" sz="2400"/>
              <a:t>}</a:t>
            </a:r>
            <a:endParaRPr sz="2400"/>
          </a:p>
        </p:txBody>
      </p:sp>
      <p:sp>
        <p:nvSpPr>
          <p:cNvPr id="138" name="Google Shape;138;p16"/>
          <p:cNvSpPr/>
          <p:nvPr/>
        </p:nvSpPr>
        <p:spPr>
          <a:xfrm>
            <a:off x="1763800" y="1817875"/>
            <a:ext cx="321900" cy="9477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9" name="Google Shape;139;p16"/>
          <p:cNvSpPr txBox="1"/>
          <p:nvPr/>
        </p:nvSpPr>
        <p:spPr>
          <a:xfrm>
            <a:off x="280550" y="3176375"/>
            <a:ext cx="1483200" cy="423300"/>
          </a:xfrm>
          <a:prstGeom prst="rect">
            <a:avLst/>
          </a:prstGeom>
          <a:noFill/>
          <a:ln>
            <a:noFill/>
          </a:ln>
        </p:spPr>
        <p:txBody>
          <a:bodyPr spcFirstLastPara="1" wrap="square" lIns="91425" tIns="91425" rIns="91425" bIns="91425" anchor="t" anchorCtr="0">
            <a:noAutofit/>
          </a:bodyPr>
          <a:lstStyle/>
          <a:p>
            <a:r>
              <a:rPr lang="en"/>
              <a:t>housekeeping</a:t>
            </a:r>
            <a:endParaRPr/>
          </a:p>
        </p:txBody>
      </p:sp>
      <p:sp>
        <p:nvSpPr>
          <p:cNvPr id="140" name="Google Shape;140;p16"/>
          <p:cNvSpPr txBox="1"/>
          <p:nvPr/>
        </p:nvSpPr>
        <p:spPr>
          <a:xfrm>
            <a:off x="280475" y="2080075"/>
            <a:ext cx="1483200" cy="423300"/>
          </a:xfrm>
          <a:prstGeom prst="rect">
            <a:avLst/>
          </a:prstGeom>
          <a:noFill/>
          <a:ln>
            <a:noFill/>
          </a:ln>
        </p:spPr>
        <p:txBody>
          <a:bodyPr spcFirstLastPara="1" wrap="square" lIns="91425" tIns="91425" rIns="91425" bIns="91425" anchor="t" anchorCtr="0">
            <a:noAutofit/>
          </a:bodyPr>
          <a:lstStyle/>
          <a:p>
            <a:r>
              <a:rPr lang="en"/>
              <a:t>housekeeping</a:t>
            </a:r>
            <a:endParaRPr/>
          </a:p>
        </p:txBody>
      </p:sp>
      <p:sp>
        <p:nvSpPr>
          <p:cNvPr id="141" name="Google Shape;141;p16"/>
          <p:cNvSpPr/>
          <p:nvPr/>
        </p:nvSpPr>
        <p:spPr>
          <a:xfrm>
            <a:off x="1809825" y="3259775"/>
            <a:ext cx="276000" cy="2565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2" name="Google Shape;142;p16"/>
          <p:cNvSpPr txBox="1"/>
          <p:nvPr/>
        </p:nvSpPr>
        <p:spPr>
          <a:xfrm>
            <a:off x="230525" y="1360075"/>
            <a:ext cx="1579200" cy="423300"/>
          </a:xfrm>
          <a:prstGeom prst="rect">
            <a:avLst/>
          </a:prstGeom>
          <a:noFill/>
          <a:ln>
            <a:noFill/>
          </a:ln>
        </p:spPr>
        <p:txBody>
          <a:bodyPr spcFirstLastPara="1" wrap="square" lIns="91425" tIns="91425" rIns="91425" bIns="91425" anchor="t" anchorCtr="0">
            <a:noAutofit/>
          </a:bodyPr>
          <a:lstStyle/>
          <a:p>
            <a:r>
              <a:rPr lang="en"/>
              <a:t>transaction hash</a:t>
            </a:r>
            <a:endParaRPr/>
          </a:p>
        </p:txBody>
      </p:sp>
      <p:sp>
        <p:nvSpPr>
          <p:cNvPr id="143" name="Google Shape;143;p16"/>
          <p:cNvSpPr/>
          <p:nvPr/>
        </p:nvSpPr>
        <p:spPr>
          <a:xfrm>
            <a:off x="1759800" y="1443475"/>
            <a:ext cx="276000" cy="2565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4" name="Google Shape;144;p16"/>
          <p:cNvSpPr txBox="1"/>
          <p:nvPr/>
        </p:nvSpPr>
        <p:spPr>
          <a:xfrm>
            <a:off x="280550" y="2801025"/>
            <a:ext cx="1579200" cy="423300"/>
          </a:xfrm>
          <a:prstGeom prst="rect">
            <a:avLst/>
          </a:prstGeom>
          <a:noFill/>
          <a:ln>
            <a:noFill/>
          </a:ln>
        </p:spPr>
        <p:txBody>
          <a:bodyPr spcFirstLastPara="1" wrap="square" lIns="91425" tIns="91425" rIns="91425" bIns="91425" anchor="t" anchorCtr="0">
            <a:noAutofit/>
          </a:bodyPr>
          <a:lstStyle/>
          <a:p>
            <a:r>
              <a:rPr lang="en"/>
              <a:t>“not valid before”</a:t>
            </a:r>
            <a:endParaRPr/>
          </a:p>
        </p:txBody>
      </p:sp>
      <p:sp>
        <p:nvSpPr>
          <p:cNvPr id="145" name="Google Shape;145;p16"/>
          <p:cNvSpPr/>
          <p:nvPr/>
        </p:nvSpPr>
        <p:spPr>
          <a:xfrm>
            <a:off x="1809825" y="2884425"/>
            <a:ext cx="276000" cy="2565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07205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par>
                                <p:cTn id="8" presetID="10" presetClass="entr" presetSubtype="0" fill="hold" nodeType="withEffect">
                                  <p:stCondLst>
                                    <p:cond delay="0"/>
                                  </p:stCondLst>
                                  <p:childTnLst>
                                    <p:set>
                                      <p:cBhvr>
                                        <p:cTn id="9" dur="1" fill="hold">
                                          <p:stCondLst>
                                            <p:cond delay="0"/>
                                          </p:stCondLst>
                                        </p:cTn>
                                        <p:tgtEl>
                                          <p:spTgt spid="140"/>
                                        </p:tgtEl>
                                        <p:attrNameLst>
                                          <p:attrName>style.visibility</p:attrName>
                                        </p:attrNameLst>
                                      </p:cBhvr>
                                      <p:to>
                                        <p:strVal val="visible"/>
                                      </p:to>
                                    </p:set>
                                    <p:animEffect transition="in" filter="fade">
                                      <p:cBhvr>
                                        <p:cTn id="10" dur="1000"/>
                                        <p:tgtEl>
                                          <p:spTgt spid="140"/>
                                        </p:tgtEl>
                                      </p:cBhvr>
                                    </p:animEffect>
                                  </p:childTnLst>
                                </p:cTn>
                              </p:par>
                              <p:par>
                                <p:cTn id="11" presetID="10" presetClass="entr" presetSubtype="0" fill="hold" nodeType="withEffect">
                                  <p:stCondLst>
                                    <p:cond delay="0"/>
                                  </p:stCondLst>
                                  <p:childTnLst>
                                    <p:set>
                                      <p:cBhvr>
                                        <p:cTn id="12" dur="1" fill="hold">
                                          <p:stCondLst>
                                            <p:cond delay="0"/>
                                          </p:stCondLst>
                                        </p:cTn>
                                        <p:tgtEl>
                                          <p:spTgt spid="139"/>
                                        </p:tgtEl>
                                        <p:attrNameLst>
                                          <p:attrName>style.visibility</p:attrName>
                                        </p:attrNameLst>
                                      </p:cBhvr>
                                      <p:to>
                                        <p:strVal val="visible"/>
                                      </p:to>
                                    </p:set>
                                    <p:animEffect transition="in" filter="fade">
                                      <p:cBhvr>
                                        <p:cTn id="13" dur="1000"/>
                                        <p:tgtEl>
                                          <p:spTgt spid="139"/>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1000"/>
                                        <p:tgtEl>
                                          <p:spTgt spid="1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1000"/>
                                        <p:tgtEl>
                                          <p:spTgt spid="142"/>
                                        </p:tgtEl>
                                      </p:cBhvr>
                                    </p:animEffect>
                                  </p:childTnLst>
                                </p:cTn>
                              </p:par>
                              <p:par>
                                <p:cTn id="22" presetID="10" presetClass="entr" presetSubtype="0" fill="hold" nodeType="withEffect">
                                  <p:stCondLst>
                                    <p:cond delay="0"/>
                                  </p:stCondLst>
                                  <p:childTnLst>
                                    <p:set>
                                      <p:cBhvr>
                                        <p:cTn id="23" dur="1" fill="hold">
                                          <p:stCondLst>
                                            <p:cond delay="0"/>
                                          </p:stCondLst>
                                        </p:cTn>
                                        <p:tgtEl>
                                          <p:spTgt spid="143"/>
                                        </p:tgtEl>
                                        <p:attrNameLst>
                                          <p:attrName>style.visibility</p:attrName>
                                        </p:attrNameLst>
                                      </p:cBhvr>
                                      <p:to>
                                        <p:strVal val="visible"/>
                                      </p:to>
                                    </p:set>
                                    <p:animEffect transition="in" filter="fade">
                                      <p:cBhvr>
                                        <p:cTn id="24" dur="1000"/>
                                        <p:tgtEl>
                                          <p:spTgt spid="14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4"/>
                                        </p:tgtEl>
                                        <p:attrNameLst>
                                          <p:attrName>style.visibility</p:attrName>
                                        </p:attrNameLst>
                                      </p:cBhvr>
                                      <p:to>
                                        <p:strVal val="visible"/>
                                      </p:to>
                                    </p:set>
                                    <p:animEffect transition="in" filter="fade">
                                      <p:cBhvr>
                                        <p:cTn id="29" dur="1000"/>
                                        <p:tgtEl>
                                          <p:spTgt spid="144"/>
                                        </p:tgtEl>
                                      </p:cBhvr>
                                    </p:animEffect>
                                  </p:childTnLst>
                                </p:cTn>
                              </p:par>
                              <p:par>
                                <p:cTn id="30" presetID="10" presetClass="entr" presetSubtype="0" fill="hold" nodeType="with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fade">
                                      <p:cBhvr>
                                        <p:cTn id="32"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real deal: transaction inputs</a:t>
            </a:r>
            <a:endParaRPr>
              <a:latin typeface="Trebuchet MS"/>
              <a:ea typeface="Trebuchet MS"/>
              <a:cs typeface="Trebuchet MS"/>
              <a:sym typeface="Trebuchet MS"/>
            </a:endParaRPr>
          </a:p>
        </p:txBody>
      </p:sp>
      <p:sp>
        <p:nvSpPr>
          <p:cNvPr id="152" name="Google Shape;152;p17"/>
          <p:cNvSpPr txBox="1">
            <a:spLocks noGrp="1"/>
          </p:cNvSpPr>
          <p:nvPr>
            <p:ph type="body" idx="1"/>
          </p:nvPr>
        </p:nvSpPr>
        <p:spPr>
          <a:xfrm>
            <a:off x="1993825" y="1104150"/>
            <a:ext cx="8229600" cy="4122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      "in":[</a:t>
            </a:r>
            <a:br>
              <a:rPr lang="en" sz="2000"/>
            </a:br>
            <a:r>
              <a:rPr lang="en" sz="2000"/>
              <a:t>        {</a:t>
            </a:r>
            <a:br>
              <a:rPr lang="en" sz="2000"/>
            </a:br>
            <a:r>
              <a:rPr lang="en" sz="2000"/>
              <a:t>          "prev_out":{</a:t>
            </a:r>
            <a:br>
              <a:rPr lang="en" sz="2000"/>
            </a:br>
            <a:r>
              <a:rPr lang="en" sz="2000"/>
              <a:t>            "hash":"3be4...80260",</a:t>
            </a:r>
            <a:br>
              <a:rPr lang="en" sz="2000"/>
            </a:br>
            <a:r>
              <a:rPr lang="en" sz="2000"/>
              <a:t>            "n":0</a:t>
            </a:r>
            <a:br>
              <a:rPr lang="en" sz="2000"/>
            </a:br>
            <a:r>
              <a:rPr lang="en" sz="2000"/>
              <a:t>          }, </a:t>
            </a:r>
            <a:endParaRPr sz="2000"/>
          </a:p>
          <a:p>
            <a:pPr marL="0" lvl="0" indent="457200" algn="l" rtl="0">
              <a:spcBef>
                <a:spcPts val="600"/>
              </a:spcBef>
              <a:spcAft>
                <a:spcPts val="0"/>
              </a:spcAft>
              <a:buNone/>
            </a:pPr>
            <a:r>
              <a:rPr lang="en" sz="2000"/>
              <a:t>"scriptSig":"30440....3f3a4ce81"</a:t>
            </a:r>
            <a:br>
              <a:rPr lang="en" sz="2000"/>
            </a:br>
            <a:r>
              <a:rPr lang="en" sz="2000"/>
              <a:t>        },</a:t>
            </a:r>
            <a:br>
              <a:rPr lang="en" sz="2000"/>
            </a:br>
            <a:r>
              <a:rPr lang="en" sz="2000"/>
              <a:t>      ... </a:t>
            </a:r>
            <a:endParaRPr sz="2000"/>
          </a:p>
          <a:p>
            <a:pPr marL="0" lvl="0" indent="0" algn="l" rtl="0">
              <a:spcBef>
                <a:spcPts val="600"/>
              </a:spcBef>
              <a:spcAft>
                <a:spcPts val="0"/>
              </a:spcAft>
              <a:buNone/>
            </a:pPr>
            <a:r>
              <a:rPr lang="en" sz="2000"/>
              <a:t>      ],</a:t>
            </a:r>
            <a:endParaRPr sz="2000"/>
          </a:p>
        </p:txBody>
      </p:sp>
      <p:sp>
        <p:nvSpPr>
          <p:cNvPr id="153" name="Google Shape;153;p17"/>
          <p:cNvSpPr/>
          <p:nvPr/>
        </p:nvSpPr>
        <p:spPr>
          <a:xfrm>
            <a:off x="1846600" y="2011025"/>
            <a:ext cx="276000" cy="7545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4" name="Google Shape;154;p17"/>
          <p:cNvSpPr/>
          <p:nvPr/>
        </p:nvSpPr>
        <p:spPr>
          <a:xfrm>
            <a:off x="1867300" y="3111475"/>
            <a:ext cx="234600" cy="3402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5" name="Google Shape;155;p17"/>
          <p:cNvSpPr/>
          <p:nvPr/>
        </p:nvSpPr>
        <p:spPr>
          <a:xfrm>
            <a:off x="1888000" y="3797625"/>
            <a:ext cx="193200" cy="4233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56" name="Google Shape;156;p17"/>
          <p:cNvSpPr txBox="1"/>
          <p:nvPr/>
        </p:nvSpPr>
        <p:spPr>
          <a:xfrm>
            <a:off x="280550" y="3069925"/>
            <a:ext cx="1173300" cy="423300"/>
          </a:xfrm>
          <a:prstGeom prst="rect">
            <a:avLst/>
          </a:prstGeom>
          <a:noFill/>
          <a:ln>
            <a:noFill/>
          </a:ln>
        </p:spPr>
        <p:txBody>
          <a:bodyPr spcFirstLastPara="1" wrap="square" lIns="91425" tIns="91425" rIns="91425" bIns="91425" anchor="t" anchorCtr="0">
            <a:noAutofit/>
          </a:bodyPr>
          <a:lstStyle/>
          <a:p>
            <a:r>
              <a:rPr lang="en"/>
              <a:t>signature</a:t>
            </a:r>
            <a:endParaRPr/>
          </a:p>
        </p:txBody>
      </p:sp>
      <p:sp>
        <p:nvSpPr>
          <p:cNvPr id="157" name="Google Shape;157;p17"/>
          <p:cNvSpPr txBox="1"/>
          <p:nvPr/>
        </p:nvSpPr>
        <p:spPr>
          <a:xfrm>
            <a:off x="280550" y="2011025"/>
            <a:ext cx="1173300" cy="574500"/>
          </a:xfrm>
          <a:prstGeom prst="rect">
            <a:avLst/>
          </a:prstGeom>
          <a:noFill/>
          <a:ln>
            <a:noFill/>
          </a:ln>
        </p:spPr>
        <p:txBody>
          <a:bodyPr spcFirstLastPara="1" wrap="square" lIns="91425" tIns="91425" rIns="91425" bIns="91425" anchor="t" anchorCtr="0">
            <a:noAutofit/>
          </a:bodyPr>
          <a:lstStyle/>
          <a:p>
            <a:r>
              <a:rPr lang="en"/>
              <a:t>previous</a:t>
            </a:r>
            <a:endParaRPr/>
          </a:p>
          <a:p>
            <a:r>
              <a:rPr lang="en"/>
              <a:t>transaction</a:t>
            </a:r>
            <a:endParaRPr/>
          </a:p>
        </p:txBody>
      </p:sp>
      <p:sp>
        <p:nvSpPr>
          <p:cNvPr id="158" name="Google Shape;158;p17"/>
          <p:cNvSpPr txBox="1"/>
          <p:nvPr/>
        </p:nvSpPr>
        <p:spPr>
          <a:xfrm>
            <a:off x="280550" y="3797625"/>
            <a:ext cx="1329600" cy="517800"/>
          </a:xfrm>
          <a:prstGeom prst="rect">
            <a:avLst/>
          </a:prstGeom>
          <a:noFill/>
          <a:ln>
            <a:noFill/>
          </a:ln>
        </p:spPr>
        <p:txBody>
          <a:bodyPr spcFirstLastPara="1" wrap="square" lIns="91425" tIns="91425" rIns="91425" bIns="91425" anchor="t" anchorCtr="0">
            <a:noAutofit/>
          </a:bodyPr>
          <a:lstStyle/>
          <a:p>
            <a:r>
              <a:rPr lang="en"/>
              <a:t>(more inputs)</a:t>
            </a:r>
            <a:endParaRPr/>
          </a:p>
        </p:txBody>
      </p:sp>
    </p:spTree>
    <p:extLst>
      <p:ext uri="{BB962C8B-B14F-4D97-AF65-F5344CB8AC3E}">
        <p14:creationId xmlns:p14="http://schemas.microsoft.com/office/powerpoint/2010/main" val="308839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par>
                                <p:cTn id="8" presetID="10" presetClass="entr" presetSubtype="0"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1000"/>
                                        <p:tgtEl>
                                          <p:spTgt spid="154"/>
                                        </p:tgtEl>
                                      </p:cBhvr>
                                    </p:animEffect>
                                  </p:childTnLst>
                                </p:cTn>
                              </p:par>
                              <p:par>
                                <p:cTn id="11" presetID="10"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fade">
                                      <p:cBhvr>
                                        <p:cTn id="13" dur="1000"/>
                                        <p:tgtEl>
                                          <p:spTgt spid="155"/>
                                        </p:tgtEl>
                                      </p:cBhvr>
                                    </p:animEffect>
                                  </p:childTnLst>
                                </p:cTn>
                              </p:par>
                              <p:par>
                                <p:cTn id="14" presetID="10" presetClass="entr" presetSubtype="0" fill="hold" nodeType="withEffect">
                                  <p:stCondLst>
                                    <p:cond delay="0"/>
                                  </p:stCondLst>
                                  <p:childTnLst>
                                    <p:set>
                                      <p:cBhvr>
                                        <p:cTn id="15" dur="1" fill="hold">
                                          <p:stCondLst>
                                            <p:cond delay="0"/>
                                          </p:stCondLst>
                                        </p:cTn>
                                        <p:tgtEl>
                                          <p:spTgt spid="156"/>
                                        </p:tgtEl>
                                        <p:attrNameLst>
                                          <p:attrName>style.visibility</p:attrName>
                                        </p:attrNameLst>
                                      </p:cBhvr>
                                      <p:to>
                                        <p:strVal val="visible"/>
                                      </p:to>
                                    </p:set>
                                    <p:animEffect transition="in" filter="fade">
                                      <p:cBhvr>
                                        <p:cTn id="16" dur="1000"/>
                                        <p:tgtEl>
                                          <p:spTgt spid="156"/>
                                        </p:tgtEl>
                                      </p:cBhvr>
                                    </p:animEffect>
                                  </p:childTnLst>
                                </p:cTn>
                              </p:par>
                              <p:par>
                                <p:cTn id="17" presetID="10"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animEffect transition="in" filter="fade">
                                      <p:cBhvr>
                                        <p:cTn id="19" dur="1000"/>
                                        <p:tgtEl>
                                          <p:spTgt spid="157"/>
                                        </p:tgtEl>
                                      </p:cBhvr>
                                    </p:animEffect>
                                  </p:childTnLst>
                                </p:cTn>
                              </p:par>
                              <p:par>
                                <p:cTn id="20" presetID="10" presetClass="entr" presetSubtype="0" fill="hold" nodeType="with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fade">
                                      <p:cBhvr>
                                        <p:cTn id="22"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real deal: transaction outputs</a:t>
            </a:r>
            <a:endParaRPr>
              <a:latin typeface="Trebuchet MS"/>
              <a:ea typeface="Trebuchet MS"/>
              <a:cs typeface="Trebuchet MS"/>
              <a:sym typeface="Trebuchet MS"/>
            </a:endParaRPr>
          </a:p>
        </p:txBody>
      </p:sp>
      <p:sp>
        <p:nvSpPr>
          <p:cNvPr id="164" name="Google Shape;164;p18"/>
          <p:cNvSpPr txBox="1">
            <a:spLocks noGrp="1"/>
          </p:cNvSpPr>
          <p:nvPr>
            <p:ph type="body" idx="1"/>
          </p:nvPr>
        </p:nvSpPr>
        <p:spPr>
          <a:xfrm>
            <a:off x="1993825" y="1104150"/>
            <a:ext cx="8229600" cy="4122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  "out":[</a:t>
            </a:r>
            <a:endParaRPr sz="2000"/>
          </a:p>
          <a:p>
            <a:pPr marL="0" lvl="0" indent="0" algn="l" rtl="0">
              <a:spcBef>
                <a:spcPts val="600"/>
              </a:spcBef>
              <a:spcAft>
                <a:spcPts val="0"/>
              </a:spcAft>
              <a:buNone/>
            </a:pPr>
            <a:r>
              <a:rPr lang="en" sz="2000"/>
              <a:t>        {</a:t>
            </a:r>
            <a:endParaRPr sz="2000"/>
          </a:p>
          <a:p>
            <a:pPr marL="0" lvl="0" indent="0" algn="l" rtl="0">
              <a:spcBef>
                <a:spcPts val="600"/>
              </a:spcBef>
              <a:spcAft>
                <a:spcPts val="0"/>
              </a:spcAft>
              <a:buNone/>
            </a:pPr>
            <a:r>
              <a:rPr lang="en" sz="2000"/>
              <a:t>          "value":"10.12287097",</a:t>
            </a:r>
            <a:endParaRPr sz="2000"/>
          </a:p>
          <a:p>
            <a:pPr marL="0" lvl="0" indent="0" algn="l" rtl="0">
              <a:spcBef>
                <a:spcPts val="600"/>
              </a:spcBef>
              <a:spcAft>
                <a:spcPts val="0"/>
              </a:spcAft>
              <a:buNone/>
            </a:pPr>
            <a:r>
              <a:rPr lang="en" sz="2000"/>
              <a:t>          "scriptPubKey":"OP_DUP OP_HASH160 69e...3d42e OP_EQUALVERIFY OP_CHECKSIG"</a:t>
            </a:r>
            <a:endParaRPr sz="2000"/>
          </a:p>
          <a:p>
            <a:pPr marL="0" lvl="0" indent="0" algn="l" rtl="0">
              <a:spcBef>
                <a:spcPts val="600"/>
              </a:spcBef>
              <a:spcAft>
                <a:spcPts val="0"/>
              </a:spcAft>
              <a:buNone/>
            </a:pPr>
            <a:r>
              <a:rPr lang="en" sz="2000"/>
              <a:t>        },</a:t>
            </a:r>
            <a:endParaRPr sz="2000"/>
          </a:p>
          <a:p>
            <a:pPr marL="0" lvl="0" indent="0" algn="l" rtl="0">
              <a:spcBef>
                <a:spcPts val="600"/>
              </a:spcBef>
              <a:spcAft>
                <a:spcPts val="0"/>
              </a:spcAft>
              <a:buNone/>
            </a:pPr>
            <a:r>
              <a:rPr lang="en" sz="2000"/>
              <a:t>	  ...</a:t>
            </a:r>
            <a:endParaRPr sz="2000"/>
          </a:p>
          <a:p>
            <a:pPr marL="0" lvl="0" indent="0" algn="l" rtl="0">
              <a:spcBef>
                <a:spcPts val="600"/>
              </a:spcBef>
              <a:spcAft>
                <a:spcPts val="0"/>
              </a:spcAft>
              <a:buNone/>
            </a:pPr>
            <a:r>
              <a:rPr lang="en" sz="2000"/>
              <a:t>      ]</a:t>
            </a:r>
            <a:endParaRPr sz="2000"/>
          </a:p>
          <a:p>
            <a:pPr marL="0" lvl="0" indent="0" algn="l" rtl="0">
              <a:spcBef>
                <a:spcPts val="600"/>
              </a:spcBef>
              <a:spcAft>
                <a:spcPts val="0"/>
              </a:spcAft>
              <a:buNone/>
            </a:pPr>
            <a:endParaRPr sz="2000"/>
          </a:p>
          <a:p>
            <a:pPr marL="0" lvl="0" indent="0" algn="l" rtl="0">
              <a:spcBef>
                <a:spcPts val="600"/>
              </a:spcBef>
              <a:spcAft>
                <a:spcPts val="0"/>
              </a:spcAft>
              <a:buNone/>
            </a:pPr>
            <a:endParaRPr sz="2000"/>
          </a:p>
        </p:txBody>
      </p:sp>
      <p:sp>
        <p:nvSpPr>
          <p:cNvPr id="165" name="Google Shape;165;p18"/>
          <p:cNvSpPr/>
          <p:nvPr/>
        </p:nvSpPr>
        <p:spPr>
          <a:xfrm>
            <a:off x="1846600" y="2011025"/>
            <a:ext cx="297300" cy="3402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6" name="Google Shape;166;p18"/>
          <p:cNvSpPr/>
          <p:nvPr/>
        </p:nvSpPr>
        <p:spPr>
          <a:xfrm>
            <a:off x="1888000" y="3797625"/>
            <a:ext cx="193200" cy="4233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7" name="Google Shape;167;p18"/>
          <p:cNvSpPr txBox="1"/>
          <p:nvPr/>
        </p:nvSpPr>
        <p:spPr>
          <a:xfrm>
            <a:off x="280550" y="1873000"/>
            <a:ext cx="1173300" cy="423300"/>
          </a:xfrm>
          <a:prstGeom prst="rect">
            <a:avLst/>
          </a:prstGeom>
          <a:noFill/>
          <a:ln>
            <a:noFill/>
          </a:ln>
        </p:spPr>
        <p:txBody>
          <a:bodyPr spcFirstLastPara="1" wrap="square" lIns="91425" tIns="91425" rIns="91425" bIns="91425" anchor="t" anchorCtr="0">
            <a:noAutofit/>
          </a:bodyPr>
          <a:lstStyle/>
          <a:p>
            <a:r>
              <a:rPr lang="en"/>
              <a:t>output value</a:t>
            </a:r>
            <a:endParaRPr/>
          </a:p>
        </p:txBody>
      </p:sp>
      <p:sp>
        <p:nvSpPr>
          <p:cNvPr id="168" name="Google Shape;168;p18"/>
          <p:cNvSpPr txBox="1"/>
          <p:nvPr/>
        </p:nvSpPr>
        <p:spPr>
          <a:xfrm>
            <a:off x="280550" y="2546750"/>
            <a:ext cx="1173300" cy="574500"/>
          </a:xfrm>
          <a:prstGeom prst="rect">
            <a:avLst/>
          </a:prstGeom>
          <a:noFill/>
          <a:ln>
            <a:noFill/>
          </a:ln>
        </p:spPr>
        <p:txBody>
          <a:bodyPr spcFirstLastPara="1" wrap="square" lIns="91425" tIns="91425" rIns="91425" bIns="91425" anchor="t" anchorCtr="0">
            <a:noAutofit/>
          </a:bodyPr>
          <a:lstStyle/>
          <a:p>
            <a:r>
              <a:rPr lang="en"/>
              <a:t>recipient address??</a:t>
            </a:r>
            <a:endParaRPr/>
          </a:p>
        </p:txBody>
      </p:sp>
      <p:sp>
        <p:nvSpPr>
          <p:cNvPr id="169" name="Google Shape;169;p18"/>
          <p:cNvSpPr txBox="1"/>
          <p:nvPr/>
        </p:nvSpPr>
        <p:spPr>
          <a:xfrm>
            <a:off x="280550" y="3797625"/>
            <a:ext cx="1566000" cy="517800"/>
          </a:xfrm>
          <a:prstGeom prst="rect">
            <a:avLst/>
          </a:prstGeom>
          <a:noFill/>
          <a:ln>
            <a:noFill/>
          </a:ln>
        </p:spPr>
        <p:txBody>
          <a:bodyPr spcFirstLastPara="1" wrap="square" lIns="91425" tIns="91425" rIns="91425" bIns="91425" anchor="t" anchorCtr="0">
            <a:noAutofit/>
          </a:bodyPr>
          <a:lstStyle/>
          <a:p>
            <a:r>
              <a:rPr lang="en"/>
              <a:t>(more outputs)</a:t>
            </a:r>
            <a:endParaRPr/>
          </a:p>
        </p:txBody>
      </p:sp>
      <p:sp>
        <p:nvSpPr>
          <p:cNvPr id="170" name="Google Shape;170;p18"/>
          <p:cNvSpPr/>
          <p:nvPr/>
        </p:nvSpPr>
        <p:spPr>
          <a:xfrm>
            <a:off x="4536225" y="3156050"/>
            <a:ext cx="1895400" cy="4527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more on this soon...</a:t>
            </a:r>
            <a:endParaRPr/>
          </a:p>
        </p:txBody>
      </p:sp>
      <p:cxnSp>
        <p:nvCxnSpPr>
          <p:cNvPr id="171" name="Google Shape;171;p18"/>
          <p:cNvCxnSpPr>
            <a:stCxn id="168" idx="3"/>
          </p:cNvCxnSpPr>
          <p:nvPr/>
        </p:nvCxnSpPr>
        <p:spPr>
          <a:xfrm rot="10800000" flipH="1">
            <a:off x="1453850" y="2741900"/>
            <a:ext cx="5741400" cy="92100"/>
          </a:xfrm>
          <a:prstGeom prst="straightConnector1">
            <a:avLst/>
          </a:prstGeom>
          <a:noFill/>
          <a:ln w="19050" cap="flat" cmpd="sng">
            <a:solidFill>
              <a:srgbClr val="FF0000"/>
            </a:solidFill>
            <a:prstDash val="solid"/>
            <a:round/>
            <a:headEnd type="none" w="med" len="med"/>
            <a:tailEnd type="triangle" w="med" len="med"/>
          </a:ln>
        </p:spPr>
      </p:cxnSp>
      <p:sp>
        <p:nvSpPr>
          <p:cNvPr id="172" name="Google Shape;172;p18"/>
          <p:cNvSpPr/>
          <p:nvPr/>
        </p:nvSpPr>
        <p:spPr>
          <a:xfrm>
            <a:off x="7186175" y="2291100"/>
            <a:ext cx="1500600" cy="574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9214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par>
                                <p:cTn id="8" presetID="10" presetClass="entr" presetSubtype="0" fill="hold"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1000"/>
                                        <p:tgtEl>
                                          <p:spTgt spid="166"/>
                                        </p:tgtEl>
                                      </p:cBhvr>
                                    </p:animEffect>
                                  </p:childTnLst>
                                </p:cTn>
                              </p:par>
                              <p:par>
                                <p:cTn id="11" presetID="10" presetClass="entr" presetSubtype="0" fill="hold" nodeType="withEffect">
                                  <p:stCondLst>
                                    <p:cond delay="0"/>
                                  </p:stCondLst>
                                  <p:childTnLst>
                                    <p:set>
                                      <p:cBhvr>
                                        <p:cTn id="12" dur="1" fill="hold">
                                          <p:stCondLst>
                                            <p:cond delay="0"/>
                                          </p:stCondLst>
                                        </p:cTn>
                                        <p:tgtEl>
                                          <p:spTgt spid="167"/>
                                        </p:tgtEl>
                                        <p:attrNameLst>
                                          <p:attrName>style.visibility</p:attrName>
                                        </p:attrNameLst>
                                      </p:cBhvr>
                                      <p:to>
                                        <p:strVal val="visible"/>
                                      </p:to>
                                    </p:set>
                                    <p:animEffect transition="in" filter="fade">
                                      <p:cBhvr>
                                        <p:cTn id="13" dur="1000"/>
                                        <p:tgtEl>
                                          <p:spTgt spid="167"/>
                                        </p:tgtEl>
                                      </p:cBhvr>
                                    </p:animEffect>
                                  </p:childTnLst>
                                </p:cTn>
                              </p:par>
                              <p:par>
                                <p:cTn id="14" presetID="10" presetClass="entr" presetSubtype="0" fill="hold" nodeType="withEffect">
                                  <p:stCondLst>
                                    <p:cond delay="0"/>
                                  </p:stCondLst>
                                  <p:childTnLst>
                                    <p:set>
                                      <p:cBhvr>
                                        <p:cTn id="15" dur="1" fill="hold">
                                          <p:stCondLst>
                                            <p:cond delay="0"/>
                                          </p:stCondLst>
                                        </p:cTn>
                                        <p:tgtEl>
                                          <p:spTgt spid="169"/>
                                        </p:tgtEl>
                                        <p:attrNameLst>
                                          <p:attrName>style.visibility</p:attrName>
                                        </p:attrNameLst>
                                      </p:cBhvr>
                                      <p:to>
                                        <p:strVal val="visible"/>
                                      </p:to>
                                    </p:set>
                                    <p:animEffect transition="in" filter="fade">
                                      <p:cBhvr>
                                        <p:cTn id="16" dur="1000"/>
                                        <p:tgtEl>
                                          <p:spTgt spid="16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8"/>
                                        </p:tgtEl>
                                        <p:attrNameLst>
                                          <p:attrName>style.visibility</p:attrName>
                                        </p:attrNameLst>
                                      </p:cBhvr>
                                      <p:to>
                                        <p:strVal val="visible"/>
                                      </p:to>
                                    </p:set>
                                    <p:animEffect transition="in" filter="fade">
                                      <p:cBhvr>
                                        <p:cTn id="21" dur="1000"/>
                                        <p:tgtEl>
                                          <p:spTgt spid="168"/>
                                        </p:tgtEl>
                                      </p:cBhvr>
                                    </p:animEffect>
                                  </p:childTnLst>
                                </p:cTn>
                              </p:par>
                              <p:par>
                                <p:cTn id="22" presetID="10" presetClass="entr" presetSubtype="0" fill="hold" nodeType="withEffect">
                                  <p:stCondLst>
                                    <p:cond delay="0"/>
                                  </p:stCondLst>
                                  <p:childTnLst>
                                    <p:set>
                                      <p:cBhvr>
                                        <p:cTn id="23" dur="1" fill="hold">
                                          <p:stCondLst>
                                            <p:cond delay="0"/>
                                          </p:stCondLst>
                                        </p:cTn>
                                        <p:tgtEl>
                                          <p:spTgt spid="171"/>
                                        </p:tgtEl>
                                        <p:attrNameLst>
                                          <p:attrName>style.visibility</p:attrName>
                                        </p:attrNameLst>
                                      </p:cBhvr>
                                      <p:to>
                                        <p:strVal val="visible"/>
                                      </p:to>
                                    </p:set>
                                    <p:animEffect transition="in" filter="fade">
                                      <p:cBhvr>
                                        <p:cTn id="24" dur="1000"/>
                                        <p:tgtEl>
                                          <p:spTgt spid="171"/>
                                        </p:tgtEl>
                                      </p:cBhvr>
                                    </p:animEffect>
                                  </p:childTnLst>
                                </p:cTn>
                              </p:par>
                              <p:par>
                                <p:cTn id="25" presetID="10" presetClass="entr" presetSubtype="0" fill="hold" nodeType="with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fade">
                                      <p:cBhvr>
                                        <p:cTn id="27" dur="1000"/>
                                        <p:tgtEl>
                                          <p:spTgt spid="172"/>
                                        </p:tgtEl>
                                      </p:cBhvr>
                                    </p:animEffect>
                                  </p:childTnLst>
                                </p:cTn>
                              </p:par>
                              <p:par>
                                <p:cTn id="28" presetID="10" presetClass="entr" presetSubtype="0" fill="hold" nodeType="withEffect">
                                  <p:stCondLst>
                                    <p:cond delay="0"/>
                                  </p:stCondLst>
                                  <p:childTnLst>
                                    <p:set>
                                      <p:cBhvr>
                                        <p:cTn id="29" dur="1" fill="hold">
                                          <p:stCondLst>
                                            <p:cond delay="0"/>
                                          </p:stCondLst>
                                        </p:cTn>
                                        <p:tgtEl>
                                          <p:spTgt spid="170"/>
                                        </p:tgtEl>
                                        <p:attrNameLst>
                                          <p:attrName>style.visibility</p:attrName>
                                        </p:attrNameLst>
                                      </p:cBhvr>
                                      <p:to>
                                        <p:strVal val="visible"/>
                                      </p:to>
                                    </p:set>
                                    <p:animEffect transition="in" filter="fade">
                                      <p:cBhvr>
                                        <p:cTn id="30"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subTitle" idx="1"/>
          </p:nvPr>
        </p:nvSpPr>
        <p:spPr>
          <a:xfrm>
            <a:off x="685800" y="1690471"/>
            <a:ext cx="7772400" cy="172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0" marR="0" lvl="0" indent="0" algn="ctr" rtl="0">
              <a:lnSpc>
                <a:spcPct val="100000"/>
              </a:lnSpc>
              <a:spcBef>
                <a:spcPts val="0"/>
              </a:spcBef>
              <a:spcAft>
                <a:spcPts val="0"/>
              </a:spcAft>
              <a:buClr>
                <a:schemeClr val="dk2"/>
              </a:buClr>
              <a:buFont typeface="Trebuchet MS"/>
              <a:buNone/>
            </a:pPr>
            <a:r>
              <a:rPr lang="en" dirty="0"/>
              <a:t>Bitcoin scripts</a:t>
            </a:r>
            <a:endParaRPr dirty="0"/>
          </a:p>
        </p:txBody>
      </p:sp>
    </p:spTree>
    <p:extLst>
      <p:ext uri="{BB962C8B-B14F-4D97-AF65-F5344CB8AC3E}">
        <p14:creationId xmlns:p14="http://schemas.microsoft.com/office/powerpoint/2010/main" val="19665412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457200" y="205975"/>
            <a:ext cx="8449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Output “addresses” are really </a:t>
            </a:r>
            <a:r>
              <a:rPr lang="en" i="1"/>
              <a:t>scripts</a:t>
            </a:r>
            <a:endParaRPr i="1">
              <a:latin typeface="Trebuchet MS"/>
              <a:ea typeface="Trebuchet MS"/>
              <a:cs typeface="Trebuchet MS"/>
              <a:sym typeface="Trebuchet MS"/>
            </a:endParaRPr>
          </a:p>
        </p:txBody>
      </p:sp>
      <p:sp>
        <p:nvSpPr>
          <p:cNvPr id="183" name="Google Shape;183;p20"/>
          <p:cNvSpPr txBox="1"/>
          <p:nvPr/>
        </p:nvSpPr>
        <p:spPr>
          <a:xfrm>
            <a:off x="1600950" y="2910400"/>
            <a:ext cx="7094100" cy="1684200"/>
          </a:xfrm>
          <a:prstGeom prst="rect">
            <a:avLst/>
          </a:prstGeom>
          <a:solidFill>
            <a:srgbClr val="F1C232"/>
          </a:solidFill>
          <a:ln>
            <a:noFill/>
          </a:ln>
        </p:spPr>
        <p:txBody>
          <a:bodyPr spcFirstLastPara="1" wrap="square" lIns="91425" tIns="91425" rIns="91425" bIns="91425" anchor="ctr" anchorCtr="0">
            <a:noAutofit/>
          </a:bodyPr>
          <a:lstStyle/>
          <a:p>
            <a:r>
              <a:rPr lang="en" sz="2400">
                <a:latin typeface="Trebuchet MS"/>
                <a:ea typeface="Trebuchet MS"/>
                <a:cs typeface="Trebuchet MS"/>
                <a:sym typeface="Trebuchet MS"/>
              </a:rPr>
              <a:t>OP_DUP</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OP_HASH160</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69e02e18...</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OP_EQUALVERIFY OP_CHECKSIG</a:t>
            </a:r>
            <a:endParaRPr sz="2400">
              <a:latin typeface="Trebuchet MS"/>
              <a:ea typeface="Trebuchet MS"/>
              <a:cs typeface="Trebuchet MS"/>
              <a:sym typeface="Trebuchet MS"/>
            </a:endParaRPr>
          </a:p>
        </p:txBody>
      </p:sp>
    </p:spTree>
    <p:extLst>
      <p:ext uri="{BB962C8B-B14F-4D97-AF65-F5344CB8AC3E}">
        <p14:creationId xmlns:p14="http://schemas.microsoft.com/office/powerpoint/2010/main" val="40669035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457200" y="205975"/>
            <a:ext cx="8449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Input “addresses” are </a:t>
            </a:r>
            <a:r>
              <a:rPr lang="en" i="1"/>
              <a:t>also</a:t>
            </a:r>
            <a:r>
              <a:rPr lang="en"/>
              <a:t> scripts</a:t>
            </a:r>
            <a:endParaRPr>
              <a:latin typeface="Trebuchet MS"/>
              <a:ea typeface="Trebuchet MS"/>
              <a:cs typeface="Trebuchet MS"/>
              <a:sym typeface="Trebuchet MS"/>
            </a:endParaRPr>
          </a:p>
        </p:txBody>
      </p:sp>
      <p:sp>
        <p:nvSpPr>
          <p:cNvPr id="189" name="Google Shape;189;p21"/>
          <p:cNvSpPr txBox="1"/>
          <p:nvPr/>
        </p:nvSpPr>
        <p:spPr>
          <a:xfrm>
            <a:off x="1600950" y="2910400"/>
            <a:ext cx="7094100" cy="1684200"/>
          </a:xfrm>
          <a:prstGeom prst="rect">
            <a:avLst/>
          </a:prstGeom>
          <a:solidFill>
            <a:srgbClr val="F1C232"/>
          </a:solidFill>
          <a:ln>
            <a:noFill/>
          </a:ln>
        </p:spPr>
        <p:txBody>
          <a:bodyPr spcFirstLastPara="1" wrap="square" lIns="91425" tIns="91425" rIns="91425" bIns="91425" anchor="ctr" anchorCtr="0">
            <a:noAutofit/>
          </a:bodyPr>
          <a:lstStyle/>
          <a:p>
            <a:r>
              <a:rPr lang="en" sz="2400">
                <a:latin typeface="Trebuchet MS"/>
                <a:ea typeface="Trebuchet MS"/>
                <a:cs typeface="Trebuchet MS"/>
                <a:sym typeface="Trebuchet MS"/>
              </a:rPr>
              <a:t>OP_DUP</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OP_HASH160</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69e02e18...</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OP_EQUALVERIFY OP_CHECKSIG</a:t>
            </a:r>
            <a:endParaRPr sz="2400">
              <a:latin typeface="Trebuchet MS"/>
              <a:ea typeface="Trebuchet MS"/>
              <a:cs typeface="Trebuchet MS"/>
              <a:sym typeface="Trebuchet MS"/>
            </a:endParaRPr>
          </a:p>
        </p:txBody>
      </p:sp>
      <p:sp>
        <p:nvSpPr>
          <p:cNvPr id="190" name="Google Shape;190;p21"/>
          <p:cNvSpPr txBox="1"/>
          <p:nvPr/>
        </p:nvSpPr>
        <p:spPr>
          <a:xfrm>
            <a:off x="1600950" y="1226200"/>
            <a:ext cx="7094100" cy="1684200"/>
          </a:xfrm>
          <a:prstGeom prst="rect">
            <a:avLst/>
          </a:prstGeom>
          <a:solidFill>
            <a:srgbClr val="D5A6BD"/>
          </a:solidFill>
          <a:ln>
            <a:noFill/>
          </a:ln>
        </p:spPr>
        <p:txBody>
          <a:bodyPr spcFirstLastPara="1" wrap="square" lIns="91425" tIns="91425" rIns="91425" bIns="91425" anchor="ctr" anchorCtr="0">
            <a:noAutofit/>
          </a:bodyPr>
          <a:lstStyle/>
          <a:p>
            <a:r>
              <a:rPr lang="en" sz="2400">
                <a:latin typeface="Trebuchet MS"/>
                <a:ea typeface="Trebuchet MS"/>
                <a:cs typeface="Trebuchet MS"/>
                <a:sym typeface="Trebuchet MS"/>
              </a:rPr>
              <a:t>30440220...</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0467d2c9...</a:t>
            </a:r>
            <a:endParaRPr sz="2400">
              <a:latin typeface="Trebuchet MS"/>
              <a:ea typeface="Trebuchet MS"/>
              <a:cs typeface="Trebuchet MS"/>
              <a:sym typeface="Trebuchet MS"/>
            </a:endParaRPr>
          </a:p>
        </p:txBody>
      </p:sp>
      <p:sp>
        <p:nvSpPr>
          <p:cNvPr id="191" name="Google Shape;191;p21"/>
          <p:cNvSpPr/>
          <p:nvPr/>
        </p:nvSpPr>
        <p:spPr>
          <a:xfrm>
            <a:off x="1138100" y="1293325"/>
            <a:ext cx="370800" cy="16170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2" name="Google Shape;192;p21"/>
          <p:cNvSpPr/>
          <p:nvPr/>
        </p:nvSpPr>
        <p:spPr>
          <a:xfrm>
            <a:off x="1138100" y="2977600"/>
            <a:ext cx="370800" cy="1617000"/>
          </a:xfrm>
          <a:prstGeom prst="leftBrace">
            <a:avLst>
              <a:gd name="adj1" fmla="val 8333"/>
              <a:gd name="adj2" fmla="val 4860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93" name="Google Shape;193;p21"/>
          <p:cNvSpPr txBox="1"/>
          <p:nvPr/>
        </p:nvSpPr>
        <p:spPr>
          <a:xfrm>
            <a:off x="119650" y="1890175"/>
            <a:ext cx="926400" cy="423300"/>
          </a:xfrm>
          <a:prstGeom prst="rect">
            <a:avLst/>
          </a:prstGeom>
          <a:noFill/>
          <a:ln>
            <a:noFill/>
          </a:ln>
        </p:spPr>
        <p:txBody>
          <a:bodyPr spcFirstLastPara="1" wrap="square" lIns="91425" tIns="91425" rIns="91425" bIns="91425" anchor="t" anchorCtr="0">
            <a:noAutofit/>
          </a:bodyPr>
          <a:lstStyle/>
          <a:p>
            <a:r>
              <a:rPr lang="en"/>
              <a:t>scriptSig</a:t>
            </a:r>
            <a:endParaRPr/>
          </a:p>
        </p:txBody>
      </p:sp>
      <p:sp>
        <p:nvSpPr>
          <p:cNvPr id="194" name="Google Shape;194;p21"/>
          <p:cNvSpPr txBox="1"/>
          <p:nvPr/>
        </p:nvSpPr>
        <p:spPr>
          <a:xfrm>
            <a:off x="0" y="3540850"/>
            <a:ext cx="1334100" cy="423300"/>
          </a:xfrm>
          <a:prstGeom prst="rect">
            <a:avLst/>
          </a:prstGeom>
          <a:noFill/>
          <a:ln>
            <a:noFill/>
          </a:ln>
        </p:spPr>
        <p:txBody>
          <a:bodyPr spcFirstLastPara="1" wrap="square" lIns="91425" tIns="91425" rIns="91425" bIns="91425" anchor="t" anchorCtr="0">
            <a:noAutofit/>
          </a:bodyPr>
          <a:lstStyle/>
          <a:p>
            <a:r>
              <a:rPr lang="en"/>
              <a:t>scriptPubKey</a:t>
            </a:r>
            <a:endParaRPr/>
          </a:p>
        </p:txBody>
      </p:sp>
      <p:sp>
        <p:nvSpPr>
          <p:cNvPr id="195" name="Google Shape;195;p21"/>
          <p:cNvSpPr/>
          <p:nvPr/>
        </p:nvSpPr>
        <p:spPr>
          <a:xfrm>
            <a:off x="1978275" y="4667425"/>
            <a:ext cx="6266100" cy="423300"/>
          </a:xfrm>
          <a:prstGeom prst="roundRect">
            <a:avLst>
              <a:gd name="adj" fmla="val 16667"/>
            </a:avLst>
          </a:prstGeom>
          <a:solidFill>
            <a:srgbClr val="6AA84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b="1">
                <a:latin typeface="Trebuchet MS"/>
                <a:ea typeface="Trebuchet MS"/>
                <a:cs typeface="Trebuchet MS"/>
                <a:sym typeface="Trebuchet MS"/>
              </a:rPr>
              <a:t>TO VERIFY</a:t>
            </a:r>
            <a:r>
              <a:rPr lang="en">
                <a:latin typeface="Trebuchet MS"/>
                <a:ea typeface="Trebuchet MS"/>
                <a:cs typeface="Trebuchet MS"/>
                <a:sym typeface="Trebuchet MS"/>
              </a:rPr>
              <a:t>: Concatenated script must execute completely with no errors</a:t>
            </a:r>
            <a:endParaRPr>
              <a:latin typeface="Trebuchet MS"/>
              <a:ea typeface="Trebuchet MS"/>
              <a:cs typeface="Trebuchet MS"/>
              <a:sym typeface="Trebuchet MS"/>
            </a:endParaRPr>
          </a:p>
        </p:txBody>
      </p:sp>
    </p:spTree>
    <p:extLst>
      <p:ext uri="{BB962C8B-B14F-4D97-AF65-F5344CB8AC3E}">
        <p14:creationId xmlns:p14="http://schemas.microsoft.com/office/powerpoint/2010/main" val="230691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par>
                                <p:cTn id="8" presetID="10" presetClass="entr" presetSubtype="0" fill="hold"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fade">
                                      <p:cBhvr>
                                        <p:cTn id="10" dur="1000"/>
                                        <p:tgtEl>
                                          <p:spTgt spid="192"/>
                                        </p:tgtEl>
                                      </p:cBhvr>
                                    </p:animEffect>
                                  </p:childTnLst>
                                </p:cTn>
                              </p:par>
                              <p:par>
                                <p:cTn id="11" presetID="10" presetClass="entr" presetSubtype="0" fill="hold" nodeType="withEffect">
                                  <p:stCondLst>
                                    <p:cond delay="0"/>
                                  </p:stCondLst>
                                  <p:childTnLst>
                                    <p:set>
                                      <p:cBhvr>
                                        <p:cTn id="12" dur="1" fill="hold">
                                          <p:stCondLst>
                                            <p:cond delay="0"/>
                                          </p:stCondLst>
                                        </p:cTn>
                                        <p:tgtEl>
                                          <p:spTgt spid="193"/>
                                        </p:tgtEl>
                                        <p:attrNameLst>
                                          <p:attrName>style.visibility</p:attrName>
                                        </p:attrNameLst>
                                      </p:cBhvr>
                                      <p:to>
                                        <p:strVal val="visible"/>
                                      </p:to>
                                    </p:set>
                                    <p:animEffect transition="in" filter="fade">
                                      <p:cBhvr>
                                        <p:cTn id="13" dur="1000"/>
                                        <p:tgtEl>
                                          <p:spTgt spid="193"/>
                                        </p:tgtEl>
                                      </p:cBhvr>
                                    </p:animEffect>
                                  </p:childTnLst>
                                </p:cTn>
                              </p:par>
                              <p:par>
                                <p:cTn id="14" presetID="10" presetClass="entr" presetSubtype="0" fill="hold" nodeType="withEffect">
                                  <p:stCondLst>
                                    <p:cond delay="0"/>
                                  </p:stCondLst>
                                  <p:childTnLst>
                                    <p:set>
                                      <p:cBhvr>
                                        <p:cTn id="15" dur="1" fill="hold">
                                          <p:stCondLst>
                                            <p:cond delay="0"/>
                                          </p:stCondLst>
                                        </p:cTn>
                                        <p:tgtEl>
                                          <p:spTgt spid="194"/>
                                        </p:tgtEl>
                                        <p:attrNameLst>
                                          <p:attrName>style.visibility</p:attrName>
                                        </p:attrNameLst>
                                      </p:cBhvr>
                                      <p:to>
                                        <p:strVal val="visible"/>
                                      </p:to>
                                    </p:set>
                                    <p:animEffect transition="in" filter="fade">
                                      <p:cBhvr>
                                        <p:cTn id="16" dur="1000"/>
                                        <p:tgtEl>
                                          <p:spTgt spid="19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5"/>
                                        </p:tgtEl>
                                        <p:attrNameLst>
                                          <p:attrName>style.visibility</p:attrName>
                                        </p:attrNameLst>
                                      </p:cBhvr>
                                      <p:to>
                                        <p:strVal val="visible"/>
                                      </p:to>
                                    </p:set>
                                    <p:animEffect transition="in" filter="fade">
                                      <p:cBhvr>
                                        <p:cTn id="21"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457200" y="205975"/>
            <a:ext cx="8449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Bitcoin scripting language (“Script”)</a:t>
            </a:r>
            <a:endParaRPr>
              <a:latin typeface="Trebuchet MS"/>
              <a:ea typeface="Trebuchet MS"/>
              <a:cs typeface="Trebuchet MS"/>
              <a:sym typeface="Trebuchet MS"/>
            </a:endParaRPr>
          </a:p>
        </p:txBody>
      </p:sp>
      <p:sp>
        <p:nvSpPr>
          <p:cNvPr id="201" name="Google Shape;201;p22"/>
          <p:cNvSpPr txBox="1">
            <a:spLocks noGrp="1"/>
          </p:cNvSpPr>
          <p:nvPr>
            <p:ph type="body" idx="1"/>
          </p:nvPr>
        </p:nvSpPr>
        <p:spPr>
          <a:xfrm>
            <a:off x="457200" y="1200150"/>
            <a:ext cx="8348400" cy="31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Design goals</a:t>
            </a:r>
            <a:endParaRPr/>
          </a:p>
          <a:p>
            <a:pPr marL="914400" lvl="0" indent="-419100" algn="l" rtl="0">
              <a:spcBef>
                <a:spcPts val="600"/>
              </a:spcBef>
              <a:spcAft>
                <a:spcPts val="0"/>
              </a:spcAft>
              <a:buSzPts val="3000"/>
              <a:buChar char="●"/>
            </a:pPr>
            <a:r>
              <a:rPr lang="en"/>
              <a:t>Built for Bitcoin (inspired by Forth)</a:t>
            </a:r>
            <a:endParaRPr/>
          </a:p>
          <a:p>
            <a:pPr marL="914400" lvl="0" indent="-419100" algn="l" rtl="0">
              <a:spcBef>
                <a:spcPts val="0"/>
              </a:spcBef>
              <a:spcAft>
                <a:spcPts val="0"/>
              </a:spcAft>
              <a:buSzPts val="3000"/>
              <a:buChar char="●"/>
            </a:pPr>
            <a:r>
              <a:rPr lang="en"/>
              <a:t>Simple, compact</a:t>
            </a:r>
            <a:endParaRPr/>
          </a:p>
          <a:p>
            <a:pPr marL="914400" lvl="0" indent="-419100" algn="l" rtl="0">
              <a:spcBef>
                <a:spcPts val="0"/>
              </a:spcBef>
              <a:spcAft>
                <a:spcPts val="0"/>
              </a:spcAft>
              <a:buSzPts val="3000"/>
              <a:buChar char="●"/>
            </a:pPr>
            <a:r>
              <a:rPr lang="en"/>
              <a:t>Support for cryptography</a:t>
            </a:r>
            <a:endParaRPr/>
          </a:p>
          <a:p>
            <a:pPr marL="914400" lvl="0" indent="-419100" algn="l" rtl="0">
              <a:spcBef>
                <a:spcPts val="0"/>
              </a:spcBef>
              <a:spcAft>
                <a:spcPts val="0"/>
              </a:spcAft>
              <a:buSzPts val="3000"/>
              <a:buChar char="●"/>
            </a:pPr>
            <a:r>
              <a:rPr lang="en"/>
              <a:t>Stack-based</a:t>
            </a:r>
            <a:endParaRPr/>
          </a:p>
          <a:p>
            <a:pPr marL="914400" lvl="0" indent="-419100" algn="l" rtl="0">
              <a:spcBef>
                <a:spcPts val="0"/>
              </a:spcBef>
              <a:spcAft>
                <a:spcPts val="0"/>
              </a:spcAft>
              <a:buSzPts val="3000"/>
              <a:buChar char="●"/>
            </a:pPr>
            <a:r>
              <a:rPr lang="en"/>
              <a:t>Limits on time/memory</a:t>
            </a:r>
            <a:endParaRPr/>
          </a:p>
          <a:p>
            <a:pPr marL="914400" lvl="0" indent="-419100" algn="l" rtl="0">
              <a:spcBef>
                <a:spcPts val="0"/>
              </a:spcBef>
              <a:spcAft>
                <a:spcPts val="0"/>
              </a:spcAft>
              <a:buSzPts val="3000"/>
              <a:buChar char="●"/>
            </a:pPr>
            <a:r>
              <a:rPr lang="en"/>
              <a:t>No looping</a:t>
            </a:r>
            <a:endParaRPr/>
          </a:p>
        </p:txBody>
      </p:sp>
      <p:pic>
        <p:nvPicPr>
          <p:cNvPr id="203" name="Google Shape;203;p22"/>
          <p:cNvPicPr preferRelativeResize="0"/>
          <p:nvPr/>
        </p:nvPicPr>
        <p:blipFill>
          <a:blip r:embed="rId3">
            <a:alphaModFix/>
          </a:blip>
          <a:stretch>
            <a:fillRect/>
          </a:stretch>
        </p:blipFill>
        <p:spPr>
          <a:xfrm>
            <a:off x="6580825" y="2394525"/>
            <a:ext cx="1988850" cy="2445300"/>
          </a:xfrm>
          <a:prstGeom prst="rect">
            <a:avLst/>
          </a:prstGeom>
          <a:noFill/>
          <a:ln>
            <a:noFill/>
          </a:ln>
        </p:spPr>
      </p:pic>
      <p:sp>
        <p:nvSpPr>
          <p:cNvPr id="205" name="Google Shape;205;p22"/>
          <p:cNvSpPr/>
          <p:nvPr/>
        </p:nvSpPr>
        <p:spPr>
          <a:xfrm>
            <a:off x="4278575" y="2254200"/>
            <a:ext cx="2999700" cy="635100"/>
          </a:xfrm>
          <a:prstGeom prst="wedgeEllipseCallout">
            <a:avLst>
              <a:gd name="adj1" fmla="val 42730"/>
              <a:gd name="adj2" fmla="val 11587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800"/>
              <a:t>I am not impressed</a:t>
            </a:r>
            <a:endParaRPr sz="1800"/>
          </a:p>
        </p:txBody>
      </p:sp>
    </p:spTree>
    <p:extLst>
      <p:ext uri="{BB962C8B-B14F-4D97-AF65-F5344CB8AC3E}">
        <p14:creationId xmlns:p14="http://schemas.microsoft.com/office/powerpoint/2010/main" val="221722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par>
                                <p:cTn id="8" presetID="10" presetClass="entr" presetSubtype="0" fill="hold" nodeType="withEffect">
                                  <p:stCondLst>
                                    <p:cond delay="0"/>
                                  </p:stCondLst>
                                  <p:childTnLst>
                                    <p:set>
                                      <p:cBhvr>
                                        <p:cTn id="9" dur="1" fill="hold">
                                          <p:stCondLst>
                                            <p:cond delay="0"/>
                                          </p:stCondLst>
                                        </p:cTn>
                                        <p:tgtEl>
                                          <p:spTgt spid="205"/>
                                        </p:tgtEl>
                                        <p:attrNameLst>
                                          <p:attrName>style.visibility</p:attrName>
                                        </p:attrNameLst>
                                      </p:cBhvr>
                                      <p:to>
                                        <p:strVal val="visible"/>
                                      </p:to>
                                    </p:set>
                                    <p:animEffect transition="in" filter="fade">
                                      <p:cBhvr>
                                        <p:cTn id="10"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Bitcoin script execution example</a:t>
            </a:r>
            <a:endParaRPr i="1"/>
          </a:p>
        </p:txBody>
      </p:sp>
      <p:sp>
        <p:nvSpPr>
          <p:cNvPr id="211" name="Google Shape;211;p23"/>
          <p:cNvSpPr txBox="1"/>
          <p:nvPr/>
        </p:nvSpPr>
        <p:spPr>
          <a:xfrm>
            <a:off x="0" y="4408325"/>
            <a:ext cx="8952900" cy="4584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sz="1500" b="1">
                <a:latin typeface="Courier New"/>
                <a:ea typeface="Courier New"/>
                <a:cs typeface="Courier New"/>
                <a:sym typeface="Courier New"/>
              </a:rPr>
              <a:t>&lt;sig&gt; &lt;pubKey&gt; OP_DUP OP_HASH160 &lt;pubKeyHash?&gt; OP_EQUALVERIFY OP_CHECKSIG</a:t>
            </a:r>
            <a:endParaRPr sz="1500"/>
          </a:p>
        </p:txBody>
      </p:sp>
      <p:cxnSp>
        <p:nvCxnSpPr>
          <p:cNvPr id="212" name="Google Shape;212;p23"/>
          <p:cNvCxnSpPr/>
          <p:nvPr/>
        </p:nvCxnSpPr>
        <p:spPr>
          <a:xfrm>
            <a:off x="372875" y="3826275"/>
            <a:ext cx="0" cy="497100"/>
          </a:xfrm>
          <a:prstGeom prst="straightConnector1">
            <a:avLst/>
          </a:prstGeom>
          <a:noFill/>
          <a:ln w="76200" cap="flat" cmpd="sng">
            <a:solidFill>
              <a:srgbClr val="000000"/>
            </a:solidFill>
            <a:prstDash val="solid"/>
            <a:round/>
            <a:headEnd type="none" w="med" len="med"/>
            <a:tailEnd type="triangle" w="med" len="med"/>
          </a:ln>
        </p:spPr>
      </p:cxnSp>
      <p:cxnSp>
        <p:nvCxnSpPr>
          <p:cNvPr id="213" name="Google Shape;213;p23"/>
          <p:cNvCxnSpPr/>
          <p:nvPr/>
        </p:nvCxnSpPr>
        <p:spPr>
          <a:xfrm>
            <a:off x="1222425" y="3826275"/>
            <a:ext cx="0" cy="497100"/>
          </a:xfrm>
          <a:prstGeom prst="straightConnector1">
            <a:avLst/>
          </a:prstGeom>
          <a:noFill/>
          <a:ln w="76200" cap="flat" cmpd="sng">
            <a:solidFill>
              <a:srgbClr val="000000"/>
            </a:solidFill>
            <a:prstDash val="solid"/>
            <a:round/>
            <a:headEnd type="none" w="med" len="med"/>
            <a:tailEnd type="triangle" w="med" len="med"/>
          </a:ln>
        </p:spPr>
      </p:cxnSp>
      <p:cxnSp>
        <p:nvCxnSpPr>
          <p:cNvPr id="214" name="Google Shape;214;p23"/>
          <p:cNvCxnSpPr/>
          <p:nvPr/>
        </p:nvCxnSpPr>
        <p:spPr>
          <a:xfrm>
            <a:off x="2290800" y="3826275"/>
            <a:ext cx="0" cy="497100"/>
          </a:xfrm>
          <a:prstGeom prst="straightConnector1">
            <a:avLst/>
          </a:prstGeom>
          <a:noFill/>
          <a:ln w="76200" cap="flat" cmpd="sng">
            <a:solidFill>
              <a:srgbClr val="000000"/>
            </a:solidFill>
            <a:prstDash val="solid"/>
            <a:round/>
            <a:headEnd type="none" w="med" len="med"/>
            <a:tailEnd type="triangle" w="med" len="med"/>
          </a:ln>
        </p:spPr>
      </p:cxnSp>
      <p:cxnSp>
        <p:nvCxnSpPr>
          <p:cNvPr id="215" name="Google Shape;215;p23"/>
          <p:cNvCxnSpPr/>
          <p:nvPr/>
        </p:nvCxnSpPr>
        <p:spPr>
          <a:xfrm>
            <a:off x="3330700" y="3826275"/>
            <a:ext cx="0" cy="497100"/>
          </a:xfrm>
          <a:prstGeom prst="straightConnector1">
            <a:avLst/>
          </a:prstGeom>
          <a:noFill/>
          <a:ln w="76200" cap="flat" cmpd="sng">
            <a:solidFill>
              <a:srgbClr val="000000"/>
            </a:solidFill>
            <a:prstDash val="solid"/>
            <a:round/>
            <a:headEnd type="none" w="med" len="med"/>
            <a:tailEnd type="triangle" w="med" len="med"/>
          </a:ln>
        </p:spPr>
      </p:cxnSp>
      <p:cxnSp>
        <p:nvCxnSpPr>
          <p:cNvPr id="216" name="Google Shape;216;p23"/>
          <p:cNvCxnSpPr/>
          <p:nvPr/>
        </p:nvCxnSpPr>
        <p:spPr>
          <a:xfrm>
            <a:off x="4476450" y="3826275"/>
            <a:ext cx="0" cy="497100"/>
          </a:xfrm>
          <a:prstGeom prst="straightConnector1">
            <a:avLst/>
          </a:prstGeom>
          <a:noFill/>
          <a:ln w="76200" cap="flat" cmpd="sng">
            <a:solidFill>
              <a:srgbClr val="000000"/>
            </a:solidFill>
            <a:prstDash val="solid"/>
            <a:round/>
            <a:headEnd type="none" w="med" len="med"/>
            <a:tailEnd type="triangle" w="med" len="med"/>
          </a:ln>
        </p:spPr>
      </p:cxnSp>
      <p:cxnSp>
        <p:nvCxnSpPr>
          <p:cNvPr id="217" name="Google Shape;217;p23"/>
          <p:cNvCxnSpPr/>
          <p:nvPr/>
        </p:nvCxnSpPr>
        <p:spPr>
          <a:xfrm>
            <a:off x="6309425" y="3826275"/>
            <a:ext cx="0" cy="497100"/>
          </a:xfrm>
          <a:prstGeom prst="straightConnector1">
            <a:avLst/>
          </a:prstGeom>
          <a:noFill/>
          <a:ln w="76200" cap="flat" cmpd="sng">
            <a:solidFill>
              <a:srgbClr val="000000"/>
            </a:solidFill>
            <a:prstDash val="solid"/>
            <a:round/>
            <a:headEnd type="none" w="med" len="med"/>
            <a:tailEnd type="triangle" w="med" len="med"/>
          </a:ln>
        </p:spPr>
      </p:cxnSp>
      <p:cxnSp>
        <p:nvCxnSpPr>
          <p:cNvPr id="218" name="Google Shape;218;p23"/>
          <p:cNvCxnSpPr/>
          <p:nvPr/>
        </p:nvCxnSpPr>
        <p:spPr>
          <a:xfrm>
            <a:off x="8051225" y="3826275"/>
            <a:ext cx="0" cy="497100"/>
          </a:xfrm>
          <a:prstGeom prst="straightConnector1">
            <a:avLst/>
          </a:prstGeom>
          <a:noFill/>
          <a:ln w="76200" cap="flat" cmpd="sng">
            <a:solidFill>
              <a:srgbClr val="000000"/>
            </a:solidFill>
            <a:prstDash val="solid"/>
            <a:round/>
            <a:headEnd type="none" w="med" len="med"/>
            <a:tailEnd type="triangle" w="med" len="med"/>
          </a:ln>
        </p:spPr>
      </p:cxnSp>
      <p:sp>
        <p:nvSpPr>
          <p:cNvPr id="219" name="Google Shape;219;p23"/>
          <p:cNvSpPr/>
          <p:nvPr/>
        </p:nvSpPr>
        <p:spPr>
          <a:xfrm>
            <a:off x="2842800" y="2881250"/>
            <a:ext cx="2842200" cy="474300"/>
          </a:xfrm>
          <a:prstGeom prst="rect">
            <a:avLst/>
          </a:prstGeom>
          <a:solidFill>
            <a:srgbClr val="6AA84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Courier New"/>
                <a:ea typeface="Courier New"/>
                <a:cs typeface="Courier New"/>
                <a:sym typeface="Courier New"/>
              </a:rPr>
              <a:t>&lt;sig&gt;</a:t>
            </a:r>
            <a:endParaRPr sz="2400" b="1">
              <a:latin typeface="Courier New"/>
              <a:ea typeface="Courier New"/>
              <a:cs typeface="Courier New"/>
              <a:sym typeface="Courier New"/>
            </a:endParaRPr>
          </a:p>
        </p:txBody>
      </p:sp>
      <p:sp>
        <p:nvSpPr>
          <p:cNvPr id="220" name="Google Shape;220;p23"/>
          <p:cNvSpPr txBox="1"/>
          <p:nvPr/>
        </p:nvSpPr>
        <p:spPr>
          <a:xfrm>
            <a:off x="3633425" y="1000675"/>
            <a:ext cx="1137600" cy="2051400"/>
          </a:xfrm>
          <a:prstGeom prst="rect">
            <a:avLst/>
          </a:prstGeom>
          <a:solidFill>
            <a:srgbClr val="FFFFFF"/>
          </a:solidFill>
          <a:ln>
            <a:noFill/>
          </a:ln>
        </p:spPr>
        <p:txBody>
          <a:bodyPr spcFirstLastPara="1" wrap="square" lIns="91425" tIns="91425" rIns="91425" bIns="91425" anchor="ctr" anchorCtr="0">
            <a:noAutofit/>
          </a:bodyPr>
          <a:lstStyle/>
          <a:p>
            <a:r>
              <a:rPr lang="en" sz="9600" b="1">
                <a:solidFill>
                  <a:srgbClr val="274E13"/>
                </a:solidFill>
                <a:highlight>
                  <a:srgbClr val="F9F9F9"/>
                </a:highlight>
              </a:rPr>
              <a:t>✓</a:t>
            </a:r>
            <a:endParaRPr sz="9600" b="1">
              <a:solidFill>
                <a:srgbClr val="274E13"/>
              </a:solidFill>
            </a:endParaRPr>
          </a:p>
        </p:txBody>
      </p:sp>
      <p:sp>
        <p:nvSpPr>
          <p:cNvPr id="221" name="Google Shape;221;p23"/>
          <p:cNvSpPr/>
          <p:nvPr/>
        </p:nvSpPr>
        <p:spPr>
          <a:xfrm>
            <a:off x="2842800" y="2406950"/>
            <a:ext cx="2842200" cy="474300"/>
          </a:xfrm>
          <a:prstGeom prst="rect">
            <a:avLst/>
          </a:prstGeom>
          <a:solidFill>
            <a:srgbClr val="6AA84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Courier New"/>
                <a:ea typeface="Courier New"/>
                <a:cs typeface="Courier New"/>
                <a:sym typeface="Courier New"/>
              </a:rPr>
              <a:t>&lt;pubKey&gt;</a:t>
            </a:r>
            <a:endParaRPr sz="2400" b="1">
              <a:latin typeface="Courier New"/>
              <a:ea typeface="Courier New"/>
              <a:cs typeface="Courier New"/>
              <a:sym typeface="Courier New"/>
            </a:endParaRPr>
          </a:p>
        </p:txBody>
      </p:sp>
      <p:sp>
        <p:nvSpPr>
          <p:cNvPr id="222" name="Google Shape;222;p23"/>
          <p:cNvSpPr/>
          <p:nvPr/>
        </p:nvSpPr>
        <p:spPr>
          <a:xfrm>
            <a:off x="2842800" y="1932650"/>
            <a:ext cx="2842200" cy="474300"/>
          </a:xfrm>
          <a:prstGeom prst="rect">
            <a:avLst/>
          </a:prstGeom>
          <a:solidFill>
            <a:srgbClr val="6AA84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Courier New"/>
                <a:ea typeface="Courier New"/>
                <a:cs typeface="Courier New"/>
                <a:sym typeface="Courier New"/>
              </a:rPr>
              <a:t>&lt;pubKey&gt;</a:t>
            </a:r>
            <a:endParaRPr sz="2400" b="1">
              <a:latin typeface="Courier New"/>
              <a:ea typeface="Courier New"/>
              <a:cs typeface="Courier New"/>
              <a:sym typeface="Courier New"/>
            </a:endParaRPr>
          </a:p>
        </p:txBody>
      </p:sp>
      <p:sp>
        <p:nvSpPr>
          <p:cNvPr id="223" name="Google Shape;223;p23"/>
          <p:cNvSpPr/>
          <p:nvPr/>
        </p:nvSpPr>
        <p:spPr>
          <a:xfrm>
            <a:off x="2842800" y="1458350"/>
            <a:ext cx="2842200" cy="474300"/>
          </a:xfrm>
          <a:prstGeom prst="rect">
            <a:avLst/>
          </a:prstGeom>
          <a:solidFill>
            <a:srgbClr val="6AA84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Courier New"/>
                <a:ea typeface="Courier New"/>
                <a:cs typeface="Courier New"/>
                <a:sym typeface="Courier New"/>
              </a:rPr>
              <a:t>&lt;pubKeyHash?&gt;</a:t>
            </a:r>
            <a:endParaRPr sz="2400" b="1">
              <a:latin typeface="Courier New"/>
              <a:ea typeface="Courier New"/>
              <a:cs typeface="Courier New"/>
              <a:sym typeface="Courier New"/>
            </a:endParaRPr>
          </a:p>
        </p:txBody>
      </p:sp>
      <p:sp>
        <p:nvSpPr>
          <p:cNvPr id="224" name="Google Shape;224;p23"/>
          <p:cNvSpPr/>
          <p:nvPr/>
        </p:nvSpPr>
        <p:spPr>
          <a:xfrm>
            <a:off x="2842800" y="1936225"/>
            <a:ext cx="2842200" cy="474300"/>
          </a:xfrm>
          <a:prstGeom prst="rect">
            <a:avLst/>
          </a:prstGeom>
          <a:solidFill>
            <a:srgbClr val="6AA84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Courier New"/>
                <a:ea typeface="Courier New"/>
                <a:cs typeface="Courier New"/>
                <a:sym typeface="Courier New"/>
              </a:rPr>
              <a:t>&lt;pubKeyHash&gt;</a:t>
            </a:r>
            <a:endParaRPr sz="2400" b="1">
              <a:latin typeface="Courier New"/>
              <a:ea typeface="Courier New"/>
              <a:cs typeface="Courier New"/>
              <a:sym typeface="Courier New"/>
            </a:endParaRPr>
          </a:p>
        </p:txBody>
      </p:sp>
      <p:sp>
        <p:nvSpPr>
          <p:cNvPr id="225" name="Google Shape;225;p23"/>
          <p:cNvSpPr/>
          <p:nvPr/>
        </p:nvSpPr>
        <p:spPr>
          <a:xfrm>
            <a:off x="2842800" y="2881250"/>
            <a:ext cx="2842200" cy="474300"/>
          </a:xfrm>
          <a:prstGeom prst="rect">
            <a:avLst/>
          </a:prstGeom>
          <a:solidFill>
            <a:srgbClr val="6AA84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 sz="2400" b="1">
                <a:latin typeface="Courier New"/>
                <a:ea typeface="Courier New"/>
                <a:cs typeface="Courier New"/>
                <a:sym typeface="Courier New"/>
              </a:rPr>
              <a:t>true</a:t>
            </a:r>
            <a:endParaRPr sz="2400" b="1">
              <a:latin typeface="Courier New"/>
              <a:ea typeface="Courier New"/>
              <a:cs typeface="Courier New"/>
              <a:sym typeface="Courier New"/>
            </a:endParaRPr>
          </a:p>
        </p:txBody>
      </p:sp>
    </p:spTree>
    <p:extLst>
      <p:ext uri="{BB962C8B-B14F-4D97-AF65-F5344CB8AC3E}">
        <p14:creationId xmlns:p14="http://schemas.microsoft.com/office/powerpoint/2010/main" val="120977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1000"/>
                                        <p:tgtEl>
                                          <p:spTgt spid="2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212"/>
                                        </p:tgtEl>
                                      </p:cBhvr>
                                    </p:animEffect>
                                    <p:set>
                                      <p:cBhvr>
                                        <p:cTn id="17" dur="1" fill="hold">
                                          <p:stCondLst>
                                            <p:cond delay="1000"/>
                                          </p:stCondLst>
                                        </p:cTn>
                                        <p:tgtEl>
                                          <p:spTgt spid="212"/>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213"/>
                                        </p:tgtEl>
                                        <p:attrNameLst>
                                          <p:attrName>style.visibility</p:attrName>
                                        </p:attrNameLst>
                                      </p:cBhvr>
                                      <p:to>
                                        <p:strVal val="visible"/>
                                      </p:to>
                                    </p:set>
                                    <p:animEffect transition="in" filter="fade">
                                      <p:cBhvr>
                                        <p:cTn id="20" dur="1000"/>
                                        <p:tgtEl>
                                          <p:spTgt spid="2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1"/>
                                        </p:tgtEl>
                                        <p:attrNameLst>
                                          <p:attrName>style.visibility</p:attrName>
                                        </p:attrNameLst>
                                      </p:cBhvr>
                                      <p:to>
                                        <p:strVal val="visible"/>
                                      </p:to>
                                    </p:set>
                                    <p:animEffect transition="in" filter="fade">
                                      <p:cBhvr>
                                        <p:cTn id="25" dur="1000"/>
                                        <p:tgtEl>
                                          <p:spTgt spid="2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1000"/>
                                        <p:tgtEl>
                                          <p:spTgt spid="213"/>
                                        </p:tgtEl>
                                      </p:cBhvr>
                                    </p:animEffect>
                                    <p:set>
                                      <p:cBhvr>
                                        <p:cTn id="30" dur="1" fill="hold">
                                          <p:stCondLst>
                                            <p:cond delay="1000"/>
                                          </p:stCondLst>
                                        </p:cTn>
                                        <p:tgtEl>
                                          <p:spTgt spid="213"/>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214"/>
                                        </p:tgtEl>
                                        <p:attrNameLst>
                                          <p:attrName>style.visibility</p:attrName>
                                        </p:attrNameLst>
                                      </p:cBhvr>
                                      <p:to>
                                        <p:strVal val="visible"/>
                                      </p:to>
                                    </p:set>
                                    <p:animEffect transition="in" filter="fade">
                                      <p:cBhvr>
                                        <p:cTn id="33" dur="1000"/>
                                        <p:tgtEl>
                                          <p:spTgt spid="2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2"/>
                                        </p:tgtEl>
                                        <p:attrNameLst>
                                          <p:attrName>style.visibility</p:attrName>
                                        </p:attrNameLst>
                                      </p:cBhvr>
                                      <p:to>
                                        <p:strVal val="visible"/>
                                      </p:to>
                                    </p:set>
                                    <p:animEffect transition="in" filter="fade">
                                      <p:cBhvr>
                                        <p:cTn id="38" dur="1000"/>
                                        <p:tgtEl>
                                          <p:spTgt spid="2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1000"/>
                                        <p:tgtEl>
                                          <p:spTgt spid="214"/>
                                        </p:tgtEl>
                                      </p:cBhvr>
                                    </p:animEffect>
                                    <p:set>
                                      <p:cBhvr>
                                        <p:cTn id="43" dur="1" fill="hold">
                                          <p:stCondLst>
                                            <p:cond delay="1000"/>
                                          </p:stCondLst>
                                        </p:cTn>
                                        <p:tgtEl>
                                          <p:spTgt spid="214"/>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215"/>
                                        </p:tgtEl>
                                        <p:attrNameLst>
                                          <p:attrName>style.visibility</p:attrName>
                                        </p:attrNameLst>
                                      </p:cBhvr>
                                      <p:to>
                                        <p:strVal val="visible"/>
                                      </p:to>
                                    </p:set>
                                    <p:animEffect transition="in" filter="fade">
                                      <p:cBhvr>
                                        <p:cTn id="46" dur="1000"/>
                                        <p:tgtEl>
                                          <p:spTgt spid="2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4"/>
                                        </p:tgtEl>
                                        <p:attrNameLst>
                                          <p:attrName>style.visibility</p:attrName>
                                        </p:attrNameLst>
                                      </p:cBhvr>
                                      <p:to>
                                        <p:strVal val="visible"/>
                                      </p:to>
                                    </p:set>
                                    <p:animEffect transition="in" filter="fade">
                                      <p:cBhvr>
                                        <p:cTn id="51" dur="1000"/>
                                        <p:tgtEl>
                                          <p:spTgt spid="224"/>
                                        </p:tgtEl>
                                      </p:cBhvr>
                                    </p:animEffect>
                                  </p:childTnLst>
                                </p:cTn>
                              </p:par>
                              <p:par>
                                <p:cTn id="52" presetID="10" presetClass="exit" presetSubtype="0" fill="hold" nodeType="withEffect">
                                  <p:stCondLst>
                                    <p:cond delay="0"/>
                                  </p:stCondLst>
                                  <p:childTnLst>
                                    <p:animEffect transition="out" filter="fade">
                                      <p:cBhvr>
                                        <p:cTn id="53" dur="1000"/>
                                        <p:tgtEl>
                                          <p:spTgt spid="222"/>
                                        </p:tgtEl>
                                      </p:cBhvr>
                                    </p:animEffect>
                                    <p:set>
                                      <p:cBhvr>
                                        <p:cTn id="54" dur="1" fill="hold">
                                          <p:stCondLst>
                                            <p:cond delay="1000"/>
                                          </p:stCondLst>
                                        </p:cTn>
                                        <p:tgtEl>
                                          <p:spTgt spid="22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1000"/>
                                        <p:tgtEl>
                                          <p:spTgt spid="215"/>
                                        </p:tgtEl>
                                      </p:cBhvr>
                                    </p:animEffect>
                                    <p:set>
                                      <p:cBhvr>
                                        <p:cTn id="59" dur="1" fill="hold">
                                          <p:stCondLst>
                                            <p:cond delay="1000"/>
                                          </p:stCondLst>
                                        </p:cTn>
                                        <p:tgtEl>
                                          <p:spTgt spid="215"/>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216"/>
                                        </p:tgtEl>
                                        <p:attrNameLst>
                                          <p:attrName>style.visibility</p:attrName>
                                        </p:attrNameLst>
                                      </p:cBhvr>
                                      <p:to>
                                        <p:strVal val="visible"/>
                                      </p:to>
                                    </p:set>
                                    <p:animEffect transition="in" filter="fade">
                                      <p:cBhvr>
                                        <p:cTn id="62" dur="1000"/>
                                        <p:tgtEl>
                                          <p:spTgt spid="2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23"/>
                                        </p:tgtEl>
                                        <p:attrNameLst>
                                          <p:attrName>style.visibility</p:attrName>
                                        </p:attrNameLst>
                                      </p:cBhvr>
                                      <p:to>
                                        <p:strVal val="visible"/>
                                      </p:to>
                                    </p:set>
                                    <p:animEffect transition="in" filter="fade">
                                      <p:cBhvr>
                                        <p:cTn id="67" dur="1000"/>
                                        <p:tgtEl>
                                          <p:spTgt spid="2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1000"/>
                                        <p:tgtEl>
                                          <p:spTgt spid="216"/>
                                        </p:tgtEl>
                                      </p:cBhvr>
                                    </p:animEffect>
                                    <p:set>
                                      <p:cBhvr>
                                        <p:cTn id="72" dur="1" fill="hold">
                                          <p:stCondLst>
                                            <p:cond delay="1000"/>
                                          </p:stCondLst>
                                        </p:cTn>
                                        <p:tgtEl>
                                          <p:spTgt spid="216"/>
                                        </p:tgtEl>
                                        <p:attrNameLst>
                                          <p:attrName>style.visibility</p:attrName>
                                        </p:attrNameLst>
                                      </p:cBhvr>
                                      <p:to>
                                        <p:strVal val="hidden"/>
                                      </p:to>
                                    </p:set>
                                  </p:childTnLst>
                                </p:cTn>
                              </p:par>
                              <p:par>
                                <p:cTn id="73" presetID="10" presetClass="entr" presetSubtype="0" fill="hold" nodeType="withEffect">
                                  <p:stCondLst>
                                    <p:cond delay="0"/>
                                  </p:stCondLst>
                                  <p:childTnLst>
                                    <p:set>
                                      <p:cBhvr>
                                        <p:cTn id="74" dur="1" fill="hold">
                                          <p:stCondLst>
                                            <p:cond delay="0"/>
                                          </p:stCondLst>
                                        </p:cTn>
                                        <p:tgtEl>
                                          <p:spTgt spid="217"/>
                                        </p:tgtEl>
                                        <p:attrNameLst>
                                          <p:attrName>style.visibility</p:attrName>
                                        </p:attrNameLst>
                                      </p:cBhvr>
                                      <p:to>
                                        <p:strVal val="visible"/>
                                      </p:to>
                                    </p:set>
                                    <p:animEffect transition="in" filter="fade">
                                      <p:cBhvr>
                                        <p:cTn id="75" dur="1000"/>
                                        <p:tgtEl>
                                          <p:spTgt spid="21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1000"/>
                                        <p:tgtEl>
                                          <p:spTgt spid="224"/>
                                        </p:tgtEl>
                                      </p:cBhvr>
                                    </p:animEffect>
                                    <p:set>
                                      <p:cBhvr>
                                        <p:cTn id="80" dur="1" fill="hold">
                                          <p:stCondLst>
                                            <p:cond delay="1000"/>
                                          </p:stCondLst>
                                        </p:cTn>
                                        <p:tgtEl>
                                          <p:spTgt spid="224"/>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1000"/>
                                        <p:tgtEl>
                                          <p:spTgt spid="223"/>
                                        </p:tgtEl>
                                      </p:cBhvr>
                                    </p:animEffect>
                                    <p:set>
                                      <p:cBhvr>
                                        <p:cTn id="83" dur="1" fill="hold">
                                          <p:stCondLst>
                                            <p:cond delay="1000"/>
                                          </p:stCondLst>
                                        </p:cTn>
                                        <p:tgtEl>
                                          <p:spTgt spid="223"/>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1000"/>
                                        <p:tgtEl>
                                          <p:spTgt spid="217"/>
                                        </p:tgtEl>
                                      </p:cBhvr>
                                    </p:animEffect>
                                    <p:set>
                                      <p:cBhvr>
                                        <p:cTn id="88" dur="1" fill="hold">
                                          <p:stCondLst>
                                            <p:cond delay="1000"/>
                                          </p:stCondLst>
                                        </p:cTn>
                                        <p:tgtEl>
                                          <p:spTgt spid="217"/>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animEffect transition="in" filter="fade">
                                      <p:cBhvr>
                                        <p:cTn id="91" dur="1000"/>
                                        <p:tgtEl>
                                          <p:spTgt spid="21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nodeType="clickEffect">
                                  <p:stCondLst>
                                    <p:cond delay="0"/>
                                  </p:stCondLst>
                                  <p:childTnLst>
                                    <p:animEffect transition="out" filter="fade">
                                      <p:cBhvr>
                                        <p:cTn id="95" dur="1000"/>
                                        <p:tgtEl>
                                          <p:spTgt spid="221"/>
                                        </p:tgtEl>
                                      </p:cBhvr>
                                    </p:animEffect>
                                    <p:set>
                                      <p:cBhvr>
                                        <p:cTn id="96" dur="1" fill="hold">
                                          <p:stCondLst>
                                            <p:cond delay="1000"/>
                                          </p:stCondLst>
                                        </p:cTn>
                                        <p:tgtEl>
                                          <p:spTgt spid="221"/>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1000"/>
                                        <p:tgtEl>
                                          <p:spTgt spid="219"/>
                                        </p:tgtEl>
                                      </p:cBhvr>
                                    </p:animEffect>
                                    <p:set>
                                      <p:cBhvr>
                                        <p:cTn id="99" dur="1" fill="hold">
                                          <p:stCondLst>
                                            <p:cond delay="1000"/>
                                          </p:stCondLst>
                                        </p:cTn>
                                        <p:tgtEl>
                                          <p:spTgt spid="219"/>
                                        </p:tgtEl>
                                        <p:attrNameLst>
                                          <p:attrName>style.visibility</p:attrName>
                                        </p:attrNameLst>
                                      </p:cBhvr>
                                      <p:to>
                                        <p:strVal val="hidden"/>
                                      </p:to>
                                    </p:set>
                                  </p:childTnLst>
                                </p:cTn>
                              </p:par>
                            </p:childTnLst>
                          </p:cTn>
                        </p:par>
                        <p:par>
                          <p:cTn id="100" fill="hold">
                            <p:stCondLst>
                              <p:cond delay="1000"/>
                            </p:stCondLst>
                            <p:childTnLst>
                              <p:par>
                                <p:cTn id="101" presetID="10" presetClass="entr" presetSubtype="0" fill="hold" nodeType="afterEffect">
                                  <p:stCondLst>
                                    <p:cond delay="0"/>
                                  </p:stCondLst>
                                  <p:childTnLst>
                                    <p:set>
                                      <p:cBhvr>
                                        <p:cTn id="102" dur="1" fill="hold">
                                          <p:stCondLst>
                                            <p:cond delay="0"/>
                                          </p:stCondLst>
                                        </p:cTn>
                                        <p:tgtEl>
                                          <p:spTgt spid="225"/>
                                        </p:tgtEl>
                                        <p:attrNameLst>
                                          <p:attrName>style.visibility</p:attrName>
                                        </p:attrNameLst>
                                      </p:cBhvr>
                                      <p:to>
                                        <p:strVal val="visible"/>
                                      </p:to>
                                    </p:set>
                                    <p:animEffect transition="in" filter="fade">
                                      <p:cBhvr>
                                        <p:cTn id="103" dur="1000"/>
                                        <p:tgtEl>
                                          <p:spTgt spid="22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1000"/>
                                        <p:tgtEl>
                                          <p:spTgt spid="218"/>
                                        </p:tgtEl>
                                      </p:cBhvr>
                                    </p:animEffect>
                                    <p:set>
                                      <p:cBhvr>
                                        <p:cTn id="108" dur="1" fill="hold">
                                          <p:stCondLst>
                                            <p:cond delay="1000"/>
                                          </p:stCondLst>
                                        </p:cTn>
                                        <p:tgtEl>
                                          <p:spTgt spid="218"/>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20"/>
                                        </p:tgtEl>
                                        <p:attrNameLst>
                                          <p:attrName>style.visibility</p:attrName>
                                        </p:attrNameLst>
                                      </p:cBhvr>
                                      <p:to>
                                        <p:strVal val="visible"/>
                                      </p:to>
                                    </p:set>
                                    <p:animEffect transition="in" filter="fade">
                                      <p:cBhvr>
                                        <p:cTn id="113" dur="1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8752"/>
            <a:ext cx="7238999"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5781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body" idx="1"/>
          </p:nvPr>
        </p:nvSpPr>
        <p:spPr>
          <a:xfrm>
            <a:off x="457200" y="128900"/>
            <a:ext cx="8229600" cy="688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linked list with hash pointers = “block chain”</a:t>
            </a:r>
            <a:endParaRPr/>
          </a:p>
        </p:txBody>
      </p:sp>
      <p:grpSp>
        <p:nvGrpSpPr>
          <p:cNvPr id="214" name="Google Shape;214;p31"/>
          <p:cNvGrpSpPr/>
          <p:nvPr/>
        </p:nvGrpSpPr>
        <p:grpSpPr>
          <a:xfrm>
            <a:off x="6044125" y="2035000"/>
            <a:ext cx="1344300" cy="2144400"/>
            <a:chOff x="5333050" y="2139900"/>
            <a:chExt cx="1344300" cy="2144400"/>
          </a:xfrm>
        </p:grpSpPr>
        <p:sp>
          <p:nvSpPr>
            <p:cNvPr id="215" name="Google Shape;215;p31"/>
            <p:cNvSpPr/>
            <p:nvPr/>
          </p:nvSpPr>
          <p:spPr>
            <a:xfrm>
              <a:off x="5333050" y="2462100"/>
              <a:ext cx="1344300" cy="18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data</a:t>
              </a:r>
              <a:endParaRPr sz="2400">
                <a:latin typeface="Trebuchet MS"/>
                <a:ea typeface="Trebuchet MS"/>
                <a:cs typeface="Trebuchet MS"/>
                <a:sym typeface="Trebuchet MS"/>
              </a:endParaRPr>
            </a:p>
          </p:txBody>
        </p:sp>
        <p:sp>
          <p:nvSpPr>
            <p:cNvPr id="216" name="Google Shape;216;p31"/>
            <p:cNvSpPr/>
            <p:nvPr/>
          </p:nvSpPr>
          <p:spPr>
            <a:xfrm>
              <a:off x="5333050" y="2139900"/>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grpSp>
        <p:nvGrpSpPr>
          <p:cNvPr id="217" name="Google Shape;217;p31"/>
          <p:cNvGrpSpPr/>
          <p:nvPr/>
        </p:nvGrpSpPr>
        <p:grpSpPr>
          <a:xfrm>
            <a:off x="3685525" y="2035000"/>
            <a:ext cx="1344300" cy="2144400"/>
            <a:chOff x="5333050" y="2139900"/>
            <a:chExt cx="1344300" cy="2144400"/>
          </a:xfrm>
        </p:grpSpPr>
        <p:sp>
          <p:nvSpPr>
            <p:cNvPr id="218" name="Google Shape;218;p31"/>
            <p:cNvSpPr/>
            <p:nvPr/>
          </p:nvSpPr>
          <p:spPr>
            <a:xfrm>
              <a:off x="5333050" y="2462100"/>
              <a:ext cx="1344300" cy="18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data</a:t>
              </a:r>
              <a:endParaRPr sz="2400">
                <a:latin typeface="Trebuchet MS"/>
                <a:ea typeface="Trebuchet MS"/>
                <a:cs typeface="Trebuchet MS"/>
                <a:sym typeface="Trebuchet MS"/>
              </a:endParaRPr>
            </a:p>
          </p:txBody>
        </p:sp>
        <p:sp>
          <p:nvSpPr>
            <p:cNvPr id="219" name="Google Shape;219;p31"/>
            <p:cNvSpPr/>
            <p:nvPr/>
          </p:nvSpPr>
          <p:spPr>
            <a:xfrm>
              <a:off x="5333050" y="2139900"/>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sp>
        <p:nvSpPr>
          <p:cNvPr id="220" name="Google Shape;220;p31"/>
          <p:cNvSpPr/>
          <p:nvPr/>
        </p:nvSpPr>
        <p:spPr>
          <a:xfrm>
            <a:off x="5029825" y="1790550"/>
            <a:ext cx="2066550" cy="1388825"/>
          </a:xfrm>
          <a:custGeom>
            <a:avLst/>
            <a:gdLst/>
            <a:ahLst/>
            <a:cxnLst/>
            <a:rect l="l" t="t" r="r" b="b"/>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sp>
        <p:nvSpPr>
          <p:cNvPr id="221" name="Google Shape;221;p31"/>
          <p:cNvSpPr/>
          <p:nvPr/>
        </p:nvSpPr>
        <p:spPr>
          <a:xfrm>
            <a:off x="2674500" y="1790550"/>
            <a:ext cx="2066550" cy="1388825"/>
          </a:xfrm>
          <a:custGeom>
            <a:avLst/>
            <a:gdLst/>
            <a:ahLst/>
            <a:cxnLst/>
            <a:rect l="l" t="t" r="r" b="b"/>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grpSp>
        <p:nvGrpSpPr>
          <p:cNvPr id="222" name="Google Shape;222;p31"/>
          <p:cNvGrpSpPr/>
          <p:nvPr/>
        </p:nvGrpSpPr>
        <p:grpSpPr>
          <a:xfrm>
            <a:off x="1326925" y="2035000"/>
            <a:ext cx="1344300" cy="2144400"/>
            <a:chOff x="5333050" y="2139900"/>
            <a:chExt cx="1344300" cy="2144400"/>
          </a:xfrm>
        </p:grpSpPr>
        <p:sp>
          <p:nvSpPr>
            <p:cNvPr id="223" name="Google Shape;223;p31"/>
            <p:cNvSpPr/>
            <p:nvPr/>
          </p:nvSpPr>
          <p:spPr>
            <a:xfrm>
              <a:off x="5333050" y="2462100"/>
              <a:ext cx="1344300" cy="18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data</a:t>
              </a:r>
              <a:endParaRPr sz="2400">
                <a:latin typeface="Trebuchet MS"/>
                <a:ea typeface="Trebuchet MS"/>
                <a:cs typeface="Trebuchet MS"/>
                <a:sym typeface="Trebuchet MS"/>
              </a:endParaRPr>
            </a:p>
          </p:txBody>
        </p:sp>
        <p:sp>
          <p:nvSpPr>
            <p:cNvPr id="224" name="Google Shape;224;p31"/>
            <p:cNvSpPr/>
            <p:nvPr/>
          </p:nvSpPr>
          <p:spPr>
            <a:xfrm>
              <a:off x="5333050" y="2139900"/>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sp>
        <p:nvSpPr>
          <p:cNvPr id="225" name="Google Shape;225;p31"/>
          <p:cNvSpPr/>
          <p:nvPr/>
        </p:nvSpPr>
        <p:spPr>
          <a:xfrm>
            <a:off x="319175" y="1790550"/>
            <a:ext cx="2066550" cy="1388825"/>
          </a:xfrm>
          <a:custGeom>
            <a:avLst/>
            <a:gdLst/>
            <a:ahLst/>
            <a:cxnLst/>
            <a:rect l="l" t="t" r="r" b="b"/>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sp>
        <p:nvSpPr>
          <p:cNvPr id="226" name="Google Shape;226;p31"/>
          <p:cNvSpPr txBox="1"/>
          <p:nvPr/>
        </p:nvSpPr>
        <p:spPr>
          <a:xfrm>
            <a:off x="7125850" y="1047750"/>
            <a:ext cx="14142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rebuchet MS"/>
                <a:ea typeface="Trebuchet MS"/>
                <a:cs typeface="Trebuchet MS"/>
                <a:sym typeface="Trebuchet MS"/>
              </a:rPr>
              <a:t>H(  )</a:t>
            </a:r>
            <a:endParaRPr sz="3600" dirty="0">
              <a:latin typeface="Trebuchet MS"/>
              <a:ea typeface="Trebuchet MS"/>
              <a:cs typeface="Trebuchet MS"/>
              <a:sym typeface="Trebuchet MS"/>
            </a:endParaRPr>
          </a:p>
        </p:txBody>
      </p:sp>
      <p:sp>
        <p:nvSpPr>
          <p:cNvPr id="227" name="Google Shape;227;p31"/>
          <p:cNvSpPr/>
          <p:nvPr/>
        </p:nvSpPr>
        <p:spPr>
          <a:xfrm>
            <a:off x="7388525" y="1504950"/>
            <a:ext cx="444425" cy="1720450"/>
          </a:xfrm>
          <a:custGeom>
            <a:avLst/>
            <a:gdLst/>
            <a:ahLst/>
            <a:cxnLst/>
            <a:rect l="l" t="t" r="r" b="b"/>
            <a:pathLst>
              <a:path w="17777" h="87106" extrusionOk="0">
                <a:moveTo>
                  <a:pt x="16888" y="0"/>
                </a:moveTo>
                <a:lnTo>
                  <a:pt x="17777" y="87106"/>
                </a:lnTo>
                <a:lnTo>
                  <a:pt x="0" y="87106"/>
                </a:lnTo>
              </a:path>
            </a:pathLst>
          </a:custGeom>
          <a:noFill/>
          <a:ln w="38100" cap="flat" cmpd="sng">
            <a:solidFill>
              <a:srgbClr val="990000"/>
            </a:solidFill>
            <a:prstDash val="solid"/>
            <a:round/>
            <a:headEnd type="none" w="med" len="med"/>
            <a:tailEnd type="stealth" w="med" len="med"/>
          </a:ln>
        </p:spPr>
      </p:sp>
      <p:sp>
        <p:nvSpPr>
          <p:cNvPr id="228" name="Google Shape;228;p31"/>
          <p:cNvSpPr txBox="1">
            <a:spLocks noGrp="1"/>
          </p:cNvSpPr>
          <p:nvPr>
            <p:ph type="body" idx="1"/>
          </p:nvPr>
        </p:nvSpPr>
        <p:spPr>
          <a:xfrm>
            <a:off x="2209800" y="4367250"/>
            <a:ext cx="4255200" cy="566700"/>
          </a:xfrm>
          <a:prstGeom prst="rect">
            <a:avLst/>
          </a:prstGeom>
          <a:solidFill>
            <a:srgbClr val="FFF2CC"/>
          </a:solidFill>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use case: tamper-evident log</a:t>
            </a:r>
            <a:endParaRPr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Bitcoin script instructions</a:t>
            </a:r>
            <a:endParaRPr i="1"/>
          </a:p>
        </p:txBody>
      </p:sp>
      <p:sp>
        <p:nvSpPr>
          <p:cNvPr id="231" name="Google Shape;231;p24"/>
          <p:cNvSpPr txBox="1">
            <a:spLocks noGrp="1"/>
          </p:cNvSpPr>
          <p:nvPr>
            <p:ph type="body" idx="1"/>
          </p:nvPr>
        </p:nvSpPr>
        <p:spPr>
          <a:xfrm>
            <a:off x="457200" y="1200150"/>
            <a:ext cx="8348400" cy="3648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256 opcodes total (15 disabled, 75 reserved)</a:t>
            </a:r>
            <a:endParaRPr/>
          </a:p>
          <a:p>
            <a:pPr marL="914400" lvl="0" indent="-419100" algn="l" rtl="0">
              <a:spcBef>
                <a:spcPts val="600"/>
              </a:spcBef>
              <a:spcAft>
                <a:spcPts val="0"/>
              </a:spcAft>
              <a:buSzPts val="3000"/>
              <a:buChar char="●"/>
            </a:pPr>
            <a:r>
              <a:rPr lang="en"/>
              <a:t>Arithmetic</a:t>
            </a:r>
            <a:endParaRPr/>
          </a:p>
          <a:p>
            <a:pPr marL="914400" lvl="0" indent="-419100" algn="l" rtl="0">
              <a:spcBef>
                <a:spcPts val="0"/>
              </a:spcBef>
              <a:spcAft>
                <a:spcPts val="0"/>
              </a:spcAft>
              <a:buSzPts val="3000"/>
              <a:buChar char="●"/>
            </a:pPr>
            <a:r>
              <a:rPr lang="en"/>
              <a:t>If/then</a:t>
            </a:r>
            <a:endParaRPr/>
          </a:p>
          <a:p>
            <a:pPr marL="914400" lvl="0" indent="-419100" algn="l" rtl="0">
              <a:spcBef>
                <a:spcPts val="0"/>
              </a:spcBef>
              <a:spcAft>
                <a:spcPts val="0"/>
              </a:spcAft>
              <a:buSzPts val="3000"/>
              <a:buChar char="●"/>
            </a:pPr>
            <a:r>
              <a:rPr lang="en"/>
              <a:t>Logic/data handling</a:t>
            </a:r>
            <a:endParaRPr/>
          </a:p>
          <a:p>
            <a:pPr marL="914400" lvl="0" indent="-419100" algn="l" rtl="0">
              <a:spcBef>
                <a:spcPts val="0"/>
              </a:spcBef>
              <a:spcAft>
                <a:spcPts val="0"/>
              </a:spcAft>
              <a:buSzPts val="3000"/>
              <a:buChar char="●"/>
            </a:pPr>
            <a:r>
              <a:rPr lang="en"/>
              <a:t>Crypto!</a:t>
            </a:r>
            <a:endParaRPr/>
          </a:p>
          <a:p>
            <a:pPr marL="1828800" lvl="1" indent="-381000" algn="l" rtl="0">
              <a:spcBef>
                <a:spcPts val="0"/>
              </a:spcBef>
              <a:spcAft>
                <a:spcPts val="0"/>
              </a:spcAft>
              <a:buSzPts val="2400"/>
              <a:buChar char="○"/>
            </a:pPr>
            <a:r>
              <a:rPr lang="en"/>
              <a:t>Hashes</a:t>
            </a:r>
            <a:endParaRPr/>
          </a:p>
          <a:p>
            <a:pPr marL="1828800" lvl="1" indent="-381000" algn="l" rtl="0">
              <a:spcBef>
                <a:spcPts val="0"/>
              </a:spcBef>
              <a:spcAft>
                <a:spcPts val="0"/>
              </a:spcAft>
              <a:buSzPts val="2400"/>
              <a:buChar char="○"/>
            </a:pPr>
            <a:r>
              <a:rPr lang="en"/>
              <a:t>Signature verification</a:t>
            </a:r>
            <a:endParaRPr/>
          </a:p>
          <a:p>
            <a:pPr marL="1828800" lvl="1" indent="-381000" algn="l" rtl="0">
              <a:spcBef>
                <a:spcPts val="0"/>
              </a:spcBef>
              <a:spcAft>
                <a:spcPts val="0"/>
              </a:spcAft>
              <a:buSzPts val="2400"/>
              <a:buChar char="○"/>
            </a:pPr>
            <a:r>
              <a:rPr lang="en"/>
              <a:t>Multi-signature verification</a:t>
            </a:r>
            <a:endParaRPr/>
          </a:p>
        </p:txBody>
      </p:sp>
    </p:spTree>
    <p:extLst>
      <p:ext uri="{BB962C8B-B14F-4D97-AF65-F5344CB8AC3E}">
        <p14:creationId xmlns:p14="http://schemas.microsoft.com/office/powerpoint/2010/main" val="24953525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OP_CHECKMULTISIG</a:t>
            </a:r>
            <a:endParaRPr i="1"/>
          </a:p>
        </p:txBody>
      </p:sp>
      <p:sp>
        <p:nvSpPr>
          <p:cNvPr id="237" name="Google Shape;237;p25"/>
          <p:cNvSpPr txBox="1">
            <a:spLocks noGrp="1"/>
          </p:cNvSpPr>
          <p:nvPr>
            <p:ph type="body" idx="1"/>
          </p:nvPr>
        </p:nvSpPr>
        <p:spPr>
          <a:xfrm>
            <a:off x="457200" y="1200150"/>
            <a:ext cx="8348400" cy="24888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600"/>
              </a:spcBef>
              <a:spcAft>
                <a:spcPts val="0"/>
              </a:spcAft>
              <a:buClr>
                <a:schemeClr val="dk1"/>
              </a:buClr>
              <a:buSzPts val="3000"/>
              <a:buFont typeface="Trebuchet MS"/>
              <a:buChar char="●"/>
            </a:pPr>
            <a:r>
              <a:rPr lang="en" sz="3600"/>
              <a:t>Built-in support for joint signatures</a:t>
            </a:r>
            <a:endParaRPr sz="3600"/>
          </a:p>
          <a:p>
            <a:pPr marL="457200" marR="0" lvl="0" indent="-457200" algn="l" rtl="0">
              <a:lnSpc>
                <a:spcPct val="100000"/>
              </a:lnSpc>
              <a:spcBef>
                <a:spcPts val="0"/>
              </a:spcBef>
              <a:spcAft>
                <a:spcPts val="0"/>
              </a:spcAft>
              <a:buSzPts val="3600"/>
              <a:buChar char="●"/>
            </a:pPr>
            <a:r>
              <a:rPr lang="en" sz="3600"/>
              <a:t>Specify </a:t>
            </a:r>
            <a:r>
              <a:rPr lang="en" sz="3600" i="1"/>
              <a:t>n</a:t>
            </a:r>
            <a:r>
              <a:rPr lang="en" sz="3600"/>
              <a:t> public keys</a:t>
            </a:r>
            <a:endParaRPr sz="3600"/>
          </a:p>
          <a:p>
            <a:pPr marL="457200" marR="0" lvl="0" indent="-457200" algn="l" rtl="0">
              <a:lnSpc>
                <a:spcPct val="100000"/>
              </a:lnSpc>
              <a:spcBef>
                <a:spcPts val="0"/>
              </a:spcBef>
              <a:spcAft>
                <a:spcPts val="0"/>
              </a:spcAft>
              <a:buSzPts val="3600"/>
              <a:buChar char="●"/>
            </a:pPr>
            <a:r>
              <a:rPr lang="en" sz="3600"/>
              <a:t>Specify </a:t>
            </a:r>
            <a:r>
              <a:rPr lang="en" sz="3600" i="1"/>
              <a:t>t</a:t>
            </a:r>
            <a:endParaRPr sz="3600" i="1"/>
          </a:p>
          <a:p>
            <a:pPr marL="457200" marR="0" lvl="0" indent="-457200" algn="l" rtl="0">
              <a:lnSpc>
                <a:spcPct val="100000"/>
              </a:lnSpc>
              <a:spcBef>
                <a:spcPts val="0"/>
              </a:spcBef>
              <a:spcAft>
                <a:spcPts val="0"/>
              </a:spcAft>
              <a:buSzPts val="3600"/>
              <a:buChar char="●"/>
            </a:pPr>
            <a:r>
              <a:rPr lang="en" sz="3600"/>
              <a:t>Verification requires </a:t>
            </a:r>
            <a:r>
              <a:rPr lang="en" sz="3600" i="1"/>
              <a:t>t</a:t>
            </a:r>
            <a:r>
              <a:rPr lang="en" sz="3600"/>
              <a:t> signatures</a:t>
            </a:r>
            <a:endParaRPr sz="3600"/>
          </a:p>
        </p:txBody>
      </p:sp>
      <p:pic>
        <p:nvPicPr>
          <p:cNvPr id="238" name="Google Shape;238;p25"/>
          <p:cNvPicPr preferRelativeResize="0"/>
          <p:nvPr/>
        </p:nvPicPr>
        <p:blipFill>
          <a:blip r:embed="rId3">
            <a:alphaModFix/>
          </a:blip>
          <a:stretch>
            <a:fillRect/>
          </a:stretch>
        </p:blipFill>
        <p:spPr>
          <a:xfrm>
            <a:off x="1389950" y="3688902"/>
            <a:ext cx="1187276" cy="1678150"/>
          </a:xfrm>
          <a:prstGeom prst="rect">
            <a:avLst/>
          </a:prstGeom>
          <a:noFill/>
          <a:ln>
            <a:noFill/>
          </a:ln>
        </p:spPr>
      </p:pic>
      <p:sp>
        <p:nvSpPr>
          <p:cNvPr id="239" name="Google Shape;239;p25"/>
          <p:cNvSpPr txBox="1"/>
          <p:nvPr/>
        </p:nvSpPr>
        <p:spPr>
          <a:xfrm>
            <a:off x="2577225" y="4012125"/>
            <a:ext cx="6293100" cy="1036200"/>
          </a:xfrm>
          <a:prstGeom prst="rect">
            <a:avLst/>
          </a:prstGeom>
          <a:noFill/>
          <a:ln>
            <a:noFill/>
          </a:ln>
        </p:spPr>
        <p:txBody>
          <a:bodyPr spcFirstLastPara="1" wrap="square" lIns="91425" tIns="91425" rIns="91425" bIns="91425" anchor="t" anchorCtr="0">
            <a:noAutofit/>
          </a:bodyPr>
          <a:lstStyle/>
          <a:p>
            <a:r>
              <a:rPr lang="en" sz="3000">
                <a:solidFill>
                  <a:srgbClr val="FF0000"/>
                </a:solidFill>
                <a:latin typeface="Trebuchet MS"/>
                <a:ea typeface="Trebuchet MS"/>
                <a:cs typeface="Trebuchet MS"/>
                <a:sym typeface="Trebuchet MS"/>
              </a:rPr>
              <a:t>BUG ALERT:</a:t>
            </a:r>
            <a:r>
              <a:rPr lang="en" sz="3000">
                <a:latin typeface="Trebuchet MS"/>
                <a:ea typeface="Trebuchet MS"/>
                <a:cs typeface="Trebuchet MS"/>
                <a:sym typeface="Trebuchet MS"/>
              </a:rPr>
              <a:t> Extra data value popped from the stack and ignored</a:t>
            </a:r>
            <a:endParaRPr sz="3000">
              <a:latin typeface="Trebuchet MS"/>
              <a:ea typeface="Trebuchet MS"/>
              <a:cs typeface="Trebuchet MS"/>
              <a:sym typeface="Trebuchet MS"/>
            </a:endParaRPr>
          </a:p>
        </p:txBody>
      </p:sp>
    </p:spTree>
    <p:extLst>
      <p:ext uri="{BB962C8B-B14F-4D97-AF65-F5344CB8AC3E}">
        <p14:creationId xmlns:p14="http://schemas.microsoft.com/office/powerpoint/2010/main" val="222099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par>
                                <p:cTn id="8" presetID="10" presetClass="entr" presetSubtype="0" fill="hold" nodeType="withEffect">
                                  <p:stCondLst>
                                    <p:cond delay="0"/>
                                  </p:stCondLst>
                                  <p:childTnLst>
                                    <p:set>
                                      <p:cBhvr>
                                        <p:cTn id="9" dur="1" fill="hold">
                                          <p:stCondLst>
                                            <p:cond delay="0"/>
                                          </p:stCondLst>
                                        </p:cTn>
                                        <p:tgtEl>
                                          <p:spTgt spid="239"/>
                                        </p:tgtEl>
                                        <p:attrNameLst>
                                          <p:attrName>style.visibility</p:attrName>
                                        </p:attrNameLst>
                                      </p:cBhvr>
                                      <p:to>
                                        <p:strVal val="visible"/>
                                      </p:to>
                                    </p:set>
                                    <p:animEffect transition="in" filter="fade">
                                      <p:cBhvr>
                                        <p:cTn id="10"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457200" y="205975"/>
            <a:ext cx="8438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Bitcoin scripts in practice (as of 2014)</a:t>
            </a:r>
            <a:endParaRPr i="1"/>
          </a:p>
        </p:txBody>
      </p:sp>
      <p:sp>
        <p:nvSpPr>
          <p:cNvPr id="245" name="Google Shape;245;p26"/>
          <p:cNvSpPr txBox="1">
            <a:spLocks noGrp="1"/>
          </p:cNvSpPr>
          <p:nvPr>
            <p:ph type="body" idx="1"/>
          </p:nvPr>
        </p:nvSpPr>
        <p:spPr>
          <a:xfrm>
            <a:off x="457200" y="1200150"/>
            <a:ext cx="8348400" cy="3648900"/>
          </a:xfrm>
          <a:prstGeom prst="rect">
            <a:avLst/>
          </a:prstGeom>
        </p:spPr>
        <p:txBody>
          <a:bodyPr spcFirstLastPara="1" wrap="square" lIns="91425" tIns="91425" rIns="91425" bIns="91425" anchor="t" anchorCtr="0">
            <a:noAutofit/>
          </a:bodyPr>
          <a:lstStyle/>
          <a:p>
            <a:pPr marL="457200" marR="0" lvl="0" indent="-457200" algn="l" rtl="0">
              <a:lnSpc>
                <a:spcPct val="100000"/>
              </a:lnSpc>
              <a:spcBef>
                <a:spcPts val="600"/>
              </a:spcBef>
              <a:spcAft>
                <a:spcPts val="0"/>
              </a:spcAft>
              <a:buSzPts val="3600"/>
              <a:buChar char="●"/>
            </a:pPr>
            <a:r>
              <a:rPr lang="en" sz="3600" dirty="0"/>
              <a:t>Most nodes whitelist known scripts</a:t>
            </a:r>
            <a:endParaRPr sz="3600" dirty="0"/>
          </a:p>
          <a:p>
            <a:pPr marL="457200" marR="0" lvl="0" indent="-457200" algn="l" rtl="0">
              <a:lnSpc>
                <a:spcPct val="100000"/>
              </a:lnSpc>
              <a:spcBef>
                <a:spcPts val="0"/>
              </a:spcBef>
              <a:spcAft>
                <a:spcPts val="0"/>
              </a:spcAft>
              <a:buSzPts val="3600"/>
              <a:buChar char="●"/>
            </a:pPr>
            <a:r>
              <a:rPr lang="en" sz="3600" dirty="0"/>
              <a:t>99.9% are simple signature checks</a:t>
            </a:r>
            <a:endParaRPr sz="3600" dirty="0"/>
          </a:p>
          <a:p>
            <a:pPr marL="457200" marR="0" lvl="0" indent="-457200" algn="l" rtl="0">
              <a:lnSpc>
                <a:spcPct val="100000"/>
              </a:lnSpc>
              <a:spcBef>
                <a:spcPts val="0"/>
              </a:spcBef>
              <a:spcAft>
                <a:spcPts val="0"/>
              </a:spcAft>
              <a:buSzPts val="3600"/>
              <a:buChar char="●"/>
            </a:pPr>
            <a:r>
              <a:rPr lang="en" sz="3600" dirty="0"/>
              <a:t>~0.01% are MULTISIG</a:t>
            </a:r>
            <a:endParaRPr sz="3600" dirty="0"/>
          </a:p>
          <a:p>
            <a:pPr marL="457200" marR="0" lvl="0" indent="-457200" algn="l" rtl="0">
              <a:lnSpc>
                <a:spcPct val="100000"/>
              </a:lnSpc>
              <a:spcBef>
                <a:spcPts val="0"/>
              </a:spcBef>
              <a:spcAft>
                <a:spcPts val="0"/>
              </a:spcAft>
              <a:buSzPts val="3600"/>
              <a:buChar char="●"/>
            </a:pPr>
            <a:r>
              <a:rPr lang="en" sz="3600" dirty="0"/>
              <a:t>~0.01% are </a:t>
            </a:r>
            <a:r>
              <a:rPr lang="en" sz="3600" dirty="0">
                <a:solidFill>
                  <a:srgbClr val="0000FF"/>
                </a:solidFill>
              </a:rPr>
              <a:t>Pay-to-Script-Hash</a:t>
            </a:r>
            <a:endParaRPr sz="3600" dirty="0">
              <a:solidFill>
                <a:srgbClr val="0000FF"/>
              </a:solidFill>
            </a:endParaRPr>
          </a:p>
          <a:p>
            <a:pPr marL="457200" marR="0" lvl="0" indent="-457200" algn="l" rtl="0">
              <a:lnSpc>
                <a:spcPct val="100000"/>
              </a:lnSpc>
              <a:spcBef>
                <a:spcPts val="0"/>
              </a:spcBef>
              <a:spcAft>
                <a:spcPts val="0"/>
              </a:spcAft>
              <a:buClr>
                <a:srgbClr val="000000"/>
              </a:buClr>
              <a:buSzPts val="3600"/>
              <a:buChar char="●"/>
            </a:pPr>
            <a:r>
              <a:rPr lang="en" sz="3600" dirty="0">
                <a:solidFill>
                  <a:srgbClr val="000000"/>
                </a:solidFill>
              </a:rPr>
              <a:t>Remainder are errors, proof-of-burn</a:t>
            </a:r>
            <a:endParaRPr sz="3600" dirty="0">
              <a:solidFill>
                <a:srgbClr val="000000"/>
              </a:solidFill>
            </a:endParaRPr>
          </a:p>
        </p:txBody>
      </p:sp>
    </p:spTree>
    <p:extLst>
      <p:ext uri="{BB962C8B-B14F-4D97-AF65-F5344CB8AC3E}">
        <p14:creationId xmlns:p14="http://schemas.microsoft.com/office/powerpoint/2010/main" val="39703283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Proof-of-burn</a:t>
            </a:r>
            <a:endParaRPr i="1"/>
          </a:p>
        </p:txBody>
      </p:sp>
      <p:sp>
        <p:nvSpPr>
          <p:cNvPr id="252" name="Google Shape;252;p27"/>
          <p:cNvSpPr txBox="1"/>
          <p:nvPr/>
        </p:nvSpPr>
        <p:spPr>
          <a:xfrm>
            <a:off x="1600950" y="2910400"/>
            <a:ext cx="7094100" cy="1684200"/>
          </a:xfrm>
          <a:prstGeom prst="rect">
            <a:avLst/>
          </a:prstGeom>
          <a:solidFill>
            <a:srgbClr val="F1C232"/>
          </a:solidFill>
          <a:ln>
            <a:noFill/>
          </a:ln>
        </p:spPr>
        <p:txBody>
          <a:bodyPr spcFirstLastPara="1" wrap="square" lIns="91425" tIns="91425" rIns="91425" bIns="91425" anchor="ctr" anchorCtr="0">
            <a:noAutofit/>
          </a:bodyPr>
          <a:lstStyle/>
          <a:p>
            <a:r>
              <a:rPr lang="en" sz="2400">
                <a:latin typeface="Trebuchet MS"/>
                <a:ea typeface="Trebuchet MS"/>
                <a:cs typeface="Trebuchet MS"/>
                <a:sym typeface="Trebuchet MS"/>
              </a:rPr>
              <a:t>OP_RETURN</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&lt;arbitrary data&gt;</a:t>
            </a:r>
            <a:endParaRPr sz="2400">
              <a:latin typeface="Trebuchet MS"/>
              <a:ea typeface="Trebuchet MS"/>
              <a:cs typeface="Trebuchet MS"/>
              <a:sym typeface="Trebuchet MS"/>
            </a:endParaRPr>
          </a:p>
        </p:txBody>
      </p:sp>
      <p:sp>
        <p:nvSpPr>
          <p:cNvPr id="253" name="Google Shape;253;p27"/>
          <p:cNvSpPr txBox="1"/>
          <p:nvPr/>
        </p:nvSpPr>
        <p:spPr>
          <a:xfrm>
            <a:off x="1600950" y="1226200"/>
            <a:ext cx="7094100" cy="1684200"/>
          </a:xfrm>
          <a:prstGeom prst="rect">
            <a:avLst/>
          </a:prstGeom>
          <a:solidFill>
            <a:srgbClr val="D5A6BD"/>
          </a:solidFill>
          <a:ln>
            <a:noFill/>
          </a:ln>
        </p:spPr>
        <p:txBody>
          <a:bodyPr spcFirstLastPara="1" wrap="square" lIns="91425" tIns="91425" rIns="91425" bIns="91425" anchor="ctr" anchorCtr="0">
            <a:noAutofit/>
          </a:bodyPr>
          <a:lstStyle/>
          <a:p>
            <a:r>
              <a:rPr lang="en" sz="2400">
                <a:latin typeface="Trebuchet MS"/>
                <a:ea typeface="Trebuchet MS"/>
                <a:cs typeface="Trebuchet MS"/>
                <a:sym typeface="Trebuchet MS"/>
              </a:rPr>
              <a:t>nothing’s going to redeem that ☹</a:t>
            </a:r>
            <a:endParaRPr sz="2400">
              <a:latin typeface="Trebuchet MS"/>
              <a:ea typeface="Trebuchet MS"/>
              <a:cs typeface="Trebuchet MS"/>
              <a:sym typeface="Trebuchet MS"/>
            </a:endParaRPr>
          </a:p>
        </p:txBody>
      </p:sp>
    </p:spTree>
    <p:extLst>
      <p:ext uri="{BB962C8B-B14F-4D97-AF65-F5344CB8AC3E}">
        <p14:creationId xmlns:p14="http://schemas.microsoft.com/office/powerpoint/2010/main" val="361144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fade">
                                      <p:cBhvr>
                                        <p:cTn id="7"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Should senders specify scripts?</a:t>
            </a:r>
            <a:endParaRPr i="1"/>
          </a:p>
        </p:txBody>
      </p:sp>
      <p:sp>
        <p:nvSpPr>
          <p:cNvPr id="259" name="Google Shape;259;p28"/>
          <p:cNvSpPr/>
          <p:nvPr/>
        </p:nvSpPr>
        <p:spPr>
          <a:xfrm>
            <a:off x="257625" y="167462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 name="Google Shape;260;p28"/>
          <p:cNvSpPr/>
          <p:nvPr/>
        </p:nvSpPr>
        <p:spPr>
          <a:xfrm>
            <a:off x="5548350" y="1357075"/>
            <a:ext cx="2696100" cy="1941600"/>
          </a:xfrm>
          <a:prstGeom prst="cube">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 name="Google Shape;261;p28"/>
          <p:cNvSpPr/>
          <p:nvPr/>
        </p:nvSpPr>
        <p:spPr>
          <a:xfrm>
            <a:off x="5907225" y="1278975"/>
            <a:ext cx="1573500" cy="561300"/>
          </a:xfrm>
          <a:prstGeom prst="cube">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b="1"/>
              <a:t>Big Box</a:t>
            </a:r>
            <a:endParaRPr b="1"/>
          </a:p>
        </p:txBody>
      </p:sp>
      <p:cxnSp>
        <p:nvCxnSpPr>
          <p:cNvPr id="262" name="Google Shape;262;p28"/>
          <p:cNvCxnSpPr/>
          <p:nvPr/>
        </p:nvCxnSpPr>
        <p:spPr>
          <a:xfrm>
            <a:off x="1950675" y="1858650"/>
            <a:ext cx="3266400" cy="0"/>
          </a:xfrm>
          <a:prstGeom prst="straightConnector1">
            <a:avLst/>
          </a:prstGeom>
          <a:noFill/>
          <a:ln w="19050" cap="flat" cmpd="sng">
            <a:solidFill>
              <a:schemeClr val="dk2"/>
            </a:solidFill>
            <a:prstDash val="solid"/>
            <a:round/>
            <a:headEnd type="none" w="med" len="med"/>
            <a:tailEnd type="triangle" w="med" len="med"/>
          </a:ln>
        </p:spPr>
      </p:cxnSp>
      <p:sp>
        <p:nvSpPr>
          <p:cNvPr id="263" name="Google Shape;263;p28"/>
          <p:cNvSpPr txBox="1"/>
          <p:nvPr/>
        </p:nvSpPr>
        <p:spPr>
          <a:xfrm>
            <a:off x="2208300" y="1435400"/>
            <a:ext cx="3045600" cy="322200"/>
          </a:xfrm>
          <a:prstGeom prst="rect">
            <a:avLst/>
          </a:prstGeom>
          <a:noFill/>
          <a:ln>
            <a:noFill/>
          </a:ln>
        </p:spPr>
        <p:txBody>
          <a:bodyPr spcFirstLastPara="1" wrap="square" lIns="91425" tIns="91425" rIns="91425" bIns="91425" anchor="t" anchorCtr="0">
            <a:noAutofit/>
          </a:bodyPr>
          <a:lstStyle/>
          <a:p>
            <a:r>
              <a:rPr lang="en"/>
              <a:t>I’m ready to pay for my purchases!</a:t>
            </a:r>
            <a:endParaRPr/>
          </a:p>
        </p:txBody>
      </p:sp>
      <p:cxnSp>
        <p:nvCxnSpPr>
          <p:cNvPr id="264" name="Google Shape;264;p28"/>
          <p:cNvCxnSpPr/>
          <p:nvPr/>
        </p:nvCxnSpPr>
        <p:spPr>
          <a:xfrm rot="10800000">
            <a:off x="1950725" y="2425100"/>
            <a:ext cx="3294000" cy="0"/>
          </a:xfrm>
          <a:prstGeom prst="straightConnector1">
            <a:avLst/>
          </a:prstGeom>
          <a:noFill/>
          <a:ln w="19050" cap="flat" cmpd="sng">
            <a:solidFill>
              <a:schemeClr val="dk2"/>
            </a:solidFill>
            <a:prstDash val="solid"/>
            <a:round/>
            <a:headEnd type="none" w="med" len="med"/>
            <a:tailEnd type="triangle" w="med" len="med"/>
          </a:ln>
        </p:spPr>
      </p:cxnSp>
      <p:sp>
        <p:nvSpPr>
          <p:cNvPr id="265" name="Google Shape;265;p28"/>
          <p:cNvSpPr txBox="1"/>
          <p:nvPr/>
        </p:nvSpPr>
        <p:spPr>
          <a:xfrm>
            <a:off x="2097900" y="2520475"/>
            <a:ext cx="3266400" cy="1399200"/>
          </a:xfrm>
          <a:prstGeom prst="rect">
            <a:avLst/>
          </a:prstGeom>
          <a:noFill/>
          <a:ln>
            <a:noFill/>
          </a:ln>
        </p:spPr>
        <p:txBody>
          <a:bodyPr spcFirstLastPara="1" wrap="square" lIns="91425" tIns="91425" rIns="91425" bIns="91425" anchor="t" anchorCtr="0">
            <a:noAutofit/>
          </a:bodyPr>
          <a:lstStyle/>
          <a:p>
            <a:r>
              <a:rPr lang="en" dirty="0"/>
              <a:t>Cool! Well we’re using MULTISIG now, so include a script requiring 2 of our 3 account managers to approve. Don’t get any of those details wrong. Thanks for shopping at Big Box!</a:t>
            </a:r>
            <a:endParaRPr dirty="0"/>
          </a:p>
        </p:txBody>
      </p:sp>
      <p:sp>
        <p:nvSpPr>
          <p:cNvPr id="266" name="Google Shape;266;p28"/>
          <p:cNvSpPr/>
          <p:nvPr/>
        </p:nvSpPr>
        <p:spPr>
          <a:xfrm>
            <a:off x="257625" y="167462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 name="Google Shape;267;p28"/>
          <p:cNvSpPr/>
          <p:nvPr/>
        </p:nvSpPr>
        <p:spPr>
          <a:xfrm>
            <a:off x="1324925" y="1143550"/>
            <a:ext cx="533700" cy="450900"/>
          </a:xfrm>
          <a:prstGeom prst="cloudCallout">
            <a:avLst>
              <a:gd name="adj1" fmla="val -20833"/>
              <a:gd name="adj2" fmla="val 625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b="1"/>
              <a:t>?</a:t>
            </a:r>
            <a:endParaRPr b="1"/>
          </a:p>
        </p:txBody>
      </p:sp>
    </p:spTree>
    <p:extLst>
      <p:ext uri="{BB962C8B-B14F-4D97-AF65-F5344CB8AC3E}">
        <p14:creationId xmlns:p14="http://schemas.microsoft.com/office/powerpoint/2010/main" val="412771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1000"/>
                                        <p:tgtEl>
                                          <p:spTgt spid="262"/>
                                        </p:tgtEl>
                                      </p:cBhvr>
                                    </p:animEffect>
                                  </p:childTnLst>
                                </p:cTn>
                              </p:par>
                              <p:par>
                                <p:cTn id="8" presetID="10" presetClass="entr" presetSubtype="0" fill="hold"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1000"/>
                                        <p:tgtEl>
                                          <p:spTgt spid="2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4"/>
                                        </p:tgtEl>
                                        <p:attrNameLst>
                                          <p:attrName>style.visibility</p:attrName>
                                        </p:attrNameLst>
                                      </p:cBhvr>
                                      <p:to>
                                        <p:strVal val="visible"/>
                                      </p:to>
                                    </p:set>
                                    <p:animEffect transition="in" filter="fade">
                                      <p:cBhvr>
                                        <p:cTn id="15" dur="1000"/>
                                        <p:tgtEl>
                                          <p:spTgt spid="264"/>
                                        </p:tgtEl>
                                      </p:cBhvr>
                                    </p:animEffect>
                                  </p:childTnLst>
                                </p:cTn>
                              </p:par>
                              <p:par>
                                <p:cTn id="16" presetID="10" presetClass="entr" presetSubtype="0" fill="hold" nodeType="withEffect">
                                  <p:stCondLst>
                                    <p:cond delay="0"/>
                                  </p:stCondLst>
                                  <p:childTnLst>
                                    <p:set>
                                      <p:cBhvr>
                                        <p:cTn id="17" dur="1" fill="hold">
                                          <p:stCondLst>
                                            <p:cond delay="0"/>
                                          </p:stCondLst>
                                        </p:cTn>
                                        <p:tgtEl>
                                          <p:spTgt spid="265"/>
                                        </p:tgtEl>
                                        <p:attrNameLst>
                                          <p:attrName>style.visibility</p:attrName>
                                        </p:attrNameLst>
                                      </p:cBhvr>
                                      <p:to>
                                        <p:strVal val="visible"/>
                                      </p:to>
                                    </p:set>
                                    <p:animEffect transition="in" filter="fade">
                                      <p:cBhvr>
                                        <p:cTn id="18" dur="1000"/>
                                        <p:tgtEl>
                                          <p:spTgt spid="26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6"/>
                                        </p:tgtEl>
                                        <p:attrNameLst>
                                          <p:attrName>style.visibility</p:attrName>
                                        </p:attrNameLst>
                                      </p:cBhvr>
                                      <p:to>
                                        <p:strVal val="visible"/>
                                      </p:to>
                                    </p:set>
                                    <p:animEffect transition="in" filter="fade">
                                      <p:cBhvr>
                                        <p:cTn id="23" dur="1"/>
                                        <p:tgtEl>
                                          <p:spTgt spid="266"/>
                                        </p:tgtEl>
                                      </p:cBhvr>
                                    </p:animEffect>
                                  </p:childTnLst>
                                </p:cTn>
                              </p:par>
                              <p:par>
                                <p:cTn id="24" presetID="10" presetClass="entr" presetSubtype="0" fill="hold" nodeType="withEffect">
                                  <p:stCondLst>
                                    <p:cond delay="0"/>
                                  </p:stCondLst>
                                  <p:childTnLst>
                                    <p:set>
                                      <p:cBhvr>
                                        <p:cTn id="25" dur="1" fill="hold">
                                          <p:stCondLst>
                                            <p:cond delay="0"/>
                                          </p:stCondLst>
                                        </p:cTn>
                                        <p:tgtEl>
                                          <p:spTgt spid="267"/>
                                        </p:tgtEl>
                                        <p:attrNameLst>
                                          <p:attrName>style.visibility</p:attrName>
                                        </p:attrNameLst>
                                      </p:cBhvr>
                                      <p:to>
                                        <p:strVal val="visible"/>
                                      </p:to>
                                    </p:set>
                                    <p:animEffect transition="in" filter="fade">
                                      <p:cBhvr>
                                        <p:cTn id="26" dur="1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a:spLocks noGrp="1"/>
          </p:cNvSpPr>
          <p:nvPr>
            <p:ph type="title"/>
          </p:nvPr>
        </p:nvSpPr>
        <p:spPr>
          <a:xfrm>
            <a:off x="457200" y="205975"/>
            <a:ext cx="86868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Idea: use the hash of redemption script</a:t>
            </a:r>
            <a:endParaRPr i="1"/>
          </a:p>
        </p:txBody>
      </p:sp>
      <p:sp>
        <p:nvSpPr>
          <p:cNvPr id="273" name="Google Shape;273;p29"/>
          <p:cNvSpPr txBox="1"/>
          <p:nvPr/>
        </p:nvSpPr>
        <p:spPr>
          <a:xfrm>
            <a:off x="1600950" y="2910400"/>
            <a:ext cx="7094100" cy="1684200"/>
          </a:xfrm>
          <a:prstGeom prst="rect">
            <a:avLst/>
          </a:prstGeom>
          <a:solidFill>
            <a:srgbClr val="F1C232"/>
          </a:solidFill>
          <a:ln>
            <a:noFill/>
          </a:ln>
        </p:spPr>
        <p:txBody>
          <a:bodyPr spcFirstLastPara="1" wrap="square" lIns="91425" tIns="91425" rIns="91425" bIns="91425" anchor="ctr" anchorCtr="0">
            <a:noAutofit/>
          </a:bodyPr>
          <a:lstStyle/>
          <a:p>
            <a:r>
              <a:rPr lang="en" sz="2400">
                <a:latin typeface="Trebuchet MS"/>
                <a:ea typeface="Trebuchet MS"/>
                <a:cs typeface="Trebuchet MS"/>
                <a:sym typeface="Trebuchet MS"/>
              </a:rPr>
              <a:t>OP_HASH160</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&lt;hash of redemption script&gt;</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OP_EQUAL</a:t>
            </a:r>
            <a:endParaRPr sz="2400">
              <a:latin typeface="Trebuchet MS"/>
              <a:ea typeface="Trebuchet MS"/>
              <a:cs typeface="Trebuchet MS"/>
              <a:sym typeface="Trebuchet MS"/>
            </a:endParaRPr>
          </a:p>
        </p:txBody>
      </p:sp>
      <p:sp>
        <p:nvSpPr>
          <p:cNvPr id="274" name="Google Shape;274;p29"/>
          <p:cNvSpPr txBox="1"/>
          <p:nvPr/>
        </p:nvSpPr>
        <p:spPr>
          <a:xfrm>
            <a:off x="1600950" y="1226200"/>
            <a:ext cx="7094100" cy="1684200"/>
          </a:xfrm>
          <a:prstGeom prst="rect">
            <a:avLst/>
          </a:prstGeom>
          <a:solidFill>
            <a:srgbClr val="D5A6BD"/>
          </a:solidFill>
          <a:ln>
            <a:noFill/>
          </a:ln>
        </p:spPr>
        <p:txBody>
          <a:bodyPr spcFirstLastPara="1" wrap="square" lIns="91425" tIns="91425" rIns="91425" bIns="91425" anchor="ctr" anchorCtr="0">
            <a:noAutofit/>
          </a:bodyPr>
          <a:lstStyle/>
          <a:p>
            <a:r>
              <a:rPr lang="en" sz="2400">
                <a:latin typeface="Trebuchet MS"/>
                <a:ea typeface="Trebuchet MS"/>
                <a:cs typeface="Trebuchet MS"/>
                <a:sym typeface="Trebuchet MS"/>
              </a:rPr>
              <a:t>&lt;signature&gt;</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&lt;&lt;pubkey&gt; OP_CHECKSIG&gt;</a:t>
            </a:r>
            <a:endParaRPr sz="2400">
              <a:latin typeface="Trebuchet MS"/>
              <a:ea typeface="Trebuchet MS"/>
              <a:cs typeface="Trebuchet MS"/>
              <a:sym typeface="Trebuchet MS"/>
            </a:endParaRPr>
          </a:p>
        </p:txBody>
      </p:sp>
      <p:sp>
        <p:nvSpPr>
          <p:cNvPr id="275" name="Google Shape;275;p29"/>
          <p:cNvSpPr/>
          <p:nvPr/>
        </p:nvSpPr>
        <p:spPr>
          <a:xfrm>
            <a:off x="1978275" y="4667425"/>
            <a:ext cx="6266100" cy="423300"/>
          </a:xfrm>
          <a:prstGeom prst="roundRect">
            <a:avLst>
              <a:gd name="adj" fmla="val 16667"/>
            </a:avLst>
          </a:prstGeom>
          <a:solidFill>
            <a:srgbClr val="6AA84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b="1">
                <a:latin typeface="Trebuchet MS"/>
                <a:ea typeface="Trebuchet MS"/>
                <a:cs typeface="Trebuchet MS"/>
                <a:sym typeface="Trebuchet MS"/>
              </a:rPr>
              <a:t>“Pay to Script Hash”</a:t>
            </a:r>
            <a:endParaRPr>
              <a:latin typeface="Trebuchet MS"/>
              <a:ea typeface="Trebuchet MS"/>
              <a:cs typeface="Trebuchet MS"/>
              <a:sym typeface="Trebuchet MS"/>
            </a:endParaRPr>
          </a:p>
        </p:txBody>
      </p:sp>
      <p:sp>
        <p:nvSpPr>
          <p:cNvPr id="276" name="Google Shape;276;p29"/>
          <p:cNvSpPr txBox="1"/>
          <p:nvPr/>
        </p:nvSpPr>
        <p:spPr>
          <a:xfrm>
            <a:off x="1853775" y="1393288"/>
            <a:ext cx="6390600" cy="1517100"/>
          </a:xfrm>
          <a:prstGeom prst="rect">
            <a:avLst/>
          </a:prstGeom>
          <a:solidFill>
            <a:srgbClr val="EAD1DC"/>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r>
              <a:rPr lang="en" sz="2400">
                <a:latin typeface="Trebuchet MS"/>
                <a:ea typeface="Trebuchet MS"/>
                <a:cs typeface="Trebuchet MS"/>
                <a:sym typeface="Trebuchet MS"/>
              </a:rPr>
              <a:t>&lt;signature&gt;</a:t>
            </a:r>
            <a:endParaRPr sz="2400">
              <a:latin typeface="Trebuchet MS"/>
              <a:ea typeface="Trebuchet MS"/>
              <a:cs typeface="Trebuchet MS"/>
              <a:sym typeface="Trebuchet MS"/>
            </a:endParaRPr>
          </a:p>
        </p:txBody>
      </p:sp>
      <p:sp>
        <p:nvSpPr>
          <p:cNvPr id="277" name="Google Shape;277;p29"/>
          <p:cNvSpPr txBox="1"/>
          <p:nvPr/>
        </p:nvSpPr>
        <p:spPr>
          <a:xfrm>
            <a:off x="1853775" y="2910388"/>
            <a:ext cx="6390600" cy="1517100"/>
          </a:xfrm>
          <a:prstGeom prst="rect">
            <a:avLst/>
          </a:prstGeom>
          <a:solidFill>
            <a:srgbClr val="FFE599"/>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r>
              <a:rPr lang="en" sz="2400">
                <a:latin typeface="Trebuchet MS"/>
                <a:ea typeface="Trebuchet MS"/>
                <a:cs typeface="Trebuchet MS"/>
                <a:sym typeface="Trebuchet MS"/>
              </a:rPr>
              <a:t>&lt;pubkey&gt;</a:t>
            </a:r>
            <a:endParaRPr sz="2400">
              <a:latin typeface="Trebuchet MS"/>
              <a:ea typeface="Trebuchet MS"/>
              <a:cs typeface="Trebuchet MS"/>
              <a:sym typeface="Trebuchet MS"/>
            </a:endParaRPr>
          </a:p>
          <a:p>
            <a:r>
              <a:rPr lang="en" sz="2400">
                <a:latin typeface="Trebuchet MS"/>
                <a:ea typeface="Trebuchet MS"/>
                <a:cs typeface="Trebuchet MS"/>
                <a:sym typeface="Trebuchet MS"/>
              </a:rPr>
              <a:t>OP_CHECKSIG</a:t>
            </a:r>
            <a:endParaRPr sz="2400">
              <a:latin typeface="Trebuchet MS"/>
              <a:ea typeface="Trebuchet MS"/>
              <a:cs typeface="Trebuchet MS"/>
              <a:sym typeface="Trebuchet MS"/>
            </a:endParaRPr>
          </a:p>
        </p:txBody>
      </p:sp>
    </p:spTree>
    <p:extLst>
      <p:ext uri="{BB962C8B-B14F-4D97-AF65-F5344CB8AC3E}">
        <p14:creationId xmlns:p14="http://schemas.microsoft.com/office/powerpoint/2010/main" val="5434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fade">
                                      <p:cBhvr>
                                        <p:cTn id="7" dur="1000"/>
                                        <p:tgtEl>
                                          <p:spTgt spid="2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7"/>
                                        </p:tgtEl>
                                        <p:attrNameLst>
                                          <p:attrName>style.visibility</p:attrName>
                                        </p:attrNameLst>
                                      </p:cBhvr>
                                      <p:to>
                                        <p:strVal val="visible"/>
                                      </p:to>
                                    </p:set>
                                    <p:animEffect transition="in" filter="fade">
                                      <p:cBhvr>
                                        <p:cTn id="12" dur="1000"/>
                                        <p:tgtEl>
                                          <p:spTgt spid="277"/>
                                        </p:tgtEl>
                                      </p:cBhvr>
                                    </p:animEffect>
                                  </p:childTnLst>
                                </p:cTn>
                              </p:par>
                              <p:par>
                                <p:cTn id="13" presetID="10" presetClass="entr" presetSubtype="0" fill="hold" nodeType="withEffect">
                                  <p:stCondLst>
                                    <p:cond delay="0"/>
                                  </p:stCondLst>
                                  <p:childTnLst>
                                    <p:set>
                                      <p:cBhvr>
                                        <p:cTn id="14" dur="1" fill="hold">
                                          <p:stCondLst>
                                            <p:cond delay="0"/>
                                          </p:stCondLst>
                                        </p:cTn>
                                        <p:tgtEl>
                                          <p:spTgt spid="276"/>
                                        </p:tgtEl>
                                        <p:attrNameLst>
                                          <p:attrName>style.visibility</p:attrName>
                                        </p:attrNameLst>
                                      </p:cBhvr>
                                      <p:to>
                                        <p:strVal val="visible"/>
                                      </p:to>
                                    </p:set>
                                    <p:animEffect transition="in" filter="fade">
                                      <p:cBhvr>
                                        <p:cTn id="15" dur="1000"/>
                                        <p:tgtEl>
                                          <p:spTgt spid="2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5"/>
                                        </p:tgtEl>
                                        <p:attrNameLst>
                                          <p:attrName>style.visibility</p:attrName>
                                        </p:attrNameLst>
                                      </p:cBhvr>
                                      <p:to>
                                        <p:strVal val="visible"/>
                                      </p:to>
                                    </p:set>
                                    <p:animEffect transition="in" filter="fade">
                                      <p:cBhvr>
                                        <p:cTn id="20" dur="10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Pay to script hash</a:t>
            </a:r>
            <a:endParaRPr i="1"/>
          </a:p>
        </p:txBody>
      </p:sp>
      <p:sp>
        <p:nvSpPr>
          <p:cNvPr id="283" name="Google Shape;283;p30"/>
          <p:cNvSpPr/>
          <p:nvPr/>
        </p:nvSpPr>
        <p:spPr>
          <a:xfrm>
            <a:off x="257625" y="167462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4" name="Google Shape;284;p30"/>
          <p:cNvSpPr/>
          <p:nvPr/>
        </p:nvSpPr>
        <p:spPr>
          <a:xfrm>
            <a:off x="5548350" y="1357075"/>
            <a:ext cx="2696100" cy="1941600"/>
          </a:xfrm>
          <a:prstGeom prst="cube">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5" name="Google Shape;285;p30"/>
          <p:cNvSpPr/>
          <p:nvPr/>
        </p:nvSpPr>
        <p:spPr>
          <a:xfrm>
            <a:off x="5907225" y="1278975"/>
            <a:ext cx="1573500" cy="561300"/>
          </a:xfrm>
          <a:prstGeom prst="cube">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b="1"/>
              <a:t>Big Box</a:t>
            </a:r>
            <a:endParaRPr b="1"/>
          </a:p>
        </p:txBody>
      </p:sp>
      <p:cxnSp>
        <p:nvCxnSpPr>
          <p:cNvPr id="286" name="Google Shape;286;p30"/>
          <p:cNvCxnSpPr/>
          <p:nvPr/>
        </p:nvCxnSpPr>
        <p:spPr>
          <a:xfrm>
            <a:off x="1950675" y="1858650"/>
            <a:ext cx="3266400" cy="0"/>
          </a:xfrm>
          <a:prstGeom prst="straightConnector1">
            <a:avLst/>
          </a:prstGeom>
          <a:noFill/>
          <a:ln w="19050" cap="flat" cmpd="sng">
            <a:solidFill>
              <a:schemeClr val="dk2"/>
            </a:solidFill>
            <a:prstDash val="solid"/>
            <a:round/>
            <a:headEnd type="none" w="med" len="med"/>
            <a:tailEnd type="triangle" w="med" len="med"/>
          </a:ln>
        </p:spPr>
      </p:cxnSp>
      <p:sp>
        <p:nvSpPr>
          <p:cNvPr id="287" name="Google Shape;287;p30"/>
          <p:cNvSpPr txBox="1"/>
          <p:nvPr/>
        </p:nvSpPr>
        <p:spPr>
          <a:xfrm>
            <a:off x="2208300" y="1435400"/>
            <a:ext cx="3045600" cy="322200"/>
          </a:xfrm>
          <a:prstGeom prst="rect">
            <a:avLst/>
          </a:prstGeom>
          <a:noFill/>
          <a:ln>
            <a:noFill/>
          </a:ln>
        </p:spPr>
        <p:txBody>
          <a:bodyPr spcFirstLastPara="1" wrap="square" lIns="91425" tIns="91425" rIns="91425" bIns="91425" anchor="t" anchorCtr="0">
            <a:noAutofit/>
          </a:bodyPr>
          <a:lstStyle/>
          <a:p>
            <a:r>
              <a:rPr lang="en"/>
              <a:t>I’m ready to pay for my purchases!</a:t>
            </a:r>
            <a:endParaRPr/>
          </a:p>
        </p:txBody>
      </p:sp>
      <p:cxnSp>
        <p:nvCxnSpPr>
          <p:cNvPr id="288" name="Google Shape;288;p30"/>
          <p:cNvCxnSpPr/>
          <p:nvPr/>
        </p:nvCxnSpPr>
        <p:spPr>
          <a:xfrm rot="10800000">
            <a:off x="1950725" y="2425100"/>
            <a:ext cx="3294000" cy="0"/>
          </a:xfrm>
          <a:prstGeom prst="straightConnector1">
            <a:avLst/>
          </a:prstGeom>
          <a:noFill/>
          <a:ln w="19050" cap="flat" cmpd="sng">
            <a:solidFill>
              <a:schemeClr val="dk2"/>
            </a:solidFill>
            <a:prstDash val="solid"/>
            <a:round/>
            <a:headEnd type="none" w="med" len="med"/>
            <a:tailEnd type="triangle" w="med" len="med"/>
          </a:ln>
        </p:spPr>
      </p:cxnSp>
      <p:sp>
        <p:nvSpPr>
          <p:cNvPr id="289" name="Google Shape;289;p30"/>
          <p:cNvSpPr txBox="1"/>
          <p:nvPr/>
        </p:nvSpPr>
        <p:spPr>
          <a:xfrm>
            <a:off x="2097900" y="2520475"/>
            <a:ext cx="3266400" cy="387000"/>
          </a:xfrm>
          <a:prstGeom prst="rect">
            <a:avLst/>
          </a:prstGeom>
          <a:noFill/>
          <a:ln>
            <a:noFill/>
          </a:ln>
        </p:spPr>
        <p:txBody>
          <a:bodyPr spcFirstLastPara="1" wrap="square" lIns="91425" tIns="91425" rIns="91425" bIns="91425" anchor="t" anchorCtr="0">
            <a:noAutofit/>
          </a:bodyPr>
          <a:lstStyle/>
          <a:p>
            <a:r>
              <a:rPr lang="en"/>
              <a:t>Great! Here’s our address: 0x3454</a:t>
            </a:r>
            <a:endParaRPr/>
          </a:p>
        </p:txBody>
      </p:sp>
      <p:sp>
        <p:nvSpPr>
          <p:cNvPr id="290" name="Google Shape;290;p30"/>
          <p:cNvSpPr/>
          <p:nvPr/>
        </p:nvSpPr>
        <p:spPr>
          <a:xfrm>
            <a:off x="257625" y="167462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84585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000"/>
                                        <p:tgtEl>
                                          <p:spTgt spid="288"/>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0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subTitle" idx="1"/>
          </p:nvPr>
        </p:nvSpPr>
        <p:spPr>
          <a:xfrm>
            <a:off x="685800" y="1690471"/>
            <a:ext cx="7772400" cy="172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r>
              <a:rPr lang="en" dirty="0" smtClean="0"/>
              <a:t>Applications </a:t>
            </a:r>
            <a:r>
              <a:rPr lang="en" dirty="0"/>
              <a:t>of Bitcoin scripts</a:t>
            </a:r>
            <a:endParaRPr dirty="0"/>
          </a:p>
        </p:txBody>
      </p:sp>
    </p:spTree>
    <p:extLst>
      <p:ext uri="{BB962C8B-B14F-4D97-AF65-F5344CB8AC3E}">
        <p14:creationId xmlns:p14="http://schemas.microsoft.com/office/powerpoint/2010/main" val="37702786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1: Escrow transactions</a:t>
            </a:r>
            <a:endParaRPr i="1"/>
          </a:p>
        </p:txBody>
      </p:sp>
      <p:sp>
        <p:nvSpPr>
          <p:cNvPr id="301" name="Google Shape;301;p32"/>
          <p:cNvSpPr/>
          <p:nvPr/>
        </p:nvSpPr>
        <p:spPr>
          <a:xfrm>
            <a:off x="145663" y="2774250"/>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2" name="Google Shape;302;p32"/>
          <p:cNvSpPr/>
          <p:nvPr/>
        </p:nvSpPr>
        <p:spPr>
          <a:xfrm>
            <a:off x="7112288" y="2774250"/>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3" name="Google Shape;303;p32"/>
          <p:cNvSpPr/>
          <p:nvPr/>
        </p:nvSpPr>
        <p:spPr>
          <a:xfrm>
            <a:off x="1745900" y="4069650"/>
            <a:ext cx="5366400" cy="976200"/>
          </a:xfrm>
          <a:prstGeom prst="roundRect">
            <a:avLst>
              <a:gd name="adj" fmla="val 16667"/>
            </a:avLst>
          </a:prstGeom>
          <a:solidFill>
            <a:srgbClr val="6AA84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sz="1800" b="1">
                <a:latin typeface="Trebuchet MS"/>
                <a:ea typeface="Trebuchet MS"/>
                <a:cs typeface="Trebuchet MS"/>
                <a:sym typeface="Trebuchet MS"/>
              </a:rPr>
              <a:t>PROBLEM:</a:t>
            </a:r>
            <a:r>
              <a:rPr lang="en" sz="1800">
                <a:latin typeface="Trebuchet MS"/>
                <a:ea typeface="Trebuchet MS"/>
                <a:cs typeface="Trebuchet MS"/>
                <a:sym typeface="Trebuchet MS"/>
              </a:rPr>
              <a:t> Alice wants to buy online from Bob. Alice doesn’t want to pay until after Bob ships.</a:t>
            </a:r>
            <a:endParaRPr sz="1800">
              <a:latin typeface="Trebuchet MS"/>
              <a:ea typeface="Trebuchet MS"/>
              <a:cs typeface="Trebuchet MS"/>
              <a:sym typeface="Trebuchet MS"/>
            </a:endParaRPr>
          </a:p>
          <a:p>
            <a:pPr algn="ctr"/>
            <a:r>
              <a:rPr lang="en" sz="1800">
                <a:latin typeface="Trebuchet MS"/>
                <a:ea typeface="Trebuchet MS"/>
                <a:cs typeface="Trebuchet MS"/>
                <a:sym typeface="Trebuchet MS"/>
              </a:rPr>
              <a:t>Bob doesn’t want to ship until after Alice pays.</a:t>
            </a:r>
            <a:endParaRPr sz="1800">
              <a:latin typeface="Trebuchet MS"/>
              <a:ea typeface="Trebuchet MS"/>
              <a:cs typeface="Trebuchet MS"/>
              <a:sym typeface="Trebuchet MS"/>
            </a:endParaRPr>
          </a:p>
        </p:txBody>
      </p:sp>
      <p:sp>
        <p:nvSpPr>
          <p:cNvPr id="304" name="Google Shape;304;p32"/>
          <p:cNvSpPr/>
          <p:nvPr/>
        </p:nvSpPr>
        <p:spPr>
          <a:xfrm>
            <a:off x="1894925" y="4069650"/>
            <a:ext cx="5003100" cy="666000"/>
          </a:xfrm>
          <a:prstGeom prst="rect">
            <a:avLst/>
          </a:prstGeom>
          <a:solidFill>
            <a:srgbClr val="FCE5CD"/>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pPr>
            <a:r>
              <a:rPr lang="en" sz="1800">
                <a:latin typeface="Trebuchet MS"/>
                <a:ea typeface="Trebuchet MS"/>
                <a:cs typeface="Trebuchet MS"/>
                <a:sym typeface="Trebuchet MS"/>
              </a:rPr>
              <a:t>Pay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to 2-of-3 of Alice, Bob, Judy (MULTISIG)</a:t>
            </a:r>
            <a:endParaRPr sz="1800" baseline="-250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SIGNED(ALICE)</a:t>
            </a:r>
            <a:endParaRPr sz="1000">
              <a:latin typeface="Trebuchet MS"/>
              <a:ea typeface="Trebuchet MS"/>
              <a:cs typeface="Trebuchet MS"/>
              <a:sym typeface="Trebuchet MS"/>
            </a:endParaRPr>
          </a:p>
        </p:txBody>
      </p:sp>
      <p:sp>
        <p:nvSpPr>
          <p:cNvPr id="305" name="Google Shape;305;p32"/>
          <p:cNvSpPr txBox="1"/>
          <p:nvPr/>
        </p:nvSpPr>
        <p:spPr>
          <a:xfrm>
            <a:off x="7511438" y="4080750"/>
            <a:ext cx="627900" cy="322200"/>
          </a:xfrm>
          <a:prstGeom prst="rect">
            <a:avLst/>
          </a:prstGeom>
          <a:noFill/>
          <a:ln>
            <a:noFill/>
          </a:ln>
        </p:spPr>
        <p:txBody>
          <a:bodyPr spcFirstLastPara="1" wrap="square" lIns="91425" tIns="91425" rIns="91425" bIns="91425" anchor="t" anchorCtr="0">
            <a:noAutofit/>
          </a:bodyPr>
          <a:lstStyle/>
          <a:p>
            <a:pPr algn="ctr"/>
            <a:r>
              <a:rPr lang="en"/>
              <a:t>Bob</a:t>
            </a:r>
            <a:endParaRPr/>
          </a:p>
        </p:txBody>
      </p:sp>
      <p:sp>
        <p:nvSpPr>
          <p:cNvPr id="306" name="Google Shape;306;p32"/>
          <p:cNvSpPr txBox="1"/>
          <p:nvPr/>
        </p:nvSpPr>
        <p:spPr>
          <a:xfrm>
            <a:off x="544813" y="4080750"/>
            <a:ext cx="627900" cy="322200"/>
          </a:xfrm>
          <a:prstGeom prst="rect">
            <a:avLst/>
          </a:prstGeom>
          <a:noFill/>
          <a:ln>
            <a:noFill/>
          </a:ln>
        </p:spPr>
        <p:txBody>
          <a:bodyPr spcFirstLastPara="1" wrap="square" lIns="91425" tIns="91425" rIns="91425" bIns="91425" anchor="t" anchorCtr="0">
            <a:noAutofit/>
          </a:bodyPr>
          <a:lstStyle/>
          <a:p>
            <a:pPr algn="ctr"/>
            <a:r>
              <a:rPr lang="en"/>
              <a:t>Alice</a:t>
            </a:r>
            <a:endParaRPr/>
          </a:p>
        </p:txBody>
      </p:sp>
      <p:sp>
        <p:nvSpPr>
          <p:cNvPr id="307" name="Google Shape;307;p32"/>
          <p:cNvSpPr/>
          <p:nvPr/>
        </p:nvSpPr>
        <p:spPr>
          <a:xfrm>
            <a:off x="725222" y="927900"/>
            <a:ext cx="1019100" cy="9336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08" name="Google Shape;308;p32"/>
          <p:cNvSpPr/>
          <p:nvPr/>
        </p:nvSpPr>
        <p:spPr>
          <a:xfrm>
            <a:off x="3692138" y="2647738"/>
            <a:ext cx="1299900" cy="857400"/>
          </a:xfrm>
          <a:prstGeom prst="cube">
            <a:avLst>
              <a:gd name="adj" fmla="val 25000"/>
            </a:avLst>
          </a:prstGeom>
          <a:solidFill>
            <a:srgbClr val="B45F0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To: Alice</a:t>
            </a:r>
            <a:endParaRPr/>
          </a:p>
          <a:p>
            <a:r>
              <a:rPr lang="en"/>
              <a:t>From: Bob</a:t>
            </a:r>
            <a:endParaRPr/>
          </a:p>
        </p:txBody>
      </p:sp>
      <p:cxnSp>
        <p:nvCxnSpPr>
          <p:cNvPr id="309" name="Google Shape;309;p32"/>
          <p:cNvCxnSpPr/>
          <p:nvPr/>
        </p:nvCxnSpPr>
        <p:spPr>
          <a:xfrm rot="10800000">
            <a:off x="1598050" y="3683875"/>
            <a:ext cx="5459700" cy="0"/>
          </a:xfrm>
          <a:prstGeom prst="straightConnector1">
            <a:avLst/>
          </a:prstGeom>
          <a:noFill/>
          <a:ln w="19050" cap="flat" cmpd="sng">
            <a:solidFill>
              <a:schemeClr val="dk2"/>
            </a:solidFill>
            <a:prstDash val="solid"/>
            <a:round/>
            <a:headEnd type="none" w="med" len="med"/>
            <a:tailEnd type="triangle" w="med" len="med"/>
          </a:ln>
        </p:spPr>
      </p:cxnSp>
      <p:sp>
        <p:nvSpPr>
          <p:cNvPr id="310" name="Google Shape;310;p32"/>
          <p:cNvSpPr/>
          <p:nvPr/>
        </p:nvSpPr>
        <p:spPr>
          <a:xfrm>
            <a:off x="1916250" y="1666675"/>
            <a:ext cx="5003100" cy="666000"/>
          </a:xfrm>
          <a:prstGeom prst="rect">
            <a:avLst/>
          </a:prstGeom>
          <a:solidFill>
            <a:srgbClr val="FCE5CD"/>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pPr>
            <a:r>
              <a:rPr lang="en" sz="1800">
                <a:latin typeface="Trebuchet MS"/>
                <a:ea typeface="Trebuchet MS"/>
                <a:cs typeface="Trebuchet MS"/>
                <a:sym typeface="Trebuchet MS"/>
              </a:rPr>
              <a:t>Pay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to Bob</a:t>
            </a:r>
            <a:endParaRPr sz="1800" baseline="-250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SIGNED(ALICE, BOB)</a:t>
            </a:r>
            <a:endParaRPr sz="1000">
              <a:latin typeface="Trebuchet MS"/>
              <a:ea typeface="Trebuchet MS"/>
              <a:cs typeface="Trebuchet MS"/>
              <a:sym typeface="Trebuchet MS"/>
            </a:endParaRPr>
          </a:p>
        </p:txBody>
      </p:sp>
      <p:cxnSp>
        <p:nvCxnSpPr>
          <p:cNvPr id="311" name="Google Shape;311;p32"/>
          <p:cNvCxnSpPr/>
          <p:nvPr/>
        </p:nvCxnSpPr>
        <p:spPr>
          <a:xfrm>
            <a:off x="2228300" y="2157275"/>
            <a:ext cx="213000" cy="2006400"/>
          </a:xfrm>
          <a:prstGeom prst="straightConnector1">
            <a:avLst/>
          </a:prstGeom>
          <a:noFill/>
          <a:ln w="19050" cap="flat" cmpd="sng">
            <a:solidFill>
              <a:srgbClr val="FF0000"/>
            </a:solidFill>
            <a:prstDash val="solid"/>
            <a:round/>
            <a:headEnd type="none" w="med" len="med"/>
            <a:tailEnd type="triangle" w="med" len="med"/>
          </a:ln>
        </p:spPr>
      </p:cxnSp>
      <p:sp>
        <p:nvSpPr>
          <p:cNvPr id="312" name="Google Shape;312;p32"/>
          <p:cNvSpPr txBox="1"/>
          <p:nvPr/>
        </p:nvSpPr>
        <p:spPr>
          <a:xfrm>
            <a:off x="2766350" y="1063400"/>
            <a:ext cx="3151500" cy="577800"/>
          </a:xfrm>
          <a:prstGeom prst="rect">
            <a:avLst/>
          </a:prstGeom>
          <a:noFill/>
          <a:ln>
            <a:noFill/>
          </a:ln>
        </p:spPr>
        <p:txBody>
          <a:bodyPr spcFirstLastPara="1" wrap="square" lIns="91425" tIns="91425" rIns="91425" bIns="91425" anchor="t" anchorCtr="0">
            <a:noAutofit/>
          </a:bodyPr>
          <a:lstStyle/>
          <a:p>
            <a:r>
              <a:rPr lang="en" sz="3000"/>
              <a:t>(normal case)</a:t>
            </a:r>
            <a:endParaRPr sz="3000"/>
          </a:p>
        </p:txBody>
      </p:sp>
      <p:sp>
        <p:nvSpPr>
          <p:cNvPr id="313" name="Google Shape;313;p32"/>
          <p:cNvSpPr/>
          <p:nvPr/>
        </p:nvSpPr>
        <p:spPr>
          <a:xfrm>
            <a:off x="4858875" y="2952013"/>
            <a:ext cx="133164" cy="248886"/>
          </a:xfrm>
          <a:prstGeom prst="irregularSeal2">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4" name="Google Shape;314;p32"/>
          <p:cNvSpPr/>
          <p:nvPr/>
        </p:nvSpPr>
        <p:spPr>
          <a:xfrm rot="4877682">
            <a:off x="4221398" y="2553954"/>
            <a:ext cx="213000" cy="398024"/>
          </a:xfrm>
          <a:prstGeom prst="irregularSeal2">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5" name="Google Shape;315;p32"/>
          <p:cNvSpPr/>
          <p:nvPr/>
        </p:nvSpPr>
        <p:spPr>
          <a:xfrm>
            <a:off x="1906225" y="1693938"/>
            <a:ext cx="5003100" cy="666000"/>
          </a:xfrm>
          <a:prstGeom prst="rect">
            <a:avLst/>
          </a:prstGeom>
          <a:solidFill>
            <a:srgbClr val="FCE5CD"/>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pPr>
            <a:r>
              <a:rPr lang="en" sz="1800">
                <a:latin typeface="Trebuchet MS"/>
                <a:ea typeface="Trebuchet MS"/>
                <a:cs typeface="Trebuchet MS"/>
                <a:sym typeface="Trebuchet MS"/>
              </a:rPr>
              <a:t>Pay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to Alice</a:t>
            </a:r>
            <a:endParaRPr sz="1800" baseline="-250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SIGNED(ALICE, JUDY)</a:t>
            </a:r>
            <a:endParaRPr sz="1000">
              <a:latin typeface="Trebuchet MS"/>
              <a:ea typeface="Trebuchet MS"/>
              <a:cs typeface="Trebuchet MS"/>
              <a:sym typeface="Trebuchet MS"/>
            </a:endParaRPr>
          </a:p>
        </p:txBody>
      </p:sp>
      <p:sp>
        <p:nvSpPr>
          <p:cNvPr id="316" name="Google Shape;316;p32"/>
          <p:cNvSpPr txBox="1"/>
          <p:nvPr/>
        </p:nvSpPr>
        <p:spPr>
          <a:xfrm>
            <a:off x="2853350" y="1007075"/>
            <a:ext cx="3151500" cy="577800"/>
          </a:xfrm>
          <a:prstGeom prst="rect">
            <a:avLst/>
          </a:prstGeom>
          <a:noFill/>
          <a:ln>
            <a:noFill/>
          </a:ln>
        </p:spPr>
        <p:txBody>
          <a:bodyPr spcFirstLastPara="1" wrap="square" lIns="91425" tIns="91425" rIns="91425" bIns="91425" anchor="t" anchorCtr="0">
            <a:noAutofit/>
          </a:bodyPr>
          <a:lstStyle/>
          <a:p>
            <a:r>
              <a:rPr lang="en" sz="3000"/>
              <a:t>(disputed case)</a:t>
            </a:r>
            <a:endParaRPr sz="3000"/>
          </a:p>
        </p:txBody>
      </p:sp>
      <p:sp>
        <p:nvSpPr>
          <p:cNvPr id="317" name="Google Shape;317;p32"/>
          <p:cNvSpPr txBox="1"/>
          <p:nvPr/>
        </p:nvSpPr>
        <p:spPr>
          <a:xfrm>
            <a:off x="863513" y="1838575"/>
            <a:ext cx="627900" cy="322200"/>
          </a:xfrm>
          <a:prstGeom prst="rect">
            <a:avLst/>
          </a:prstGeom>
          <a:noFill/>
          <a:ln>
            <a:noFill/>
          </a:ln>
        </p:spPr>
        <p:txBody>
          <a:bodyPr spcFirstLastPara="1" wrap="square" lIns="91425" tIns="91425" rIns="91425" bIns="91425" anchor="t" anchorCtr="0">
            <a:noAutofit/>
          </a:bodyPr>
          <a:lstStyle/>
          <a:p>
            <a:pPr algn="ctr"/>
            <a:r>
              <a:rPr lang="en"/>
              <a:t>Judy</a:t>
            </a:r>
            <a:endParaRPr/>
          </a:p>
        </p:txBody>
      </p:sp>
      <p:pic>
        <p:nvPicPr>
          <p:cNvPr id="318" name="Google Shape;318;p32"/>
          <p:cNvPicPr preferRelativeResize="0"/>
          <p:nvPr/>
        </p:nvPicPr>
        <p:blipFill>
          <a:blip r:embed="rId3">
            <a:alphaModFix/>
          </a:blip>
          <a:stretch>
            <a:fillRect/>
          </a:stretch>
        </p:blipFill>
        <p:spPr>
          <a:xfrm>
            <a:off x="928500" y="656426"/>
            <a:ext cx="1299800" cy="1839325"/>
          </a:xfrm>
          <a:prstGeom prst="rect">
            <a:avLst/>
          </a:prstGeom>
          <a:noFill/>
          <a:ln>
            <a:noFill/>
          </a:ln>
        </p:spPr>
      </p:pic>
    </p:spTree>
    <p:extLst>
      <p:ext uri="{BB962C8B-B14F-4D97-AF65-F5344CB8AC3E}">
        <p14:creationId xmlns:p14="http://schemas.microsoft.com/office/powerpoint/2010/main" val="383467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03"/>
                                        </p:tgtEl>
                                      </p:cBhvr>
                                    </p:animEffect>
                                    <p:set>
                                      <p:cBhvr>
                                        <p:cTn id="7" dur="1" fill="hold">
                                          <p:stCondLst>
                                            <p:cond delay="1000"/>
                                          </p:stCondLst>
                                        </p:cTn>
                                        <p:tgtEl>
                                          <p:spTgt spid="30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1000"/>
                                        <p:tgtEl>
                                          <p:spTgt spid="30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9"/>
                                        </p:tgtEl>
                                        <p:attrNameLst>
                                          <p:attrName>style.visibility</p:attrName>
                                        </p:attrNameLst>
                                      </p:cBhvr>
                                      <p:to>
                                        <p:strVal val="visible"/>
                                      </p:to>
                                    </p:set>
                                    <p:animEffect transition="in" filter="fade">
                                      <p:cBhvr>
                                        <p:cTn id="15" dur="1000"/>
                                        <p:tgtEl>
                                          <p:spTgt spid="309"/>
                                        </p:tgtEl>
                                      </p:cBhvr>
                                    </p:animEffect>
                                  </p:childTnLst>
                                </p:cTn>
                              </p:par>
                              <p:par>
                                <p:cTn id="16" presetID="10" presetClass="entr" presetSubtype="0" fill="hold" nodeType="withEffect">
                                  <p:stCondLst>
                                    <p:cond delay="0"/>
                                  </p:stCondLst>
                                  <p:childTnLst>
                                    <p:set>
                                      <p:cBhvr>
                                        <p:cTn id="17" dur="1" fill="hold">
                                          <p:stCondLst>
                                            <p:cond delay="0"/>
                                          </p:stCondLst>
                                        </p:cTn>
                                        <p:tgtEl>
                                          <p:spTgt spid="308"/>
                                        </p:tgtEl>
                                        <p:attrNameLst>
                                          <p:attrName>style.visibility</p:attrName>
                                        </p:attrNameLst>
                                      </p:cBhvr>
                                      <p:to>
                                        <p:strVal val="visible"/>
                                      </p:to>
                                    </p:set>
                                    <p:animEffect transition="in" filter="fade">
                                      <p:cBhvr>
                                        <p:cTn id="18" dur="1000"/>
                                        <p:tgtEl>
                                          <p:spTgt spid="30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0"/>
                                        </p:tgtEl>
                                        <p:attrNameLst>
                                          <p:attrName>style.visibility</p:attrName>
                                        </p:attrNameLst>
                                      </p:cBhvr>
                                      <p:to>
                                        <p:strVal val="visible"/>
                                      </p:to>
                                    </p:set>
                                    <p:animEffect transition="in" filter="fade">
                                      <p:cBhvr>
                                        <p:cTn id="23" dur="1000"/>
                                        <p:tgtEl>
                                          <p:spTgt spid="310"/>
                                        </p:tgtEl>
                                      </p:cBhvr>
                                    </p:animEffec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000"/>
                                        <p:tgtEl>
                                          <p:spTgt spid="311"/>
                                        </p:tgtEl>
                                      </p:cBhvr>
                                    </p:animEffect>
                                  </p:childTnLst>
                                </p:cTn>
                              </p:par>
                              <p:par>
                                <p:cTn id="27" presetID="10" presetClass="entr" presetSubtype="0" fill="hold" nodeType="withEffect">
                                  <p:stCondLst>
                                    <p:cond delay="0"/>
                                  </p:stCondLst>
                                  <p:childTnLst>
                                    <p:set>
                                      <p:cBhvr>
                                        <p:cTn id="28" dur="1" fill="hold">
                                          <p:stCondLst>
                                            <p:cond delay="0"/>
                                          </p:stCondLst>
                                        </p:cTn>
                                        <p:tgtEl>
                                          <p:spTgt spid="312"/>
                                        </p:tgtEl>
                                        <p:attrNameLst>
                                          <p:attrName>style.visibility</p:attrName>
                                        </p:attrNameLst>
                                      </p:cBhvr>
                                      <p:to>
                                        <p:strVal val="visible"/>
                                      </p:to>
                                    </p:set>
                                    <p:animEffect transition="in" filter="fade">
                                      <p:cBhvr>
                                        <p:cTn id="29" dur="1000"/>
                                        <p:tgtEl>
                                          <p:spTgt spid="3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1000"/>
                                        <p:tgtEl>
                                          <p:spTgt spid="310"/>
                                        </p:tgtEl>
                                      </p:cBhvr>
                                    </p:animEffect>
                                    <p:set>
                                      <p:cBhvr>
                                        <p:cTn id="34" dur="1" fill="hold">
                                          <p:stCondLst>
                                            <p:cond delay="1000"/>
                                          </p:stCondLst>
                                        </p:cTn>
                                        <p:tgtEl>
                                          <p:spTgt spid="31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1000"/>
                                        <p:tgtEl>
                                          <p:spTgt spid="311"/>
                                        </p:tgtEl>
                                      </p:cBhvr>
                                    </p:animEffect>
                                    <p:set>
                                      <p:cBhvr>
                                        <p:cTn id="37" dur="1" fill="hold">
                                          <p:stCondLst>
                                            <p:cond delay="1000"/>
                                          </p:stCondLst>
                                        </p:cTn>
                                        <p:tgtEl>
                                          <p:spTgt spid="311"/>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1000"/>
                                        <p:tgtEl>
                                          <p:spTgt spid="312"/>
                                        </p:tgtEl>
                                      </p:cBhvr>
                                    </p:animEffect>
                                    <p:set>
                                      <p:cBhvr>
                                        <p:cTn id="40" dur="1" fill="hold">
                                          <p:stCondLst>
                                            <p:cond delay="1000"/>
                                          </p:stCondLst>
                                        </p:cTn>
                                        <p:tgtEl>
                                          <p:spTgt spid="3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14"/>
                                        </p:tgtEl>
                                        <p:attrNameLst>
                                          <p:attrName>style.visibility</p:attrName>
                                        </p:attrNameLst>
                                      </p:cBhvr>
                                      <p:to>
                                        <p:strVal val="visible"/>
                                      </p:to>
                                    </p:set>
                                    <p:animEffect transition="in" filter="fade">
                                      <p:cBhvr>
                                        <p:cTn id="45" dur="1000"/>
                                        <p:tgtEl>
                                          <p:spTgt spid="314"/>
                                        </p:tgtEl>
                                      </p:cBhvr>
                                    </p:animEffect>
                                  </p:childTnLst>
                                </p:cTn>
                              </p:par>
                              <p:par>
                                <p:cTn id="46" presetID="10" presetClass="entr" presetSubtype="0" fill="hold" nodeType="withEffect">
                                  <p:stCondLst>
                                    <p:cond delay="0"/>
                                  </p:stCondLst>
                                  <p:childTnLst>
                                    <p:set>
                                      <p:cBhvr>
                                        <p:cTn id="47" dur="1" fill="hold">
                                          <p:stCondLst>
                                            <p:cond delay="0"/>
                                          </p:stCondLst>
                                        </p:cTn>
                                        <p:tgtEl>
                                          <p:spTgt spid="313"/>
                                        </p:tgtEl>
                                        <p:attrNameLst>
                                          <p:attrName>style.visibility</p:attrName>
                                        </p:attrNameLst>
                                      </p:cBhvr>
                                      <p:to>
                                        <p:strVal val="visible"/>
                                      </p:to>
                                    </p:set>
                                    <p:animEffect transition="in" filter="fade">
                                      <p:cBhvr>
                                        <p:cTn id="48" dur="1000"/>
                                        <p:tgtEl>
                                          <p:spTgt spid="3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07"/>
                                        </p:tgtEl>
                                        <p:attrNameLst>
                                          <p:attrName>style.visibility</p:attrName>
                                        </p:attrNameLst>
                                      </p:cBhvr>
                                      <p:to>
                                        <p:strVal val="visible"/>
                                      </p:to>
                                    </p:set>
                                    <p:animEffect transition="in" filter="fade">
                                      <p:cBhvr>
                                        <p:cTn id="53" dur="1000"/>
                                        <p:tgtEl>
                                          <p:spTgt spid="307"/>
                                        </p:tgtEl>
                                      </p:cBhvr>
                                    </p:animEffect>
                                  </p:childTnLst>
                                </p:cTn>
                              </p:par>
                              <p:par>
                                <p:cTn id="54" presetID="10" presetClass="entr" presetSubtype="0" fill="hold" nodeType="withEffect">
                                  <p:stCondLst>
                                    <p:cond delay="0"/>
                                  </p:stCondLst>
                                  <p:childTnLst>
                                    <p:set>
                                      <p:cBhvr>
                                        <p:cTn id="55" dur="1" fill="hold">
                                          <p:stCondLst>
                                            <p:cond delay="0"/>
                                          </p:stCondLst>
                                        </p:cTn>
                                        <p:tgtEl>
                                          <p:spTgt spid="318"/>
                                        </p:tgtEl>
                                        <p:attrNameLst>
                                          <p:attrName>style.visibility</p:attrName>
                                        </p:attrNameLst>
                                      </p:cBhvr>
                                      <p:to>
                                        <p:strVal val="visible"/>
                                      </p:to>
                                    </p:set>
                                    <p:animEffect transition="in" filter="fade">
                                      <p:cBhvr>
                                        <p:cTn id="56" dur="1000"/>
                                        <p:tgtEl>
                                          <p:spTgt spid="318"/>
                                        </p:tgtEl>
                                      </p:cBhvr>
                                    </p:animEffect>
                                  </p:childTnLst>
                                </p:cTn>
                              </p:par>
                              <p:par>
                                <p:cTn id="57" presetID="10" presetClass="entr" presetSubtype="0" fill="hold" nodeType="withEffect">
                                  <p:stCondLst>
                                    <p:cond delay="0"/>
                                  </p:stCondLst>
                                  <p:childTnLst>
                                    <p:set>
                                      <p:cBhvr>
                                        <p:cTn id="58" dur="1" fill="hold">
                                          <p:stCondLst>
                                            <p:cond delay="0"/>
                                          </p:stCondLst>
                                        </p:cTn>
                                        <p:tgtEl>
                                          <p:spTgt spid="315"/>
                                        </p:tgtEl>
                                        <p:attrNameLst>
                                          <p:attrName>style.visibility</p:attrName>
                                        </p:attrNameLst>
                                      </p:cBhvr>
                                      <p:to>
                                        <p:strVal val="visible"/>
                                      </p:to>
                                    </p:set>
                                    <p:animEffect transition="in" filter="fade">
                                      <p:cBhvr>
                                        <p:cTn id="59" dur="1000"/>
                                        <p:tgtEl>
                                          <p:spTgt spid="315"/>
                                        </p:tgtEl>
                                      </p:cBhvr>
                                    </p:animEffect>
                                  </p:childTnLst>
                                </p:cTn>
                              </p:par>
                              <p:par>
                                <p:cTn id="60" presetID="10" presetClass="entr" presetSubtype="0" fill="hold" nodeType="withEffect">
                                  <p:stCondLst>
                                    <p:cond delay="0"/>
                                  </p:stCondLst>
                                  <p:childTnLst>
                                    <p:set>
                                      <p:cBhvr>
                                        <p:cTn id="61" dur="1" fill="hold">
                                          <p:stCondLst>
                                            <p:cond delay="0"/>
                                          </p:stCondLst>
                                        </p:cTn>
                                        <p:tgtEl>
                                          <p:spTgt spid="317"/>
                                        </p:tgtEl>
                                        <p:attrNameLst>
                                          <p:attrName>style.visibility</p:attrName>
                                        </p:attrNameLst>
                                      </p:cBhvr>
                                      <p:to>
                                        <p:strVal val="visible"/>
                                      </p:to>
                                    </p:set>
                                    <p:animEffect transition="in" filter="fade">
                                      <p:cBhvr>
                                        <p:cTn id="62" dur="1000"/>
                                        <p:tgtEl>
                                          <p:spTgt spid="317"/>
                                        </p:tgtEl>
                                      </p:cBhvr>
                                    </p:animEffect>
                                  </p:childTnLst>
                                </p:cTn>
                              </p:par>
                              <p:par>
                                <p:cTn id="63" presetID="10" presetClass="entr" presetSubtype="0" fill="hold" nodeType="withEffect">
                                  <p:stCondLst>
                                    <p:cond delay="0"/>
                                  </p:stCondLst>
                                  <p:childTnLst>
                                    <p:set>
                                      <p:cBhvr>
                                        <p:cTn id="64" dur="1" fill="hold">
                                          <p:stCondLst>
                                            <p:cond delay="0"/>
                                          </p:stCondLst>
                                        </p:cTn>
                                        <p:tgtEl>
                                          <p:spTgt spid="316"/>
                                        </p:tgtEl>
                                        <p:attrNameLst>
                                          <p:attrName>style.visibility</p:attrName>
                                        </p:attrNameLst>
                                      </p:cBhvr>
                                      <p:to>
                                        <p:strVal val="visible"/>
                                      </p:to>
                                    </p:set>
                                    <p:animEffect transition="in" filter="fade">
                                      <p:cBhvr>
                                        <p:cTn id="65"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2: Green addresses</a:t>
            </a:r>
            <a:endParaRPr i="1"/>
          </a:p>
        </p:txBody>
      </p:sp>
      <p:sp>
        <p:nvSpPr>
          <p:cNvPr id="325" name="Google Shape;325;p33"/>
          <p:cNvSpPr/>
          <p:nvPr/>
        </p:nvSpPr>
        <p:spPr>
          <a:xfrm>
            <a:off x="145663" y="2774250"/>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6" name="Google Shape;326;p33"/>
          <p:cNvSpPr txBox="1"/>
          <p:nvPr/>
        </p:nvSpPr>
        <p:spPr>
          <a:xfrm>
            <a:off x="544813" y="4080750"/>
            <a:ext cx="627900" cy="322200"/>
          </a:xfrm>
          <a:prstGeom prst="rect">
            <a:avLst/>
          </a:prstGeom>
          <a:noFill/>
          <a:ln>
            <a:noFill/>
          </a:ln>
        </p:spPr>
        <p:txBody>
          <a:bodyPr spcFirstLastPara="1" wrap="square" lIns="91425" tIns="91425" rIns="91425" bIns="91425" anchor="t" anchorCtr="0">
            <a:noAutofit/>
          </a:bodyPr>
          <a:lstStyle/>
          <a:p>
            <a:pPr algn="ctr"/>
            <a:r>
              <a:rPr lang="en"/>
              <a:t>Alice</a:t>
            </a:r>
            <a:endParaRPr/>
          </a:p>
        </p:txBody>
      </p:sp>
      <p:sp>
        <p:nvSpPr>
          <p:cNvPr id="327" name="Google Shape;327;p33"/>
          <p:cNvSpPr/>
          <p:nvPr/>
        </p:nvSpPr>
        <p:spPr>
          <a:xfrm>
            <a:off x="7112288" y="2774250"/>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28" name="Google Shape;328;p33"/>
          <p:cNvSpPr txBox="1"/>
          <p:nvPr/>
        </p:nvSpPr>
        <p:spPr>
          <a:xfrm>
            <a:off x="7511438" y="4080750"/>
            <a:ext cx="627900" cy="322200"/>
          </a:xfrm>
          <a:prstGeom prst="rect">
            <a:avLst/>
          </a:prstGeom>
          <a:noFill/>
          <a:ln>
            <a:noFill/>
          </a:ln>
        </p:spPr>
        <p:txBody>
          <a:bodyPr spcFirstLastPara="1" wrap="square" lIns="91425" tIns="91425" rIns="91425" bIns="91425" anchor="t" anchorCtr="0">
            <a:noAutofit/>
          </a:bodyPr>
          <a:lstStyle/>
          <a:p>
            <a:pPr algn="ctr"/>
            <a:r>
              <a:rPr lang="en"/>
              <a:t>Bob</a:t>
            </a:r>
            <a:endParaRPr/>
          </a:p>
        </p:txBody>
      </p:sp>
      <p:sp>
        <p:nvSpPr>
          <p:cNvPr id="329" name="Google Shape;329;p33"/>
          <p:cNvSpPr/>
          <p:nvPr/>
        </p:nvSpPr>
        <p:spPr>
          <a:xfrm>
            <a:off x="1745900" y="4069650"/>
            <a:ext cx="5366400" cy="976200"/>
          </a:xfrm>
          <a:prstGeom prst="roundRect">
            <a:avLst>
              <a:gd name="adj" fmla="val 16667"/>
            </a:avLst>
          </a:prstGeom>
          <a:solidFill>
            <a:srgbClr val="9FC5E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sz="1800" b="1">
                <a:latin typeface="Trebuchet MS"/>
                <a:ea typeface="Trebuchet MS"/>
                <a:cs typeface="Trebuchet MS"/>
                <a:sym typeface="Trebuchet MS"/>
              </a:rPr>
              <a:t>PROBLEM:</a:t>
            </a:r>
            <a:r>
              <a:rPr lang="en" sz="1800">
                <a:latin typeface="Trebuchet MS"/>
                <a:ea typeface="Trebuchet MS"/>
                <a:cs typeface="Trebuchet MS"/>
                <a:sym typeface="Trebuchet MS"/>
              </a:rPr>
              <a:t> Alice wants to pay Bob.</a:t>
            </a:r>
            <a:endParaRPr sz="1800">
              <a:latin typeface="Trebuchet MS"/>
              <a:ea typeface="Trebuchet MS"/>
              <a:cs typeface="Trebuchet MS"/>
              <a:sym typeface="Trebuchet MS"/>
            </a:endParaRPr>
          </a:p>
          <a:p>
            <a:pPr algn="ctr"/>
            <a:r>
              <a:rPr lang="en" sz="1800">
                <a:latin typeface="Trebuchet MS"/>
                <a:ea typeface="Trebuchet MS"/>
                <a:cs typeface="Trebuchet MS"/>
                <a:sym typeface="Trebuchet MS"/>
              </a:rPr>
              <a:t>Bob can’t wait 6 verifications to guard against double-spends, or is offline completely.</a:t>
            </a:r>
            <a:endParaRPr sz="1800">
              <a:latin typeface="Trebuchet MS"/>
              <a:ea typeface="Trebuchet MS"/>
              <a:cs typeface="Trebuchet MS"/>
              <a:sym typeface="Trebuchet MS"/>
            </a:endParaRPr>
          </a:p>
        </p:txBody>
      </p:sp>
      <p:pic>
        <p:nvPicPr>
          <p:cNvPr id="330" name="Google Shape;330;p33"/>
          <p:cNvPicPr preferRelativeResize="0"/>
          <p:nvPr/>
        </p:nvPicPr>
        <p:blipFill>
          <a:blip r:embed="rId3">
            <a:alphaModFix/>
          </a:blip>
          <a:stretch>
            <a:fillRect/>
          </a:stretch>
        </p:blipFill>
        <p:spPr>
          <a:xfrm>
            <a:off x="3145625" y="1197000"/>
            <a:ext cx="1306500" cy="1306500"/>
          </a:xfrm>
          <a:prstGeom prst="rect">
            <a:avLst/>
          </a:prstGeom>
          <a:noFill/>
          <a:ln>
            <a:noFill/>
          </a:ln>
        </p:spPr>
      </p:pic>
      <p:sp>
        <p:nvSpPr>
          <p:cNvPr id="331" name="Google Shape;331;p33"/>
          <p:cNvSpPr/>
          <p:nvPr/>
        </p:nvSpPr>
        <p:spPr>
          <a:xfrm>
            <a:off x="1745900" y="3146375"/>
            <a:ext cx="5003100" cy="666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pPr>
            <a:r>
              <a:rPr lang="en" sz="1800">
                <a:latin typeface="Trebuchet MS"/>
                <a:ea typeface="Trebuchet MS"/>
                <a:cs typeface="Trebuchet MS"/>
                <a:sym typeface="Trebuchet MS"/>
              </a:rPr>
              <a:t>Pay x to Bob, y to Bank</a:t>
            </a:r>
            <a:endParaRPr sz="1800" baseline="-25000">
              <a:latin typeface="Trebuchet MS"/>
              <a:ea typeface="Trebuchet MS"/>
              <a:cs typeface="Trebuchet MS"/>
              <a:sym typeface="Trebuchet MS"/>
            </a:endParaRPr>
          </a:p>
          <a:p>
            <a:pPr algn="r">
              <a:lnSpc>
                <a:spcPct val="115000"/>
              </a:lnSpc>
            </a:pPr>
            <a:r>
              <a:rPr lang="en" sz="1000">
                <a:latin typeface="Trebuchet MS"/>
                <a:ea typeface="Trebuchet MS"/>
                <a:cs typeface="Trebuchet MS"/>
                <a:sym typeface="Trebuchet MS"/>
              </a:rPr>
              <a:t>SIGNED(BANK)</a:t>
            </a:r>
            <a:endParaRPr sz="1000">
              <a:latin typeface="Trebuchet MS"/>
              <a:ea typeface="Trebuchet MS"/>
              <a:cs typeface="Trebuchet MS"/>
              <a:sym typeface="Trebuchet MS"/>
            </a:endParaRPr>
          </a:p>
        </p:txBody>
      </p:sp>
      <p:cxnSp>
        <p:nvCxnSpPr>
          <p:cNvPr id="333" name="Google Shape;333;p33"/>
          <p:cNvCxnSpPr/>
          <p:nvPr/>
        </p:nvCxnSpPr>
        <p:spPr>
          <a:xfrm rot="10800000" flipH="1">
            <a:off x="1518075" y="2308050"/>
            <a:ext cx="1562400" cy="577200"/>
          </a:xfrm>
          <a:prstGeom prst="straightConnector1">
            <a:avLst/>
          </a:prstGeom>
          <a:noFill/>
          <a:ln w="19050" cap="flat" cmpd="sng">
            <a:solidFill>
              <a:schemeClr val="dk2"/>
            </a:solidFill>
            <a:prstDash val="solid"/>
            <a:round/>
            <a:headEnd type="none" w="med" len="med"/>
            <a:tailEnd type="triangle" w="med" len="med"/>
          </a:ln>
        </p:spPr>
      </p:cxnSp>
      <p:sp>
        <p:nvSpPr>
          <p:cNvPr id="334" name="Google Shape;334;p33"/>
          <p:cNvSpPr txBox="1"/>
          <p:nvPr/>
        </p:nvSpPr>
        <p:spPr>
          <a:xfrm>
            <a:off x="14800" y="1886625"/>
            <a:ext cx="2911800" cy="666000"/>
          </a:xfrm>
          <a:prstGeom prst="rect">
            <a:avLst/>
          </a:prstGeom>
          <a:noFill/>
          <a:ln>
            <a:noFill/>
          </a:ln>
        </p:spPr>
        <p:txBody>
          <a:bodyPr spcFirstLastPara="1" wrap="square" lIns="91425" tIns="91425" rIns="91425" bIns="91425" anchor="t" anchorCtr="0">
            <a:noAutofit/>
          </a:bodyPr>
          <a:lstStyle/>
          <a:p>
            <a:pPr algn="ctr"/>
            <a:r>
              <a:rPr lang="en"/>
              <a:t>It’s me, Alice! Could you make out  a green payment to Bob?</a:t>
            </a:r>
            <a:endParaRPr/>
          </a:p>
        </p:txBody>
      </p:sp>
      <p:sp>
        <p:nvSpPr>
          <p:cNvPr id="335" name="Google Shape;335;p33"/>
          <p:cNvSpPr txBox="1"/>
          <p:nvPr/>
        </p:nvSpPr>
        <p:spPr>
          <a:xfrm>
            <a:off x="3484913" y="2324475"/>
            <a:ext cx="627900" cy="322200"/>
          </a:xfrm>
          <a:prstGeom prst="rect">
            <a:avLst/>
          </a:prstGeom>
          <a:noFill/>
          <a:ln>
            <a:noFill/>
          </a:ln>
        </p:spPr>
        <p:txBody>
          <a:bodyPr spcFirstLastPara="1" wrap="square" lIns="91425" tIns="91425" rIns="91425" bIns="91425" anchor="t" anchorCtr="0">
            <a:noAutofit/>
          </a:bodyPr>
          <a:lstStyle/>
          <a:p>
            <a:pPr algn="ctr"/>
            <a:r>
              <a:rPr lang="en"/>
              <a:t>Bank</a:t>
            </a:r>
            <a:endParaRPr/>
          </a:p>
        </p:txBody>
      </p:sp>
      <p:pic>
        <p:nvPicPr>
          <p:cNvPr id="336" name="Google Shape;336;p33"/>
          <p:cNvPicPr preferRelativeResize="0"/>
          <p:nvPr/>
        </p:nvPicPr>
        <p:blipFill>
          <a:blip r:embed="rId4">
            <a:alphaModFix/>
          </a:blip>
          <a:stretch>
            <a:fillRect/>
          </a:stretch>
        </p:blipFill>
        <p:spPr>
          <a:xfrm>
            <a:off x="991300" y="1284975"/>
            <a:ext cx="958800" cy="601650"/>
          </a:xfrm>
          <a:prstGeom prst="rect">
            <a:avLst/>
          </a:prstGeom>
          <a:noFill/>
          <a:ln>
            <a:noFill/>
          </a:ln>
        </p:spPr>
      </p:pic>
      <p:sp>
        <p:nvSpPr>
          <p:cNvPr id="337" name="Google Shape;337;p33"/>
          <p:cNvSpPr/>
          <p:nvPr/>
        </p:nvSpPr>
        <p:spPr>
          <a:xfrm>
            <a:off x="4452125" y="3218850"/>
            <a:ext cx="1756200" cy="417300"/>
          </a:xfrm>
          <a:prstGeom prst="horizontalScroll">
            <a:avLst>
              <a:gd name="adj" fmla="val 125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No double spend</a:t>
            </a:r>
            <a:endParaRPr/>
          </a:p>
        </p:txBody>
      </p:sp>
      <p:sp>
        <p:nvSpPr>
          <p:cNvPr id="338" name="Google Shape;338;p33"/>
          <p:cNvSpPr/>
          <p:nvPr/>
        </p:nvSpPr>
        <p:spPr>
          <a:xfrm>
            <a:off x="4563146" y="1183111"/>
            <a:ext cx="4234500" cy="771900"/>
          </a:xfrm>
          <a:prstGeom prst="wedgeEllipseCallout">
            <a:avLst>
              <a:gd name="adj1" fmla="val -49320"/>
              <a:gd name="adj2" fmla="val 5926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US" dirty="0" smtClean="0"/>
              <a:t>You may Trust me. We do not do double spend!</a:t>
            </a:r>
            <a:endParaRPr dirty="0"/>
          </a:p>
        </p:txBody>
      </p:sp>
      <p:sp>
        <p:nvSpPr>
          <p:cNvPr id="2" name="TextBox 1"/>
          <p:cNvSpPr txBox="1"/>
          <p:nvPr/>
        </p:nvSpPr>
        <p:spPr>
          <a:xfrm>
            <a:off x="6992657" y="471160"/>
            <a:ext cx="1985478" cy="523220"/>
          </a:xfrm>
          <a:prstGeom prst="rect">
            <a:avLst/>
          </a:prstGeom>
          <a:noFill/>
        </p:spPr>
        <p:txBody>
          <a:bodyPr wrap="square" rtlCol="0">
            <a:spAutoFit/>
          </a:bodyPr>
          <a:lstStyle/>
          <a:p>
            <a:r>
              <a:rPr lang="en-US" b="1" dirty="0" err="1" smtClean="0"/>
              <a:t>InstaWallet</a:t>
            </a:r>
            <a:r>
              <a:rPr lang="en-US" b="1" dirty="0" smtClean="0"/>
              <a:t>, Mt. </a:t>
            </a:r>
            <a:r>
              <a:rPr lang="en-US" b="1" dirty="0" err="1" smtClean="0"/>
              <a:t>Gox</a:t>
            </a:r>
            <a:endParaRPr lang="en-US" b="1" dirty="0" smtClean="0"/>
          </a:p>
          <a:p>
            <a:r>
              <a:rPr lang="en-US" b="1" dirty="0" smtClean="0"/>
              <a:t>Collapsed!</a:t>
            </a:r>
            <a:endParaRPr lang="en-US" b="1" dirty="0"/>
          </a:p>
        </p:txBody>
      </p:sp>
    </p:spTree>
    <p:extLst>
      <p:ext uri="{BB962C8B-B14F-4D97-AF65-F5344CB8AC3E}">
        <p14:creationId xmlns:p14="http://schemas.microsoft.com/office/powerpoint/2010/main" val="9643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29"/>
                                        </p:tgtEl>
                                      </p:cBhvr>
                                    </p:animEffect>
                                    <p:set>
                                      <p:cBhvr>
                                        <p:cTn id="7" dur="1" fill="hold">
                                          <p:stCondLst>
                                            <p:cond delay="1000"/>
                                          </p:stCondLst>
                                        </p:cTn>
                                        <p:tgtEl>
                                          <p:spTgt spid="32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gtEl>
                                        <p:attrNameLst>
                                          <p:attrName>style.visibility</p:attrName>
                                        </p:attrNameLst>
                                      </p:cBhvr>
                                      <p:to>
                                        <p:strVal val="visible"/>
                                      </p:to>
                                    </p:set>
                                    <p:animEffect transition="in" filter="fade">
                                      <p:cBhvr>
                                        <p:cTn id="12" dur="1000"/>
                                        <p:tgtEl>
                                          <p:spTgt spid="330"/>
                                        </p:tgtEl>
                                      </p:cBhvr>
                                    </p:animEffect>
                                  </p:childTnLst>
                                </p:cTn>
                              </p:par>
                              <p:par>
                                <p:cTn id="13" presetID="10" presetClass="entr" presetSubtype="0" fill="hold" nodeType="withEffect">
                                  <p:stCondLst>
                                    <p:cond delay="0"/>
                                  </p:stCondLst>
                                  <p:childTnLst>
                                    <p:set>
                                      <p:cBhvr>
                                        <p:cTn id="14" dur="1" fill="hold">
                                          <p:stCondLst>
                                            <p:cond delay="0"/>
                                          </p:stCondLst>
                                        </p:cTn>
                                        <p:tgtEl>
                                          <p:spTgt spid="335"/>
                                        </p:tgtEl>
                                        <p:attrNameLst>
                                          <p:attrName>style.visibility</p:attrName>
                                        </p:attrNameLst>
                                      </p:cBhvr>
                                      <p:to>
                                        <p:strVal val="visible"/>
                                      </p:to>
                                    </p:set>
                                    <p:animEffect transition="in" filter="fade">
                                      <p:cBhvr>
                                        <p:cTn id="15" dur="1000"/>
                                        <p:tgtEl>
                                          <p:spTgt spid="3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3"/>
                                        </p:tgtEl>
                                        <p:attrNameLst>
                                          <p:attrName>style.visibility</p:attrName>
                                        </p:attrNameLst>
                                      </p:cBhvr>
                                      <p:to>
                                        <p:strVal val="visible"/>
                                      </p:to>
                                    </p:set>
                                    <p:animEffect transition="in" filter="fade">
                                      <p:cBhvr>
                                        <p:cTn id="20" dur="1000"/>
                                        <p:tgtEl>
                                          <p:spTgt spid="333"/>
                                        </p:tgtEl>
                                      </p:cBhvr>
                                    </p:animEffect>
                                  </p:childTnLst>
                                </p:cTn>
                              </p:par>
                              <p:par>
                                <p:cTn id="21" presetID="10" presetClass="entr" presetSubtype="0" fill="hold" nodeType="withEffect">
                                  <p:stCondLst>
                                    <p:cond delay="0"/>
                                  </p:stCondLst>
                                  <p:childTnLst>
                                    <p:set>
                                      <p:cBhvr>
                                        <p:cTn id="22" dur="1" fill="hold">
                                          <p:stCondLst>
                                            <p:cond delay="0"/>
                                          </p:stCondLst>
                                        </p:cTn>
                                        <p:tgtEl>
                                          <p:spTgt spid="334"/>
                                        </p:tgtEl>
                                        <p:attrNameLst>
                                          <p:attrName>style.visibility</p:attrName>
                                        </p:attrNameLst>
                                      </p:cBhvr>
                                      <p:to>
                                        <p:strVal val="visible"/>
                                      </p:to>
                                    </p:set>
                                    <p:animEffect transition="in" filter="fade">
                                      <p:cBhvr>
                                        <p:cTn id="23" dur="1000"/>
                                        <p:tgtEl>
                                          <p:spTgt spid="334"/>
                                        </p:tgtEl>
                                      </p:cBhvr>
                                    </p:animEffect>
                                  </p:childTnLst>
                                </p:cTn>
                              </p:par>
                              <p:par>
                                <p:cTn id="24" presetID="10" presetClass="entr" presetSubtype="0" fill="hold" nodeType="withEffect">
                                  <p:stCondLst>
                                    <p:cond delay="0"/>
                                  </p:stCondLst>
                                  <p:childTnLst>
                                    <p:set>
                                      <p:cBhvr>
                                        <p:cTn id="25" dur="1" fill="hold">
                                          <p:stCondLst>
                                            <p:cond delay="0"/>
                                          </p:stCondLst>
                                        </p:cTn>
                                        <p:tgtEl>
                                          <p:spTgt spid="336"/>
                                        </p:tgtEl>
                                        <p:attrNameLst>
                                          <p:attrName>style.visibility</p:attrName>
                                        </p:attrNameLst>
                                      </p:cBhvr>
                                      <p:to>
                                        <p:strVal val="visible"/>
                                      </p:to>
                                    </p:set>
                                    <p:animEffect transition="in" filter="fade">
                                      <p:cBhvr>
                                        <p:cTn id="26" dur="1000"/>
                                        <p:tgtEl>
                                          <p:spTgt spid="33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7"/>
                                        </p:tgtEl>
                                        <p:attrNameLst>
                                          <p:attrName>style.visibility</p:attrName>
                                        </p:attrNameLst>
                                      </p:cBhvr>
                                      <p:to>
                                        <p:strVal val="visible"/>
                                      </p:to>
                                    </p:set>
                                    <p:animEffect transition="in" filter="fade">
                                      <p:cBhvr>
                                        <p:cTn id="31" dur="1000"/>
                                        <p:tgtEl>
                                          <p:spTgt spid="337"/>
                                        </p:tgtEl>
                                      </p:cBhvr>
                                    </p:animEffect>
                                  </p:childTnLst>
                                </p:cTn>
                              </p:par>
                              <p:par>
                                <p:cTn id="32" presetID="10" presetClass="entr" presetSubtype="0" fill="hold" nodeType="withEffect">
                                  <p:stCondLst>
                                    <p:cond delay="0"/>
                                  </p:stCondLst>
                                  <p:childTnLst>
                                    <p:set>
                                      <p:cBhvr>
                                        <p:cTn id="33" dur="1" fill="hold">
                                          <p:stCondLst>
                                            <p:cond delay="0"/>
                                          </p:stCondLst>
                                        </p:cTn>
                                        <p:tgtEl>
                                          <p:spTgt spid="331"/>
                                        </p:tgtEl>
                                        <p:attrNameLst>
                                          <p:attrName>style.visibility</p:attrName>
                                        </p:attrNameLst>
                                      </p:cBhvr>
                                      <p:to>
                                        <p:strVal val="visible"/>
                                      </p:to>
                                    </p:set>
                                    <p:animEffect transition="in" filter="fade">
                                      <p:cBhvr>
                                        <p:cTn id="34" dur="1000"/>
                                        <p:tgtEl>
                                          <p:spTgt spid="3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38"/>
                                        </p:tgtEl>
                                        <p:attrNameLst>
                                          <p:attrName>style.visibility</p:attrName>
                                        </p:attrNameLst>
                                      </p:cBhvr>
                                      <p:to>
                                        <p:strVal val="visible"/>
                                      </p:to>
                                    </p:set>
                                    <p:animEffect transition="in" filter="fade">
                                      <p:cBhvr>
                                        <p:cTn id="39"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body" idx="1"/>
          </p:nvPr>
        </p:nvSpPr>
        <p:spPr>
          <a:xfrm>
            <a:off x="457200" y="128900"/>
            <a:ext cx="8229600" cy="688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detecting tampering</a:t>
            </a:r>
            <a:endParaRPr/>
          </a:p>
        </p:txBody>
      </p:sp>
      <p:grpSp>
        <p:nvGrpSpPr>
          <p:cNvPr id="234" name="Google Shape;234;p32"/>
          <p:cNvGrpSpPr/>
          <p:nvPr/>
        </p:nvGrpSpPr>
        <p:grpSpPr>
          <a:xfrm>
            <a:off x="6044125" y="1882600"/>
            <a:ext cx="1344300" cy="2144400"/>
            <a:chOff x="5333050" y="2139900"/>
            <a:chExt cx="1344300" cy="2144400"/>
          </a:xfrm>
        </p:grpSpPr>
        <p:sp>
          <p:nvSpPr>
            <p:cNvPr id="235" name="Google Shape;235;p32"/>
            <p:cNvSpPr/>
            <p:nvPr/>
          </p:nvSpPr>
          <p:spPr>
            <a:xfrm>
              <a:off x="5333050" y="2462100"/>
              <a:ext cx="1344300" cy="18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data</a:t>
              </a:r>
              <a:endParaRPr sz="2400">
                <a:latin typeface="Trebuchet MS"/>
                <a:ea typeface="Trebuchet MS"/>
                <a:cs typeface="Trebuchet MS"/>
                <a:sym typeface="Trebuchet MS"/>
              </a:endParaRPr>
            </a:p>
          </p:txBody>
        </p:sp>
        <p:sp>
          <p:nvSpPr>
            <p:cNvPr id="236" name="Google Shape;236;p32"/>
            <p:cNvSpPr/>
            <p:nvPr/>
          </p:nvSpPr>
          <p:spPr>
            <a:xfrm>
              <a:off x="5333050" y="2139900"/>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grpSp>
        <p:nvGrpSpPr>
          <p:cNvPr id="237" name="Google Shape;237;p32"/>
          <p:cNvGrpSpPr/>
          <p:nvPr/>
        </p:nvGrpSpPr>
        <p:grpSpPr>
          <a:xfrm>
            <a:off x="3685525" y="1882600"/>
            <a:ext cx="1344300" cy="2144400"/>
            <a:chOff x="5333050" y="2139900"/>
            <a:chExt cx="1344300" cy="2144400"/>
          </a:xfrm>
        </p:grpSpPr>
        <p:sp>
          <p:nvSpPr>
            <p:cNvPr id="238" name="Google Shape;238;p32"/>
            <p:cNvSpPr/>
            <p:nvPr/>
          </p:nvSpPr>
          <p:spPr>
            <a:xfrm>
              <a:off x="5333050" y="2462100"/>
              <a:ext cx="1344300" cy="18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data</a:t>
              </a:r>
              <a:endParaRPr sz="2400">
                <a:latin typeface="Trebuchet MS"/>
                <a:ea typeface="Trebuchet MS"/>
                <a:cs typeface="Trebuchet MS"/>
                <a:sym typeface="Trebuchet MS"/>
              </a:endParaRPr>
            </a:p>
          </p:txBody>
        </p:sp>
        <p:sp>
          <p:nvSpPr>
            <p:cNvPr id="239" name="Google Shape;239;p32"/>
            <p:cNvSpPr/>
            <p:nvPr/>
          </p:nvSpPr>
          <p:spPr>
            <a:xfrm>
              <a:off x="5333050" y="2139900"/>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sp>
        <p:nvSpPr>
          <p:cNvPr id="240" name="Google Shape;240;p32"/>
          <p:cNvSpPr/>
          <p:nvPr/>
        </p:nvSpPr>
        <p:spPr>
          <a:xfrm>
            <a:off x="5029825" y="1638150"/>
            <a:ext cx="2066550" cy="1388825"/>
          </a:xfrm>
          <a:custGeom>
            <a:avLst/>
            <a:gdLst/>
            <a:ahLst/>
            <a:cxnLst/>
            <a:rect l="l" t="t" r="r" b="b"/>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sp>
        <p:nvSpPr>
          <p:cNvPr id="241" name="Google Shape;241;p32"/>
          <p:cNvSpPr/>
          <p:nvPr/>
        </p:nvSpPr>
        <p:spPr>
          <a:xfrm>
            <a:off x="2674500" y="1638150"/>
            <a:ext cx="2066550" cy="1388825"/>
          </a:xfrm>
          <a:custGeom>
            <a:avLst/>
            <a:gdLst/>
            <a:ahLst/>
            <a:cxnLst/>
            <a:rect l="l" t="t" r="r" b="b"/>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grpSp>
        <p:nvGrpSpPr>
          <p:cNvPr id="242" name="Google Shape;242;p32"/>
          <p:cNvGrpSpPr/>
          <p:nvPr/>
        </p:nvGrpSpPr>
        <p:grpSpPr>
          <a:xfrm>
            <a:off x="1326925" y="1882600"/>
            <a:ext cx="1344300" cy="2144400"/>
            <a:chOff x="5333050" y="2139900"/>
            <a:chExt cx="1344300" cy="2144400"/>
          </a:xfrm>
        </p:grpSpPr>
        <p:sp>
          <p:nvSpPr>
            <p:cNvPr id="243" name="Google Shape;243;p32"/>
            <p:cNvSpPr/>
            <p:nvPr/>
          </p:nvSpPr>
          <p:spPr>
            <a:xfrm>
              <a:off x="5333050" y="2462100"/>
              <a:ext cx="1344300" cy="18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rebuchet MS"/>
                  <a:ea typeface="Trebuchet MS"/>
                  <a:cs typeface="Trebuchet MS"/>
                  <a:sym typeface="Trebuchet MS"/>
                </a:rPr>
                <a:t>data</a:t>
              </a:r>
              <a:endParaRPr sz="2400">
                <a:latin typeface="Trebuchet MS"/>
                <a:ea typeface="Trebuchet MS"/>
                <a:cs typeface="Trebuchet MS"/>
                <a:sym typeface="Trebuchet MS"/>
              </a:endParaRPr>
            </a:p>
          </p:txBody>
        </p:sp>
        <p:sp>
          <p:nvSpPr>
            <p:cNvPr id="244" name="Google Shape;244;p32"/>
            <p:cNvSpPr/>
            <p:nvPr/>
          </p:nvSpPr>
          <p:spPr>
            <a:xfrm>
              <a:off x="5333050" y="2139900"/>
              <a:ext cx="1344300" cy="3222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Trebuchet MS"/>
                  <a:ea typeface="Trebuchet MS"/>
                  <a:cs typeface="Trebuchet MS"/>
                  <a:sym typeface="Trebuchet MS"/>
                </a:rPr>
                <a:t>prev: H(  )</a:t>
              </a:r>
              <a:endParaRPr sz="1800">
                <a:latin typeface="Trebuchet MS"/>
                <a:ea typeface="Trebuchet MS"/>
                <a:cs typeface="Trebuchet MS"/>
                <a:sym typeface="Trebuchet MS"/>
              </a:endParaRPr>
            </a:p>
          </p:txBody>
        </p:sp>
      </p:grpSp>
      <p:sp>
        <p:nvSpPr>
          <p:cNvPr id="245" name="Google Shape;245;p32"/>
          <p:cNvSpPr/>
          <p:nvPr/>
        </p:nvSpPr>
        <p:spPr>
          <a:xfrm>
            <a:off x="319175" y="1638150"/>
            <a:ext cx="2066550" cy="1388825"/>
          </a:xfrm>
          <a:custGeom>
            <a:avLst/>
            <a:gdLst/>
            <a:ahLst/>
            <a:cxnLst/>
            <a:rect l="l" t="t" r="r" b="b"/>
            <a:pathLst>
              <a:path w="82662" h="55553" extrusionOk="0">
                <a:moveTo>
                  <a:pt x="82662" y="16888"/>
                </a:moveTo>
                <a:lnTo>
                  <a:pt x="82662" y="445"/>
                </a:lnTo>
                <a:lnTo>
                  <a:pt x="19554" y="0"/>
                </a:lnTo>
                <a:lnTo>
                  <a:pt x="19999" y="55553"/>
                </a:lnTo>
                <a:lnTo>
                  <a:pt x="0" y="55109"/>
                </a:lnTo>
              </a:path>
            </a:pathLst>
          </a:custGeom>
          <a:noFill/>
          <a:ln w="38100" cap="flat" cmpd="sng">
            <a:solidFill>
              <a:srgbClr val="990000"/>
            </a:solidFill>
            <a:prstDash val="solid"/>
            <a:round/>
            <a:headEnd type="none" w="med" len="med"/>
            <a:tailEnd type="stealth" w="med" len="med"/>
          </a:ln>
        </p:spPr>
      </p:sp>
      <p:sp>
        <p:nvSpPr>
          <p:cNvPr id="246" name="Google Shape;246;p32"/>
          <p:cNvSpPr txBox="1"/>
          <p:nvPr/>
        </p:nvSpPr>
        <p:spPr>
          <a:xfrm>
            <a:off x="7096375" y="438150"/>
            <a:ext cx="14142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rebuchet MS"/>
                <a:ea typeface="Trebuchet MS"/>
                <a:cs typeface="Trebuchet MS"/>
                <a:sym typeface="Trebuchet MS"/>
              </a:rPr>
              <a:t>H(  )</a:t>
            </a:r>
            <a:endParaRPr sz="3600" dirty="0">
              <a:latin typeface="Trebuchet MS"/>
              <a:ea typeface="Trebuchet MS"/>
              <a:cs typeface="Trebuchet MS"/>
              <a:sym typeface="Trebuchet MS"/>
            </a:endParaRPr>
          </a:p>
        </p:txBody>
      </p:sp>
      <p:sp>
        <p:nvSpPr>
          <p:cNvPr id="247" name="Google Shape;247;p32"/>
          <p:cNvSpPr/>
          <p:nvPr/>
        </p:nvSpPr>
        <p:spPr>
          <a:xfrm>
            <a:off x="7388525" y="895350"/>
            <a:ext cx="444425" cy="2177650"/>
          </a:xfrm>
          <a:custGeom>
            <a:avLst/>
            <a:gdLst/>
            <a:ahLst/>
            <a:cxnLst/>
            <a:rect l="l" t="t" r="r" b="b"/>
            <a:pathLst>
              <a:path w="17777" h="87106" extrusionOk="0">
                <a:moveTo>
                  <a:pt x="16888" y="0"/>
                </a:moveTo>
                <a:lnTo>
                  <a:pt x="17777" y="87106"/>
                </a:lnTo>
                <a:lnTo>
                  <a:pt x="0" y="87106"/>
                </a:lnTo>
              </a:path>
            </a:pathLst>
          </a:custGeom>
          <a:noFill/>
          <a:ln w="38100" cap="flat" cmpd="sng">
            <a:solidFill>
              <a:srgbClr val="990000"/>
            </a:solidFill>
            <a:prstDash val="solid"/>
            <a:round/>
            <a:headEnd type="none" w="med" len="med"/>
            <a:tailEnd type="stealth" w="med" len="med"/>
          </a:ln>
        </p:spPr>
      </p:sp>
      <p:sp>
        <p:nvSpPr>
          <p:cNvPr id="248" name="Google Shape;248;p32"/>
          <p:cNvSpPr txBox="1">
            <a:spLocks noGrp="1"/>
          </p:cNvSpPr>
          <p:nvPr>
            <p:ph type="body" idx="1"/>
          </p:nvPr>
        </p:nvSpPr>
        <p:spPr>
          <a:xfrm>
            <a:off x="2123677" y="4248150"/>
            <a:ext cx="4255200" cy="566700"/>
          </a:xfrm>
          <a:prstGeom prst="rect">
            <a:avLst/>
          </a:prstGeom>
          <a:solidFill>
            <a:srgbClr val="FFF2CC"/>
          </a:solidFill>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use case: tamper-evident log</a:t>
            </a:r>
            <a:endParaRPr sz="2400" dirty="0"/>
          </a:p>
        </p:txBody>
      </p:sp>
      <p:sp>
        <p:nvSpPr>
          <p:cNvPr id="249" name="Google Shape;249;p32"/>
          <p:cNvSpPr/>
          <p:nvPr/>
        </p:nvSpPr>
        <p:spPr>
          <a:xfrm>
            <a:off x="1658475" y="2848875"/>
            <a:ext cx="444420" cy="688824"/>
          </a:xfrm>
          <a:prstGeom prst="lightningBolt">
            <a:avLst/>
          </a:prstGeom>
          <a:solidFill>
            <a:srgbClr val="FFFF00"/>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4135463" y="1839963"/>
            <a:ext cx="444420" cy="688824"/>
          </a:xfrm>
          <a:prstGeom prst="lightningBolt">
            <a:avLst/>
          </a:prstGeom>
          <a:solidFill>
            <a:srgbClr val="FFFF00"/>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6494063" y="1839963"/>
            <a:ext cx="444420" cy="688824"/>
          </a:xfrm>
          <a:prstGeom prst="lightningBolt">
            <a:avLst/>
          </a:prstGeom>
          <a:solidFill>
            <a:srgbClr val="FFFF00"/>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1"/>
                                        <p:tgtEl>
                                          <p:spTgt spid="2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1"/>
                                        <p:tgtEl>
                                          <p:spTgt spid="2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
                                        </p:tgtEl>
                                        <p:attrNameLst>
                                          <p:attrName>style.visibility</p:attrName>
                                        </p:attrNameLst>
                                      </p:cBhvr>
                                      <p:to>
                                        <p:strVal val="visible"/>
                                      </p:to>
                                    </p:set>
                                    <p:animEffect transition="in" filter="fade">
                                      <p:cBhvr>
                                        <p:cTn id="17" dur="1"/>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3: Efficient micro-payments</a:t>
            </a:r>
            <a:endParaRPr i="1"/>
          </a:p>
        </p:txBody>
      </p:sp>
      <p:sp>
        <p:nvSpPr>
          <p:cNvPr id="345" name="Google Shape;345;p34"/>
          <p:cNvSpPr/>
          <p:nvPr/>
        </p:nvSpPr>
        <p:spPr>
          <a:xfrm>
            <a:off x="101263" y="314712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6" name="Google Shape;346;p34"/>
          <p:cNvSpPr txBox="1"/>
          <p:nvPr/>
        </p:nvSpPr>
        <p:spPr>
          <a:xfrm>
            <a:off x="500413" y="4453625"/>
            <a:ext cx="627900" cy="322200"/>
          </a:xfrm>
          <a:prstGeom prst="rect">
            <a:avLst/>
          </a:prstGeom>
          <a:noFill/>
          <a:ln>
            <a:noFill/>
          </a:ln>
        </p:spPr>
        <p:txBody>
          <a:bodyPr spcFirstLastPara="1" wrap="square" lIns="91425" tIns="91425" rIns="91425" bIns="91425" anchor="t" anchorCtr="0">
            <a:noAutofit/>
          </a:bodyPr>
          <a:lstStyle/>
          <a:p>
            <a:pPr algn="ctr"/>
            <a:r>
              <a:rPr lang="en"/>
              <a:t>Alice</a:t>
            </a:r>
            <a:endParaRPr/>
          </a:p>
        </p:txBody>
      </p:sp>
      <p:sp>
        <p:nvSpPr>
          <p:cNvPr id="347" name="Google Shape;347;p34"/>
          <p:cNvSpPr/>
          <p:nvPr/>
        </p:nvSpPr>
        <p:spPr>
          <a:xfrm>
            <a:off x="7112288" y="2986025"/>
            <a:ext cx="1426200" cy="1306500"/>
          </a:xfrm>
          <a:prstGeom prst="smileyFace">
            <a:avLst>
              <a:gd name="adj" fmla="val 4653"/>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48" name="Google Shape;348;p34"/>
          <p:cNvSpPr txBox="1"/>
          <p:nvPr/>
        </p:nvSpPr>
        <p:spPr>
          <a:xfrm>
            <a:off x="7511438" y="4292525"/>
            <a:ext cx="627900" cy="322200"/>
          </a:xfrm>
          <a:prstGeom prst="rect">
            <a:avLst/>
          </a:prstGeom>
          <a:noFill/>
          <a:ln>
            <a:noFill/>
          </a:ln>
        </p:spPr>
        <p:txBody>
          <a:bodyPr spcFirstLastPara="1" wrap="square" lIns="91425" tIns="91425" rIns="91425" bIns="91425" anchor="t" anchorCtr="0">
            <a:noAutofit/>
          </a:bodyPr>
          <a:lstStyle/>
          <a:p>
            <a:pPr algn="ctr"/>
            <a:r>
              <a:rPr lang="en"/>
              <a:t>Bob</a:t>
            </a:r>
            <a:endParaRPr/>
          </a:p>
        </p:txBody>
      </p:sp>
      <p:sp>
        <p:nvSpPr>
          <p:cNvPr id="349" name="Google Shape;349;p34"/>
          <p:cNvSpPr/>
          <p:nvPr/>
        </p:nvSpPr>
        <p:spPr>
          <a:xfrm>
            <a:off x="1745900" y="4069650"/>
            <a:ext cx="5366400" cy="976200"/>
          </a:xfrm>
          <a:prstGeom prst="roundRect">
            <a:avLst>
              <a:gd name="adj" fmla="val 16667"/>
            </a:avLst>
          </a:prstGeom>
          <a:solidFill>
            <a:srgbClr val="D5A6BD"/>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 sz="1800" b="1">
                <a:latin typeface="Trebuchet MS"/>
                <a:ea typeface="Trebuchet MS"/>
                <a:cs typeface="Trebuchet MS"/>
                <a:sym typeface="Trebuchet MS"/>
              </a:rPr>
              <a:t>PROBLEM:</a:t>
            </a:r>
            <a:r>
              <a:rPr lang="en" sz="1800">
                <a:latin typeface="Trebuchet MS"/>
                <a:ea typeface="Trebuchet MS"/>
                <a:cs typeface="Trebuchet MS"/>
                <a:sym typeface="Trebuchet MS"/>
              </a:rPr>
              <a:t> Alice wants to pay Bob for each minute of phone service. She doesn’t want to incur a transaction fee every minute.</a:t>
            </a:r>
            <a:endParaRPr sz="1800">
              <a:latin typeface="Trebuchet MS"/>
              <a:ea typeface="Trebuchet MS"/>
              <a:cs typeface="Trebuchet MS"/>
              <a:sym typeface="Trebuchet MS"/>
            </a:endParaRPr>
          </a:p>
        </p:txBody>
      </p:sp>
      <p:sp>
        <p:nvSpPr>
          <p:cNvPr id="350" name="Google Shape;350;p34"/>
          <p:cNvSpPr/>
          <p:nvPr/>
        </p:nvSpPr>
        <p:spPr>
          <a:xfrm>
            <a:off x="1818325" y="371447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Input: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Pay 01 to Bob, 99 to Alice</a:t>
            </a:r>
            <a:endParaRPr sz="1800" baseline="-25000">
              <a:latin typeface="Trebuchet MS"/>
              <a:ea typeface="Trebuchet MS"/>
              <a:cs typeface="Trebuchet MS"/>
              <a:sym typeface="Trebuchet MS"/>
            </a:endParaRPr>
          </a:p>
          <a:p>
            <a:pPr algn="r"/>
            <a:r>
              <a:rPr lang="en" sz="1000">
                <a:latin typeface="Trebuchet MS"/>
                <a:ea typeface="Trebuchet MS"/>
                <a:cs typeface="Trebuchet MS"/>
                <a:sym typeface="Trebuchet MS"/>
              </a:rPr>
              <a:t>SIGNED(ALICE)___________</a:t>
            </a:r>
            <a:endParaRPr sz="1000">
              <a:latin typeface="Trebuchet MS"/>
              <a:ea typeface="Trebuchet MS"/>
              <a:cs typeface="Trebuchet MS"/>
              <a:sym typeface="Trebuchet MS"/>
            </a:endParaRPr>
          </a:p>
        </p:txBody>
      </p:sp>
      <p:sp>
        <p:nvSpPr>
          <p:cNvPr id="351" name="Google Shape;351;p34"/>
          <p:cNvSpPr/>
          <p:nvPr/>
        </p:nvSpPr>
        <p:spPr>
          <a:xfrm>
            <a:off x="1818325" y="322247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Input: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Pay 02 to Bob, 98 to Alice</a:t>
            </a:r>
            <a:endParaRPr sz="1800" baseline="-25000">
              <a:latin typeface="Trebuchet MS"/>
              <a:ea typeface="Trebuchet MS"/>
              <a:cs typeface="Trebuchet MS"/>
              <a:sym typeface="Trebuchet MS"/>
            </a:endParaRPr>
          </a:p>
          <a:p>
            <a:pPr algn="r"/>
            <a:r>
              <a:rPr lang="en" sz="1000">
                <a:latin typeface="Trebuchet MS"/>
                <a:ea typeface="Trebuchet MS"/>
                <a:cs typeface="Trebuchet MS"/>
                <a:sym typeface="Trebuchet MS"/>
              </a:rPr>
              <a:t>SIGNED(ALICE)___________</a:t>
            </a:r>
            <a:endParaRPr sz="1000">
              <a:latin typeface="Trebuchet MS"/>
              <a:ea typeface="Trebuchet MS"/>
              <a:cs typeface="Trebuchet MS"/>
              <a:sym typeface="Trebuchet MS"/>
            </a:endParaRPr>
          </a:p>
        </p:txBody>
      </p:sp>
      <p:sp>
        <p:nvSpPr>
          <p:cNvPr id="352" name="Google Shape;352;p34"/>
          <p:cNvSpPr/>
          <p:nvPr/>
        </p:nvSpPr>
        <p:spPr>
          <a:xfrm>
            <a:off x="1818325" y="273047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Input: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Pay 03 to Bob, 97 to Alice</a:t>
            </a:r>
            <a:endParaRPr sz="1800" baseline="-25000">
              <a:latin typeface="Trebuchet MS"/>
              <a:ea typeface="Trebuchet MS"/>
              <a:cs typeface="Trebuchet MS"/>
              <a:sym typeface="Trebuchet MS"/>
            </a:endParaRPr>
          </a:p>
          <a:p>
            <a:pPr algn="r"/>
            <a:r>
              <a:rPr lang="en" sz="1000">
                <a:latin typeface="Trebuchet MS"/>
                <a:ea typeface="Trebuchet MS"/>
                <a:cs typeface="Trebuchet MS"/>
                <a:sym typeface="Trebuchet MS"/>
              </a:rPr>
              <a:t>SIGNED(ALICE)___________</a:t>
            </a:r>
            <a:endParaRPr sz="1000">
              <a:latin typeface="Trebuchet MS"/>
              <a:ea typeface="Trebuchet MS"/>
              <a:cs typeface="Trebuchet MS"/>
              <a:sym typeface="Trebuchet MS"/>
            </a:endParaRPr>
          </a:p>
        </p:txBody>
      </p:sp>
      <p:sp>
        <p:nvSpPr>
          <p:cNvPr id="353" name="Google Shape;353;p34"/>
          <p:cNvSpPr/>
          <p:nvPr/>
        </p:nvSpPr>
        <p:spPr>
          <a:xfrm>
            <a:off x="1818325" y="223847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Input: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Pay 04 to Bob, 96 to Alice</a:t>
            </a:r>
            <a:endParaRPr sz="1800" baseline="-25000">
              <a:latin typeface="Trebuchet MS"/>
              <a:ea typeface="Trebuchet MS"/>
              <a:cs typeface="Trebuchet MS"/>
              <a:sym typeface="Trebuchet MS"/>
            </a:endParaRPr>
          </a:p>
          <a:p>
            <a:pPr algn="r"/>
            <a:r>
              <a:rPr lang="en" sz="1000">
                <a:latin typeface="Trebuchet MS"/>
                <a:ea typeface="Trebuchet MS"/>
                <a:cs typeface="Trebuchet MS"/>
                <a:sym typeface="Trebuchet MS"/>
              </a:rPr>
              <a:t>SIGNED(ALICE)___________</a:t>
            </a:r>
            <a:endParaRPr sz="1000">
              <a:latin typeface="Trebuchet MS"/>
              <a:ea typeface="Trebuchet MS"/>
              <a:cs typeface="Trebuchet MS"/>
              <a:sym typeface="Trebuchet MS"/>
            </a:endParaRPr>
          </a:p>
        </p:txBody>
      </p:sp>
      <p:sp>
        <p:nvSpPr>
          <p:cNvPr id="354" name="Google Shape;354;p34"/>
          <p:cNvSpPr/>
          <p:nvPr/>
        </p:nvSpPr>
        <p:spPr>
          <a:xfrm>
            <a:off x="1818338" y="1404925"/>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Input: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Pay 42 to Bob, 58 to Alice</a:t>
            </a:r>
            <a:endParaRPr sz="1800" baseline="-25000">
              <a:latin typeface="Trebuchet MS"/>
              <a:ea typeface="Trebuchet MS"/>
              <a:cs typeface="Trebuchet MS"/>
              <a:sym typeface="Trebuchet MS"/>
            </a:endParaRPr>
          </a:p>
          <a:p>
            <a:pPr algn="r"/>
            <a:r>
              <a:rPr lang="en" sz="1000">
                <a:latin typeface="Trebuchet MS"/>
                <a:ea typeface="Trebuchet MS"/>
                <a:cs typeface="Trebuchet MS"/>
                <a:sym typeface="Trebuchet MS"/>
              </a:rPr>
              <a:t>SIGNED(ALICE)___________</a:t>
            </a:r>
            <a:endParaRPr sz="1000">
              <a:latin typeface="Trebuchet MS"/>
              <a:ea typeface="Trebuchet MS"/>
              <a:cs typeface="Trebuchet MS"/>
              <a:sym typeface="Trebuchet MS"/>
            </a:endParaRPr>
          </a:p>
        </p:txBody>
      </p:sp>
      <p:sp>
        <p:nvSpPr>
          <p:cNvPr id="355" name="Google Shape;355;p34"/>
          <p:cNvSpPr txBox="1"/>
          <p:nvPr/>
        </p:nvSpPr>
        <p:spPr>
          <a:xfrm>
            <a:off x="1927888" y="1850700"/>
            <a:ext cx="772500" cy="322200"/>
          </a:xfrm>
          <a:prstGeom prst="rect">
            <a:avLst/>
          </a:prstGeom>
          <a:noFill/>
          <a:ln>
            <a:noFill/>
          </a:ln>
        </p:spPr>
        <p:txBody>
          <a:bodyPr spcFirstLastPara="1" wrap="square" lIns="91425" tIns="91425" rIns="91425" bIns="91425" anchor="t" anchorCtr="0">
            <a:noAutofit/>
          </a:bodyPr>
          <a:lstStyle/>
          <a:p>
            <a:r>
              <a:rPr lang="en"/>
              <a:t>...</a:t>
            </a:r>
            <a:endParaRPr/>
          </a:p>
        </p:txBody>
      </p:sp>
      <p:sp>
        <p:nvSpPr>
          <p:cNvPr id="356" name="Google Shape;356;p34"/>
          <p:cNvSpPr/>
          <p:nvPr/>
        </p:nvSpPr>
        <p:spPr>
          <a:xfrm>
            <a:off x="1251750" y="2725450"/>
            <a:ext cx="1448700" cy="492000"/>
          </a:xfrm>
          <a:prstGeom prst="wedgeEllipseCallout">
            <a:avLst>
              <a:gd name="adj1" fmla="val -33454"/>
              <a:gd name="adj2" fmla="val 94350"/>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I’m done!</a:t>
            </a:r>
            <a:endParaRPr/>
          </a:p>
        </p:txBody>
      </p:sp>
      <p:sp>
        <p:nvSpPr>
          <p:cNvPr id="357" name="Google Shape;357;p34"/>
          <p:cNvSpPr/>
          <p:nvPr/>
        </p:nvSpPr>
        <p:spPr>
          <a:xfrm>
            <a:off x="6391925" y="2655125"/>
            <a:ext cx="1553700" cy="492000"/>
          </a:xfrm>
          <a:prstGeom prst="wedgeEllipseCallout">
            <a:avLst>
              <a:gd name="adj1" fmla="val 32013"/>
              <a:gd name="adj2" fmla="val 92983"/>
            </a:avLst>
          </a:prstGeom>
          <a:solidFill>
            <a:srgbClr val="FFE5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I’ll publish!</a:t>
            </a:r>
            <a:endParaRPr/>
          </a:p>
        </p:txBody>
      </p:sp>
      <p:sp>
        <p:nvSpPr>
          <p:cNvPr id="358" name="Google Shape;358;p34"/>
          <p:cNvSpPr/>
          <p:nvPr/>
        </p:nvSpPr>
        <p:spPr>
          <a:xfrm>
            <a:off x="1589100" y="1491450"/>
            <a:ext cx="229200" cy="2667300"/>
          </a:xfrm>
          <a:prstGeom prst="leftBrace">
            <a:avLst>
              <a:gd name="adj1" fmla="val 8333"/>
              <a:gd name="adj2" fmla="val 12054"/>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9" name="Google Shape;359;p34"/>
          <p:cNvSpPr txBox="1"/>
          <p:nvPr/>
        </p:nvSpPr>
        <p:spPr>
          <a:xfrm>
            <a:off x="140375" y="1491450"/>
            <a:ext cx="1553700" cy="598200"/>
          </a:xfrm>
          <a:prstGeom prst="rect">
            <a:avLst/>
          </a:prstGeom>
          <a:noFill/>
          <a:ln>
            <a:noFill/>
          </a:ln>
        </p:spPr>
        <p:txBody>
          <a:bodyPr spcFirstLastPara="1" wrap="square" lIns="91425" tIns="91425" rIns="91425" bIns="91425" anchor="t" anchorCtr="0">
            <a:noAutofit/>
          </a:bodyPr>
          <a:lstStyle/>
          <a:p>
            <a:r>
              <a:rPr lang="en"/>
              <a:t>all of these could be double-spends!</a:t>
            </a:r>
            <a:endParaRPr/>
          </a:p>
        </p:txBody>
      </p:sp>
      <p:sp>
        <p:nvSpPr>
          <p:cNvPr id="360" name="Google Shape;360;p34"/>
          <p:cNvSpPr/>
          <p:nvPr/>
        </p:nvSpPr>
        <p:spPr>
          <a:xfrm>
            <a:off x="1818338" y="4453625"/>
            <a:ext cx="5003100" cy="492000"/>
          </a:xfrm>
          <a:prstGeom prst="rect">
            <a:avLst/>
          </a:prstGeom>
          <a:solidFill>
            <a:srgbClr val="00FF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Input: </a:t>
            </a:r>
            <a:r>
              <a:rPr lang="en" sz="1800" i="1">
                <a:latin typeface="Trebuchet MS"/>
                <a:ea typeface="Trebuchet MS"/>
                <a:cs typeface="Trebuchet MS"/>
                <a:sym typeface="Trebuchet MS"/>
              </a:rPr>
              <a:t>y</a:t>
            </a:r>
            <a:r>
              <a:rPr lang="en" sz="1800">
                <a:latin typeface="Trebuchet MS"/>
                <a:ea typeface="Trebuchet MS"/>
                <a:cs typeface="Trebuchet MS"/>
                <a:sym typeface="Trebuchet MS"/>
              </a:rPr>
              <a:t>; Pay 100 to Bob/Alice (MULTISIG)</a:t>
            </a:r>
            <a:endParaRPr sz="1800" baseline="-25000">
              <a:latin typeface="Trebuchet MS"/>
              <a:ea typeface="Trebuchet MS"/>
              <a:cs typeface="Trebuchet MS"/>
              <a:sym typeface="Trebuchet MS"/>
            </a:endParaRPr>
          </a:p>
          <a:p>
            <a:pPr algn="r"/>
            <a:r>
              <a:rPr lang="en" sz="1000">
                <a:latin typeface="Trebuchet MS"/>
                <a:ea typeface="Trebuchet MS"/>
                <a:cs typeface="Trebuchet MS"/>
                <a:sym typeface="Trebuchet MS"/>
              </a:rPr>
              <a:t>SIGNED(ALICE)</a:t>
            </a:r>
            <a:endParaRPr sz="1000">
              <a:latin typeface="Trebuchet MS"/>
              <a:ea typeface="Trebuchet MS"/>
              <a:cs typeface="Trebuchet MS"/>
              <a:sym typeface="Trebuchet MS"/>
            </a:endParaRPr>
          </a:p>
        </p:txBody>
      </p:sp>
      <p:sp>
        <p:nvSpPr>
          <p:cNvPr id="361" name="Google Shape;361;p34"/>
          <p:cNvSpPr/>
          <p:nvPr/>
        </p:nvSpPr>
        <p:spPr>
          <a:xfrm>
            <a:off x="1818313" y="1404925"/>
            <a:ext cx="5003100" cy="492000"/>
          </a:xfrm>
          <a:prstGeom prst="rect">
            <a:avLst/>
          </a:prstGeom>
          <a:solidFill>
            <a:srgbClr val="00FF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Input: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Pay 42 to Bob, 58 to Alice</a:t>
            </a:r>
            <a:endParaRPr sz="1800" baseline="-25000">
              <a:latin typeface="Trebuchet MS"/>
              <a:ea typeface="Trebuchet MS"/>
              <a:cs typeface="Trebuchet MS"/>
              <a:sym typeface="Trebuchet MS"/>
            </a:endParaRPr>
          </a:p>
          <a:p>
            <a:pPr algn="r"/>
            <a:r>
              <a:rPr lang="en" sz="1000">
                <a:latin typeface="Trebuchet MS"/>
                <a:ea typeface="Trebuchet MS"/>
                <a:cs typeface="Trebuchet MS"/>
                <a:sym typeface="Trebuchet MS"/>
              </a:rPr>
              <a:t>SIGNED(ALICE) SIGNED(BOB)</a:t>
            </a:r>
            <a:endParaRPr sz="1000">
              <a:latin typeface="Trebuchet MS"/>
              <a:ea typeface="Trebuchet MS"/>
              <a:cs typeface="Trebuchet MS"/>
              <a:sym typeface="Trebuchet MS"/>
            </a:endParaRPr>
          </a:p>
        </p:txBody>
      </p:sp>
      <p:cxnSp>
        <p:nvCxnSpPr>
          <p:cNvPr id="362" name="Google Shape;362;p34"/>
          <p:cNvCxnSpPr/>
          <p:nvPr/>
        </p:nvCxnSpPr>
        <p:spPr>
          <a:xfrm flipH="1">
            <a:off x="2700250" y="4024925"/>
            <a:ext cx="62700" cy="642300"/>
          </a:xfrm>
          <a:prstGeom prst="straightConnector1">
            <a:avLst/>
          </a:prstGeom>
          <a:noFill/>
          <a:ln w="19050" cap="flat" cmpd="sng">
            <a:solidFill>
              <a:srgbClr val="FF0000"/>
            </a:solidFill>
            <a:prstDash val="solid"/>
            <a:round/>
            <a:headEnd type="none" w="med" len="med"/>
            <a:tailEnd type="triangle" w="med" len="med"/>
          </a:ln>
        </p:spPr>
      </p:cxnSp>
      <p:cxnSp>
        <p:nvCxnSpPr>
          <p:cNvPr id="363" name="Google Shape;363;p34"/>
          <p:cNvCxnSpPr/>
          <p:nvPr/>
        </p:nvCxnSpPr>
        <p:spPr>
          <a:xfrm flipH="1">
            <a:off x="2637425" y="3489550"/>
            <a:ext cx="87300" cy="1125300"/>
          </a:xfrm>
          <a:prstGeom prst="straightConnector1">
            <a:avLst/>
          </a:prstGeom>
          <a:noFill/>
          <a:ln w="19050" cap="flat" cmpd="sng">
            <a:solidFill>
              <a:srgbClr val="FF0000"/>
            </a:solidFill>
            <a:prstDash val="solid"/>
            <a:round/>
            <a:headEnd type="none" w="med" len="med"/>
            <a:tailEnd type="triangle" w="med" len="med"/>
          </a:ln>
        </p:spPr>
      </p:cxnSp>
      <p:cxnSp>
        <p:nvCxnSpPr>
          <p:cNvPr id="364" name="Google Shape;364;p34"/>
          <p:cNvCxnSpPr/>
          <p:nvPr/>
        </p:nvCxnSpPr>
        <p:spPr>
          <a:xfrm flipH="1">
            <a:off x="2600550" y="2971450"/>
            <a:ext cx="99900" cy="1684500"/>
          </a:xfrm>
          <a:prstGeom prst="straightConnector1">
            <a:avLst/>
          </a:prstGeom>
          <a:noFill/>
          <a:ln w="19050" cap="flat" cmpd="sng">
            <a:solidFill>
              <a:srgbClr val="FF0000"/>
            </a:solidFill>
            <a:prstDash val="solid"/>
            <a:round/>
            <a:headEnd type="none" w="med" len="med"/>
            <a:tailEnd type="triangle" w="med" len="med"/>
          </a:ln>
        </p:spPr>
      </p:cxnSp>
      <p:cxnSp>
        <p:nvCxnSpPr>
          <p:cNvPr id="365" name="Google Shape;365;p34"/>
          <p:cNvCxnSpPr/>
          <p:nvPr/>
        </p:nvCxnSpPr>
        <p:spPr>
          <a:xfrm flipH="1">
            <a:off x="2600450" y="2552625"/>
            <a:ext cx="66900" cy="2084400"/>
          </a:xfrm>
          <a:prstGeom prst="straightConnector1">
            <a:avLst/>
          </a:prstGeom>
          <a:noFill/>
          <a:ln w="19050" cap="flat" cmpd="sng">
            <a:solidFill>
              <a:srgbClr val="FF0000"/>
            </a:solidFill>
            <a:prstDash val="solid"/>
            <a:round/>
            <a:headEnd type="none" w="med" len="med"/>
            <a:tailEnd type="triangle" w="med" len="med"/>
          </a:ln>
        </p:spPr>
      </p:cxnSp>
      <p:cxnSp>
        <p:nvCxnSpPr>
          <p:cNvPr id="366" name="Google Shape;366;p34"/>
          <p:cNvCxnSpPr/>
          <p:nvPr/>
        </p:nvCxnSpPr>
        <p:spPr>
          <a:xfrm flipH="1">
            <a:off x="2590825" y="1720875"/>
            <a:ext cx="9600" cy="2944800"/>
          </a:xfrm>
          <a:prstGeom prst="straightConnector1">
            <a:avLst/>
          </a:prstGeom>
          <a:noFill/>
          <a:ln w="19050" cap="flat" cmpd="sng">
            <a:solidFill>
              <a:srgbClr val="FF0000"/>
            </a:solidFill>
            <a:prstDash val="solid"/>
            <a:round/>
            <a:headEnd type="none" w="med" len="med"/>
            <a:tailEnd type="triangle" w="med" len="med"/>
          </a:ln>
        </p:spPr>
      </p:cxnSp>
      <p:sp>
        <p:nvSpPr>
          <p:cNvPr id="367" name="Google Shape;367;p34"/>
          <p:cNvSpPr txBox="1"/>
          <p:nvPr/>
        </p:nvSpPr>
        <p:spPr>
          <a:xfrm>
            <a:off x="1908700" y="1056450"/>
            <a:ext cx="4705200" cy="322200"/>
          </a:xfrm>
          <a:prstGeom prst="rect">
            <a:avLst/>
          </a:prstGeom>
          <a:noFill/>
          <a:ln>
            <a:noFill/>
          </a:ln>
        </p:spPr>
        <p:txBody>
          <a:bodyPr spcFirstLastPara="1" wrap="square" lIns="91425" tIns="91425" rIns="91425" bIns="91425" anchor="t" anchorCtr="0">
            <a:noAutofit/>
          </a:bodyPr>
          <a:lstStyle/>
          <a:p>
            <a:r>
              <a:rPr lang="en"/>
              <a:t>What if Bob never signs??</a:t>
            </a:r>
            <a:endParaRPr/>
          </a:p>
        </p:txBody>
      </p:sp>
      <p:sp>
        <p:nvSpPr>
          <p:cNvPr id="368" name="Google Shape;368;p34"/>
          <p:cNvSpPr/>
          <p:nvPr/>
        </p:nvSpPr>
        <p:spPr>
          <a:xfrm>
            <a:off x="1818338" y="2375288"/>
            <a:ext cx="5003100" cy="4920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r>
              <a:rPr lang="en" sz="1800">
                <a:latin typeface="Trebuchet MS"/>
                <a:ea typeface="Trebuchet MS"/>
                <a:cs typeface="Trebuchet MS"/>
                <a:sym typeface="Trebuchet MS"/>
              </a:rPr>
              <a:t>Input: </a:t>
            </a:r>
            <a:r>
              <a:rPr lang="en" sz="1800" i="1">
                <a:latin typeface="Trebuchet MS"/>
                <a:ea typeface="Trebuchet MS"/>
                <a:cs typeface="Trebuchet MS"/>
                <a:sym typeface="Trebuchet MS"/>
              </a:rPr>
              <a:t>x</a:t>
            </a:r>
            <a:r>
              <a:rPr lang="en" sz="1800">
                <a:latin typeface="Trebuchet MS"/>
                <a:ea typeface="Trebuchet MS"/>
                <a:cs typeface="Trebuchet MS"/>
                <a:sym typeface="Trebuchet MS"/>
              </a:rPr>
              <a:t>; Pay 100 to Alice, LOCK until time </a:t>
            </a:r>
            <a:r>
              <a:rPr lang="en" sz="1800" i="1">
                <a:latin typeface="Trebuchet MS"/>
                <a:ea typeface="Trebuchet MS"/>
                <a:cs typeface="Trebuchet MS"/>
                <a:sym typeface="Trebuchet MS"/>
              </a:rPr>
              <a:t>t</a:t>
            </a:r>
            <a:endParaRPr sz="1800" i="1" baseline="-25000">
              <a:latin typeface="Trebuchet MS"/>
              <a:ea typeface="Trebuchet MS"/>
              <a:cs typeface="Trebuchet MS"/>
              <a:sym typeface="Trebuchet MS"/>
            </a:endParaRPr>
          </a:p>
          <a:p>
            <a:pPr algn="r"/>
            <a:r>
              <a:rPr lang="en" sz="1000">
                <a:latin typeface="Trebuchet MS"/>
                <a:ea typeface="Trebuchet MS"/>
                <a:cs typeface="Trebuchet MS"/>
                <a:sym typeface="Trebuchet MS"/>
              </a:rPr>
              <a:t>SIGNED(ALICE) SIGNED(BOB)</a:t>
            </a:r>
            <a:endParaRPr sz="1000">
              <a:latin typeface="Trebuchet MS"/>
              <a:ea typeface="Trebuchet MS"/>
              <a:cs typeface="Trebuchet MS"/>
              <a:sym typeface="Trebuchet MS"/>
            </a:endParaRPr>
          </a:p>
        </p:txBody>
      </p:sp>
      <p:sp>
        <p:nvSpPr>
          <p:cNvPr id="369" name="Google Shape;369;p34"/>
          <p:cNvSpPr txBox="1"/>
          <p:nvPr/>
        </p:nvSpPr>
        <p:spPr>
          <a:xfrm>
            <a:off x="1865800" y="2063675"/>
            <a:ext cx="4916700" cy="322200"/>
          </a:xfrm>
          <a:prstGeom prst="rect">
            <a:avLst/>
          </a:prstGeom>
          <a:noFill/>
          <a:ln>
            <a:noFill/>
          </a:ln>
        </p:spPr>
        <p:txBody>
          <a:bodyPr spcFirstLastPara="1" wrap="square" lIns="91425" tIns="91425" rIns="91425" bIns="91425" anchor="t" anchorCtr="0">
            <a:noAutofit/>
          </a:bodyPr>
          <a:lstStyle/>
          <a:p>
            <a:r>
              <a:rPr lang="en"/>
              <a:t>Alice demands a timed refund transaction before starting</a:t>
            </a:r>
            <a:endParaRPr/>
          </a:p>
        </p:txBody>
      </p:sp>
    </p:spTree>
    <p:extLst>
      <p:ext uri="{BB962C8B-B14F-4D97-AF65-F5344CB8AC3E}">
        <p14:creationId xmlns:p14="http://schemas.microsoft.com/office/powerpoint/2010/main" val="26167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49"/>
                                        </p:tgtEl>
                                      </p:cBhvr>
                                    </p:animEffect>
                                    <p:set>
                                      <p:cBhvr>
                                        <p:cTn id="7" dur="1" fill="hold">
                                          <p:stCondLst>
                                            <p:cond delay="1000"/>
                                          </p:stCondLst>
                                        </p:cTn>
                                        <p:tgtEl>
                                          <p:spTgt spid="34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60"/>
                                        </p:tgtEl>
                                        <p:attrNameLst>
                                          <p:attrName>style.visibility</p:attrName>
                                        </p:attrNameLst>
                                      </p:cBhvr>
                                      <p:to>
                                        <p:strVal val="visible"/>
                                      </p:to>
                                    </p:set>
                                    <p:animEffect transition="in" filter="fade">
                                      <p:cBhvr>
                                        <p:cTn id="10" dur="1000"/>
                                        <p:tgtEl>
                                          <p:spTgt spid="360"/>
                                        </p:tgtEl>
                                      </p:cBhvr>
                                    </p:animEffect>
                                  </p:childTnLst>
                                </p:cTn>
                              </p:par>
                              <p:par>
                                <p:cTn id="11" presetID="10" presetClass="entr" presetSubtype="0" fill="hold" nodeType="with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1000"/>
                                        <p:tgtEl>
                                          <p:spTgt spid="3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50"/>
                                        </p:tgtEl>
                                        <p:attrNameLst>
                                          <p:attrName>style.visibility</p:attrName>
                                        </p:attrNameLst>
                                      </p:cBhvr>
                                      <p:to>
                                        <p:strVal val="visible"/>
                                      </p:to>
                                    </p:set>
                                    <p:animEffect transition="in" filter="fade">
                                      <p:cBhvr>
                                        <p:cTn id="18" dur="1000"/>
                                        <p:tgtEl>
                                          <p:spTgt spid="35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1"/>
                                        </p:tgtEl>
                                        <p:attrNameLst>
                                          <p:attrName>style.visibility</p:attrName>
                                        </p:attrNameLst>
                                      </p:cBhvr>
                                      <p:to>
                                        <p:strVal val="visible"/>
                                      </p:to>
                                    </p:set>
                                    <p:animEffect transition="in" filter="fade">
                                      <p:cBhvr>
                                        <p:cTn id="23" dur="1000"/>
                                        <p:tgtEl>
                                          <p:spTgt spid="35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2"/>
                                        </p:tgtEl>
                                        <p:attrNameLst>
                                          <p:attrName>style.visibility</p:attrName>
                                        </p:attrNameLst>
                                      </p:cBhvr>
                                      <p:to>
                                        <p:strVal val="visible"/>
                                      </p:to>
                                    </p:set>
                                    <p:animEffect transition="in" filter="fade">
                                      <p:cBhvr>
                                        <p:cTn id="28" dur="1000"/>
                                        <p:tgtEl>
                                          <p:spTgt spid="352"/>
                                        </p:tgtEl>
                                      </p:cBhvr>
                                    </p:animEffect>
                                  </p:childTnLst>
                                </p:cTn>
                              </p:par>
                              <p:par>
                                <p:cTn id="29" presetID="10" presetClass="entr" presetSubtype="0" fill="hold" nodeType="withEffect">
                                  <p:stCondLst>
                                    <p:cond delay="0"/>
                                  </p:stCondLst>
                                  <p:childTnLst>
                                    <p:set>
                                      <p:cBhvr>
                                        <p:cTn id="30" dur="1" fill="hold">
                                          <p:stCondLst>
                                            <p:cond delay="0"/>
                                          </p:stCondLst>
                                        </p:cTn>
                                        <p:tgtEl>
                                          <p:spTgt spid="353"/>
                                        </p:tgtEl>
                                        <p:attrNameLst>
                                          <p:attrName>style.visibility</p:attrName>
                                        </p:attrNameLst>
                                      </p:cBhvr>
                                      <p:to>
                                        <p:strVal val="visible"/>
                                      </p:to>
                                    </p:set>
                                    <p:animEffect transition="in" filter="fade">
                                      <p:cBhvr>
                                        <p:cTn id="31" dur="1000"/>
                                        <p:tgtEl>
                                          <p:spTgt spid="35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4"/>
                                        </p:tgtEl>
                                        <p:attrNameLst>
                                          <p:attrName>style.visibility</p:attrName>
                                        </p:attrNameLst>
                                      </p:cBhvr>
                                      <p:to>
                                        <p:strVal val="visible"/>
                                      </p:to>
                                    </p:set>
                                    <p:animEffect transition="in" filter="fade">
                                      <p:cBhvr>
                                        <p:cTn id="36" dur="1000"/>
                                        <p:tgtEl>
                                          <p:spTgt spid="354"/>
                                        </p:tgtEl>
                                      </p:cBhvr>
                                    </p:animEffect>
                                  </p:childTnLst>
                                </p:cTn>
                              </p:par>
                              <p:par>
                                <p:cTn id="37" presetID="10" presetClass="entr" presetSubtype="0" fill="hold" nodeType="withEffect">
                                  <p:stCondLst>
                                    <p:cond delay="0"/>
                                  </p:stCondLst>
                                  <p:childTnLst>
                                    <p:set>
                                      <p:cBhvr>
                                        <p:cTn id="38" dur="1" fill="hold">
                                          <p:stCondLst>
                                            <p:cond delay="0"/>
                                          </p:stCondLst>
                                        </p:cTn>
                                        <p:tgtEl>
                                          <p:spTgt spid="355"/>
                                        </p:tgtEl>
                                        <p:attrNameLst>
                                          <p:attrName>style.visibility</p:attrName>
                                        </p:attrNameLst>
                                      </p:cBhvr>
                                      <p:to>
                                        <p:strVal val="visible"/>
                                      </p:to>
                                    </p:set>
                                    <p:animEffect transition="in" filter="fade">
                                      <p:cBhvr>
                                        <p:cTn id="39" dur="1000"/>
                                        <p:tgtEl>
                                          <p:spTgt spid="355"/>
                                        </p:tgtEl>
                                      </p:cBhvr>
                                    </p:animEffect>
                                  </p:childTnLst>
                                </p:cTn>
                              </p:par>
                              <p:par>
                                <p:cTn id="40" presetID="10" presetClass="entr" presetSubtype="0" fill="hold" nodeType="withEffect">
                                  <p:stCondLst>
                                    <p:cond delay="0"/>
                                  </p:stCondLst>
                                  <p:childTnLst>
                                    <p:set>
                                      <p:cBhvr>
                                        <p:cTn id="41" dur="1" fill="hold">
                                          <p:stCondLst>
                                            <p:cond delay="0"/>
                                          </p:stCondLst>
                                        </p:cTn>
                                        <p:tgtEl>
                                          <p:spTgt spid="356"/>
                                        </p:tgtEl>
                                        <p:attrNameLst>
                                          <p:attrName>style.visibility</p:attrName>
                                        </p:attrNameLst>
                                      </p:cBhvr>
                                      <p:to>
                                        <p:strVal val="visible"/>
                                      </p:to>
                                    </p:set>
                                    <p:animEffect transition="in" filter="fade">
                                      <p:cBhvr>
                                        <p:cTn id="42" dur="1000"/>
                                        <p:tgtEl>
                                          <p:spTgt spid="35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7"/>
                                        </p:tgtEl>
                                        <p:attrNameLst>
                                          <p:attrName>style.visibility</p:attrName>
                                        </p:attrNameLst>
                                      </p:cBhvr>
                                      <p:to>
                                        <p:strVal val="visible"/>
                                      </p:to>
                                    </p:set>
                                    <p:animEffect transition="in" filter="fade">
                                      <p:cBhvr>
                                        <p:cTn id="47" dur="1000"/>
                                        <p:tgtEl>
                                          <p:spTgt spid="357"/>
                                        </p:tgtEl>
                                      </p:cBhvr>
                                    </p:animEffect>
                                  </p:childTnLst>
                                </p:cTn>
                              </p:par>
                              <p:par>
                                <p:cTn id="48" presetID="10" presetClass="entr" presetSubtype="0" fill="hold" nodeType="withEffect">
                                  <p:stCondLst>
                                    <p:cond delay="0"/>
                                  </p:stCondLst>
                                  <p:childTnLst>
                                    <p:set>
                                      <p:cBhvr>
                                        <p:cTn id="49" dur="1" fill="hold">
                                          <p:stCondLst>
                                            <p:cond delay="0"/>
                                          </p:stCondLst>
                                        </p:cTn>
                                        <p:tgtEl>
                                          <p:spTgt spid="361"/>
                                        </p:tgtEl>
                                        <p:attrNameLst>
                                          <p:attrName>style.visibility</p:attrName>
                                        </p:attrNameLst>
                                      </p:cBhvr>
                                      <p:to>
                                        <p:strVal val="visible"/>
                                      </p:to>
                                    </p:set>
                                    <p:animEffect transition="in" filter="fade">
                                      <p:cBhvr>
                                        <p:cTn id="50" dur="1000"/>
                                        <p:tgtEl>
                                          <p:spTgt spid="36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58"/>
                                        </p:tgtEl>
                                        <p:attrNameLst>
                                          <p:attrName>style.visibility</p:attrName>
                                        </p:attrNameLst>
                                      </p:cBhvr>
                                      <p:to>
                                        <p:strVal val="visible"/>
                                      </p:to>
                                    </p:set>
                                    <p:animEffect transition="in" filter="fade">
                                      <p:cBhvr>
                                        <p:cTn id="55" dur="1000"/>
                                        <p:tgtEl>
                                          <p:spTgt spid="358"/>
                                        </p:tgtEl>
                                      </p:cBhvr>
                                    </p:animEffect>
                                  </p:childTnLst>
                                </p:cTn>
                              </p:par>
                              <p:par>
                                <p:cTn id="56" presetID="10" presetClass="entr" presetSubtype="0" fill="hold" nodeType="withEffect">
                                  <p:stCondLst>
                                    <p:cond delay="0"/>
                                  </p:stCondLst>
                                  <p:childTnLst>
                                    <p:set>
                                      <p:cBhvr>
                                        <p:cTn id="57" dur="1" fill="hold">
                                          <p:stCondLst>
                                            <p:cond delay="0"/>
                                          </p:stCondLst>
                                        </p:cTn>
                                        <p:tgtEl>
                                          <p:spTgt spid="359"/>
                                        </p:tgtEl>
                                        <p:attrNameLst>
                                          <p:attrName>style.visibility</p:attrName>
                                        </p:attrNameLst>
                                      </p:cBhvr>
                                      <p:to>
                                        <p:strVal val="visible"/>
                                      </p:to>
                                    </p:set>
                                    <p:animEffect transition="in" filter="fade">
                                      <p:cBhvr>
                                        <p:cTn id="58" dur="1000"/>
                                        <p:tgtEl>
                                          <p:spTgt spid="359"/>
                                        </p:tgtEl>
                                      </p:cBhvr>
                                    </p:animEffect>
                                  </p:childTnLst>
                                </p:cTn>
                              </p:par>
                              <p:par>
                                <p:cTn id="59" presetID="10" presetClass="entr" presetSubtype="0" fill="hold" nodeType="withEffect">
                                  <p:stCondLst>
                                    <p:cond delay="0"/>
                                  </p:stCondLst>
                                  <p:childTnLst>
                                    <p:set>
                                      <p:cBhvr>
                                        <p:cTn id="60" dur="1" fill="hold">
                                          <p:stCondLst>
                                            <p:cond delay="0"/>
                                          </p:stCondLst>
                                        </p:cTn>
                                        <p:tgtEl>
                                          <p:spTgt spid="362"/>
                                        </p:tgtEl>
                                        <p:attrNameLst>
                                          <p:attrName>style.visibility</p:attrName>
                                        </p:attrNameLst>
                                      </p:cBhvr>
                                      <p:to>
                                        <p:strVal val="visible"/>
                                      </p:to>
                                    </p:set>
                                    <p:animEffect transition="in" filter="fade">
                                      <p:cBhvr>
                                        <p:cTn id="61" dur="1000"/>
                                        <p:tgtEl>
                                          <p:spTgt spid="362"/>
                                        </p:tgtEl>
                                      </p:cBhvr>
                                    </p:animEffect>
                                  </p:childTnLst>
                                </p:cTn>
                              </p:par>
                              <p:par>
                                <p:cTn id="62" presetID="10" presetClass="entr" presetSubtype="0" fill="hold" nodeType="withEffect">
                                  <p:stCondLst>
                                    <p:cond delay="0"/>
                                  </p:stCondLst>
                                  <p:childTnLst>
                                    <p:set>
                                      <p:cBhvr>
                                        <p:cTn id="63" dur="1" fill="hold">
                                          <p:stCondLst>
                                            <p:cond delay="0"/>
                                          </p:stCondLst>
                                        </p:cTn>
                                        <p:tgtEl>
                                          <p:spTgt spid="363"/>
                                        </p:tgtEl>
                                        <p:attrNameLst>
                                          <p:attrName>style.visibility</p:attrName>
                                        </p:attrNameLst>
                                      </p:cBhvr>
                                      <p:to>
                                        <p:strVal val="visible"/>
                                      </p:to>
                                    </p:set>
                                    <p:animEffect transition="in" filter="fade">
                                      <p:cBhvr>
                                        <p:cTn id="64" dur="1000"/>
                                        <p:tgtEl>
                                          <p:spTgt spid="363"/>
                                        </p:tgtEl>
                                      </p:cBhvr>
                                    </p:animEffect>
                                  </p:childTnLst>
                                </p:cTn>
                              </p:par>
                              <p:par>
                                <p:cTn id="65" presetID="10" presetClass="entr" presetSubtype="0" fill="hold" nodeType="withEffect">
                                  <p:stCondLst>
                                    <p:cond delay="0"/>
                                  </p:stCondLst>
                                  <p:childTnLst>
                                    <p:set>
                                      <p:cBhvr>
                                        <p:cTn id="66" dur="1" fill="hold">
                                          <p:stCondLst>
                                            <p:cond delay="0"/>
                                          </p:stCondLst>
                                        </p:cTn>
                                        <p:tgtEl>
                                          <p:spTgt spid="363"/>
                                        </p:tgtEl>
                                        <p:attrNameLst>
                                          <p:attrName>style.visibility</p:attrName>
                                        </p:attrNameLst>
                                      </p:cBhvr>
                                      <p:to>
                                        <p:strVal val="visible"/>
                                      </p:to>
                                    </p:set>
                                    <p:animEffect transition="in" filter="fade">
                                      <p:cBhvr>
                                        <p:cTn id="67" dur="1000"/>
                                        <p:tgtEl>
                                          <p:spTgt spid="363"/>
                                        </p:tgtEl>
                                      </p:cBhvr>
                                    </p:animEffect>
                                  </p:childTnLst>
                                </p:cTn>
                              </p:par>
                              <p:par>
                                <p:cTn id="68" presetID="10" presetClass="entr" presetSubtype="0" fill="hold" nodeType="withEffect">
                                  <p:stCondLst>
                                    <p:cond delay="0"/>
                                  </p:stCondLst>
                                  <p:childTnLst>
                                    <p:set>
                                      <p:cBhvr>
                                        <p:cTn id="69" dur="1" fill="hold">
                                          <p:stCondLst>
                                            <p:cond delay="0"/>
                                          </p:stCondLst>
                                        </p:cTn>
                                        <p:tgtEl>
                                          <p:spTgt spid="365"/>
                                        </p:tgtEl>
                                        <p:attrNameLst>
                                          <p:attrName>style.visibility</p:attrName>
                                        </p:attrNameLst>
                                      </p:cBhvr>
                                      <p:to>
                                        <p:strVal val="visible"/>
                                      </p:to>
                                    </p:set>
                                    <p:animEffect transition="in" filter="fade">
                                      <p:cBhvr>
                                        <p:cTn id="70" dur="1000"/>
                                        <p:tgtEl>
                                          <p:spTgt spid="365"/>
                                        </p:tgtEl>
                                      </p:cBhvr>
                                    </p:animEffect>
                                  </p:childTnLst>
                                </p:cTn>
                              </p:par>
                              <p:par>
                                <p:cTn id="71" presetID="10" presetClass="entr" presetSubtype="0" fill="hold" nodeType="withEffect">
                                  <p:stCondLst>
                                    <p:cond delay="0"/>
                                  </p:stCondLst>
                                  <p:childTnLst>
                                    <p:set>
                                      <p:cBhvr>
                                        <p:cTn id="72" dur="1" fill="hold">
                                          <p:stCondLst>
                                            <p:cond delay="0"/>
                                          </p:stCondLst>
                                        </p:cTn>
                                        <p:tgtEl>
                                          <p:spTgt spid="366"/>
                                        </p:tgtEl>
                                        <p:attrNameLst>
                                          <p:attrName>style.visibility</p:attrName>
                                        </p:attrNameLst>
                                      </p:cBhvr>
                                      <p:to>
                                        <p:strVal val="visible"/>
                                      </p:to>
                                    </p:set>
                                    <p:animEffect transition="in" filter="fade">
                                      <p:cBhvr>
                                        <p:cTn id="73" dur="1000"/>
                                        <p:tgtEl>
                                          <p:spTgt spid="366"/>
                                        </p:tgtEl>
                                      </p:cBhvr>
                                    </p:animEffect>
                                  </p:childTnLst>
                                </p:cTn>
                              </p:par>
                              <p:par>
                                <p:cTn id="74" presetID="10" presetClass="entr" presetSubtype="0" fill="hold" nodeType="withEffect">
                                  <p:stCondLst>
                                    <p:cond delay="0"/>
                                  </p:stCondLst>
                                  <p:childTnLst>
                                    <p:set>
                                      <p:cBhvr>
                                        <p:cTn id="75" dur="1" fill="hold">
                                          <p:stCondLst>
                                            <p:cond delay="0"/>
                                          </p:stCondLst>
                                        </p:cTn>
                                        <p:tgtEl>
                                          <p:spTgt spid="365"/>
                                        </p:tgtEl>
                                        <p:attrNameLst>
                                          <p:attrName>style.visibility</p:attrName>
                                        </p:attrNameLst>
                                      </p:cBhvr>
                                      <p:to>
                                        <p:strVal val="visible"/>
                                      </p:to>
                                    </p:set>
                                    <p:animEffect transition="in" filter="fade">
                                      <p:cBhvr>
                                        <p:cTn id="76" dur="1000"/>
                                        <p:tgtEl>
                                          <p:spTgt spid="365"/>
                                        </p:tgtEl>
                                      </p:cBhvr>
                                    </p:animEffect>
                                  </p:childTnLst>
                                </p:cTn>
                              </p:par>
                              <p:par>
                                <p:cTn id="77" presetID="10" presetClass="entr" presetSubtype="0" fill="hold" nodeType="withEffect">
                                  <p:stCondLst>
                                    <p:cond delay="0"/>
                                  </p:stCondLst>
                                  <p:childTnLst>
                                    <p:set>
                                      <p:cBhvr>
                                        <p:cTn id="78" dur="1" fill="hold">
                                          <p:stCondLst>
                                            <p:cond delay="0"/>
                                          </p:stCondLst>
                                        </p:cTn>
                                        <p:tgtEl>
                                          <p:spTgt spid="364"/>
                                        </p:tgtEl>
                                        <p:attrNameLst>
                                          <p:attrName>style.visibility</p:attrName>
                                        </p:attrNameLst>
                                      </p:cBhvr>
                                      <p:to>
                                        <p:strVal val="visible"/>
                                      </p:to>
                                    </p:set>
                                    <p:animEffect transition="in" filter="fade">
                                      <p:cBhvr>
                                        <p:cTn id="79" dur="1000"/>
                                        <p:tgtEl>
                                          <p:spTgt spid="36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1000"/>
                                        <p:tgtEl>
                                          <p:spTgt spid="350"/>
                                        </p:tgtEl>
                                      </p:cBhvr>
                                    </p:animEffect>
                                    <p:set>
                                      <p:cBhvr>
                                        <p:cTn id="84" dur="1" fill="hold">
                                          <p:stCondLst>
                                            <p:cond delay="1000"/>
                                          </p:stCondLst>
                                        </p:cTn>
                                        <p:tgtEl>
                                          <p:spTgt spid="350"/>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1000"/>
                                        <p:tgtEl>
                                          <p:spTgt spid="351"/>
                                        </p:tgtEl>
                                      </p:cBhvr>
                                    </p:animEffect>
                                    <p:set>
                                      <p:cBhvr>
                                        <p:cTn id="87" dur="1" fill="hold">
                                          <p:stCondLst>
                                            <p:cond delay="1000"/>
                                          </p:stCondLst>
                                        </p:cTn>
                                        <p:tgtEl>
                                          <p:spTgt spid="351"/>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1000"/>
                                        <p:tgtEl>
                                          <p:spTgt spid="352"/>
                                        </p:tgtEl>
                                      </p:cBhvr>
                                    </p:animEffect>
                                    <p:set>
                                      <p:cBhvr>
                                        <p:cTn id="90" dur="1" fill="hold">
                                          <p:stCondLst>
                                            <p:cond delay="1000"/>
                                          </p:stCondLst>
                                        </p:cTn>
                                        <p:tgtEl>
                                          <p:spTgt spid="352"/>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1000"/>
                                        <p:tgtEl>
                                          <p:spTgt spid="362"/>
                                        </p:tgtEl>
                                      </p:cBhvr>
                                    </p:animEffect>
                                    <p:set>
                                      <p:cBhvr>
                                        <p:cTn id="93" dur="1" fill="hold">
                                          <p:stCondLst>
                                            <p:cond delay="1000"/>
                                          </p:stCondLst>
                                        </p:cTn>
                                        <p:tgtEl>
                                          <p:spTgt spid="362"/>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1000"/>
                                        <p:tgtEl>
                                          <p:spTgt spid="363"/>
                                        </p:tgtEl>
                                      </p:cBhvr>
                                    </p:animEffect>
                                    <p:set>
                                      <p:cBhvr>
                                        <p:cTn id="96" dur="1" fill="hold">
                                          <p:stCondLst>
                                            <p:cond delay="1000"/>
                                          </p:stCondLst>
                                        </p:cTn>
                                        <p:tgtEl>
                                          <p:spTgt spid="363"/>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1000"/>
                                        <p:tgtEl>
                                          <p:spTgt spid="364"/>
                                        </p:tgtEl>
                                      </p:cBhvr>
                                    </p:animEffect>
                                    <p:set>
                                      <p:cBhvr>
                                        <p:cTn id="99" dur="1" fill="hold">
                                          <p:stCondLst>
                                            <p:cond delay="1000"/>
                                          </p:stCondLst>
                                        </p:cTn>
                                        <p:tgtEl>
                                          <p:spTgt spid="364"/>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1000"/>
                                        <p:tgtEl>
                                          <p:spTgt spid="365"/>
                                        </p:tgtEl>
                                      </p:cBhvr>
                                    </p:animEffect>
                                    <p:set>
                                      <p:cBhvr>
                                        <p:cTn id="102" dur="1" fill="hold">
                                          <p:stCondLst>
                                            <p:cond delay="1000"/>
                                          </p:stCondLst>
                                        </p:cTn>
                                        <p:tgtEl>
                                          <p:spTgt spid="365"/>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1000"/>
                                        <p:tgtEl>
                                          <p:spTgt spid="366"/>
                                        </p:tgtEl>
                                      </p:cBhvr>
                                    </p:animEffect>
                                    <p:set>
                                      <p:cBhvr>
                                        <p:cTn id="105" dur="1" fill="hold">
                                          <p:stCondLst>
                                            <p:cond delay="1000"/>
                                          </p:stCondLst>
                                        </p:cTn>
                                        <p:tgtEl>
                                          <p:spTgt spid="366"/>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1000"/>
                                        <p:tgtEl>
                                          <p:spTgt spid="353"/>
                                        </p:tgtEl>
                                      </p:cBhvr>
                                    </p:animEffect>
                                    <p:set>
                                      <p:cBhvr>
                                        <p:cTn id="108" dur="1" fill="hold">
                                          <p:stCondLst>
                                            <p:cond delay="1000"/>
                                          </p:stCondLst>
                                        </p:cTn>
                                        <p:tgtEl>
                                          <p:spTgt spid="35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1000"/>
                                        <p:tgtEl>
                                          <p:spTgt spid="355"/>
                                        </p:tgtEl>
                                      </p:cBhvr>
                                    </p:animEffect>
                                    <p:set>
                                      <p:cBhvr>
                                        <p:cTn id="111" dur="1" fill="hold">
                                          <p:stCondLst>
                                            <p:cond delay="1000"/>
                                          </p:stCondLst>
                                        </p:cTn>
                                        <p:tgtEl>
                                          <p:spTgt spid="355"/>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1000"/>
                                        <p:tgtEl>
                                          <p:spTgt spid="356"/>
                                        </p:tgtEl>
                                      </p:cBhvr>
                                    </p:animEffect>
                                    <p:set>
                                      <p:cBhvr>
                                        <p:cTn id="114" dur="1" fill="hold">
                                          <p:stCondLst>
                                            <p:cond delay="1000"/>
                                          </p:stCondLst>
                                        </p:cTn>
                                        <p:tgtEl>
                                          <p:spTgt spid="356"/>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1000"/>
                                        <p:tgtEl>
                                          <p:spTgt spid="358"/>
                                        </p:tgtEl>
                                      </p:cBhvr>
                                    </p:animEffect>
                                    <p:set>
                                      <p:cBhvr>
                                        <p:cTn id="117" dur="1" fill="hold">
                                          <p:stCondLst>
                                            <p:cond delay="1000"/>
                                          </p:stCondLst>
                                        </p:cTn>
                                        <p:tgtEl>
                                          <p:spTgt spid="35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1000"/>
                                        <p:tgtEl>
                                          <p:spTgt spid="359"/>
                                        </p:tgtEl>
                                      </p:cBhvr>
                                    </p:animEffect>
                                    <p:set>
                                      <p:cBhvr>
                                        <p:cTn id="120" dur="1" fill="hold">
                                          <p:stCondLst>
                                            <p:cond delay="1000"/>
                                          </p:stCondLst>
                                        </p:cTn>
                                        <p:tgtEl>
                                          <p:spTgt spid="359"/>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1000"/>
                                        <p:tgtEl>
                                          <p:spTgt spid="357"/>
                                        </p:tgtEl>
                                      </p:cBhvr>
                                    </p:animEffect>
                                    <p:set>
                                      <p:cBhvr>
                                        <p:cTn id="123" dur="1" fill="hold">
                                          <p:stCondLst>
                                            <p:cond delay="1000"/>
                                          </p:stCondLst>
                                        </p:cTn>
                                        <p:tgtEl>
                                          <p:spTgt spid="35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1000"/>
                                        <p:tgtEl>
                                          <p:spTgt spid="361"/>
                                        </p:tgtEl>
                                      </p:cBhvr>
                                    </p:animEffect>
                                    <p:set>
                                      <p:cBhvr>
                                        <p:cTn id="126" dur="1" fill="hold">
                                          <p:stCondLst>
                                            <p:cond delay="1000"/>
                                          </p:stCondLst>
                                        </p:cTn>
                                        <p:tgtEl>
                                          <p:spTgt spid="36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367"/>
                                        </p:tgtEl>
                                        <p:attrNameLst>
                                          <p:attrName>style.visibility</p:attrName>
                                        </p:attrNameLst>
                                      </p:cBhvr>
                                      <p:to>
                                        <p:strVal val="visible"/>
                                      </p:to>
                                    </p:set>
                                    <p:animEffect transition="in" filter="fade">
                                      <p:cBhvr>
                                        <p:cTn id="131" dur="1000"/>
                                        <p:tgtEl>
                                          <p:spTgt spid="367"/>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369"/>
                                        </p:tgtEl>
                                        <p:attrNameLst>
                                          <p:attrName>style.visibility</p:attrName>
                                        </p:attrNameLst>
                                      </p:cBhvr>
                                      <p:to>
                                        <p:strVal val="visible"/>
                                      </p:to>
                                    </p:set>
                                    <p:animEffect transition="in" filter="fade">
                                      <p:cBhvr>
                                        <p:cTn id="136" dur="1000"/>
                                        <p:tgtEl>
                                          <p:spTgt spid="369"/>
                                        </p:tgtEl>
                                      </p:cBhvr>
                                    </p:animEffect>
                                  </p:childTnLst>
                                </p:cTn>
                              </p:par>
                              <p:par>
                                <p:cTn id="137" presetID="10" presetClass="entr" presetSubtype="0" fill="hold" nodeType="withEffect">
                                  <p:stCondLst>
                                    <p:cond delay="0"/>
                                  </p:stCondLst>
                                  <p:childTnLst>
                                    <p:set>
                                      <p:cBhvr>
                                        <p:cTn id="138" dur="1" fill="hold">
                                          <p:stCondLst>
                                            <p:cond delay="0"/>
                                          </p:stCondLst>
                                        </p:cTn>
                                        <p:tgtEl>
                                          <p:spTgt spid="368"/>
                                        </p:tgtEl>
                                        <p:attrNameLst>
                                          <p:attrName>style.visibility</p:attrName>
                                        </p:attrNameLst>
                                      </p:cBhvr>
                                      <p:to>
                                        <p:strVal val="visible"/>
                                      </p:to>
                                    </p:set>
                                    <p:animEffect transition="in" filter="fade">
                                      <p:cBhvr>
                                        <p:cTn id="139"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lock_time</a:t>
            </a:r>
            <a:endParaRPr>
              <a:latin typeface="Trebuchet MS"/>
              <a:ea typeface="Trebuchet MS"/>
              <a:cs typeface="Trebuchet MS"/>
              <a:sym typeface="Trebuchet MS"/>
            </a:endParaRPr>
          </a:p>
        </p:txBody>
      </p:sp>
      <p:sp>
        <p:nvSpPr>
          <p:cNvPr id="375" name="Google Shape;375;p35"/>
          <p:cNvSpPr txBox="1">
            <a:spLocks noGrp="1"/>
          </p:cNvSpPr>
          <p:nvPr>
            <p:ph type="body" idx="1"/>
          </p:nvPr>
        </p:nvSpPr>
        <p:spPr>
          <a:xfrm>
            <a:off x="2085825" y="850475"/>
            <a:ext cx="8229600" cy="414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t>
            </a:r>
            <a:br>
              <a:rPr lang="en" sz="2400"/>
            </a:br>
            <a:r>
              <a:rPr lang="en" sz="2400"/>
              <a:t>    "hash":"5a42590...b8b6b",</a:t>
            </a:r>
            <a:br>
              <a:rPr lang="en" sz="2400"/>
            </a:br>
            <a:r>
              <a:rPr lang="en" sz="2400"/>
              <a:t>      "ver":1,</a:t>
            </a:r>
            <a:br>
              <a:rPr lang="en" sz="2400"/>
            </a:br>
            <a:r>
              <a:rPr lang="en" sz="2400"/>
              <a:t>      "vin_sz":2,</a:t>
            </a:r>
            <a:br>
              <a:rPr lang="en" sz="2400"/>
            </a:br>
            <a:r>
              <a:rPr lang="en" sz="2400"/>
              <a:t>      "vout_sz":1,</a:t>
            </a:r>
            <a:br>
              <a:rPr lang="en" sz="2400"/>
            </a:br>
            <a:r>
              <a:rPr lang="en" sz="2400"/>
              <a:t>      "lock_time":315415,</a:t>
            </a:r>
            <a:br>
              <a:rPr lang="en" sz="2400"/>
            </a:br>
            <a:r>
              <a:rPr lang="en" sz="2400"/>
              <a:t>      "size":404,</a:t>
            </a:r>
            <a:endParaRPr sz="2400"/>
          </a:p>
          <a:p>
            <a:pPr marL="0" lvl="0" indent="0" algn="l" rtl="0">
              <a:spcBef>
                <a:spcPts val="600"/>
              </a:spcBef>
              <a:spcAft>
                <a:spcPts val="0"/>
              </a:spcAft>
              <a:buNone/>
            </a:pPr>
            <a:r>
              <a:rPr lang="en" sz="2400"/>
              <a:t>...</a:t>
            </a:r>
            <a:endParaRPr sz="2400"/>
          </a:p>
          <a:p>
            <a:pPr marL="0" lvl="0" indent="0" algn="l" rtl="0">
              <a:spcBef>
                <a:spcPts val="600"/>
              </a:spcBef>
              <a:spcAft>
                <a:spcPts val="0"/>
              </a:spcAft>
              <a:buNone/>
            </a:pPr>
            <a:r>
              <a:rPr lang="en" sz="2400"/>
              <a:t>}</a:t>
            </a:r>
            <a:endParaRPr sz="2400"/>
          </a:p>
        </p:txBody>
      </p:sp>
      <p:sp>
        <p:nvSpPr>
          <p:cNvPr id="376" name="Google Shape;376;p35"/>
          <p:cNvSpPr/>
          <p:nvPr/>
        </p:nvSpPr>
        <p:spPr>
          <a:xfrm>
            <a:off x="4616400" y="3284750"/>
            <a:ext cx="3986100" cy="423300"/>
          </a:xfrm>
          <a:prstGeom prst="wedgeRectCallout">
            <a:avLst>
              <a:gd name="adj1" fmla="val -36192"/>
              <a:gd name="adj2" fmla="val -81461"/>
            </a:avLst>
          </a:prstGeom>
          <a:solidFill>
            <a:srgbClr val="C9DAF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Block index or real-world timestamp before which this transaction can’t be published</a:t>
            </a:r>
            <a:endParaRPr/>
          </a:p>
        </p:txBody>
      </p:sp>
    </p:spTree>
    <p:extLst>
      <p:ext uri="{BB962C8B-B14F-4D97-AF65-F5344CB8AC3E}">
        <p14:creationId xmlns:p14="http://schemas.microsoft.com/office/powerpoint/2010/main" val="220488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10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advanced scripts</a:t>
            </a:r>
            <a:endParaRPr>
              <a:latin typeface="Trebuchet MS"/>
              <a:ea typeface="Trebuchet MS"/>
              <a:cs typeface="Trebuchet MS"/>
              <a:sym typeface="Trebuchet MS"/>
            </a:endParaRPr>
          </a:p>
        </p:txBody>
      </p:sp>
      <p:sp>
        <p:nvSpPr>
          <p:cNvPr id="382" name="Google Shape;382;p36"/>
          <p:cNvSpPr txBox="1">
            <a:spLocks noGrp="1"/>
          </p:cNvSpPr>
          <p:nvPr>
            <p:ph type="body" idx="1"/>
          </p:nvPr>
        </p:nvSpPr>
        <p:spPr>
          <a:xfrm>
            <a:off x="457200" y="1200150"/>
            <a:ext cx="8348400" cy="3648900"/>
          </a:xfrm>
          <a:prstGeom prst="rect">
            <a:avLst/>
          </a:prstGeom>
        </p:spPr>
        <p:txBody>
          <a:bodyPr spcFirstLastPara="1" wrap="square" lIns="91425" tIns="91425" rIns="91425" bIns="91425" anchor="t" anchorCtr="0">
            <a:noAutofit/>
          </a:bodyPr>
          <a:lstStyle/>
          <a:p>
            <a:pPr marL="914400" lvl="0" indent="-419100" algn="l" rtl="0">
              <a:spcBef>
                <a:spcPts val="600"/>
              </a:spcBef>
              <a:spcAft>
                <a:spcPts val="0"/>
              </a:spcAft>
              <a:buSzPts val="3000"/>
              <a:buChar char="●"/>
            </a:pPr>
            <a:r>
              <a:rPr lang="en" dirty="0"/>
              <a:t>Multiplayer lotteries</a:t>
            </a:r>
            <a:endParaRPr dirty="0"/>
          </a:p>
          <a:p>
            <a:pPr marL="914400" lvl="0" indent="-419100" algn="l" rtl="0">
              <a:spcBef>
                <a:spcPts val="0"/>
              </a:spcBef>
              <a:spcAft>
                <a:spcPts val="0"/>
              </a:spcAft>
              <a:buSzPts val="3000"/>
              <a:buChar char="●"/>
            </a:pPr>
            <a:r>
              <a:rPr lang="en" dirty="0"/>
              <a:t>Hash pre-image challenges</a:t>
            </a:r>
            <a:endParaRPr dirty="0"/>
          </a:p>
          <a:p>
            <a:pPr marL="914400" lvl="0" indent="-419100" algn="l" rtl="0">
              <a:spcBef>
                <a:spcPts val="0"/>
              </a:spcBef>
              <a:spcAft>
                <a:spcPts val="0"/>
              </a:spcAft>
              <a:buSzPts val="3000"/>
              <a:buChar char="●"/>
            </a:pPr>
            <a:r>
              <a:rPr lang="en" dirty="0"/>
              <a:t>Coin-swapping </a:t>
            </a:r>
            <a:r>
              <a:rPr lang="en" dirty="0" smtClean="0"/>
              <a:t>protocols</a:t>
            </a:r>
            <a:endParaRPr dirty="0"/>
          </a:p>
        </p:txBody>
      </p:sp>
      <p:sp>
        <p:nvSpPr>
          <p:cNvPr id="383" name="Google Shape;383;p36"/>
          <p:cNvSpPr txBox="1"/>
          <p:nvPr/>
        </p:nvSpPr>
        <p:spPr>
          <a:xfrm>
            <a:off x="1383575" y="3733850"/>
            <a:ext cx="4931100" cy="807000"/>
          </a:xfrm>
          <a:prstGeom prst="rect">
            <a:avLst/>
          </a:prstGeom>
          <a:noFill/>
          <a:ln>
            <a:noFill/>
          </a:ln>
        </p:spPr>
        <p:txBody>
          <a:bodyPr spcFirstLastPara="1" wrap="square" lIns="91425" tIns="91425" rIns="91425" bIns="91425" anchor="t" anchorCtr="0">
            <a:noAutofit/>
          </a:bodyPr>
          <a:lstStyle/>
          <a:p>
            <a:pPr algn="ctr"/>
            <a:r>
              <a:rPr lang="en" sz="3600" b="1">
                <a:solidFill>
                  <a:srgbClr val="274E13"/>
                </a:solidFill>
                <a:latin typeface="Trebuchet MS"/>
                <a:ea typeface="Trebuchet MS"/>
                <a:cs typeface="Trebuchet MS"/>
                <a:sym typeface="Trebuchet MS"/>
              </a:rPr>
              <a:t>“Smart contracts”</a:t>
            </a:r>
            <a:endParaRPr sz="3600" b="1">
              <a:solidFill>
                <a:srgbClr val="274E13"/>
              </a:solidFill>
              <a:latin typeface="Trebuchet MS"/>
              <a:ea typeface="Trebuchet MS"/>
              <a:cs typeface="Trebuchet MS"/>
              <a:sym typeface="Trebuchet MS"/>
            </a:endParaRPr>
          </a:p>
        </p:txBody>
      </p:sp>
    </p:spTree>
    <p:extLst>
      <p:ext uri="{BB962C8B-B14F-4D97-AF65-F5344CB8AC3E}">
        <p14:creationId xmlns:p14="http://schemas.microsoft.com/office/powerpoint/2010/main" val="402543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4"/>
          <p:cNvSpPr txBox="1">
            <a:spLocks noGrp="1"/>
          </p:cNvSpPr>
          <p:nvPr>
            <p:ph type="subTitle" idx="1"/>
          </p:nvPr>
        </p:nvSpPr>
        <p:spPr>
          <a:xfrm>
            <a:off x="685800" y="1690471"/>
            <a:ext cx="7772400" cy="172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a:buNone/>
            </a:pPr>
            <a:endParaRPr sz="3000" b="0" i="0" u="none" strike="noStrike" cap="none" dirty="0">
              <a:solidFill>
                <a:schemeClr val="dk2"/>
              </a:solidFill>
              <a:latin typeface="Trebuchet MS"/>
              <a:ea typeface="Trebuchet MS"/>
              <a:cs typeface="Trebuchet MS"/>
              <a:sym typeface="Trebuchet MS"/>
            </a:endParaRPr>
          </a:p>
          <a:p>
            <a:pPr marL="0" marR="0" lvl="0" indent="0" algn="ctr" rtl="0">
              <a:lnSpc>
                <a:spcPct val="100000"/>
              </a:lnSpc>
              <a:spcBef>
                <a:spcPts val="0"/>
              </a:spcBef>
              <a:spcAft>
                <a:spcPts val="0"/>
              </a:spcAft>
              <a:buClr>
                <a:schemeClr val="dk2"/>
              </a:buClr>
              <a:buFont typeface="Trebuchet MS"/>
              <a:buNone/>
            </a:pPr>
            <a:r>
              <a:rPr lang="en" dirty="0"/>
              <a:t>The Bitcoin network</a:t>
            </a:r>
            <a:endParaRPr dirty="0"/>
          </a:p>
        </p:txBody>
      </p:sp>
    </p:spTree>
    <p:extLst>
      <p:ext uri="{BB962C8B-B14F-4D97-AF65-F5344CB8AC3E}">
        <p14:creationId xmlns:p14="http://schemas.microsoft.com/office/powerpoint/2010/main" val="30325100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Bitcoin P2P network</a:t>
            </a:r>
            <a:endParaRPr i="1"/>
          </a:p>
        </p:txBody>
      </p:sp>
      <p:sp>
        <p:nvSpPr>
          <p:cNvPr id="487" name="Google Shape;487;p45"/>
          <p:cNvSpPr txBox="1">
            <a:spLocks noGrp="1"/>
          </p:cNvSpPr>
          <p:nvPr>
            <p:ph type="body" idx="1"/>
          </p:nvPr>
        </p:nvSpPr>
        <p:spPr>
          <a:xfrm>
            <a:off x="457200" y="1200150"/>
            <a:ext cx="8348400" cy="3142800"/>
          </a:xfrm>
          <a:prstGeom prst="rect">
            <a:avLst/>
          </a:prstGeom>
        </p:spPr>
        <p:txBody>
          <a:bodyPr spcFirstLastPara="1" wrap="square" lIns="91425" tIns="91425" rIns="91425" bIns="91425" anchor="t" anchorCtr="0">
            <a:noAutofit/>
          </a:bodyPr>
          <a:lstStyle/>
          <a:p>
            <a:pPr marL="914400" lvl="0" indent="-419100" algn="l" rtl="0">
              <a:spcBef>
                <a:spcPts val="600"/>
              </a:spcBef>
              <a:spcAft>
                <a:spcPts val="0"/>
              </a:spcAft>
              <a:buSzPts val="3000"/>
              <a:buChar char="●"/>
            </a:pPr>
            <a:r>
              <a:rPr lang="en" dirty="0"/>
              <a:t>Ad-hoc protocol (runs on TCP port 8333)</a:t>
            </a:r>
            <a:endParaRPr dirty="0"/>
          </a:p>
          <a:p>
            <a:pPr marL="914400" lvl="0" indent="-419100" algn="l" rtl="0">
              <a:spcBef>
                <a:spcPts val="0"/>
              </a:spcBef>
              <a:spcAft>
                <a:spcPts val="0"/>
              </a:spcAft>
              <a:buSzPts val="3000"/>
              <a:buChar char="●"/>
            </a:pPr>
            <a:r>
              <a:rPr lang="en" dirty="0"/>
              <a:t>Ad-hoc network with random topology</a:t>
            </a:r>
            <a:endParaRPr dirty="0"/>
          </a:p>
          <a:p>
            <a:pPr marL="914400" lvl="0" indent="-419100" algn="l" rtl="0">
              <a:spcBef>
                <a:spcPts val="0"/>
              </a:spcBef>
              <a:spcAft>
                <a:spcPts val="0"/>
              </a:spcAft>
              <a:buSzPts val="3000"/>
              <a:buChar char="●"/>
            </a:pPr>
            <a:r>
              <a:rPr lang="en" dirty="0"/>
              <a:t>All nodes are equal</a:t>
            </a:r>
            <a:endParaRPr dirty="0"/>
          </a:p>
          <a:p>
            <a:pPr marL="914400" lvl="0" indent="-419100" algn="l" rtl="0">
              <a:spcBef>
                <a:spcPts val="0"/>
              </a:spcBef>
              <a:spcAft>
                <a:spcPts val="0"/>
              </a:spcAft>
              <a:buSzPts val="3000"/>
              <a:buChar char="●"/>
            </a:pPr>
            <a:r>
              <a:rPr lang="en" dirty="0"/>
              <a:t>New nodes can join at any </a:t>
            </a:r>
            <a:r>
              <a:rPr lang="en" dirty="0" smtClean="0"/>
              <a:t>time</a:t>
            </a:r>
          </a:p>
          <a:p>
            <a:pPr marL="1371600" lvl="1" indent="-419100">
              <a:buSzPts val="3000"/>
              <a:buChar char="●"/>
            </a:pPr>
            <a:r>
              <a:rPr lang="en" dirty="0" smtClean="0"/>
              <a:t>Network Changes over time - dynamic</a:t>
            </a:r>
            <a:endParaRPr dirty="0"/>
          </a:p>
          <a:p>
            <a:pPr marL="914400" lvl="0" indent="-419100" algn="l" rtl="0">
              <a:spcBef>
                <a:spcPts val="0"/>
              </a:spcBef>
              <a:spcAft>
                <a:spcPts val="0"/>
              </a:spcAft>
              <a:buSzPts val="3000"/>
              <a:buChar char="●"/>
            </a:pPr>
            <a:r>
              <a:rPr lang="en" dirty="0" smtClean="0"/>
              <a:t>No explict way to leave network</a:t>
            </a:r>
          </a:p>
          <a:p>
            <a:pPr marL="1371600" lvl="1" indent="-419100">
              <a:buSzPts val="3000"/>
              <a:buChar char="●"/>
            </a:pPr>
            <a:r>
              <a:rPr lang="en" dirty="0" smtClean="0"/>
              <a:t>Forget </a:t>
            </a:r>
            <a:r>
              <a:rPr lang="en" dirty="0"/>
              <a:t>non-responding nodes after 3 hr</a:t>
            </a:r>
            <a:endParaRPr dirty="0"/>
          </a:p>
        </p:txBody>
      </p:sp>
    </p:spTree>
    <p:extLst>
      <p:ext uri="{BB962C8B-B14F-4D97-AF65-F5344CB8AC3E}">
        <p14:creationId xmlns:p14="http://schemas.microsoft.com/office/powerpoint/2010/main" val="24475482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Joining the Bitcoin P2P network</a:t>
            </a:r>
            <a:endParaRPr i="1"/>
          </a:p>
        </p:txBody>
      </p:sp>
      <p:sp>
        <p:nvSpPr>
          <p:cNvPr id="493" name="Google Shape;493;p46"/>
          <p:cNvSpPr/>
          <p:nvPr/>
        </p:nvSpPr>
        <p:spPr>
          <a:xfrm>
            <a:off x="1509000" y="13157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494" name="Google Shape;494;p46"/>
          <p:cNvSpPr/>
          <p:nvPr/>
        </p:nvSpPr>
        <p:spPr>
          <a:xfrm>
            <a:off x="856875" y="32031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6</a:t>
            </a:r>
            <a:endParaRPr/>
          </a:p>
        </p:txBody>
      </p:sp>
      <p:sp>
        <p:nvSpPr>
          <p:cNvPr id="495" name="Google Shape;495;p46"/>
          <p:cNvSpPr/>
          <p:nvPr/>
        </p:nvSpPr>
        <p:spPr>
          <a:xfrm>
            <a:off x="2871375" y="41493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4</a:t>
            </a:r>
            <a:endParaRPr/>
          </a:p>
        </p:txBody>
      </p:sp>
      <p:sp>
        <p:nvSpPr>
          <p:cNvPr id="496" name="Google Shape;496;p46"/>
          <p:cNvSpPr/>
          <p:nvPr/>
        </p:nvSpPr>
        <p:spPr>
          <a:xfrm>
            <a:off x="6553600" y="18057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7</a:t>
            </a:r>
            <a:endParaRPr/>
          </a:p>
        </p:txBody>
      </p:sp>
      <p:sp>
        <p:nvSpPr>
          <p:cNvPr id="497" name="Google Shape;497;p46"/>
          <p:cNvSpPr/>
          <p:nvPr/>
        </p:nvSpPr>
        <p:spPr>
          <a:xfrm>
            <a:off x="4492500" y="30559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498" name="Google Shape;498;p46"/>
          <p:cNvSpPr/>
          <p:nvPr/>
        </p:nvSpPr>
        <p:spPr>
          <a:xfrm>
            <a:off x="4810550" y="117202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5</a:t>
            </a:r>
            <a:endParaRPr/>
          </a:p>
        </p:txBody>
      </p:sp>
      <p:sp>
        <p:nvSpPr>
          <p:cNvPr id="499" name="Google Shape;499;p46"/>
          <p:cNvSpPr/>
          <p:nvPr/>
        </p:nvSpPr>
        <p:spPr>
          <a:xfrm>
            <a:off x="6845175" y="33855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cxnSp>
        <p:nvCxnSpPr>
          <p:cNvPr id="500" name="Google Shape;500;p46"/>
          <p:cNvCxnSpPr>
            <a:stCxn id="493" idx="3"/>
            <a:endCxn id="494" idx="1"/>
          </p:cNvCxnSpPr>
          <p:nvPr/>
        </p:nvCxnSpPr>
        <p:spPr>
          <a:xfrm flipH="1">
            <a:off x="1220250" y="2079575"/>
            <a:ext cx="652200" cy="1123500"/>
          </a:xfrm>
          <a:prstGeom prst="straightConnector1">
            <a:avLst/>
          </a:prstGeom>
          <a:noFill/>
          <a:ln w="19050" cap="flat" cmpd="sng">
            <a:solidFill>
              <a:srgbClr val="000000"/>
            </a:solidFill>
            <a:prstDash val="solid"/>
            <a:round/>
            <a:headEnd type="triangle" w="med" len="med"/>
            <a:tailEnd type="triangle" w="med" len="med"/>
          </a:ln>
        </p:spPr>
      </p:cxnSp>
      <p:cxnSp>
        <p:nvCxnSpPr>
          <p:cNvPr id="501" name="Google Shape;501;p46"/>
          <p:cNvCxnSpPr>
            <a:stCxn id="498" idx="2"/>
            <a:endCxn id="493" idx="4"/>
          </p:cNvCxnSpPr>
          <p:nvPr/>
        </p:nvCxnSpPr>
        <p:spPr>
          <a:xfrm flipH="1">
            <a:off x="2235950" y="1553925"/>
            <a:ext cx="2574600" cy="143700"/>
          </a:xfrm>
          <a:prstGeom prst="straightConnector1">
            <a:avLst/>
          </a:prstGeom>
          <a:noFill/>
          <a:ln w="19050" cap="flat" cmpd="sng">
            <a:solidFill>
              <a:srgbClr val="000000"/>
            </a:solidFill>
            <a:prstDash val="solid"/>
            <a:round/>
            <a:headEnd type="triangle" w="med" len="med"/>
            <a:tailEnd type="triangle" w="med" len="med"/>
          </a:ln>
        </p:spPr>
      </p:cxnSp>
      <p:cxnSp>
        <p:nvCxnSpPr>
          <p:cNvPr id="502" name="Google Shape;502;p46"/>
          <p:cNvCxnSpPr>
            <a:stCxn id="497" idx="2"/>
          </p:cNvCxnSpPr>
          <p:nvPr/>
        </p:nvCxnSpPr>
        <p:spPr>
          <a:xfrm flipH="1">
            <a:off x="1583700" y="3437850"/>
            <a:ext cx="2908800" cy="100200"/>
          </a:xfrm>
          <a:prstGeom prst="straightConnector1">
            <a:avLst/>
          </a:prstGeom>
          <a:noFill/>
          <a:ln w="19050" cap="flat" cmpd="sng">
            <a:solidFill>
              <a:srgbClr val="000000"/>
            </a:solidFill>
            <a:prstDash val="solid"/>
            <a:round/>
            <a:headEnd type="triangle" w="med" len="med"/>
            <a:tailEnd type="triangle" w="med" len="med"/>
          </a:ln>
        </p:spPr>
      </p:cxnSp>
      <p:cxnSp>
        <p:nvCxnSpPr>
          <p:cNvPr id="503" name="Google Shape;503;p46"/>
          <p:cNvCxnSpPr>
            <a:stCxn id="496" idx="2"/>
            <a:endCxn id="497" idx="4"/>
          </p:cNvCxnSpPr>
          <p:nvPr/>
        </p:nvCxnSpPr>
        <p:spPr>
          <a:xfrm flipH="1">
            <a:off x="5219500" y="2187650"/>
            <a:ext cx="1334100" cy="1250100"/>
          </a:xfrm>
          <a:prstGeom prst="straightConnector1">
            <a:avLst/>
          </a:prstGeom>
          <a:noFill/>
          <a:ln w="19050" cap="flat" cmpd="sng">
            <a:solidFill>
              <a:srgbClr val="000000"/>
            </a:solidFill>
            <a:prstDash val="solid"/>
            <a:round/>
            <a:headEnd type="triangle" w="med" len="med"/>
            <a:tailEnd type="triangle" w="med" len="med"/>
          </a:ln>
        </p:spPr>
      </p:cxnSp>
      <p:cxnSp>
        <p:nvCxnSpPr>
          <p:cNvPr id="504" name="Google Shape;504;p46"/>
          <p:cNvCxnSpPr>
            <a:stCxn id="496" idx="2"/>
            <a:endCxn id="498" idx="4"/>
          </p:cNvCxnSpPr>
          <p:nvPr/>
        </p:nvCxnSpPr>
        <p:spPr>
          <a:xfrm rot="10800000">
            <a:off x="5537500" y="1554050"/>
            <a:ext cx="1016100" cy="633600"/>
          </a:xfrm>
          <a:prstGeom prst="straightConnector1">
            <a:avLst/>
          </a:prstGeom>
          <a:noFill/>
          <a:ln w="19050" cap="flat" cmpd="sng">
            <a:solidFill>
              <a:srgbClr val="000000"/>
            </a:solidFill>
            <a:prstDash val="solid"/>
            <a:round/>
            <a:headEnd type="triangle" w="med" len="med"/>
            <a:tailEnd type="triangle" w="med" len="med"/>
          </a:ln>
        </p:spPr>
      </p:cxnSp>
      <p:cxnSp>
        <p:nvCxnSpPr>
          <p:cNvPr id="505" name="Google Shape;505;p46"/>
          <p:cNvCxnSpPr>
            <a:stCxn id="497" idx="3"/>
          </p:cNvCxnSpPr>
          <p:nvPr/>
        </p:nvCxnSpPr>
        <p:spPr>
          <a:xfrm flipH="1">
            <a:off x="3514950" y="3819750"/>
            <a:ext cx="1341000" cy="422100"/>
          </a:xfrm>
          <a:prstGeom prst="straightConnector1">
            <a:avLst/>
          </a:prstGeom>
          <a:noFill/>
          <a:ln w="19050" cap="flat" cmpd="sng">
            <a:solidFill>
              <a:srgbClr val="000000"/>
            </a:solidFill>
            <a:prstDash val="solid"/>
            <a:round/>
            <a:headEnd type="triangle" w="med" len="med"/>
            <a:tailEnd type="triangle" w="med" len="med"/>
          </a:ln>
        </p:spPr>
      </p:cxnSp>
      <p:cxnSp>
        <p:nvCxnSpPr>
          <p:cNvPr id="506" name="Google Shape;506;p46"/>
          <p:cNvCxnSpPr>
            <a:stCxn id="499" idx="1"/>
          </p:cNvCxnSpPr>
          <p:nvPr/>
        </p:nvCxnSpPr>
        <p:spPr>
          <a:xfrm rot="10800000">
            <a:off x="6955725" y="2569500"/>
            <a:ext cx="252900" cy="816000"/>
          </a:xfrm>
          <a:prstGeom prst="straightConnector1">
            <a:avLst/>
          </a:prstGeom>
          <a:noFill/>
          <a:ln w="19050" cap="flat" cmpd="sng">
            <a:solidFill>
              <a:srgbClr val="000000"/>
            </a:solidFill>
            <a:prstDash val="solid"/>
            <a:round/>
            <a:headEnd type="triangle" w="med" len="med"/>
            <a:tailEnd type="triangle" w="med" len="med"/>
          </a:ln>
        </p:spPr>
      </p:cxnSp>
      <p:cxnSp>
        <p:nvCxnSpPr>
          <p:cNvPr id="507" name="Google Shape;507;p46"/>
          <p:cNvCxnSpPr>
            <a:stCxn id="499" idx="2"/>
            <a:endCxn id="495" idx="4"/>
          </p:cNvCxnSpPr>
          <p:nvPr/>
        </p:nvCxnSpPr>
        <p:spPr>
          <a:xfrm flipH="1">
            <a:off x="3598275" y="3767400"/>
            <a:ext cx="3246900" cy="763800"/>
          </a:xfrm>
          <a:prstGeom prst="straightConnector1">
            <a:avLst/>
          </a:prstGeom>
          <a:noFill/>
          <a:ln w="19050" cap="flat" cmpd="sng">
            <a:solidFill>
              <a:srgbClr val="000000"/>
            </a:solidFill>
            <a:prstDash val="solid"/>
            <a:round/>
            <a:headEnd type="triangle" w="med" len="med"/>
            <a:tailEnd type="triangle" w="med" len="med"/>
          </a:ln>
        </p:spPr>
      </p:cxnSp>
      <p:sp>
        <p:nvSpPr>
          <p:cNvPr id="508" name="Google Shape;508;p46"/>
          <p:cNvSpPr/>
          <p:nvPr/>
        </p:nvSpPr>
        <p:spPr>
          <a:xfrm>
            <a:off x="2788050" y="2185863"/>
            <a:ext cx="726900" cy="763800"/>
          </a:xfrm>
          <a:prstGeom prst="can">
            <a:avLst>
              <a:gd name="adj" fmla="val 25000"/>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8</a:t>
            </a:r>
            <a:endParaRPr/>
          </a:p>
        </p:txBody>
      </p:sp>
      <p:sp>
        <p:nvSpPr>
          <p:cNvPr id="509" name="Google Shape;509;p46"/>
          <p:cNvSpPr/>
          <p:nvPr/>
        </p:nvSpPr>
        <p:spPr>
          <a:xfrm>
            <a:off x="2934025" y="1425275"/>
            <a:ext cx="2220300" cy="654300"/>
          </a:xfrm>
          <a:prstGeom prst="wedgeEllipseCallout">
            <a:avLst>
              <a:gd name="adj1" fmla="val -20833"/>
              <a:gd name="adj2" fmla="val 62500"/>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Hello World! I’m ready to Bitcoin!</a:t>
            </a:r>
            <a:endParaRPr/>
          </a:p>
        </p:txBody>
      </p:sp>
      <p:cxnSp>
        <p:nvCxnSpPr>
          <p:cNvPr id="510" name="Google Shape;510;p46"/>
          <p:cNvCxnSpPr>
            <a:stCxn id="508" idx="4"/>
            <a:endCxn id="509" idx="4"/>
          </p:cNvCxnSpPr>
          <p:nvPr/>
        </p:nvCxnSpPr>
        <p:spPr>
          <a:xfrm rot="10800000" flipH="1">
            <a:off x="3514950" y="1983662"/>
            <a:ext cx="1314300" cy="584100"/>
          </a:xfrm>
          <a:prstGeom prst="straightConnector1">
            <a:avLst/>
          </a:prstGeom>
          <a:noFill/>
          <a:ln w="19050" cap="flat" cmpd="sng">
            <a:solidFill>
              <a:schemeClr val="dk2"/>
            </a:solidFill>
            <a:prstDash val="dash"/>
            <a:round/>
            <a:headEnd type="none" w="med" len="med"/>
            <a:tailEnd type="triangle" w="med" len="med"/>
          </a:ln>
        </p:spPr>
      </p:cxnSp>
      <p:sp>
        <p:nvSpPr>
          <p:cNvPr id="511" name="Google Shape;511;p46"/>
          <p:cNvSpPr txBox="1"/>
          <p:nvPr/>
        </p:nvSpPr>
        <p:spPr>
          <a:xfrm>
            <a:off x="3818525" y="2217070"/>
            <a:ext cx="1179900" cy="3195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getaddr()</a:t>
            </a:r>
            <a:endParaRPr>
              <a:latin typeface="Courier New"/>
              <a:ea typeface="Courier New"/>
              <a:cs typeface="Courier New"/>
              <a:sym typeface="Courier New"/>
            </a:endParaRPr>
          </a:p>
        </p:txBody>
      </p:sp>
      <p:cxnSp>
        <p:nvCxnSpPr>
          <p:cNvPr id="512" name="Google Shape;512;p46"/>
          <p:cNvCxnSpPr>
            <a:stCxn id="498" idx="3"/>
          </p:cNvCxnSpPr>
          <p:nvPr/>
        </p:nvCxnSpPr>
        <p:spPr>
          <a:xfrm flipH="1">
            <a:off x="3459800" y="1935825"/>
            <a:ext cx="1714200" cy="852300"/>
          </a:xfrm>
          <a:prstGeom prst="straightConnector1">
            <a:avLst/>
          </a:prstGeom>
          <a:noFill/>
          <a:ln w="19050" cap="flat" cmpd="sng">
            <a:solidFill>
              <a:schemeClr val="dk2"/>
            </a:solidFill>
            <a:prstDash val="dash"/>
            <a:round/>
            <a:headEnd type="none" w="med" len="med"/>
            <a:tailEnd type="triangle" w="med" len="med"/>
          </a:ln>
        </p:spPr>
      </p:cxnSp>
      <p:sp>
        <p:nvSpPr>
          <p:cNvPr id="513" name="Google Shape;513;p46"/>
          <p:cNvSpPr txBox="1"/>
          <p:nvPr/>
        </p:nvSpPr>
        <p:spPr>
          <a:xfrm>
            <a:off x="4266000" y="2217070"/>
            <a:ext cx="1179900" cy="3195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1, 7</a:t>
            </a:r>
            <a:endParaRPr>
              <a:latin typeface="Courier New"/>
              <a:ea typeface="Courier New"/>
              <a:cs typeface="Courier New"/>
              <a:sym typeface="Courier New"/>
            </a:endParaRPr>
          </a:p>
        </p:txBody>
      </p:sp>
      <p:cxnSp>
        <p:nvCxnSpPr>
          <p:cNvPr id="514" name="Google Shape;514;p46"/>
          <p:cNvCxnSpPr>
            <a:stCxn id="508" idx="2"/>
          </p:cNvCxnSpPr>
          <p:nvPr/>
        </p:nvCxnSpPr>
        <p:spPr>
          <a:xfrm rot="10800000">
            <a:off x="2235750" y="2033462"/>
            <a:ext cx="552300" cy="534300"/>
          </a:xfrm>
          <a:prstGeom prst="straightConnector1">
            <a:avLst/>
          </a:prstGeom>
          <a:noFill/>
          <a:ln w="19050" cap="flat" cmpd="sng">
            <a:solidFill>
              <a:schemeClr val="dk2"/>
            </a:solidFill>
            <a:prstDash val="dash"/>
            <a:round/>
            <a:headEnd type="none" w="med" len="med"/>
            <a:tailEnd type="triangle" w="med" len="med"/>
          </a:ln>
        </p:spPr>
      </p:cxnSp>
      <p:cxnSp>
        <p:nvCxnSpPr>
          <p:cNvPr id="515" name="Google Shape;515;p46"/>
          <p:cNvCxnSpPr>
            <a:stCxn id="508" idx="4"/>
          </p:cNvCxnSpPr>
          <p:nvPr/>
        </p:nvCxnSpPr>
        <p:spPr>
          <a:xfrm rot="10800000" flipH="1">
            <a:off x="3514950" y="2217362"/>
            <a:ext cx="2870700" cy="350400"/>
          </a:xfrm>
          <a:prstGeom prst="straightConnector1">
            <a:avLst/>
          </a:prstGeom>
          <a:noFill/>
          <a:ln w="19050" cap="flat" cmpd="sng">
            <a:solidFill>
              <a:schemeClr val="dk2"/>
            </a:solidFill>
            <a:prstDash val="dash"/>
            <a:round/>
            <a:headEnd type="none" w="med" len="med"/>
            <a:tailEnd type="triangle" w="med" len="med"/>
          </a:ln>
        </p:spPr>
      </p:cxnSp>
      <p:sp>
        <p:nvSpPr>
          <p:cNvPr id="516" name="Google Shape;516;p46"/>
          <p:cNvSpPr txBox="1"/>
          <p:nvPr/>
        </p:nvSpPr>
        <p:spPr>
          <a:xfrm>
            <a:off x="4998425" y="2255632"/>
            <a:ext cx="1179900" cy="3195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getaddr()</a:t>
            </a:r>
            <a:endParaRPr>
              <a:latin typeface="Courier New"/>
              <a:ea typeface="Courier New"/>
              <a:cs typeface="Courier New"/>
              <a:sym typeface="Courier New"/>
            </a:endParaRPr>
          </a:p>
        </p:txBody>
      </p:sp>
      <p:sp>
        <p:nvSpPr>
          <p:cNvPr id="517" name="Google Shape;517;p46"/>
          <p:cNvSpPr txBox="1"/>
          <p:nvPr/>
        </p:nvSpPr>
        <p:spPr>
          <a:xfrm>
            <a:off x="1754125" y="2232820"/>
            <a:ext cx="1179900" cy="319500"/>
          </a:xfrm>
          <a:prstGeom prst="rect">
            <a:avLst/>
          </a:prstGeom>
          <a:noFill/>
          <a:ln>
            <a:noFill/>
          </a:ln>
        </p:spPr>
        <p:txBody>
          <a:bodyPr spcFirstLastPara="1" wrap="square" lIns="91425" tIns="91425" rIns="91425" bIns="91425" anchor="t" anchorCtr="0">
            <a:noAutofit/>
          </a:bodyPr>
          <a:lstStyle/>
          <a:p>
            <a:r>
              <a:rPr lang="en">
                <a:latin typeface="Courier New"/>
                <a:ea typeface="Courier New"/>
                <a:cs typeface="Courier New"/>
                <a:sym typeface="Courier New"/>
              </a:rPr>
              <a:t>getaddr()</a:t>
            </a:r>
            <a:endParaRPr>
              <a:latin typeface="Courier New"/>
              <a:ea typeface="Courier New"/>
              <a:cs typeface="Courier New"/>
              <a:sym typeface="Courier New"/>
            </a:endParaRPr>
          </a:p>
        </p:txBody>
      </p:sp>
      <p:cxnSp>
        <p:nvCxnSpPr>
          <p:cNvPr id="518" name="Google Shape;518;p46"/>
          <p:cNvCxnSpPr>
            <a:stCxn id="498" idx="3"/>
            <a:endCxn id="508" idx="4"/>
          </p:cNvCxnSpPr>
          <p:nvPr/>
        </p:nvCxnSpPr>
        <p:spPr>
          <a:xfrm flipH="1">
            <a:off x="3515000" y="1935825"/>
            <a:ext cx="1659000" cy="631800"/>
          </a:xfrm>
          <a:prstGeom prst="straightConnector1">
            <a:avLst/>
          </a:prstGeom>
          <a:noFill/>
          <a:ln w="19050" cap="flat" cmpd="sng">
            <a:solidFill>
              <a:srgbClr val="000000"/>
            </a:solidFill>
            <a:prstDash val="solid"/>
            <a:round/>
            <a:headEnd type="triangle" w="med" len="med"/>
            <a:tailEnd type="triangle" w="med" len="med"/>
          </a:ln>
        </p:spPr>
      </p:cxnSp>
      <p:cxnSp>
        <p:nvCxnSpPr>
          <p:cNvPr id="519" name="Google Shape;519;p46"/>
          <p:cNvCxnSpPr/>
          <p:nvPr/>
        </p:nvCxnSpPr>
        <p:spPr>
          <a:xfrm>
            <a:off x="2171500" y="2079475"/>
            <a:ext cx="644100" cy="487800"/>
          </a:xfrm>
          <a:prstGeom prst="straightConnector1">
            <a:avLst/>
          </a:prstGeom>
          <a:noFill/>
          <a:ln w="19050" cap="flat" cmpd="sng">
            <a:solidFill>
              <a:srgbClr val="000000"/>
            </a:solidFill>
            <a:prstDash val="solid"/>
            <a:round/>
            <a:headEnd type="triangle" w="med" len="med"/>
            <a:tailEnd type="triangle" w="med" len="med"/>
          </a:ln>
        </p:spPr>
      </p:cxnSp>
      <p:cxnSp>
        <p:nvCxnSpPr>
          <p:cNvPr id="520" name="Google Shape;520;p46"/>
          <p:cNvCxnSpPr>
            <a:stCxn id="508" idx="3"/>
          </p:cNvCxnSpPr>
          <p:nvPr/>
        </p:nvCxnSpPr>
        <p:spPr>
          <a:xfrm flipH="1">
            <a:off x="1573500" y="2949662"/>
            <a:ext cx="1578000" cy="390300"/>
          </a:xfrm>
          <a:prstGeom prst="straightConnector1">
            <a:avLst/>
          </a:prstGeom>
          <a:noFill/>
          <a:ln w="19050" cap="flat" cmpd="sng">
            <a:solidFill>
              <a:srgbClr val="000000"/>
            </a:solidFill>
            <a:prstDash val="solid"/>
            <a:round/>
            <a:headEnd type="triangle" w="med" len="med"/>
            <a:tailEnd type="triangle" w="med" len="med"/>
          </a:ln>
        </p:spPr>
      </p:cxnSp>
    </p:spTree>
    <p:extLst>
      <p:ext uri="{BB962C8B-B14F-4D97-AF65-F5344CB8AC3E}">
        <p14:creationId xmlns:p14="http://schemas.microsoft.com/office/powerpoint/2010/main" val="30242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fade">
                                      <p:cBhvr>
                                        <p:cTn id="7" dur="1000"/>
                                        <p:tgtEl>
                                          <p:spTgt spid="508"/>
                                        </p:tgtEl>
                                      </p:cBhvr>
                                    </p:animEffect>
                                  </p:childTnLst>
                                </p:cTn>
                              </p:par>
                              <p:par>
                                <p:cTn id="8" presetID="10" presetClass="entr" presetSubtype="0" fill="hold" nodeType="withEffect">
                                  <p:stCondLst>
                                    <p:cond delay="0"/>
                                  </p:stCondLst>
                                  <p:childTnLst>
                                    <p:set>
                                      <p:cBhvr>
                                        <p:cTn id="9" dur="1" fill="hold">
                                          <p:stCondLst>
                                            <p:cond delay="0"/>
                                          </p:stCondLst>
                                        </p:cTn>
                                        <p:tgtEl>
                                          <p:spTgt spid="509"/>
                                        </p:tgtEl>
                                        <p:attrNameLst>
                                          <p:attrName>style.visibility</p:attrName>
                                        </p:attrNameLst>
                                      </p:cBhvr>
                                      <p:to>
                                        <p:strVal val="visible"/>
                                      </p:to>
                                    </p:set>
                                    <p:animEffect transition="in" filter="fade">
                                      <p:cBhvr>
                                        <p:cTn id="10" dur="1000"/>
                                        <p:tgtEl>
                                          <p:spTgt spid="5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509"/>
                                        </p:tgtEl>
                                      </p:cBhvr>
                                    </p:animEffect>
                                    <p:set>
                                      <p:cBhvr>
                                        <p:cTn id="15" dur="1" fill="hold">
                                          <p:stCondLst>
                                            <p:cond delay="1000"/>
                                          </p:stCondLst>
                                        </p:cTn>
                                        <p:tgtEl>
                                          <p:spTgt spid="509"/>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11"/>
                                        </p:tgtEl>
                                        <p:attrNameLst>
                                          <p:attrName>style.visibility</p:attrName>
                                        </p:attrNameLst>
                                      </p:cBhvr>
                                      <p:to>
                                        <p:strVal val="visible"/>
                                      </p:to>
                                    </p:set>
                                    <p:animEffect transition="in" filter="fade">
                                      <p:cBhvr>
                                        <p:cTn id="18" dur="1000"/>
                                        <p:tgtEl>
                                          <p:spTgt spid="511"/>
                                        </p:tgtEl>
                                      </p:cBhvr>
                                    </p:animEffect>
                                  </p:childTnLst>
                                </p:cTn>
                              </p:par>
                              <p:par>
                                <p:cTn id="19" presetID="10" presetClass="entr" presetSubtype="0" fill="hold" nodeType="withEffect">
                                  <p:stCondLst>
                                    <p:cond delay="0"/>
                                  </p:stCondLst>
                                  <p:childTnLst>
                                    <p:set>
                                      <p:cBhvr>
                                        <p:cTn id="20" dur="1" fill="hold">
                                          <p:stCondLst>
                                            <p:cond delay="0"/>
                                          </p:stCondLst>
                                        </p:cTn>
                                        <p:tgtEl>
                                          <p:spTgt spid="510"/>
                                        </p:tgtEl>
                                        <p:attrNameLst>
                                          <p:attrName>style.visibility</p:attrName>
                                        </p:attrNameLst>
                                      </p:cBhvr>
                                      <p:to>
                                        <p:strVal val="visible"/>
                                      </p:to>
                                    </p:set>
                                    <p:animEffect transition="in" filter="fade">
                                      <p:cBhvr>
                                        <p:cTn id="21" dur="1000"/>
                                        <p:tgtEl>
                                          <p:spTgt spid="5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511"/>
                                        </p:tgtEl>
                                      </p:cBhvr>
                                    </p:animEffect>
                                    <p:set>
                                      <p:cBhvr>
                                        <p:cTn id="26" dur="1" fill="hold">
                                          <p:stCondLst>
                                            <p:cond delay="1000"/>
                                          </p:stCondLst>
                                        </p:cTn>
                                        <p:tgtEl>
                                          <p:spTgt spid="511"/>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000"/>
                                        <p:tgtEl>
                                          <p:spTgt spid="510"/>
                                        </p:tgtEl>
                                      </p:cBhvr>
                                    </p:animEffect>
                                    <p:set>
                                      <p:cBhvr>
                                        <p:cTn id="29" dur="1" fill="hold">
                                          <p:stCondLst>
                                            <p:cond delay="1000"/>
                                          </p:stCondLst>
                                        </p:cTn>
                                        <p:tgtEl>
                                          <p:spTgt spid="51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513"/>
                                        </p:tgtEl>
                                        <p:attrNameLst>
                                          <p:attrName>style.visibility</p:attrName>
                                        </p:attrNameLst>
                                      </p:cBhvr>
                                      <p:to>
                                        <p:strVal val="visible"/>
                                      </p:to>
                                    </p:set>
                                    <p:animEffect transition="in" filter="fade">
                                      <p:cBhvr>
                                        <p:cTn id="32" dur="1000"/>
                                        <p:tgtEl>
                                          <p:spTgt spid="513"/>
                                        </p:tgtEl>
                                      </p:cBhvr>
                                    </p:animEffect>
                                  </p:childTnLst>
                                </p:cTn>
                              </p:par>
                              <p:par>
                                <p:cTn id="33" presetID="10" presetClass="entr" presetSubtype="0" fill="hold" nodeType="withEffect">
                                  <p:stCondLst>
                                    <p:cond delay="0"/>
                                  </p:stCondLst>
                                  <p:childTnLst>
                                    <p:set>
                                      <p:cBhvr>
                                        <p:cTn id="34" dur="1" fill="hold">
                                          <p:stCondLst>
                                            <p:cond delay="0"/>
                                          </p:stCondLst>
                                        </p:cTn>
                                        <p:tgtEl>
                                          <p:spTgt spid="512"/>
                                        </p:tgtEl>
                                        <p:attrNameLst>
                                          <p:attrName>style.visibility</p:attrName>
                                        </p:attrNameLst>
                                      </p:cBhvr>
                                      <p:to>
                                        <p:strVal val="visible"/>
                                      </p:to>
                                    </p:set>
                                    <p:animEffect transition="in" filter="fade">
                                      <p:cBhvr>
                                        <p:cTn id="35" dur="1000"/>
                                        <p:tgtEl>
                                          <p:spTgt spid="5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1400"/>
                                        <p:tgtEl>
                                          <p:spTgt spid="512"/>
                                        </p:tgtEl>
                                      </p:cBhvr>
                                    </p:animEffect>
                                    <p:set>
                                      <p:cBhvr>
                                        <p:cTn id="40" dur="1" fill="hold">
                                          <p:stCondLst>
                                            <p:cond delay="1400"/>
                                          </p:stCondLst>
                                        </p:cTn>
                                        <p:tgtEl>
                                          <p:spTgt spid="512"/>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1000"/>
                                        <p:tgtEl>
                                          <p:spTgt spid="513"/>
                                        </p:tgtEl>
                                      </p:cBhvr>
                                    </p:animEffect>
                                    <p:set>
                                      <p:cBhvr>
                                        <p:cTn id="43" dur="1" fill="hold">
                                          <p:stCondLst>
                                            <p:cond delay="1000"/>
                                          </p:stCondLst>
                                        </p:cTn>
                                        <p:tgtEl>
                                          <p:spTgt spid="513"/>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514"/>
                                        </p:tgtEl>
                                        <p:attrNameLst>
                                          <p:attrName>style.visibility</p:attrName>
                                        </p:attrNameLst>
                                      </p:cBhvr>
                                      <p:to>
                                        <p:strVal val="visible"/>
                                      </p:to>
                                    </p:set>
                                    <p:animEffect transition="in" filter="fade">
                                      <p:cBhvr>
                                        <p:cTn id="46" dur="1000"/>
                                        <p:tgtEl>
                                          <p:spTgt spid="514"/>
                                        </p:tgtEl>
                                      </p:cBhvr>
                                    </p:animEffect>
                                  </p:childTnLst>
                                </p:cTn>
                              </p:par>
                              <p:par>
                                <p:cTn id="47" presetID="10" presetClass="entr" presetSubtype="0" fill="hold" nodeType="withEffect">
                                  <p:stCondLst>
                                    <p:cond delay="0"/>
                                  </p:stCondLst>
                                  <p:childTnLst>
                                    <p:set>
                                      <p:cBhvr>
                                        <p:cTn id="48" dur="1" fill="hold">
                                          <p:stCondLst>
                                            <p:cond delay="0"/>
                                          </p:stCondLst>
                                        </p:cTn>
                                        <p:tgtEl>
                                          <p:spTgt spid="516"/>
                                        </p:tgtEl>
                                        <p:attrNameLst>
                                          <p:attrName>style.visibility</p:attrName>
                                        </p:attrNameLst>
                                      </p:cBhvr>
                                      <p:to>
                                        <p:strVal val="visible"/>
                                      </p:to>
                                    </p:set>
                                    <p:animEffect transition="in" filter="fade">
                                      <p:cBhvr>
                                        <p:cTn id="49" dur="1000"/>
                                        <p:tgtEl>
                                          <p:spTgt spid="516"/>
                                        </p:tgtEl>
                                      </p:cBhvr>
                                    </p:animEffect>
                                  </p:childTnLst>
                                </p:cTn>
                              </p:par>
                              <p:par>
                                <p:cTn id="50" presetID="10" presetClass="entr" presetSubtype="0" fill="hold" nodeType="withEffect">
                                  <p:stCondLst>
                                    <p:cond delay="0"/>
                                  </p:stCondLst>
                                  <p:childTnLst>
                                    <p:set>
                                      <p:cBhvr>
                                        <p:cTn id="51" dur="1" fill="hold">
                                          <p:stCondLst>
                                            <p:cond delay="0"/>
                                          </p:stCondLst>
                                        </p:cTn>
                                        <p:tgtEl>
                                          <p:spTgt spid="517"/>
                                        </p:tgtEl>
                                        <p:attrNameLst>
                                          <p:attrName>style.visibility</p:attrName>
                                        </p:attrNameLst>
                                      </p:cBhvr>
                                      <p:to>
                                        <p:strVal val="visible"/>
                                      </p:to>
                                    </p:set>
                                    <p:animEffect transition="in" filter="fade">
                                      <p:cBhvr>
                                        <p:cTn id="52" dur="1000"/>
                                        <p:tgtEl>
                                          <p:spTgt spid="517"/>
                                        </p:tgtEl>
                                      </p:cBhvr>
                                    </p:animEffect>
                                  </p:childTnLst>
                                </p:cTn>
                              </p:par>
                              <p:par>
                                <p:cTn id="53" presetID="10" presetClass="entr" presetSubtype="0" fill="hold" nodeType="withEffect">
                                  <p:stCondLst>
                                    <p:cond delay="0"/>
                                  </p:stCondLst>
                                  <p:childTnLst>
                                    <p:set>
                                      <p:cBhvr>
                                        <p:cTn id="54" dur="1" fill="hold">
                                          <p:stCondLst>
                                            <p:cond delay="0"/>
                                          </p:stCondLst>
                                        </p:cTn>
                                        <p:tgtEl>
                                          <p:spTgt spid="515"/>
                                        </p:tgtEl>
                                        <p:attrNameLst>
                                          <p:attrName>style.visibility</p:attrName>
                                        </p:attrNameLst>
                                      </p:cBhvr>
                                      <p:to>
                                        <p:strVal val="visible"/>
                                      </p:to>
                                    </p:set>
                                    <p:animEffect transition="in" filter="fade">
                                      <p:cBhvr>
                                        <p:cTn id="55" dur="1000"/>
                                        <p:tgtEl>
                                          <p:spTgt spid="51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1700"/>
                                        <p:tgtEl>
                                          <p:spTgt spid="514"/>
                                        </p:tgtEl>
                                      </p:cBhvr>
                                    </p:animEffect>
                                    <p:set>
                                      <p:cBhvr>
                                        <p:cTn id="60" dur="1" fill="hold">
                                          <p:stCondLst>
                                            <p:cond delay="1700"/>
                                          </p:stCondLst>
                                        </p:cTn>
                                        <p:tgtEl>
                                          <p:spTgt spid="514"/>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1000"/>
                                        <p:tgtEl>
                                          <p:spTgt spid="515"/>
                                        </p:tgtEl>
                                      </p:cBhvr>
                                    </p:animEffect>
                                    <p:set>
                                      <p:cBhvr>
                                        <p:cTn id="63" dur="1" fill="hold">
                                          <p:stCondLst>
                                            <p:cond delay="1000"/>
                                          </p:stCondLst>
                                        </p:cTn>
                                        <p:tgtEl>
                                          <p:spTgt spid="51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1000"/>
                                        <p:tgtEl>
                                          <p:spTgt spid="516"/>
                                        </p:tgtEl>
                                      </p:cBhvr>
                                    </p:animEffect>
                                    <p:set>
                                      <p:cBhvr>
                                        <p:cTn id="66" dur="1" fill="hold">
                                          <p:stCondLst>
                                            <p:cond delay="1000"/>
                                          </p:stCondLst>
                                        </p:cTn>
                                        <p:tgtEl>
                                          <p:spTgt spid="516"/>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1000"/>
                                        <p:tgtEl>
                                          <p:spTgt spid="517"/>
                                        </p:tgtEl>
                                      </p:cBhvr>
                                    </p:animEffect>
                                    <p:set>
                                      <p:cBhvr>
                                        <p:cTn id="69" dur="1" fill="hold">
                                          <p:stCondLst>
                                            <p:cond delay="1000"/>
                                          </p:stCondLst>
                                        </p:cTn>
                                        <p:tgtEl>
                                          <p:spTgt spid="51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19"/>
                                        </p:tgtEl>
                                        <p:attrNameLst>
                                          <p:attrName>style.visibility</p:attrName>
                                        </p:attrNameLst>
                                      </p:cBhvr>
                                      <p:to>
                                        <p:strVal val="visible"/>
                                      </p:to>
                                    </p:set>
                                    <p:animEffect transition="in" filter="fade">
                                      <p:cBhvr>
                                        <p:cTn id="74" dur="1000"/>
                                        <p:tgtEl>
                                          <p:spTgt spid="519"/>
                                        </p:tgtEl>
                                      </p:cBhvr>
                                    </p:animEffect>
                                  </p:childTnLst>
                                </p:cTn>
                              </p:par>
                              <p:par>
                                <p:cTn id="75" presetID="10" presetClass="entr" presetSubtype="0" fill="hold" nodeType="withEffect">
                                  <p:stCondLst>
                                    <p:cond delay="0"/>
                                  </p:stCondLst>
                                  <p:childTnLst>
                                    <p:set>
                                      <p:cBhvr>
                                        <p:cTn id="76" dur="1" fill="hold">
                                          <p:stCondLst>
                                            <p:cond delay="0"/>
                                          </p:stCondLst>
                                        </p:cTn>
                                        <p:tgtEl>
                                          <p:spTgt spid="520"/>
                                        </p:tgtEl>
                                        <p:attrNameLst>
                                          <p:attrName>style.visibility</p:attrName>
                                        </p:attrNameLst>
                                      </p:cBhvr>
                                      <p:to>
                                        <p:strVal val="visible"/>
                                      </p:to>
                                    </p:set>
                                    <p:animEffect transition="in" filter="fade">
                                      <p:cBhvr>
                                        <p:cTn id="77" dur="1000"/>
                                        <p:tgtEl>
                                          <p:spTgt spid="520"/>
                                        </p:tgtEl>
                                      </p:cBhvr>
                                    </p:animEffect>
                                  </p:childTnLst>
                                </p:cTn>
                              </p:par>
                              <p:par>
                                <p:cTn id="78" presetID="10" presetClass="entr" presetSubtype="0" fill="hold" nodeType="withEffect">
                                  <p:stCondLst>
                                    <p:cond delay="0"/>
                                  </p:stCondLst>
                                  <p:childTnLst>
                                    <p:set>
                                      <p:cBhvr>
                                        <p:cTn id="79" dur="1" fill="hold">
                                          <p:stCondLst>
                                            <p:cond delay="0"/>
                                          </p:stCondLst>
                                        </p:cTn>
                                        <p:tgtEl>
                                          <p:spTgt spid="518"/>
                                        </p:tgtEl>
                                        <p:attrNameLst>
                                          <p:attrName>style.visibility</p:attrName>
                                        </p:attrNameLst>
                                      </p:cBhvr>
                                      <p:to>
                                        <p:strVal val="visible"/>
                                      </p:to>
                                    </p:set>
                                    <p:animEffect transition="in" filter="fade">
                                      <p:cBhvr>
                                        <p:cTn id="80" dur="1000"/>
                                        <p:tgtEl>
                                          <p:spTgt spid="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Transaction propagation (flooding)</a:t>
            </a:r>
            <a:endParaRPr i="1"/>
          </a:p>
        </p:txBody>
      </p:sp>
      <p:sp>
        <p:nvSpPr>
          <p:cNvPr id="526" name="Google Shape;526;p47"/>
          <p:cNvSpPr/>
          <p:nvPr/>
        </p:nvSpPr>
        <p:spPr>
          <a:xfrm>
            <a:off x="1509000" y="13157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527" name="Google Shape;527;p47"/>
          <p:cNvSpPr/>
          <p:nvPr/>
        </p:nvSpPr>
        <p:spPr>
          <a:xfrm>
            <a:off x="856875" y="32031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6</a:t>
            </a:r>
            <a:endParaRPr/>
          </a:p>
        </p:txBody>
      </p:sp>
      <p:sp>
        <p:nvSpPr>
          <p:cNvPr id="528" name="Google Shape;528;p47"/>
          <p:cNvSpPr/>
          <p:nvPr/>
        </p:nvSpPr>
        <p:spPr>
          <a:xfrm>
            <a:off x="2871375" y="41493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4</a:t>
            </a:r>
            <a:endParaRPr/>
          </a:p>
        </p:txBody>
      </p:sp>
      <p:sp>
        <p:nvSpPr>
          <p:cNvPr id="529" name="Google Shape;529;p47"/>
          <p:cNvSpPr/>
          <p:nvPr/>
        </p:nvSpPr>
        <p:spPr>
          <a:xfrm>
            <a:off x="6553600" y="18057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7</a:t>
            </a:r>
            <a:endParaRPr/>
          </a:p>
        </p:txBody>
      </p:sp>
      <p:sp>
        <p:nvSpPr>
          <p:cNvPr id="530" name="Google Shape;530;p47"/>
          <p:cNvSpPr/>
          <p:nvPr/>
        </p:nvSpPr>
        <p:spPr>
          <a:xfrm>
            <a:off x="4492500" y="30559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531" name="Google Shape;531;p47"/>
          <p:cNvSpPr/>
          <p:nvPr/>
        </p:nvSpPr>
        <p:spPr>
          <a:xfrm>
            <a:off x="4810550" y="117202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5</a:t>
            </a:r>
            <a:endParaRPr/>
          </a:p>
        </p:txBody>
      </p:sp>
      <p:sp>
        <p:nvSpPr>
          <p:cNvPr id="532" name="Google Shape;532;p47"/>
          <p:cNvSpPr/>
          <p:nvPr/>
        </p:nvSpPr>
        <p:spPr>
          <a:xfrm>
            <a:off x="6845175" y="33855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cxnSp>
        <p:nvCxnSpPr>
          <p:cNvPr id="533" name="Google Shape;533;p47"/>
          <p:cNvCxnSpPr>
            <a:stCxn id="526" idx="3"/>
            <a:endCxn id="527" idx="1"/>
          </p:cNvCxnSpPr>
          <p:nvPr/>
        </p:nvCxnSpPr>
        <p:spPr>
          <a:xfrm flipH="1">
            <a:off x="1220250" y="2079575"/>
            <a:ext cx="652200" cy="1123500"/>
          </a:xfrm>
          <a:prstGeom prst="straightConnector1">
            <a:avLst/>
          </a:prstGeom>
          <a:noFill/>
          <a:ln w="19050" cap="flat" cmpd="sng">
            <a:solidFill>
              <a:srgbClr val="000000"/>
            </a:solidFill>
            <a:prstDash val="solid"/>
            <a:round/>
            <a:headEnd type="triangle" w="med" len="med"/>
            <a:tailEnd type="triangle" w="med" len="med"/>
          </a:ln>
        </p:spPr>
      </p:cxnSp>
      <p:cxnSp>
        <p:nvCxnSpPr>
          <p:cNvPr id="534" name="Google Shape;534;p47"/>
          <p:cNvCxnSpPr>
            <a:stCxn id="531" idx="2"/>
            <a:endCxn id="526" idx="4"/>
          </p:cNvCxnSpPr>
          <p:nvPr/>
        </p:nvCxnSpPr>
        <p:spPr>
          <a:xfrm flipH="1">
            <a:off x="2235950" y="1553925"/>
            <a:ext cx="2574600" cy="143700"/>
          </a:xfrm>
          <a:prstGeom prst="straightConnector1">
            <a:avLst/>
          </a:prstGeom>
          <a:noFill/>
          <a:ln w="19050" cap="flat" cmpd="sng">
            <a:solidFill>
              <a:srgbClr val="000000"/>
            </a:solidFill>
            <a:prstDash val="solid"/>
            <a:round/>
            <a:headEnd type="triangle" w="med" len="med"/>
            <a:tailEnd type="triangle" w="med" len="med"/>
          </a:ln>
        </p:spPr>
      </p:cxnSp>
      <p:cxnSp>
        <p:nvCxnSpPr>
          <p:cNvPr id="535" name="Google Shape;535;p47"/>
          <p:cNvCxnSpPr>
            <a:stCxn id="530" idx="2"/>
          </p:cNvCxnSpPr>
          <p:nvPr/>
        </p:nvCxnSpPr>
        <p:spPr>
          <a:xfrm flipH="1">
            <a:off x="1583700" y="3437850"/>
            <a:ext cx="2908800" cy="100200"/>
          </a:xfrm>
          <a:prstGeom prst="straightConnector1">
            <a:avLst/>
          </a:prstGeom>
          <a:noFill/>
          <a:ln w="19050" cap="flat" cmpd="sng">
            <a:solidFill>
              <a:srgbClr val="000000"/>
            </a:solidFill>
            <a:prstDash val="solid"/>
            <a:round/>
            <a:headEnd type="triangle" w="med" len="med"/>
            <a:tailEnd type="triangle" w="med" len="med"/>
          </a:ln>
        </p:spPr>
      </p:cxnSp>
      <p:cxnSp>
        <p:nvCxnSpPr>
          <p:cNvPr id="536" name="Google Shape;536;p47"/>
          <p:cNvCxnSpPr>
            <a:stCxn id="529" idx="2"/>
            <a:endCxn id="530" idx="4"/>
          </p:cNvCxnSpPr>
          <p:nvPr/>
        </p:nvCxnSpPr>
        <p:spPr>
          <a:xfrm flipH="1">
            <a:off x="5219500" y="2187650"/>
            <a:ext cx="1334100" cy="1250100"/>
          </a:xfrm>
          <a:prstGeom prst="straightConnector1">
            <a:avLst/>
          </a:prstGeom>
          <a:noFill/>
          <a:ln w="19050" cap="flat" cmpd="sng">
            <a:solidFill>
              <a:srgbClr val="000000"/>
            </a:solidFill>
            <a:prstDash val="solid"/>
            <a:round/>
            <a:headEnd type="triangle" w="med" len="med"/>
            <a:tailEnd type="triangle" w="med" len="med"/>
          </a:ln>
        </p:spPr>
      </p:cxnSp>
      <p:cxnSp>
        <p:nvCxnSpPr>
          <p:cNvPr id="537" name="Google Shape;537;p47"/>
          <p:cNvCxnSpPr>
            <a:stCxn id="529" idx="2"/>
            <a:endCxn id="531" idx="4"/>
          </p:cNvCxnSpPr>
          <p:nvPr/>
        </p:nvCxnSpPr>
        <p:spPr>
          <a:xfrm rot="10800000">
            <a:off x="5537500" y="1554050"/>
            <a:ext cx="1016100" cy="633600"/>
          </a:xfrm>
          <a:prstGeom prst="straightConnector1">
            <a:avLst/>
          </a:prstGeom>
          <a:noFill/>
          <a:ln w="19050" cap="flat" cmpd="sng">
            <a:solidFill>
              <a:srgbClr val="000000"/>
            </a:solidFill>
            <a:prstDash val="solid"/>
            <a:round/>
            <a:headEnd type="triangle" w="med" len="med"/>
            <a:tailEnd type="triangle" w="med" len="med"/>
          </a:ln>
        </p:spPr>
      </p:cxnSp>
      <p:cxnSp>
        <p:nvCxnSpPr>
          <p:cNvPr id="538" name="Google Shape;538;p47"/>
          <p:cNvCxnSpPr>
            <a:stCxn id="530" idx="3"/>
          </p:cNvCxnSpPr>
          <p:nvPr/>
        </p:nvCxnSpPr>
        <p:spPr>
          <a:xfrm flipH="1">
            <a:off x="3514950" y="3819750"/>
            <a:ext cx="1341000" cy="422100"/>
          </a:xfrm>
          <a:prstGeom prst="straightConnector1">
            <a:avLst/>
          </a:prstGeom>
          <a:noFill/>
          <a:ln w="19050" cap="flat" cmpd="sng">
            <a:solidFill>
              <a:srgbClr val="000000"/>
            </a:solidFill>
            <a:prstDash val="solid"/>
            <a:round/>
            <a:headEnd type="triangle" w="med" len="med"/>
            <a:tailEnd type="triangle" w="med" len="med"/>
          </a:ln>
        </p:spPr>
      </p:cxnSp>
      <p:cxnSp>
        <p:nvCxnSpPr>
          <p:cNvPr id="539" name="Google Shape;539;p47"/>
          <p:cNvCxnSpPr>
            <a:stCxn id="532" idx="1"/>
          </p:cNvCxnSpPr>
          <p:nvPr/>
        </p:nvCxnSpPr>
        <p:spPr>
          <a:xfrm rot="10800000">
            <a:off x="6955725" y="2569500"/>
            <a:ext cx="252900" cy="816000"/>
          </a:xfrm>
          <a:prstGeom prst="straightConnector1">
            <a:avLst/>
          </a:prstGeom>
          <a:noFill/>
          <a:ln w="19050" cap="flat" cmpd="sng">
            <a:solidFill>
              <a:srgbClr val="000000"/>
            </a:solidFill>
            <a:prstDash val="solid"/>
            <a:round/>
            <a:headEnd type="triangle" w="med" len="med"/>
            <a:tailEnd type="triangle" w="med" len="med"/>
          </a:ln>
        </p:spPr>
      </p:cxnSp>
      <p:cxnSp>
        <p:nvCxnSpPr>
          <p:cNvPr id="540" name="Google Shape;540;p47"/>
          <p:cNvCxnSpPr>
            <a:stCxn id="532" idx="2"/>
            <a:endCxn id="528" idx="4"/>
          </p:cNvCxnSpPr>
          <p:nvPr/>
        </p:nvCxnSpPr>
        <p:spPr>
          <a:xfrm flipH="1">
            <a:off x="3598275" y="3767400"/>
            <a:ext cx="3246900" cy="763800"/>
          </a:xfrm>
          <a:prstGeom prst="straightConnector1">
            <a:avLst/>
          </a:prstGeom>
          <a:noFill/>
          <a:ln w="19050" cap="flat" cmpd="sng">
            <a:solidFill>
              <a:srgbClr val="000000"/>
            </a:solidFill>
            <a:prstDash val="solid"/>
            <a:round/>
            <a:headEnd type="triangle" w="med" len="med"/>
            <a:tailEnd type="triangle" w="med" len="med"/>
          </a:ln>
        </p:spPr>
      </p:cxnSp>
      <p:sp>
        <p:nvSpPr>
          <p:cNvPr id="541" name="Google Shape;541;p47"/>
          <p:cNvSpPr/>
          <p:nvPr/>
        </p:nvSpPr>
        <p:spPr>
          <a:xfrm>
            <a:off x="2788050" y="2185863"/>
            <a:ext cx="726900" cy="763800"/>
          </a:xfrm>
          <a:prstGeom prst="can">
            <a:avLst>
              <a:gd name="adj" fmla="val 25000"/>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8</a:t>
            </a:r>
            <a:endParaRPr/>
          </a:p>
        </p:txBody>
      </p:sp>
      <p:cxnSp>
        <p:nvCxnSpPr>
          <p:cNvPr id="542" name="Google Shape;542;p47"/>
          <p:cNvCxnSpPr/>
          <p:nvPr/>
        </p:nvCxnSpPr>
        <p:spPr>
          <a:xfrm>
            <a:off x="2171500" y="2079475"/>
            <a:ext cx="644100" cy="487800"/>
          </a:xfrm>
          <a:prstGeom prst="straightConnector1">
            <a:avLst/>
          </a:prstGeom>
          <a:noFill/>
          <a:ln w="19050" cap="flat" cmpd="sng">
            <a:solidFill>
              <a:srgbClr val="000000"/>
            </a:solidFill>
            <a:prstDash val="solid"/>
            <a:round/>
            <a:headEnd type="triangle" w="med" len="med"/>
            <a:tailEnd type="triangle" w="med" len="med"/>
          </a:ln>
        </p:spPr>
      </p:cxnSp>
      <p:cxnSp>
        <p:nvCxnSpPr>
          <p:cNvPr id="543" name="Google Shape;543;p47"/>
          <p:cNvCxnSpPr>
            <a:stCxn id="541" idx="3"/>
          </p:cNvCxnSpPr>
          <p:nvPr/>
        </p:nvCxnSpPr>
        <p:spPr>
          <a:xfrm flipH="1">
            <a:off x="1573500" y="2949662"/>
            <a:ext cx="1578000" cy="390300"/>
          </a:xfrm>
          <a:prstGeom prst="straightConnector1">
            <a:avLst/>
          </a:prstGeom>
          <a:noFill/>
          <a:ln w="19050" cap="flat" cmpd="sng">
            <a:solidFill>
              <a:srgbClr val="000000"/>
            </a:solidFill>
            <a:prstDash val="solid"/>
            <a:round/>
            <a:headEnd type="triangle" w="med" len="med"/>
            <a:tailEnd type="triangle" w="med" len="med"/>
          </a:ln>
        </p:spPr>
      </p:cxnSp>
      <p:cxnSp>
        <p:nvCxnSpPr>
          <p:cNvPr id="544" name="Google Shape;544;p47"/>
          <p:cNvCxnSpPr>
            <a:stCxn id="531" idx="3"/>
            <a:endCxn id="541" idx="4"/>
          </p:cNvCxnSpPr>
          <p:nvPr/>
        </p:nvCxnSpPr>
        <p:spPr>
          <a:xfrm flipH="1">
            <a:off x="3515000" y="1935825"/>
            <a:ext cx="1659000" cy="631800"/>
          </a:xfrm>
          <a:prstGeom prst="straightConnector1">
            <a:avLst/>
          </a:prstGeom>
          <a:noFill/>
          <a:ln w="19050" cap="flat" cmpd="sng">
            <a:solidFill>
              <a:srgbClr val="000000"/>
            </a:solidFill>
            <a:prstDash val="solid"/>
            <a:round/>
            <a:headEnd type="triangle" w="med" len="med"/>
            <a:tailEnd type="triangle" w="med" len="med"/>
          </a:ln>
        </p:spPr>
      </p:cxnSp>
      <p:sp>
        <p:nvSpPr>
          <p:cNvPr id="545" name="Google Shape;545;p47"/>
          <p:cNvSpPr/>
          <p:nvPr/>
        </p:nvSpPr>
        <p:spPr>
          <a:xfrm>
            <a:off x="3151500" y="3154275"/>
            <a:ext cx="1255800" cy="8574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New tx!</a:t>
            </a:r>
            <a:endParaRPr/>
          </a:p>
          <a:p>
            <a:r>
              <a:rPr lang="en"/>
              <a:t>A→B</a:t>
            </a:r>
            <a:endParaRPr/>
          </a:p>
        </p:txBody>
      </p:sp>
      <p:sp>
        <p:nvSpPr>
          <p:cNvPr id="546" name="Google Shape;546;p47"/>
          <p:cNvSpPr txBox="1"/>
          <p:nvPr/>
        </p:nvSpPr>
        <p:spPr>
          <a:xfrm>
            <a:off x="2961375" y="4715225"/>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47" name="Google Shape;547;p47"/>
          <p:cNvSpPr txBox="1"/>
          <p:nvPr/>
        </p:nvSpPr>
        <p:spPr>
          <a:xfrm>
            <a:off x="4582500" y="3623700"/>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48" name="Google Shape;548;p47"/>
          <p:cNvSpPr txBox="1"/>
          <p:nvPr/>
        </p:nvSpPr>
        <p:spPr>
          <a:xfrm>
            <a:off x="6935175" y="3958950"/>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49" name="Google Shape;549;p47"/>
          <p:cNvSpPr txBox="1"/>
          <p:nvPr/>
        </p:nvSpPr>
        <p:spPr>
          <a:xfrm>
            <a:off x="978825" y="3767400"/>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50" name="Google Shape;550;p47"/>
          <p:cNvSpPr txBox="1"/>
          <p:nvPr/>
        </p:nvSpPr>
        <p:spPr>
          <a:xfrm>
            <a:off x="5296775" y="4149300"/>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551" name="Google Shape;551;p47"/>
          <p:cNvSpPr txBox="1"/>
          <p:nvPr/>
        </p:nvSpPr>
        <p:spPr>
          <a:xfrm>
            <a:off x="7112825" y="2837850"/>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552" name="Google Shape;552;p47"/>
          <p:cNvSpPr txBox="1"/>
          <p:nvPr/>
        </p:nvSpPr>
        <p:spPr>
          <a:xfrm>
            <a:off x="4090800" y="4111350"/>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553" name="Google Shape;553;p47"/>
          <p:cNvSpPr txBox="1"/>
          <p:nvPr/>
        </p:nvSpPr>
        <p:spPr>
          <a:xfrm>
            <a:off x="2375350" y="3249238"/>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554" name="Google Shape;554;p47"/>
          <p:cNvSpPr txBox="1"/>
          <p:nvPr/>
        </p:nvSpPr>
        <p:spPr>
          <a:xfrm>
            <a:off x="5821800" y="2787525"/>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555" name="Google Shape;555;p47"/>
          <p:cNvSpPr txBox="1"/>
          <p:nvPr/>
        </p:nvSpPr>
        <p:spPr>
          <a:xfrm>
            <a:off x="6643600" y="2364600"/>
            <a:ext cx="546900" cy="143700"/>
          </a:xfrm>
          <a:prstGeom prst="rect">
            <a:avLst/>
          </a:prstGeom>
          <a:solidFill>
            <a:srgbClr val="A4C2F4"/>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56" name="Google Shape;556;p47"/>
          <p:cNvSpPr/>
          <p:nvPr/>
        </p:nvSpPr>
        <p:spPr>
          <a:xfrm>
            <a:off x="7150025" y="987950"/>
            <a:ext cx="1578000" cy="8574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Already heard that!</a:t>
            </a:r>
            <a:endParaRPr/>
          </a:p>
        </p:txBody>
      </p:sp>
    </p:spTree>
    <p:extLst>
      <p:ext uri="{BB962C8B-B14F-4D97-AF65-F5344CB8AC3E}">
        <p14:creationId xmlns:p14="http://schemas.microsoft.com/office/powerpoint/2010/main" val="16940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animEffect transition="in" filter="fade">
                                      <p:cBhvr>
                                        <p:cTn id="7" dur="1000"/>
                                        <p:tgtEl>
                                          <p:spTgt spid="5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545"/>
                                        </p:tgtEl>
                                      </p:cBhvr>
                                    </p:animEffect>
                                    <p:set>
                                      <p:cBhvr>
                                        <p:cTn id="12" dur="1" fill="hold">
                                          <p:stCondLst>
                                            <p:cond delay="1000"/>
                                          </p:stCondLst>
                                        </p:cTn>
                                        <p:tgtEl>
                                          <p:spTgt spid="54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50"/>
                                        </p:tgtEl>
                                        <p:attrNameLst>
                                          <p:attrName>style.visibility</p:attrName>
                                        </p:attrNameLst>
                                      </p:cBhvr>
                                      <p:to>
                                        <p:strVal val="visible"/>
                                      </p:to>
                                    </p:set>
                                    <p:animEffect transition="in" filter="fade">
                                      <p:cBhvr>
                                        <p:cTn id="15" dur="1000"/>
                                        <p:tgtEl>
                                          <p:spTgt spid="550"/>
                                        </p:tgtEl>
                                      </p:cBhvr>
                                    </p:animEffect>
                                  </p:childTnLst>
                                </p:cTn>
                              </p:par>
                              <p:par>
                                <p:cTn id="16" presetID="10" presetClass="entr" presetSubtype="0" fill="hold" nodeType="withEffect">
                                  <p:stCondLst>
                                    <p:cond delay="0"/>
                                  </p:stCondLst>
                                  <p:childTnLst>
                                    <p:set>
                                      <p:cBhvr>
                                        <p:cTn id="17" dur="1" fill="hold">
                                          <p:stCondLst>
                                            <p:cond delay="0"/>
                                          </p:stCondLst>
                                        </p:cTn>
                                        <p:tgtEl>
                                          <p:spTgt spid="552"/>
                                        </p:tgtEl>
                                        <p:attrNameLst>
                                          <p:attrName>style.visibility</p:attrName>
                                        </p:attrNameLst>
                                      </p:cBhvr>
                                      <p:to>
                                        <p:strVal val="visible"/>
                                      </p:to>
                                    </p:set>
                                    <p:animEffect transition="in" filter="fade">
                                      <p:cBhvr>
                                        <p:cTn id="18" dur="1000"/>
                                        <p:tgtEl>
                                          <p:spTgt spid="552"/>
                                        </p:tgtEl>
                                      </p:cBhvr>
                                    </p:animEffect>
                                  </p:childTnLst>
                                </p:cTn>
                              </p:par>
                              <p:par>
                                <p:cTn id="19" presetID="10" presetClass="entr" presetSubtype="0" fill="hold" nodeType="withEffect">
                                  <p:stCondLst>
                                    <p:cond delay="0"/>
                                  </p:stCondLst>
                                  <p:childTnLst>
                                    <p:set>
                                      <p:cBhvr>
                                        <p:cTn id="20" dur="1" fill="hold">
                                          <p:stCondLst>
                                            <p:cond delay="0"/>
                                          </p:stCondLst>
                                        </p:cTn>
                                        <p:tgtEl>
                                          <p:spTgt spid="546"/>
                                        </p:tgtEl>
                                        <p:attrNameLst>
                                          <p:attrName>style.visibility</p:attrName>
                                        </p:attrNameLst>
                                      </p:cBhvr>
                                      <p:to>
                                        <p:strVal val="visible"/>
                                      </p:to>
                                    </p:set>
                                    <p:animEffect transition="in" filter="fade">
                                      <p:cBhvr>
                                        <p:cTn id="21" dur="1000"/>
                                        <p:tgtEl>
                                          <p:spTgt spid="54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fade">
                                      <p:cBhvr>
                                        <p:cTn id="26" dur="1000"/>
                                        <p:tgtEl>
                                          <p:spTgt spid="548"/>
                                        </p:tgtEl>
                                      </p:cBhvr>
                                    </p:animEffect>
                                  </p:childTnLst>
                                </p:cTn>
                              </p:par>
                              <p:par>
                                <p:cTn id="27" presetID="10" presetClass="entr" presetSubtype="0" fill="hold" nodeType="withEffect">
                                  <p:stCondLst>
                                    <p:cond delay="0"/>
                                  </p:stCondLst>
                                  <p:childTnLst>
                                    <p:set>
                                      <p:cBhvr>
                                        <p:cTn id="28" dur="1" fill="hold">
                                          <p:stCondLst>
                                            <p:cond delay="0"/>
                                          </p:stCondLst>
                                        </p:cTn>
                                        <p:tgtEl>
                                          <p:spTgt spid="547"/>
                                        </p:tgtEl>
                                        <p:attrNameLst>
                                          <p:attrName>style.visibility</p:attrName>
                                        </p:attrNameLst>
                                      </p:cBhvr>
                                      <p:to>
                                        <p:strVal val="visible"/>
                                      </p:to>
                                    </p:set>
                                    <p:animEffect transition="in" filter="fade">
                                      <p:cBhvr>
                                        <p:cTn id="29" dur="1000"/>
                                        <p:tgtEl>
                                          <p:spTgt spid="547"/>
                                        </p:tgtEl>
                                      </p:cBhvr>
                                    </p:animEffect>
                                  </p:childTnLst>
                                </p:cTn>
                              </p:par>
                              <p:par>
                                <p:cTn id="30" presetID="10" presetClass="exit" presetSubtype="0" fill="hold" nodeType="withEffect">
                                  <p:stCondLst>
                                    <p:cond delay="0"/>
                                  </p:stCondLst>
                                  <p:childTnLst>
                                    <p:animEffect transition="out" filter="fade">
                                      <p:cBhvr>
                                        <p:cTn id="31" dur="1000"/>
                                        <p:tgtEl>
                                          <p:spTgt spid="550"/>
                                        </p:tgtEl>
                                      </p:cBhvr>
                                    </p:animEffect>
                                    <p:set>
                                      <p:cBhvr>
                                        <p:cTn id="32" dur="1" fill="hold">
                                          <p:stCondLst>
                                            <p:cond delay="1000"/>
                                          </p:stCondLst>
                                        </p:cTn>
                                        <p:tgtEl>
                                          <p:spTgt spid="55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1000"/>
                                        <p:tgtEl>
                                          <p:spTgt spid="552"/>
                                        </p:tgtEl>
                                      </p:cBhvr>
                                    </p:animEffect>
                                    <p:set>
                                      <p:cBhvr>
                                        <p:cTn id="35" dur="1" fill="hold">
                                          <p:stCondLst>
                                            <p:cond delay="1000"/>
                                          </p:stCondLst>
                                        </p:cTn>
                                        <p:tgtEl>
                                          <p:spTgt spid="55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53"/>
                                        </p:tgtEl>
                                        <p:attrNameLst>
                                          <p:attrName>style.visibility</p:attrName>
                                        </p:attrNameLst>
                                      </p:cBhvr>
                                      <p:to>
                                        <p:strVal val="visible"/>
                                      </p:to>
                                    </p:set>
                                    <p:animEffect transition="in" filter="fade">
                                      <p:cBhvr>
                                        <p:cTn id="40" dur="1200"/>
                                        <p:tgtEl>
                                          <p:spTgt spid="553"/>
                                        </p:tgtEl>
                                      </p:cBhvr>
                                    </p:animEffect>
                                  </p:childTnLst>
                                </p:cTn>
                              </p:par>
                              <p:par>
                                <p:cTn id="41" presetID="10" presetClass="entr" presetSubtype="0" fill="hold" nodeType="withEffect">
                                  <p:stCondLst>
                                    <p:cond delay="0"/>
                                  </p:stCondLst>
                                  <p:childTnLst>
                                    <p:set>
                                      <p:cBhvr>
                                        <p:cTn id="42" dur="1" fill="hold">
                                          <p:stCondLst>
                                            <p:cond delay="0"/>
                                          </p:stCondLst>
                                        </p:cTn>
                                        <p:tgtEl>
                                          <p:spTgt spid="554"/>
                                        </p:tgtEl>
                                        <p:attrNameLst>
                                          <p:attrName>style.visibility</p:attrName>
                                        </p:attrNameLst>
                                      </p:cBhvr>
                                      <p:to>
                                        <p:strVal val="visible"/>
                                      </p:to>
                                    </p:set>
                                    <p:animEffect transition="in" filter="fade">
                                      <p:cBhvr>
                                        <p:cTn id="43" dur="1000"/>
                                        <p:tgtEl>
                                          <p:spTgt spid="554"/>
                                        </p:tgtEl>
                                      </p:cBhvr>
                                    </p:animEffect>
                                  </p:childTnLst>
                                </p:cTn>
                              </p:par>
                              <p:par>
                                <p:cTn id="44" presetID="10" presetClass="entr" presetSubtype="0" fill="hold" nodeType="withEffect">
                                  <p:stCondLst>
                                    <p:cond delay="0"/>
                                  </p:stCondLst>
                                  <p:childTnLst>
                                    <p:set>
                                      <p:cBhvr>
                                        <p:cTn id="45" dur="1" fill="hold">
                                          <p:stCondLst>
                                            <p:cond delay="0"/>
                                          </p:stCondLst>
                                        </p:cTn>
                                        <p:tgtEl>
                                          <p:spTgt spid="553"/>
                                        </p:tgtEl>
                                        <p:attrNameLst>
                                          <p:attrName>style.visibility</p:attrName>
                                        </p:attrNameLst>
                                      </p:cBhvr>
                                      <p:to>
                                        <p:strVal val="visible"/>
                                      </p:to>
                                    </p:set>
                                    <p:animEffect transition="in" filter="fade">
                                      <p:cBhvr>
                                        <p:cTn id="46" dur="1000"/>
                                        <p:tgtEl>
                                          <p:spTgt spid="55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1000"/>
                                        <p:tgtEl>
                                          <p:spTgt spid="553"/>
                                        </p:tgtEl>
                                      </p:cBhvr>
                                    </p:animEffect>
                                    <p:set>
                                      <p:cBhvr>
                                        <p:cTn id="51" dur="1" fill="hold">
                                          <p:stCondLst>
                                            <p:cond delay="1000"/>
                                          </p:stCondLst>
                                        </p:cTn>
                                        <p:tgtEl>
                                          <p:spTgt spid="553"/>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000"/>
                                        <p:tgtEl>
                                          <p:spTgt spid="554"/>
                                        </p:tgtEl>
                                      </p:cBhvr>
                                    </p:animEffect>
                                    <p:set>
                                      <p:cBhvr>
                                        <p:cTn id="54" dur="1" fill="hold">
                                          <p:stCondLst>
                                            <p:cond delay="1000"/>
                                          </p:stCondLst>
                                        </p:cTn>
                                        <p:tgtEl>
                                          <p:spTgt spid="554"/>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549"/>
                                        </p:tgtEl>
                                        <p:attrNameLst>
                                          <p:attrName>style.visibility</p:attrName>
                                        </p:attrNameLst>
                                      </p:cBhvr>
                                      <p:to>
                                        <p:strVal val="visible"/>
                                      </p:to>
                                    </p:set>
                                    <p:animEffect transition="in" filter="fade">
                                      <p:cBhvr>
                                        <p:cTn id="57" dur="1000"/>
                                        <p:tgtEl>
                                          <p:spTgt spid="549"/>
                                        </p:tgtEl>
                                      </p:cBhvr>
                                    </p:animEffect>
                                  </p:childTnLst>
                                </p:cTn>
                              </p:par>
                              <p:par>
                                <p:cTn id="58" presetID="10" presetClass="entr" presetSubtype="0" fill="hold" nodeType="withEffect">
                                  <p:stCondLst>
                                    <p:cond delay="0"/>
                                  </p:stCondLst>
                                  <p:childTnLst>
                                    <p:set>
                                      <p:cBhvr>
                                        <p:cTn id="59" dur="1" fill="hold">
                                          <p:stCondLst>
                                            <p:cond delay="0"/>
                                          </p:stCondLst>
                                        </p:cTn>
                                        <p:tgtEl>
                                          <p:spTgt spid="555"/>
                                        </p:tgtEl>
                                        <p:attrNameLst>
                                          <p:attrName>style.visibility</p:attrName>
                                        </p:attrNameLst>
                                      </p:cBhvr>
                                      <p:to>
                                        <p:strVal val="visible"/>
                                      </p:to>
                                    </p:set>
                                    <p:animEffect transition="in" filter="fade">
                                      <p:cBhvr>
                                        <p:cTn id="60" dur="1000"/>
                                        <p:tgtEl>
                                          <p:spTgt spid="55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51"/>
                                        </p:tgtEl>
                                        <p:attrNameLst>
                                          <p:attrName>style.visibility</p:attrName>
                                        </p:attrNameLst>
                                      </p:cBhvr>
                                      <p:to>
                                        <p:strVal val="visible"/>
                                      </p:to>
                                    </p:set>
                                    <p:animEffect transition="in" filter="fade">
                                      <p:cBhvr>
                                        <p:cTn id="65" dur="1000"/>
                                        <p:tgtEl>
                                          <p:spTgt spid="55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56"/>
                                        </p:tgtEl>
                                        <p:attrNameLst>
                                          <p:attrName>style.visibility</p:attrName>
                                        </p:attrNameLst>
                                      </p:cBhvr>
                                      <p:to>
                                        <p:strVal val="visible"/>
                                      </p:to>
                                    </p:set>
                                    <p:animEffect transition="in" filter="fade">
                                      <p:cBhvr>
                                        <p:cTn id="70" dur="1000"/>
                                        <p:tgtEl>
                                          <p:spTgt spid="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8"/>
          <p:cNvSpPr txBox="1">
            <a:spLocks noGrp="1"/>
          </p:cNvSpPr>
          <p:nvPr>
            <p:ph type="title"/>
          </p:nvPr>
        </p:nvSpPr>
        <p:spPr>
          <a:xfrm>
            <a:off x="457200" y="205975"/>
            <a:ext cx="84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Should I relay a proposed transaction?</a:t>
            </a:r>
            <a:endParaRPr i="1"/>
          </a:p>
        </p:txBody>
      </p:sp>
      <p:sp>
        <p:nvSpPr>
          <p:cNvPr id="562" name="Google Shape;562;p48"/>
          <p:cNvSpPr txBox="1">
            <a:spLocks noGrp="1"/>
          </p:cNvSpPr>
          <p:nvPr>
            <p:ph type="body" idx="1"/>
          </p:nvPr>
        </p:nvSpPr>
        <p:spPr>
          <a:xfrm>
            <a:off x="457200" y="1200150"/>
            <a:ext cx="8348400" cy="3998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Transaction valid with current block chain</a:t>
            </a:r>
            <a:endParaRPr/>
          </a:p>
          <a:p>
            <a:pPr marL="457200" lvl="0" indent="-419100" algn="l" rtl="0">
              <a:spcBef>
                <a:spcPts val="0"/>
              </a:spcBef>
              <a:spcAft>
                <a:spcPts val="0"/>
              </a:spcAft>
              <a:buSzPts val="3000"/>
              <a:buChar char="●"/>
            </a:pPr>
            <a:r>
              <a:rPr lang="en"/>
              <a:t>(default) script matches a whitelist</a:t>
            </a:r>
            <a:endParaRPr/>
          </a:p>
          <a:p>
            <a:pPr marL="914400" lvl="1" indent="-381000" algn="l" rtl="0">
              <a:spcBef>
                <a:spcPts val="0"/>
              </a:spcBef>
              <a:spcAft>
                <a:spcPts val="0"/>
              </a:spcAft>
              <a:buSzPts val="2400"/>
              <a:buChar char="○"/>
            </a:pPr>
            <a:r>
              <a:rPr lang="en"/>
              <a:t>Avoid unusual scripts</a:t>
            </a:r>
            <a:endParaRPr/>
          </a:p>
          <a:p>
            <a:pPr marL="457200" lvl="0" indent="-419100" algn="l" rtl="0">
              <a:spcBef>
                <a:spcPts val="0"/>
              </a:spcBef>
              <a:spcAft>
                <a:spcPts val="0"/>
              </a:spcAft>
              <a:buSzPts val="3000"/>
              <a:buChar char="●"/>
            </a:pPr>
            <a:r>
              <a:rPr lang="en"/>
              <a:t>Haven’t seen before</a:t>
            </a:r>
            <a:endParaRPr/>
          </a:p>
          <a:p>
            <a:pPr marL="914400" lvl="1" indent="-381000" algn="l" rtl="0">
              <a:spcBef>
                <a:spcPts val="0"/>
              </a:spcBef>
              <a:spcAft>
                <a:spcPts val="0"/>
              </a:spcAft>
              <a:buSzPts val="2400"/>
              <a:buChar char="○"/>
            </a:pPr>
            <a:r>
              <a:rPr lang="en"/>
              <a:t>Avoid infinite loops</a:t>
            </a:r>
            <a:endParaRPr/>
          </a:p>
          <a:p>
            <a:pPr marL="457200" lvl="0" indent="-419100" algn="l" rtl="0">
              <a:spcBef>
                <a:spcPts val="0"/>
              </a:spcBef>
              <a:spcAft>
                <a:spcPts val="0"/>
              </a:spcAft>
              <a:buSzPts val="3000"/>
              <a:buChar char="●"/>
            </a:pPr>
            <a:r>
              <a:rPr lang="en"/>
              <a:t>Doesn’t conflict with others I’ve relayed</a:t>
            </a:r>
            <a:endParaRPr/>
          </a:p>
          <a:p>
            <a:pPr marL="914400" lvl="1" indent="-381000" algn="l" rtl="0">
              <a:spcBef>
                <a:spcPts val="0"/>
              </a:spcBef>
              <a:spcAft>
                <a:spcPts val="0"/>
              </a:spcAft>
              <a:buSzPts val="2400"/>
              <a:buChar char="○"/>
            </a:pPr>
            <a:r>
              <a:rPr lang="en"/>
              <a:t>Avoid double-spends</a:t>
            </a:r>
            <a:endParaRPr/>
          </a:p>
          <a:p>
            <a:pPr marL="0" lvl="0" indent="0" algn="l" rtl="0">
              <a:spcBef>
                <a:spcPts val="600"/>
              </a:spcBef>
              <a:spcAft>
                <a:spcPts val="0"/>
              </a:spcAft>
              <a:buClr>
                <a:srgbClr val="000000"/>
              </a:buClr>
              <a:buSzPts val="1100"/>
              <a:buFont typeface="Arial"/>
              <a:buNone/>
            </a:pPr>
            <a:endParaRPr/>
          </a:p>
        </p:txBody>
      </p:sp>
      <p:cxnSp>
        <p:nvCxnSpPr>
          <p:cNvPr id="563" name="Google Shape;563;p48"/>
          <p:cNvCxnSpPr/>
          <p:nvPr/>
        </p:nvCxnSpPr>
        <p:spPr>
          <a:xfrm rot="10800000">
            <a:off x="4480900" y="2521200"/>
            <a:ext cx="681000" cy="331200"/>
          </a:xfrm>
          <a:prstGeom prst="straightConnector1">
            <a:avLst/>
          </a:prstGeom>
          <a:noFill/>
          <a:ln w="19050" cap="flat" cmpd="sng">
            <a:solidFill>
              <a:schemeClr val="dk2"/>
            </a:solidFill>
            <a:prstDash val="solid"/>
            <a:round/>
            <a:headEnd type="none" w="med" len="med"/>
            <a:tailEnd type="triangle" w="med" len="med"/>
          </a:ln>
        </p:spPr>
      </p:cxnSp>
      <p:cxnSp>
        <p:nvCxnSpPr>
          <p:cNvPr id="564" name="Google Shape;564;p48"/>
          <p:cNvCxnSpPr/>
          <p:nvPr/>
        </p:nvCxnSpPr>
        <p:spPr>
          <a:xfrm flipH="1">
            <a:off x="4425725" y="3128425"/>
            <a:ext cx="874200" cy="138000"/>
          </a:xfrm>
          <a:prstGeom prst="straightConnector1">
            <a:avLst/>
          </a:prstGeom>
          <a:noFill/>
          <a:ln w="19050" cap="flat" cmpd="sng">
            <a:solidFill>
              <a:schemeClr val="dk2"/>
            </a:solidFill>
            <a:prstDash val="solid"/>
            <a:round/>
            <a:headEnd type="none" w="med" len="med"/>
            <a:tailEnd type="triangle" w="med" len="med"/>
          </a:ln>
        </p:spPr>
      </p:cxnSp>
      <p:cxnSp>
        <p:nvCxnSpPr>
          <p:cNvPr id="565" name="Google Shape;565;p48"/>
          <p:cNvCxnSpPr/>
          <p:nvPr/>
        </p:nvCxnSpPr>
        <p:spPr>
          <a:xfrm flipH="1">
            <a:off x="4490325" y="3487275"/>
            <a:ext cx="910800" cy="616500"/>
          </a:xfrm>
          <a:prstGeom prst="straightConnector1">
            <a:avLst/>
          </a:prstGeom>
          <a:noFill/>
          <a:ln w="19050" cap="flat" cmpd="sng">
            <a:solidFill>
              <a:schemeClr val="dk2"/>
            </a:solidFill>
            <a:prstDash val="solid"/>
            <a:round/>
            <a:headEnd type="none" w="med" len="med"/>
            <a:tailEnd type="triangle" w="med" len="med"/>
          </a:ln>
        </p:spPr>
      </p:cxnSp>
      <p:sp>
        <p:nvSpPr>
          <p:cNvPr id="566" name="Google Shape;566;p48"/>
          <p:cNvSpPr txBox="1"/>
          <p:nvPr/>
        </p:nvSpPr>
        <p:spPr>
          <a:xfrm>
            <a:off x="5401125" y="2714375"/>
            <a:ext cx="3321600" cy="681000"/>
          </a:xfrm>
          <a:prstGeom prst="rect">
            <a:avLst/>
          </a:prstGeom>
          <a:solidFill>
            <a:srgbClr val="00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sz="1800"/>
              <a:t>Sanity checks only...</a:t>
            </a:r>
            <a:endParaRPr sz="1800"/>
          </a:p>
          <a:p>
            <a:r>
              <a:rPr lang="en" sz="1800"/>
              <a:t>Some nodes may ignore them!</a:t>
            </a:r>
            <a:endParaRPr sz="1800"/>
          </a:p>
        </p:txBody>
      </p:sp>
    </p:spTree>
    <p:extLst>
      <p:ext uri="{BB962C8B-B14F-4D97-AF65-F5344CB8AC3E}">
        <p14:creationId xmlns:p14="http://schemas.microsoft.com/office/powerpoint/2010/main" val="262828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
                                        </p:tgtEl>
                                        <p:attrNameLst>
                                          <p:attrName>style.visibility</p:attrName>
                                        </p:attrNameLst>
                                      </p:cBhvr>
                                      <p:to>
                                        <p:strVal val="visible"/>
                                      </p:to>
                                    </p:set>
                                    <p:animEffect transition="in" filter="fade">
                                      <p:cBhvr>
                                        <p:cTn id="7" dur="1000"/>
                                        <p:tgtEl>
                                          <p:spTgt spid="563"/>
                                        </p:tgtEl>
                                      </p:cBhvr>
                                    </p:animEffect>
                                  </p:childTnLst>
                                </p:cTn>
                              </p:par>
                              <p:par>
                                <p:cTn id="8" presetID="10" presetClass="entr" presetSubtype="0" fill="hold" nodeType="withEffect">
                                  <p:stCondLst>
                                    <p:cond delay="0"/>
                                  </p:stCondLst>
                                  <p:childTnLst>
                                    <p:set>
                                      <p:cBhvr>
                                        <p:cTn id="9" dur="1" fill="hold">
                                          <p:stCondLst>
                                            <p:cond delay="0"/>
                                          </p:stCondLst>
                                        </p:cTn>
                                        <p:tgtEl>
                                          <p:spTgt spid="564"/>
                                        </p:tgtEl>
                                        <p:attrNameLst>
                                          <p:attrName>style.visibility</p:attrName>
                                        </p:attrNameLst>
                                      </p:cBhvr>
                                      <p:to>
                                        <p:strVal val="visible"/>
                                      </p:to>
                                    </p:set>
                                    <p:animEffect transition="in" filter="fade">
                                      <p:cBhvr>
                                        <p:cTn id="10" dur="1000"/>
                                        <p:tgtEl>
                                          <p:spTgt spid="564"/>
                                        </p:tgtEl>
                                      </p:cBhvr>
                                    </p:animEffect>
                                  </p:childTnLst>
                                </p:cTn>
                              </p:par>
                              <p:par>
                                <p:cTn id="11" presetID="10" presetClass="entr" presetSubtype="0" fill="hold" nodeType="withEffect">
                                  <p:stCondLst>
                                    <p:cond delay="0"/>
                                  </p:stCondLst>
                                  <p:childTnLst>
                                    <p:set>
                                      <p:cBhvr>
                                        <p:cTn id="12" dur="1" fill="hold">
                                          <p:stCondLst>
                                            <p:cond delay="0"/>
                                          </p:stCondLst>
                                        </p:cTn>
                                        <p:tgtEl>
                                          <p:spTgt spid="566"/>
                                        </p:tgtEl>
                                        <p:attrNameLst>
                                          <p:attrName>style.visibility</p:attrName>
                                        </p:attrNameLst>
                                      </p:cBhvr>
                                      <p:to>
                                        <p:strVal val="visible"/>
                                      </p:to>
                                    </p:set>
                                    <p:animEffect transition="in" filter="fade">
                                      <p:cBhvr>
                                        <p:cTn id="13" dur="1000"/>
                                        <p:tgtEl>
                                          <p:spTgt spid="566"/>
                                        </p:tgtEl>
                                      </p:cBhvr>
                                    </p:animEffect>
                                  </p:childTnLst>
                                </p:cTn>
                              </p:par>
                              <p:par>
                                <p:cTn id="14" presetID="10" presetClass="entr" presetSubtype="0" fill="hold" nodeType="withEffect">
                                  <p:stCondLst>
                                    <p:cond delay="0"/>
                                  </p:stCondLst>
                                  <p:childTnLst>
                                    <p:set>
                                      <p:cBhvr>
                                        <p:cTn id="15" dur="1" fill="hold">
                                          <p:stCondLst>
                                            <p:cond delay="0"/>
                                          </p:stCondLst>
                                        </p:cTn>
                                        <p:tgtEl>
                                          <p:spTgt spid="565"/>
                                        </p:tgtEl>
                                        <p:attrNameLst>
                                          <p:attrName>style.visibility</p:attrName>
                                        </p:attrNameLst>
                                      </p:cBhvr>
                                      <p:to>
                                        <p:strVal val="visible"/>
                                      </p:to>
                                    </p:set>
                                    <p:animEffect transition="in" filter="fade">
                                      <p:cBhvr>
                                        <p:cTn id="16" dur="1000"/>
                                        <p:tgtEl>
                                          <p:spTgt spid="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Nodes may differ on transaction pool </a:t>
            </a:r>
            <a:endParaRPr i="1"/>
          </a:p>
        </p:txBody>
      </p:sp>
      <p:sp>
        <p:nvSpPr>
          <p:cNvPr id="572" name="Google Shape;572;p49"/>
          <p:cNvSpPr/>
          <p:nvPr/>
        </p:nvSpPr>
        <p:spPr>
          <a:xfrm>
            <a:off x="1509000" y="13157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1</a:t>
            </a:r>
            <a:endParaRPr/>
          </a:p>
        </p:txBody>
      </p:sp>
      <p:sp>
        <p:nvSpPr>
          <p:cNvPr id="573" name="Google Shape;573;p49"/>
          <p:cNvSpPr/>
          <p:nvPr/>
        </p:nvSpPr>
        <p:spPr>
          <a:xfrm>
            <a:off x="856875" y="320317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6</a:t>
            </a:r>
            <a:endParaRPr/>
          </a:p>
        </p:txBody>
      </p:sp>
      <p:sp>
        <p:nvSpPr>
          <p:cNvPr id="574" name="Google Shape;574;p49"/>
          <p:cNvSpPr/>
          <p:nvPr/>
        </p:nvSpPr>
        <p:spPr>
          <a:xfrm>
            <a:off x="2871375" y="41493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4</a:t>
            </a:r>
            <a:endParaRPr/>
          </a:p>
        </p:txBody>
      </p:sp>
      <p:sp>
        <p:nvSpPr>
          <p:cNvPr id="575" name="Google Shape;575;p49"/>
          <p:cNvSpPr/>
          <p:nvPr/>
        </p:nvSpPr>
        <p:spPr>
          <a:xfrm>
            <a:off x="6553600" y="18057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7</a:t>
            </a:r>
            <a:endParaRPr/>
          </a:p>
        </p:txBody>
      </p:sp>
      <p:sp>
        <p:nvSpPr>
          <p:cNvPr id="576" name="Google Shape;576;p49"/>
          <p:cNvSpPr/>
          <p:nvPr/>
        </p:nvSpPr>
        <p:spPr>
          <a:xfrm>
            <a:off x="4492500" y="305595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3</a:t>
            </a:r>
            <a:endParaRPr/>
          </a:p>
        </p:txBody>
      </p:sp>
      <p:sp>
        <p:nvSpPr>
          <p:cNvPr id="577" name="Google Shape;577;p49"/>
          <p:cNvSpPr/>
          <p:nvPr/>
        </p:nvSpPr>
        <p:spPr>
          <a:xfrm>
            <a:off x="4810550" y="1172025"/>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5</a:t>
            </a:r>
            <a:endParaRPr/>
          </a:p>
        </p:txBody>
      </p:sp>
      <p:sp>
        <p:nvSpPr>
          <p:cNvPr id="578" name="Google Shape;578;p49"/>
          <p:cNvSpPr/>
          <p:nvPr/>
        </p:nvSpPr>
        <p:spPr>
          <a:xfrm>
            <a:off x="6845175" y="3385500"/>
            <a:ext cx="726900" cy="763800"/>
          </a:xfrm>
          <a:prstGeom prst="can">
            <a:avLst>
              <a:gd name="adj" fmla="val 25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2</a:t>
            </a:r>
            <a:endParaRPr/>
          </a:p>
        </p:txBody>
      </p:sp>
      <p:cxnSp>
        <p:nvCxnSpPr>
          <p:cNvPr id="579" name="Google Shape;579;p49"/>
          <p:cNvCxnSpPr>
            <a:stCxn id="572" idx="3"/>
            <a:endCxn id="573" idx="1"/>
          </p:cNvCxnSpPr>
          <p:nvPr/>
        </p:nvCxnSpPr>
        <p:spPr>
          <a:xfrm flipH="1">
            <a:off x="1220250" y="2079575"/>
            <a:ext cx="652200" cy="1123500"/>
          </a:xfrm>
          <a:prstGeom prst="straightConnector1">
            <a:avLst/>
          </a:prstGeom>
          <a:noFill/>
          <a:ln w="19050" cap="flat" cmpd="sng">
            <a:solidFill>
              <a:srgbClr val="000000"/>
            </a:solidFill>
            <a:prstDash val="solid"/>
            <a:round/>
            <a:headEnd type="triangle" w="med" len="med"/>
            <a:tailEnd type="triangle" w="med" len="med"/>
          </a:ln>
        </p:spPr>
      </p:cxnSp>
      <p:cxnSp>
        <p:nvCxnSpPr>
          <p:cNvPr id="580" name="Google Shape;580;p49"/>
          <p:cNvCxnSpPr>
            <a:stCxn id="577" idx="2"/>
            <a:endCxn id="572" idx="4"/>
          </p:cNvCxnSpPr>
          <p:nvPr/>
        </p:nvCxnSpPr>
        <p:spPr>
          <a:xfrm flipH="1">
            <a:off x="2235950" y="1553925"/>
            <a:ext cx="2574600" cy="143700"/>
          </a:xfrm>
          <a:prstGeom prst="straightConnector1">
            <a:avLst/>
          </a:prstGeom>
          <a:noFill/>
          <a:ln w="19050" cap="flat" cmpd="sng">
            <a:solidFill>
              <a:srgbClr val="000000"/>
            </a:solidFill>
            <a:prstDash val="solid"/>
            <a:round/>
            <a:headEnd type="triangle" w="med" len="med"/>
            <a:tailEnd type="triangle" w="med" len="med"/>
          </a:ln>
        </p:spPr>
      </p:cxnSp>
      <p:cxnSp>
        <p:nvCxnSpPr>
          <p:cNvPr id="581" name="Google Shape;581;p49"/>
          <p:cNvCxnSpPr>
            <a:stCxn id="576" idx="2"/>
          </p:cNvCxnSpPr>
          <p:nvPr/>
        </p:nvCxnSpPr>
        <p:spPr>
          <a:xfrm flipH="1">
            <a:off x="1583700" y="3437850"/>
            <a:ext cx="2908800" cy="100200"/>
          </a:xfrm>
          <a:prstGeom prst="straightConnector1">
            <a:avLst/>
          </a:prstGeom>
          <a:noFill/>
          <a:ln w="19050" cap="flat" cmpd="sng">
            <a:solidFill>
              <a:srgbClr val="000000"/>
            </a:solidFill>
            <a:prstDash val="solid"/>
            <a:round/>
            <a:headEnd type="triangle" w="med" len="med"/>
            <a:tailEnd type="triangle" w="med" len="med"/>
          </a:ln>
        </p:spPr>
      </p:cxnSp>
      <p:cxnSp>
        <p:nvCxnSpPr>
          <p:cNvPr id="582" name="Google Shape;582;p49"/>
          <p:cNvCxnSpPr>
            <a:stCxn id="575" idx="2"/>
            <a:endCxn id="576" idx="4"/>
          </p:cNvCxnSpPr>
          <p:nvPr/>
        </p:nvCxnSpPr>
        <p:spPr>
          <a:xfrm flipH="1">
            <a:off x="5219500" y="2187650"/>
            <a:ext cx="1334100" cy="1250100"/>
          </a:xfrm>
          <a:prstGeom prst="straightConnector1">
            <a:avLst/>
          </a:prstGeom>
          <a:noFill/>
          <a:ln w="19050" cap="flat" cmpd="sng">
            <a:solidFill>
              <a:srgbClr val="000000"/>
            </a:solidFill>
            <a:prstDash val="solid"/>
            <a:round/>
            <a:headEnd type="triangle" w="med" len="med"/>
            <a:tailEnd type="triangle" w="med" len="med"/>
          </a:ln>
        </p:spPr>
      </p:cxnSp>
      <p:cxnSp>
        <p:nvCxnSpPr>
          <p:cNvPr id="583" name="Google Shape;583;p49"/>
          <p:cNvCxnSpPr>
            <a:stCxn id="575" idx="2"/>
            <a:endCxn id="577" idx="4"/>
          </p:cNvCxnSpPr>
          <p:nvPr/>
        </p:nvCxnSpPr>
        <p:spPr>
          <a:xfrm rot="10800000">
            <a:off x="5537500" y="1554050"/>
            <a:ext cx="1016100" cy="633600"/>
          </a:xfrm>
          <a:prstGeom prst="straightConnector1">
            <a:avLst/>
          </a:prstGeom>
          <a:noFill/>
          <a:ln w="19050" cap="flat" cmpd="sng">
            <a:solidFill>
              <a:srgbClr val="000000"/>
            </a:solidFill>
            <a:prstDash val="solid"/>
            <a:round/>
            <a:headEnd type="triangle" w="med" len="med"/>
            <a:tailEnd type="triangle" w="med" len="med"/>
          </a:ln>
        </p:spPr>
      </p:cxnSp>
      <p:cxnSp>
        <p:nvCxnSpPr>
          <p:cNvPr id="584" name="Google Shape;584;p49"/>
          <p:cNvCxnSpPr>
            <a:stCxn id="576" idx="3"/>
          </p:cNvCxnSpPr>
          <p:nvPr/>
        </p:nvCxnSpPr>
        <p:spPr>
          <a:xfrm flipH="1">
            <a:off x="3514950" y="3819750"/>
            <a:ext cx="1341000" cy="422100"/>
          </a:xfrm>
          <a:prstGeom prst="straightConnector1">
            <a:avLst/>
          </a:prstGeom>
          <a:noFill/>
          <a:ln w="19050" cap="flat" cmpd="sng">
            <a:solidFill>
              <a:srgbClr val="000000"/>
            </a:solidFill>
            <a:prstDash val="solid"/>
            <a:round/>
            <a:headEnd type="triangle" w="med" len="med"/>
            <a:tailEnd type="triangle" w="med" len="med"/>
          </a:ln>
        </p:spPr>
      </p:cxnSp>
      <p:cxnSp>
        <p:nvCxnSpPr>
          <p:cNvPr id="585" name="Google Shape;585;p49"/>
          <p:cNvCxnSpPr>
            <a:stCxn id="578" idx="1"/>
          </p:cNvCxnSpPr>
          <p:nvPr/>
        </p:nvCxnSpPr>
        <p:spPr>
          <a:xfrm rot="10800000">
            <a:off x="6955725" y="2569500"/>
            <a:ext cx="252900" cy="816000"/>
          </a:xfrm>
          <a:prstGeom prst="straightConnector1">
            <a:avLst/>
          </a:prstGeom>
          <a:noFill/>
          <a:ln w="19050" cap="flat" cmpd="sng">
            <a:solidFill>
              <a:srgbClr val="000000"/>
            </a:solidFill>
            <a:prstDash val="solid"/>
            <a:round/>
            <a:headEnd type="triangle" w="med" len="med"/>
            <a:tailEnd type="triangle" w="med" len="med"/>
          </a:ln>
        </p:spPr>
      </p:cxnSp>
      <p:cxnSp>
        <p:nvCxnSpPr>
          <p:cNvPr id="586" name="Google Shape;586;p49"/>
          <p:cNvCxnSpPr>
            <a:stCxn id="578" idx="2"/>
            <a:endCxn id="574" idx="4"/>
          </p:cNvCxnSpPr>
          <p:nvPr/>
        </p:nvCxnSpPr>
        <p:spPr>
          <a:xfrm flipH="1">
            <a:off x="3598275" y="3767400"/>
            <a:ext cx="3246900" cy="763800"/>
          </a:xfrm>
          <a:prstGeom prst="straightConnector1">
            <a:avLst/>
          </a:prstGeom>
          <a:noFill/>
          <a:ln w="19050" cap="flat" cmpd="sng">
            <a:solidFill>
              <a:srgbClr val="000000"/>
            </a:solidFill>
            <a:prstDash val="solid"/>
            <a:round/>
            <a:headEnd type="triangle" w="med" len="med"/>
            <a:tailEnd type="triangle" w="med" len="med"/>
          </a:ln>
        </p:spPr>
      </p:cxnSp>
      <p:sp>
        <p:nvSpPr>
          <p:cNvPr id="587" name="Google Shape;587;p49"/>
          <p:cNvSpPr/>
          <p:nvPr/>
        </p:nvSpPr>
        <p:spPr>
          <a:xfrm>
            <a:off x="2788050" y="2185863"/>
            <a:ext cx="726900" cy="763800"/>
          </a:xfrm>
          <a:prstGeom prst="can">
            <a:avLst>
              <a:gd name="adj" fmla="val 25000"/>
            </a:avLst>
          </a:prstGeom>
          <a:solidFill>
            <a:srgbClr val="CCCCCC"/>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t>8</a:t>
            </a:r>
            <a:endParaRPr/>
          </a:p>
        </p:txBody>
      </p:sp>
      <p:cxnSp>
        <p:nvCxnSpPr>
          <p:cNvPr id="588" name="Google Shape;588;p49"/>
          <p:cNvCxnSpPr/>
          <p:nvPr/>
        </p:nvCxnSpPr>
        <p:spPr>
          <a:xfrm>
            <a:off x="2171500" y="2079475"/>
            <a:ext cx="644100" cy="487800"/>
          </a:xfrm>
          <a:prstGeom prst="straightConnector1">
            <a:avLst/>
          </a:prstGeom>
          <a:noFill/>
          <a:ln w="19050" cap="flat" cmpd="sng">
            <a:solidFill>
              <a:srgbClr val="000000"/>
            </a:solidFill>
            <a:prstDash val="solid"/>
            <a:round/>
            <a:headEnd type="triangle" w="med" len="med"/>
            <a:tailEnd type="triangle" w="med" len="med"/>
          </a:ln>
        </p:spPr>
      </p:cxnSp>
      <p:cxnSp>
        <p:nvCxnSpPr>
          <p:cNvPr id="589" name="Google Shape;589;p49"/>
          <p:cNvCxnSpPr>
            <a:stCxn id="587" idx="3"/>
          </p:cNvCxnSpPr>
          <p:nvPr/>
        </p:nvCxnSpPr>
        <p:spPr>
          <a:xfrm flipH="1">
            <a:off x="1573500" y="2949662"/>
            <a:ext cx="1578000" cy="390300"/>
          </a:xfrm>
          <a:prstGeom prst="straightConnector1">
            <a:avLst/>
          </a:prstGeom>
          <a:noFill/>
          <a:ln w="19050" cap="flat" cmpd="sng">
            <a:solidFill>
              <a:srgbClr val="000000"/>
            </a:solidFill>
            <a:prstDash val="solid"/>
            <a:round/>
            <a:headEnd type="triangle" w="med" len="med"/>
            <a:tailEnd type="triangle" w="med" len="med"/>
          </a:ln>
        </p:spPr>
      </p:cxnSp>
      <p:cxnSp>
        <p:nvCxnSpPr>
          <p:cNvPr id="590" name="Google Shape;590;p49"/>
          <p:cNvCxnSpPr>
            <a:stCxn id="577" idx="3"/>
            <a:endCxn id="587" idx="4"/>
          </p:cNvCxnSpPr>
          <p:nvPr/>
        </p:nvCxnSpPr>
        <p:spPr>
          <a:xfrm flipH="1">
            <a:off x="3515000" y="1935825"/>
            <a:ext cx="1659000" cy="631800"/>
          </a:xfrm>
          <a:prstGeom prst="straightConnector1">
            <a:avLst/>
          </a:prstGeom>
          <a:noFill/>
          <a:ln w="19050" cap="flat" cmpd="sng">
            <a:solidFill>
              <a:srgbClr val="000000"/>
            </a:solidFill>
            <a:prstDash val="solid"/>
            <a:round/>
            <a:headEnd type="triangle" w="med" len="med"/>
            <a:tailEnd type="triangle" w="med" len="med"/>
          </a:ln>
        </p:spPr>
      </p:cxnSp>
      <p:sp>
        <p:nvSpPr>
          <p:cNvPr id="591" name="Google Shape;591;p49"/>
          <p:cNvSpPr txBox="1"/>
          <p:nvPr/>
        </p:nvSpPr>
        <p:spPr>
          <a:xfrm>
            <a:off x="2961375" y="4715225"/>
            <a:ext cx="546900" cy="143700"/>
          </a:xfrm>
          <a:prstGeom prst="rect">
            <a:avLst/>
          </a:prstGeom>
          <a:solidFill>
            <a:srgbClr val="9FC5E8"/>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92" name="Google Shape;592;p49"/>
          <p:cNvSpPr txBox="1"/>
          <p:nvPr/>
        </p:nvSpPr>
        <p:spPr>
          <a:xfrm>
            <a:off x="4582500" y="3623700"/>
            <a:ext cx="546900" cy="143700"/>
          </a:xfrm>
          <a:prstGeom prst="rect">
            <a:avLst/>
          </a:prstGeom>
          <a:solidFill>
            <a:srgbClr val="9FC5E8"/>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93" name="Google Shape;593;p49"/>
          <p:cNvSpPr txBox="1"/>
          <p:nvPr/>
        </p:nvSpPr>
        <p:spPr>
          <a:xfrm>
            <a:off x="6935175" y="3958950"/>
            <a:ext cx="546900" cy="143700"/>
          </a:xfrm>
          <a:prstGeom prst="rect">
            <a:avLst/>
          </a:prstGeom>
          <a:solidFill>
            <a:srgbClr val="9FC5E8"/>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94" name="Google Shape;594;p49"/>
          <p:cNvSpPr txBox="1"/>
          <p:nvPr/>
        </p:nvSpPr>
        <p:spPr>
          <a:xfrm>
            <a:off x="978825" y="3767400"/>
            <a:ext cx="546900" cy="143700"/>
          </a:xfrm>
          <a:prstGeom prst="rect">
            <a:avLst/>
          </a:prstGeom>
          <a:solidFill>
            <a:srgbClr val="9FC5E8"/>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95" name="Google Shape;595;p49"/>
          <p:cNvSpPr txBox="1"/>
          <p:nvPr/>
        </p:nvSpPr>
        <p:spPr>
          <a:xfrm>
            <a:off x="6643600" y="2364600"/>
            <a:ext cx="546900" cy="143700"/>
          </a:xfrm>
          <a:prstGeom prst="rect">
            <a:avLst/>
          </a:prstGeom>
          <a:solidFill>
            <a:srgbClr val="9FC5E8"/>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596" name="Google Shape;596;p49"/>
          <p:cNvSpPr txBox="1"/>
          <p:nvPr/>
        </p:nvSpPr>
        <p:spPr>
          <a:xfrm>
            <a:off x="1769950" y="2893513"/>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597" name="Google Shape;597;p49"/>
          <p:cNvSpPr/>
          <p:nvPr/>
        </p:nvSpPr>
        <p:spPr>
          <a:xfrm>
            <a:off x="2032925" y="508725"/>
            <a:ext cx="1255800" cy="857400"/>
          </a:xfrm>
          <a:prstGeom prst="wedgeEllipseCallout">
            <a:avLst>
              <a:gd name="adj1" fmla="val -20833"/>
              <a:gd name="adj2" fmla="val 62500"/>
            </a:avLst>
          </a:prstGeom>
          <a:solidFill>
            <a:srgbClr val="FF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a:t>New tx!</a:t>
            </a:r>
            <a:endParaRPr/>
          </a:p>
          <a:p>
            <a:r>
              <a:rPr lang="en"/>
              <a:t>A→C</a:t>
            </a:r>
            <a:endParaRPr/>
          </a:p>
        </p:txBody>
      </p:sp>
      <p:sp>
        <p:nvSpPr>
          <p:cNvPr id="598" name="Google Shape;598;p49"/>
          <p:cNvSpPr txBox="1"/>
          <p:nvPr/>
        </p:nvSpPr>
        <p:spPr>
          <a:xfrm>
            <a:off x="3243025" y="1390550"/>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A→C</a:t>
            </a:r>
            <a:endParaRPr sz="1800">
              <a:latin typeface="Courier New"/>
              <a:ea typeface="Courier New"/>
              <a:cs typeface="Courier New"/>
              <a:sym typeface="Courier New"/>
            </a:endParaRPr>
          </a:p>
        </p:txBody>
      </p:sp>
      <p:sp>
        <p:nvSpPr>
          <p:cNvPr id="599" name="Google Shape;599;p49"/>
          <p:cNvSpPr txBox="1"/>
          <p:nvPr/>
        </p:nvSpPr>
        <p:spPr>
          <a:xfrm>
            <a:off x="2317275" y="2048850"/>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A→C</a:t>
            </a:r>
            <a:endParaRPr sz="1800">
              <a:latin typeface="Courier New"/>
              <a:ea typeface="Courier New"/>
              <a:cs typeface="Courier New"/>
              <a:sym typeface="Courier New"/>
            </a:endParaRPr>
          </a:p>
        </p:txBody>
      </p:sp>
      <p:sp>
        <p:nvSpPr>
          <p:cNvPr id="600" name="Google Shape;600;p49"/>
          <p:cNvSpPr txBox="1"/>
          <p:nvPr/>
        </p:nvSpPr>
        <p:spPr>
          <a:xfrm>
            <a:off x="5828525" y="1588613"/>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A→B</a:t>
            </a:r>
            <a:endParaRPr sz="1800">
              <a:latin typeface="Courier New"/>
              <a:ea typeface="Courier New"/>
              <a:cs typeface="Courier New"/>
              <a:sym typeface="Courier New"/>
            </a:endParaRPr>
          </a:p>
        </p:txBody>
      </p:sp>
      <p:sp>
        <p:nvSpPr>
          <p:cNvPr id="601" name="Google Shape;601;p49"/>
          <p:cNvSpPr txBox="1"/>
          <p:nvPr/>
        </p:nvSpPr>
        <p:spPr>
          <a:xfrm>
            <a:off x="1588450" y="1858100"/>
            <a:ext cx="546900" cy="143700"/>
          </a:xfrm>
          <a:prstGeom prst="rect">
            <a:avLst/>
          </a:prstGeom>
          <a:solidFill>
            <a:srgbClr val="DD7E6B"/>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A→C</a:t>
            </a:r>
            <a:endParaRPr sz="1200">
              <a:latin typeface="Courier New"/>
              <a:ea typeface="Courier New"/>
              <a:cs typeface="Courier New"/>
              <a:sym typeface="Courier New"/>
            </a:endParaRPr>
          </a:p>
        </p:txBody>
      </p:sp>
      <p:sp>
        <p:nvSpPr>
          <p:cNvPr id="602" name="Google Shape;602;p49"/>
          <p:cNvSpPr txBox="1"/>
          <p:nvPr/>
        </p:nvSpPr>
        <p:spPr>
          <a:xfrm>
            <a:off x="4900550" y="1714400"/>
            <a:ext cx="546900" cy="143700"/>
          </a:xfrm>
          <a:prstGeom prst="rect">
            <a:avLst/>
          </a:prstGeom>
          <a:solidFill>
            <a:srgbClr val="DD7E6B"/>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A→C</a:t>
            </a:r>
            <a:endParaRPr sz="1200">
              <a:latin typeface="Courier New"/>
              <a:ea typeface="Courier New"/>
              <a:cs typeface="Courier New"/>
              <a:sym typeface="Courier New"/>
            </a:endParaRPr>
          </a:p>
        </p:txBody>
      </p:sp>
      <p:sp>
        <p:nvSpPr>
          <p:cNvPr id="603" name="Google Shape;603;p49"/>
          <p:cNvSpPr txBox="1"/>
          <p:nvPr/>
        </p:nvSpPr>
        <p:spPr>
          <a:xfrm>
            <a:off x="2878050" y="2708088"/>
            <a:ext cx="546900" cy="143700"/>
          </a:xfrm>
          <a:prstGeom prst="rect">
            <a:avLst/>
          </a:prstGeom>
          <a:solidFill>
            <a:srgbClr val="9FC5E8"/>
          </a:solidFill>
          <a:ln>
            <a:noFill/>
          </a:ln>
        </p:spPr>
        <p:txBody>
          <a:bodyPr spcFirstLastPara="1" wrap="square" lIns="91425" tIns="91425" rIns="91425" bIns="91425" anchor="ctr" anchorCtr="0">
            <a:noAutofit/>
          </a:bodyPr>
          <a:lstStyle/>
          <a:p>
            <a:r>
              <a:rPr lang="en" sz="1200">
                <a:latin typeface="Courier New"/>
                <a:ea typeface="Courier New"/>
                <a:cs typeface="Courier New"/>
                <a:sym typeface="Courier New"/>
              </a:rPr>
              <a:t>A→B</a:t>
            </a:r>
            <a:endParaRPr sz="1200">
              <a:latin typeface="Courier New"/>
              <a:ea typeface="Courier New"/>
              <a:cs typeface="Courier New"/>
              <a:sym typeface="Courier New"/>
            </a:endParaRPr>
          </a:p>
        </p:txBody>
      </p:sp>
      <p:sp>
        <p:nvSpPr>
          <p:cNvPr id="604" name="Google Shape;604;p49"/>
          <p:cNvSpPr txBox="1"/>
          <p:nvPr/>
        </p:nvSpPr>
        <p:spPr>
          <a:xfrm>
            <a:off x="898275" y="2377500"/>
            <a:ext cx="644100" cy="218100"/>
          </a:xfrm>
          <a:prstGeom prst="rect">
            <a:avLst/>
          </a:prstGeom>
          <a:noFill/>
          <a:ln>
            <a:noFill/>
          </a:ln>
        </p:spPr>
        <p:txBody>
          <a:bodyPr spcFirstLastPara="1" wrap="square" lIns="91425" tIns="91425" rIns="91425" bIns="91425" anchor="ctr" anchorCtr="0">
            <a:noAutofit/>
          </a:bodyPr>
          <a:lstStyle/>
          <a:p>
            <a:r>
              <a:rPr lang="en" sz="1800">
                <a:latin typeface="Courier New"/>
                <a:ea typeface="Courier New"/>
                <a:cs typeface="Courier New"/>
                <a:sym typeface="Courier New"/>
              </a:rPr>
              <a:t>A→C</a:t>
            </a:r>
            <a:endParaRPr sz="1800">
              <a:latin typeface="Courier New"/>
              <a:ea typeface="Courier New"/>
              <a:cs typeface="Courier New"/>
              <a:sym typeface="Courier New"/>
            </a:endParaRPr>
          </a:p>
        </p:txBody>
      </p:sp>
    </p:spTree>
    <p:extLst>
      <p:ext uri="{BB962C8B-B14F-4D97-AF65-F5344CB8AC3E}">
        <p14:creationId xmlns:p14="http://schemas.microsoft.com/office/powerpoint/2010/main" val="274051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7"/>
                                        </p:tgtEl>
                                        <p:attrNameLst>
                                          <p:attrName>style.visibility</p:attrName>
                                        </p:attrNameLst>
                                      </p:cBhvr>
                                      <p:to>
                                        <p:strVal val="visible"/>
                                      </p:to>
                                    </p:set>
                                    <p:animEffect transition="in" filter="fade">
                                      <p:cBhvr>
                                        <p:cTn id="7" dur="1000"/>
                                        <p:tgtEl>
                                          <p:spTgt spid="5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597"/>
                                        </p:tgtEl>
                                      </p:cBhvr>
                                    </p:animEffect>
                                    <p:set>
                                      <p:cBhvr>
                                        <p:cTn id="12" dur="1" fill="hold">
                                          <p:stCondLst>
                                            <p:cond delay="1000"/>
                                          </p:stCondLst>
                                        </p:cTn>
                                        <p:tgtEl>
                                          <p:spTgt spid="59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98"/>
                                        </p:tgtEl>
                                        <p:attrNameLst>
                                          <p:attrName>style.visibility</p:attrName>
                                        </p:attrNameLst>
                                      </p:cBhvr>
                                      <p:to>
                                        <p:strVal val="visible"/>
                                      </p:to>
                                    </p:set>
                                    <p:animEffect transition="in" filter="fade">
                                      <p:cBhvr>
                                        <p:cTn id="15" dur="1000"/>
                                        <p:tgtEl>
                                          <p:spTgt spid="598"/>
                                        </p:tgtEl>
                                      </p:cBhvr>
                                    </p:animEffect>
                                  </p:childTnLst>
                                </p:cTn>
                              </p:par>
                              <p:par>
                                <p:cTn id="16" presetID="10" presetClass="entr" presetSubtype="0" fill="hold" nodeType="withEffect">
                                  <p:stCondLst>
                                    <p:cond delay="0"/>
                                  </p:stCondLst>
                                  <p:childTnLst>
                                    <p:set>
                                      <p:cBhvr>
                                        <p:cTn id="17" dur="1" fill="hold">
                                          <p:stCondLst>
                                            <p:cond delay="0"/>
                                          </p:stCondLst>
                                        </p:cTn>
                                        <p:tgtEl>
                                          <p:spTgt spid="604"/>
                                        </p:tgtEl>
                                        <p:attrNameLst>
                                          <p:attrName>style.visibility</p:attrName>
                                        </p:attrNameLst>
                                      </p:cBhvr>
                                      <p:to>
                                        <p:strVal val="visible"/>
                                      </p:to>
                                    </p:set>
                                    <p:animEffect transition="in" filter="fade">
                                      <p:cBhvr>
                                        <p:cTn id="18" dur="1000"/>
                                        <p:tgtEl>
                                          <p:spTgt spid="604"/>
                                        </p:tgtEl>
                                      </p:cBhvr>
                                    </p:animEffect>
                                  </p:childTnLst>
                                </p:cTn>
                              </p:par>
                              <p:par>
                                <p:cTn id="19" presetID="10" presetClass="entr" presetSubtype="0" fill="hold" nodeType="withEffect">
                                  <p:stCondLst>
                                    <p:cond delay="0"/>
                                  </p:stCondLst>
                                  <p:childTnLst>
                                    <p:set>
                                      <p:cBhvr>
                                        <p:cTn id="20" dur="1" fill="hold">
                                          <p:stCondLst>
                                            <p:cond delay="0"/>
                                          </p:stCondLst>
                                        </p:cTn>
                                        <p:tgtEl>
                                          <p:spTgt spid="596"/>
                                        </p:tgtEl>
                                        <p:attrNameLst>
                                          <p:attrName>style.visibility</p:attrName>
                                        </p:attrNameLst>
                                      </p:cBhvr>
                                      <p:to>
                                        <p:strVal val="visible"/>
                                      </p:to>
                                    </p:set>
                                    <p:animEffect transition="in" filter="fade">
                                      <p:cBhvr>
                                        <p:cTn id="21" dur="1000"/>
                                        <p:tgtEl>
                                          <p:spTgt spid="596"/>
                                        </p:tgtEl>
                                      </p:cBhvr>
                                    </p:animEffect>
                                  </p:childTnLst>
                                </p:cTn>
                              </p:par>
                              <p:par>
                                <p:cTn id="22" presetID="10" presetClass="entr" presetSubtype="0" fill="hold" nodeType="withEffect">
                                  <p:stCondLst>
                                    <p:cond delay="0"/>
                                  </p:stCondLst>
                                  <p:childTnLst>
                                    <p:set>
                                      <p:cBhvr>
                                        <p:cTn id="23" dur="1" fill="hold">
                                          <p:stCondLst>
                                            <p:cond delay="0"/>
                                          </p:stCondLst>
                                        </p:cTn>
                                        <p:tgtEl>
                                          <p:spTgt spid="600"/>
                                        </p:tgtEl>
                                        <p:attrNameLst>
                                          <p:attrName>style.visibility</p:attrName>
                                        </p:attrNameLst>
                                      </p:cBhvr>
                                      <p:to>
                                        <p:strVal val="visible"/>
                                      </p:to>
                                    </p:set>
                                    <p:animEffect transition="in" filter="fade">
                                      <p:cBhvr>
                                        <p:cTn id="24" dur="1000"/>
                                        <p:tgtEl>
                                          <p:spTgt spid="600"/>
                                        </p:tgtEl>
                                      </p:cBhvr>
                                    </p:animEffect>
                                  </p:childTnLst>
                                </p:cTn>
                              </p:par>
                              <p:par>
                                <p:cTn id="25" presetID="10" presetClass="entr" presetSubtype="0" fill="hold" nodeType="withEffect">
                                  <p:stCondLst>
                                    <p:cond delay="0"/>
                                  </p:stCondLst>
                                  <p:childTnLst>
                                    <p:set>
                                      <p:cBhvr>
                                        <p:cTn id="26" dur="1" fill="hold">
                                          <p:stCondLst>
                                            <p:cond delay="0"/>
                                          </p:stCondLst>
                                        </p:cTn>
                                        <p:tgtEl>
                                          <p:spTgt spid="599"/>
                                        </p:tgtEl>
                                        <p:attrNameLst>
                                          <p:attrName>style.visibility</p:attrName>
                                        </p:attrNameLst>
                                      </p:cBhvr>
                                      <p:to>
                                        <p:strVal val="visible"/>
                                      </p:to>
                                    </p:set>
                                    <p:animEffect transition="in" filter="fade">
                                      <p:cBhvr>
                                        <p:cTn id="27" dur="1000"/>
                                        <p:tgtEl>
                                          <p:spTgt spid="599"/>
                                        </p:tgtEl>
                                      </p:cBhvr>
                                    </p:animEffect>
                                  </p:childTnLst>
                                </p:cTn>
                              </p:par>
                              <p:par>
                                <p:cTn id="28" presetID="10" presetClass="entr" presetSubtype="0" fill="hold" nodeType="withEffect">
                                  <p:stCondLst>
                                    <p:cond delay="0"/>
                                  </p:stCondLst>
                                  <p:childTnLst>
                                    <p:set>
                                      <p:cBhvr>
                                        <p:cTn id="29" dur="1" fill="hold">
                                          <p:stCondLst>
                                            <p:cond delay="0"/>
                                          </p:stCondLst>
                                        </p:cTn>
                                        <p:tgtEl>
                                          <p:spTgt spid="601"/>
                                        </p:tgtEl>
                                        <p:attrNameLst>
                                          <p:attrName>style.visibility</p:attrName>
                                        </p:attrNameLst>
                                      </p:cBhvr>
                                      <p:to>
                                        <p:strVal val="visible"/>
                                      </p:to>
                                    </p:set>
                                    <p:animEffect transition="in" filter="fade">
                                      <p:cBhvr>
                                        <p:cTn id="30" dur="1000"/>
                                        <p:tgtEl>
                                          <p:spTgt spid="60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3"/>
                                        </p:tgtEl>
                                        <p:attrNameLst>
                                          <p:attrName>style.visibility</p:attrName>
                                        </p:attrNameLst>
                                      </p:cBhvr>
                                      <p:to>
                                        <p:strVal val="visible"/>
                                      </p:to>
                                    </p:set>
                                    <p:animEffect transition="in" filter="fade">
                                      <p:cBhvr>
                                        <p:cTn id="35" dur="1000"/>
                                        <p:tgtEl>
                                          <p:spTgt spid="603"/>
                                        </p:tgtEl>
                                      </p:cBhvr>
                                    </p:animEffect>
                                  </p:childTnLst>
                                </p:cTn>
                              </p:par>
                              <p:par>
                                <p:cTn id="36" presetID="10" presetClass="entr" presetSubtype="0" fill="hold" nodeType="withEffect">
                                  <p:stCondLst>
                                    <p:cond delay="0"/>
                                  </p:stCondLst>
                                  <p:childTnLst>
                                    <p:set>
                                      <p:cBhvr>
                                        <p:cTn id="37" dur="1" fill="hold">
                                          <p:stCondLst>
                                            <p:cond delay="0"/>
                                          </p:stCondLst>
                                        </p:cTn>
                                        <p:tgtEl>
                                          <p:spTgt spid="602"/>
                                        </p:tgtEl>
                                        <p:attrNameLst>
                                          <p:attrName>style.visibility</p:attrName>
                                        </p:attrNameLst>
                                      </p:cBhvr>
                                      <p:to>
                                        <p:strVal val="visible"/>
                                      </p:to>
                                    </p:set>
                                    <p:animEffect transition="in" filter="fade">
                                      <p:cBhvr>
                                        <p:cTn id="38" dur="1000"/>
                                        <p:tgtEl>
                                          <p:spTgt spid="602"/>
                                        </p:tgtEl>
                                      </p:cBhvr>
                                    </p:animEffect>
                                  </p:childTnLst>
                                </p:cTn>
                              </p:par>
                              <p:par>
                                <p:cTn id="39" presetID="10" presetClass="exit" presetSubtype="0" fill="hold" nodeType="withEffect">
                                  <p:stCondLst>
                                    <p:cond delay="0"/>
                                  </p:stCondLst>
                                  <p:childTnLst>
                                    <p:animEffect transition="out" filter="fade">
                                      <p:cBhvr>
                                        <p:cTn id="40" dur="1800"/>
                                        <p:tgtEl>
                                          <p:spTgt spid="596"/>
                                        </p:tgtEl>
                                      </p:cBhvr>
                                    </p:animEffect>
                                    <p:set>
                                      <p:cBhvr>
                                        <p:cTn id="41" dur="1" fill="hold">
                                          <p:stCondLst>
                                            <p:cond delay="1800"/>
                                          </p:stCondLst>
                                        </p:cTn>
                                        <p:tgtEl>
                                          <p:spTgt spid="59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1000"/>
                                        <p:tgtEl>
                                          <p:spTgt spid="598"/>
                                        </p:tgtEl>
                                      </p:cBhvr>
                                    </p:animEffect>
                                    <p:set>
                                      <p:cBhvr>
                                        <p:cTn id="44" dur="1" fill="hold">
                                          <p:stCondLst>
                                            <p:cond delay="1000"/>
                                          </p:stCondLst>
                                        </p:cTn>
                                        <p:tgtEl>
                                          <p:spTgt spid="59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1000"/>
                                        <p:tgtEl>
                                          <p:spTgt spid="599"/>
                                        </p:tgtEl>
                                      </p:cBhvr>
                                    </p:animEffect>
                                    <p:set>
                                      <p:cBhvr>
                                        <p:cTn id="47" dur="1" fill="hold">
                                          <p:stCondLst>
                                            <p:cond delay="1000"/>
                                          </p:stCondLst>
                                        </p:cTn>
                                        <p:tgtEl>
                                          <p:spTgt spid="599"/>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1000"/>
                                        <p:tgtEl>
                                          <p:spTgt spid="600"/>
                                        </p:tgtEl>
                                      </p:cBhvr>
                                    </p:animEffect>
                                    <p:set>
                                      <p:cBhvr>
                                        <p:cTn id="50" dur="1" fill="hold">
                                          <p:stCondLst>
                                            <p:cond delay="1000"/>
                                          </p:stCondLst>
                                        </p:cTn>
                                        <p:tgtEl>
                                          <p:spTgt spid="600"/>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1000"/>
                                        <p:tgtEl>
                                          <p:spTgt spid="604"/>
                                        </p:tgtEl>
                                      </p:cBhvr>
                                    </p:animEffect>
                                    <p:set>
                                      <p:cBhvr>
                                        <p:cTn id="53" dur="1" fill="hold">
                                          <p:stCondLst>
                                            <p:cond delay="1000"/>
                                          </p:stCondLst>
                                        </p:cTn>
                                        <p:tgtEl>
                                          <p:spTgt spid="6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0"/>
          <p:cNvSpPr txBox="1">
            <a:spLocks noGrp="1"/>
          </p:cNvSpPr>
          <p:nvPr>
            <p:ph type="title"/>
          </p:nvPr>
        </p:nvSpPr>
        <p:spPr>
          <a:xfrm>
            <a:off x="457200" y="205975"/>
            <a:ext cx="84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Race conditions</a:t>
            </a:r>
            <a:endParaRPr i="1"/>
          </a:p>
        </p:txBody>
      </p:sp>
      <p:sp>
        <p:nvSpPr>
          <p:cNvPr id="610" name="Google Shape;610;p50"/>
          <p:cNvSpPr txBox="1">
            <a:spLocks noGrp="1"/>
          </p:cNvSpPr>
          <p:nvPr>
            <p:ph type="body" idx="1"/>
          </p:nvPr>
        </p:nvSpPr>
        <p:spPr>
          <a:xfrm>
            <a:off x="457200" y="1200150"/>
            <a:ext cx="8348400" cy="349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Transactions or blocks may </a:t>
            </a:r>
            <a:r>
              <a:rPr lang="en" i="1"/>
              <a:t>conflict</a:t>
            </a:r>
            <a:endParaRPr i="1"/>
          </a:p>
          <a:p>
            <a:pPr marL="457200" lvl="0" indent="-419100" algn="l" rtl="0">
              <a:spcBef>
                <a:spcPts val="600"/>
              </a:spcBef>
              <a:spcAft>
                <a:spcPts val="0"/>
              </a:spcAft>
              <a:buSzPts val="3000"/>
              <a:buChar char="●"/>
            </a:pPr>
            <a:r>
              <a:rPr lang="en"/>
              <a:t>Default behavior: accept what you hear first</a:t>
            </a:r>
            <a:endParaRPr/>
          </a:p>
          <a:p>
            <a:pPr marL="457200" lvl="0" indent="-419100" algn="l" rtl="0">
              <a:spcBef>
                <a:spcPts val="0"/>
              </a:spcBef>
              <a:spcAft>
                <a:spcPts val="0"/>
              </a:spcAft>
              <a:buSzPts val="3000"/>
              <a:buChar char="●"/>
            </a:pPr>
            <a:r>
              <a:rPr lang="en"/>
              <a:t>Network position matters</a:t>
            </a:r>
            <a:endParaRPr/>
          </a:p>
          <a:p>
            <a:pPr marL="457200" lvl="0" indent="-419100" algn="l" rtl="0">
              <a:spcBef>
                <a:spcPts val="0"/>
              </a:spcBef>
              <a:spcAft>
                <a:spcPts val="0"/>
              </a:spcAft>
              <a:buSzPts val="3000"/>
              <a:buChar char="●"/>
            </a:pPr>
            <a:r>
              <a:rPr lang="en"/>
              <a:t>Miners may implement other logic!</a:t>
            </a:r>
            <a:endParaRPr/>
          </a:p>
          <a:p>
            <a:pPr marL="0" lvl="0" indent="0" algn="l" rtl="0">
              <a:spcBef>
                <a:spcPts val="600"/>
              </a:spcBef>
              <a:spcAft>
                <a:spcPts val="0"/>
              </a:spcAft>
              <a:buNone/>
            </a:pPr>
            <a:endParaRPr/>
          </a:p>
        </p:txBody>
      </p:sp>
    </p:spTree>
    <p:extLst>
      <p:ext uri="{BB962C8B-B14F-4D97-AF65-F5344CB8AC3E}">
        <p14:creationId xmlns:p14="http://schemas.microsoft.com/office/powerpoint/2010/main" val="1367974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body" idx="1"/>
          </p:nvPr>
        </p:nvSpPr>
        <p:spPr>
          <a:xfrm>
            <a:off x="457200" y="128900"/>
            <a:ext cx="8229600" cy="688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binary tree with hash pointers = “Merkle tree”</a:t>
            </a:r>
            <a:endParaRPr/>
          </a:p>
        </p:txBody>
      </p:sp>
      <p:sp>
        <p:nvSpPr>
          <p:cNvPr id="257" name="Google Shape;257;p33"/>
          <p:cNvSpPr txBox="1"/>
          <p:nvPr/>
        </p:nvSpPr>
        <p:spPr>
          <a:xfrm>
            <a:off x="3533175" y="1406575"/>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58" name="Google Shape;258;p33"/>
          <p:cNvSpPr txBox="1"/>
          <p:nvPr/>
        </p:nvSpPr>
        <p:spPr>
          <a:xfrm>
            <a:off x="1730100" y="2292275"/>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59" name="Google Shape;259;p33"/>
          <p:cNvSpPr txBox="1"/>
          <p:nvPr/>
        </p:nvSpPr>
        <p:spPr>
          <a:xfrm>
            <a:off x="5641025" y="2292275"/>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60" name="Google Shape;260;p33"/>
          <p:cNvSpPr/>
          <p:nvPr/>
        </p:nvSpPr>
        <p:spPr>
          <a:xfrm>
            <a:off x="2388775" y="1673250"/>
            <a:ext cx="1555475" cy="622200"/>
          </a:xfrm>
          <a:custGeom>
            <a:avLst/>
            <a:gdLst/>
            <a:ahLst/>
            <a:cxnLst/>
            <a:rect l="l" t="t" r="r" b="b"/>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sp>
        <p:nvSpPr>
          <p:cNvPr id="261" name="Google Shape;261;p33"/>
          <p:cNvSpPr/>
          <p:nvPr/>
        </p:nvSpPr>
        <p:spPr>
          <a:xfrm flipH="1">
            <a:off x="4588615" y="1673250"/>
            <a:ext cx="1677735" cy="622200"/>
          </a:xfrm>
          <a:custGeom>
            <a:avLst/>
            <a:gdLst/>
            <a:ahLst/>
            <a:cxnLst/>
            <a:rect l="l" t="t" r="r" b="b"/>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sp>
        <p:nvSpPr>
          <p:cNvPr id="262" name="Google Shape;262;p33"/>
          <p:cNvSpPr txBox="1"/>
          <p:nvPr/>
        </p:nvSpPr>
        <p:spPr>
          <a:xfrm>
            <a:off x="682550" y="3222400"/>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63" name="Google Shape;263;p33"/>
          <p:cNvSpPr txBox="1"/>
          <p:nvPr/>
        </p:nvSpPr>
        <p:spPr>
          <a:xfrm>
            <a:off x="2834850" y="3222400"/>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64" name="Google Shape;264;p33"/>
          <p:cNvSpPr txBox="1"/>
          <p:nvPr/>
        </p:nvSpPr>
        <p:spPr>
          <a:xfrm>
            <a:off x="4687175" y="3222400"/>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65" name="Google Shape;265;p33"/>
          <p:cNvSpPr txBox="1"/>
          <p:nvPr/>
        </p:nvSpPr>
        <p:spPr>
          <a:xfrm>
            <a:off x="6772800" y="3222400"/>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66" name="Google Shape;266;p33"/>
          <p:cNvSpPr/>
          <p:nvPr/>
        </p:nvSpPr>
        <p:spPr>
          <a:xfrm>
            <a:off x="1366600" y="2547850"/>
            <a:ext cx="765916" cy="688775"/>
          </a:xfrm>
          <a:custGeom>
            <a:avLst/>
            <a:gdLst/>
            <a:ahLst/>
            <a:cxnLst/>
            <a:rect l="l" t="t" r="r" b="b"/>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sp>
        <p:nvSpPr>
          <p:cNvPr id="267" name="Google Shape;267;p33"/>
          <p:cNvSpPr/>
          <p:nvPr/>
        </p:nvSpPr>
        <p:spPr>
          <a:xfrm flipH="1">
            <a:off x="2785154" y="2535175"/>
            <a:ext cx="748028" cy="688775"/>
          </a:xfrm>
          <a:custGeom>
            <a:avLst/>
            <a:gdLst/>
            <a:ahLst/>
            <a:cxnLst/>
            <a:rect l="l" t="t" r="r" b="b"/>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sp>
        <p:nvSpPr>
          <p:cNvPr id="268" name="Google Shape;268;p33"/>
          <p:cNvSpPr/>
          <p:nvPr/>
        </p:nvSpPr>
        <p:spPr>
          <a:xfrm>
            <a:off x="5265550" y="2547850"/>
            <a:ext cx="765916" cy="688775"/>
          </a:xfrm>
          <a:custGeom>
            <a:avLst/>
            <a:gdLst/>
            <a:ahLst/>
            <a:cxnLst/>
            <a:rect l="l" t="t" r="r" b="b"/>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sp>
        <p:nvSpPr>
          <p:cNvPr id="269" name="Google Shape;269;p33"/>
          <p:cNvSpPr/>
          <p:nvPr/>
        </p:nvSpPr>
        <p:spPr>
          <a:xfrm flipH="1">
            <a:off x="6704053" y="2547850"/>
            <a:ext cx="748028" cy="688775"/>
          </a:xfrm>
          <a:custGeom>
            <a:avLst/>
            <a:gdLst/>
            <a:ahLst/>
            <a:cxnLst/>
            <a:rect l="l" t="t" r="r" b="b"/>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grpSp>
        <p:nvGrpSpPr>
          <p:cNvPr id="270" name="Google Shape;270;p33"/>
          <p:cNvGrpSpPr/>
          <p:nvPr/>
        </p:nvGrpSpPr>
        <p:grpSpPr>
          <a:xfrm>
            <a:off x="579400" y="3484275"/>
            <a:ext cx="1600400" cy="1479150"/>
            <a:chOff x="579400" y="3484275"/>
            <a:chExt cx="1600400" cy="1479150"/>
          </a:xfrm>
        </p:grpSpPr>
        <p:sp>
          <p:nvSpPr>
            <p:cNvPr id="271" name="Google Shape;271;p33"/>
            <p:cNvSpPr/>
            <p:nvPr/>
          </p:nvSpPr>
          <p:spPr>
            <a:xfrm>
              <a:off x="579400" y="4152525"/>
              <a:ext cx="604800" cy="810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rebuchet MS"/>
                  <a:ea typeface="Trebuchet MS"/>
                  <a:cs typeface="Trebuchet MS"/>
                  <a:sym typeface="Trebuchet MS"/>
                </a:rPr>
                <a:t>(data)</a:t>
              </a:r>
              <a:endParaRPr sz="1000">
                <a:latin typeface="Trebuchet MS"/>
                <a:ea typeface="Trebuchet MS"/>
                <a:cs typeface="Trebuchet MS"/>
                <a:sym typeface="Trebuchet MS"/>
              </a:endParaRPr>
            </a:p>
          </p:txBody>
        </p:sp>
        <p:cxnSp>
          <p:nvCxnSpPr>
            <p:cNvPr id="272" name="Google Shape;272;p33"/>
            <p:cNvCxnSpPr/>
            <p:nvPr/>
          </p:nvCxnSpPr>
          <p:spPr>
            <a:xfrm flipH="1">
              <a:off x="921900" y="3484275"/>
              <a:ext cx="177900" cy="688800"/>
            </a:xfrm>
            <a:prstGeom prst="straightConnector1">
              <a:avLst/>
            </a:prstGeom>
            <a:noFill/>
            <a:ln w="19050" cap="flat" cmpd="sng">
              <a:solidFill>
                <a:srgbClr val="990000"/>
              </a:solidFill>
              <a:prstDash val="solid"/>
              <a:round/>
              <a:headEnd type="none" w="med" len="med"/>
              <a:tailEnd type="triangle" w="med" len="med"/>
            </a:ln>
          </p:spPr>
        </p:cxnSp>
        <p:sp>
          <p:nvSpPr>
            <p:cNvPr id="273" name="Google Shape;273;p33"/>
            <p:cNvSpPr/>
            <p:nvPr/>
          </p:nvSpPr>
          <p:spPr>
            <a:xfrm>
              <a:off x="1575000" y="4152525"/>
              <a:ext cx="604800" cy="810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rebuchet MS"/>
                  <a:ea typeface="Trebuchet MS"/>
                  <a:cs typeface="Trebuchet MS"/>
                  <a:sym typeface="Trebuchet MS"/>
                </a:rPr>
                <a:t>(data)</a:t>
              </a:r>
              <a:endParaRPr sz="1000">
                <a:latin typeface="Trebuchet MS"/>
                <a:ea typeface="Trebuchet MS"/>
                <a:cs typeface="Trebuchet MS"/>
                <a:sym typeface="Trebuchet MS"/>
              </a:endParaRPr>
            </a:p>
          </p:txBody>
        </p:sp>
        <p:cxnSp>
          <p:nvCxnSpPr>
            <p:cNvPr id="274" name="Google Shape;274;p33"/>
            <p:cNvCxnSpPr/>
            <p:nvPr/>
          </p:nvCxnSpPr>
          <p:spPr>
            <a:xfrm>
              <a:off x="1722150" y="3517650"/>
              <a:ext cx="177900" cy="622200"/>
            </a:xfrm>
            <a:prstGeom prst="straightConnector1">
              <a:avLst/>
            </a:prstGeom>
            <a:noFill/>
            <a:ln w="19050" cap="flat" cmpd="sng">
              <a:solidFill>
                <a:srgbClr val="990000"/>
              </a:solidFill>
              <a:prstDash val="solid"/>
              <a:round/>
              <a:headEnd type="none" w="med" len="med"/>
              <a:tailEnd type="triangle" w="med" len="med"/>
            </a:ln>
          </p:spPr>
        </p:cxnSp>
      </p:grpSp>
      <p:grpSp>
        <p:nvGrpSpPr>
          <p:cNvPr id="275" name="Google Shape;275;p33"/>
          <p:cNvGrpSpPr/>
          <p:nvPr/>
        </p:nvGrpSpPr>
        <p:grpSpPr>
          <a:xfrm>
            <a:off x="2706800" y="3484275"/>
            <a:ext cx="1600400" cy="1479150"/>
            <a:chOff x="579400" y="3484275"/>
            <a:chExt cx="1600400" cy="1479150"/>
          </a:xfrm>
        </p:grpSpPr>
        <p:sp>
          <p:nvSpPr>
            <p:cNvPr id="276" name="Google Shape;276;p33"/>
            <p:cNvSpPr/>
            <p:nvPr/>
          </p:nvSpPr>
          <p:spPr>
            <a:xfrm>
              <a:off x="579400" y="4152525"/>
              <a:ext cx="604800" cy="810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rebuchet MS"/>
                  <a:ea typeface="Trebuchet MS"/>
                  <a:cs typeface="Trebuchet MS"/>
                  <a:sym typeface="Trebuchet MS"/>
                </a:rPr>
                <a:t>(data)</a:t>
              </a:r>
              <a:endParaRPr sz="1000">
                <a:latin typeface="Trebuchet MS"/>
                <a:ea typeface="Trebuchet MS"/>
                <a:cs typeface="Trebuchet MS"/>
                <a:sym typeface="Trebuchet MS"/>
              </a:endParaRPr>
            </a:p>
          </p:txBody>
        </p:sp>
        <p:cxnSp>
          <p:nvCxnSpPr>
            <p:cNvPr id="277" name="Google Shape;277;p33"/>
            <p:cNvCxnSpPr/>
            <p:nvPr/>
          </p:nvCxnSpPr>
          <p:spPr>
            <a:xfrm flipH="1">
              <a:off x="921900" y="3484275"/>
              <a:ext cx="177900" cy="688800"/>
            </a:xfrm>
            <a:prstGeom prst="straightConnector1">
              <a:avLst/>
            </a:prstGeom>
            <a:noFill/>
            <a:ln w="19050" cap="flat" cmpd="sng">
              <a:solidFill>
                <a:srgbClr val="990000"/>
              </a:solidFill>
              <a:prstDash val="solid"/>
              <a:round/>
              <a:headEnd type="none" w="med" len="med"/>
              <a:tailEnd type="triangle" w="med" len="med"/>
            </a:ln>
          </p:spPr>
        </p:cxnSp>
        <p:sp>
          <p:nvSpPr>
            <p:cNvPr id="278" name="Google Shape;278;p33"/>
            <p:cNvSpPr/>
            <p:nvPr/>
          </p:nvSpPr>
          <p:spPr>
            <a:xfrm>
              <a:off x="1575000" y="4152525"/>
              <a:ext cx="604800" cy="810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rebuchet MS"/>
                  <a:ea typeface="Trebuchet MS"/>
                  <a:cs typeface="Trebuchet MS"/>
                  <a:sym typeface="Trebuchet MS"/>
                </a:rPr>
                <a:t>(data)</a:t>
              </a:r>
              <a:endParaRPr sz="1000">
                <a:latin typeface="Trebuchet MS"/>
                <a:ea typeface="Trebuchet MS"/>
                <a:cs typeface="Trebuchet MS"/>
                <a:sym typeface="Trebuchet MS"/>
              </a:endParaRPr>
            </a:p>
          </p:txBody>
        </p:sp>
        <p:cxnSp>
          <p:nvCxnSpPr>
            <p:cNvPr id="279" name="Google Shape;279;p33"/>
            <p:cNvCxnSpPr/>
            <p:nvPr/>
          </p:nvCxnSpPr>
          <p:spPr>
            <a:xfrm>
              <a:off x="1722150" y="3517650"/>
              <a:ext cx="177900" cy="622200"/>
            </a:xfrm>
            <a:prstGeom prst="straightConnector1">
              <a:avLst/>
            </a:prstGeom>
            <a:noFill/>
            <a:ln w="19050" cap="flat" cmpd="sng">
              <a:solidFill>
                <a:srgbClr val="990000"/>
              </a:solidFill>
              <a:prstDash val="solid"/>
              <a:round/>
              <a:headEnd type="none" w="med" len="med"/>
              <a:tailEnd type="triangle" w="med" len="med"/>
            </a:ln>
          </p:spPr>
        </p:cxnSp>
      </p:grpSp>
      <p:grpSp>
        <p:nvGrpSpPr>
          <p:cNvPr id="280" name="Google Shape;280;p33"/>
          <p:cNvGrpSpPr/>
          <p:nvPr/>
        </p:nvGrpSpPr>
        <p:grpSpPr>
          <a:xfrm>
            <a:off x="4559125" y="3457350"/>
            <a:ext cx="1600400" cy="1479150"/>
            <a:chOff x="579400" y="3484275"/>
            <a:chExt cx="1600400" cy="1479150"/>
          </a:xfrm>
        </p:grpSpPr>
        <p:sp>
          <p:nvSpPr>
            <p:cNvPr id="281" name="Google Shape;281;p33"/>
            <p:cNvSpPr/>
            <p:nvPr/>
          </p:nvSpPr>
          <p:spPr>
            <a:xfrm>
              <a:off x="579400" y="4152525"/>
              <a:ext cx="604800" cy="810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rebuchet MS"/>
                  <a:ea typeface="Trebuchet MS"/>
                  <a:cs typeface="Trebuchet MS"/>
                  <a:sym typeface="Trebuchet MS"/>
                </a:rPr>
                <a:t>(data)</a:t>
              </a:r>
              <a:endParaRPr sz="1000">
                <a:latin typeface="Trebuchet MS"/>
                <a:ea typeface="Trebuchet MS"/>
                <a:cs typeface="Trebuchet MS"/>
                <a:sym typeface="Trebuchet MS"/>
              </a:endParaRPr>
            </a:p>
          </p:txBody>
        </p:sp>
        <p:cxnSp>
          <p:nvCxnSpPr>
            <p:cNvPr id="282" name="Google Shape;282;p33"/>
            <p:cNvCxnSpPr/>
            <p:nvPr/>
          </p:nvCxnSpPr>
          <p:spPr>
            <a:xfrm flipH="1">
              <a:off x="921900" y="3484275"/>
              <a:ext cx="177900" cy="688800"/>
            </a:xfrm>
            <a:prstGeom prst="straightConnector1">
              <a:avLst/>
            </a:prstGeom>
            <a:noFill/>
            <a:ln w="19050" cap="flat" cmpd="sng">
              <a:solidFill>
                <a:srgbClr val="990000"/>
              </a:solidFill>
              <a:prstDash val="solid"/>
              <a:round/>
              <a:headEnd type="none" w="med" len="med"/>
              <a:tailEnd type="triangle" w="med" len="med"/>
            </a:ln>
          </p:spPr>
        </p:cxnSp>
        <p:sp>
          <p:nvSpPr>
            <p:cNvPr id="283" name="Google Shape;283;p33"/>
            <p:cNvSpPr/>
            <p:nvPr/>
          </p:nvSpPr>
          <p:spPr>
            <a:xfrm>
              <a:off x="1575000" y="4152525"/>
              <a:ext cx="604800" cy="810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rebuchet MS"/>
                  <a:ea typeface="Trebuchet MS"/>
                  <a:cs typeface="Trebuchet MS"/>
                  <a:sym typeface="Trebuchet MS"/>
                </a:rPr>
                <a:t>(data)</a:t>
              </a:r>
              <a:endParaRPr sz="1000">
                <a:latin typeface="Trebuchet MS"/>
                <a:ea typeface="Trebuchet MS"/>
                <a:cs typeface="Trebuchet MS"/>
                <a:sym typeface="Trebuchet MS"/>
              </a:endParaRPr>
            </a:p>
          </p:txBody>
        </p:sp>
        <p:cxnSp>
          <p:nvCxnSpPr>
            <p:cNvPr id="284" name="Google Shape;284;p33"/>
            <p:cNvCxnSpPr/>
            <p:nvPr/>
          </p:nvCxnSpPr>
          <p:spPr>
            <a:xfrm>
              <a:off x="1722150" y="3517650"/>
              <a:ext cx="177900" cy="622200"/>
            </a:xfrm>
            <a:prstGeom prst="straightConnector1">
              <a:avLst/>
            </a:prstGeom>
            <a:noFill/>
            <a:ln w="19050" cap="flat" cmpd="sng">
              <a:solidFill>
                <a:srgbClr val="990000"/>
              </a:solidFill>
              <a:prstDash val="solid"/>
              <a:round/>
              <a:headEnd type="none" w="med" len="med"/>
              <a:tailEnd type="triangle" w="med" len="med"/>
            </a:ln>
          </p:spPr>
        </p:cxnSp>
      </p:grpSp>
      <p:grpSp>
        <p:nvGrpSpPr>
          <p:cNvPr id="285" name="Google Shape;285;p33"/>
          <p:cNvGrpSpPr/>
          <p:nvPr/>
        </p:nvGrpSpPr>
        <p:grpSpPr>
          <a:xfrm>
            <a:off x="6644750" y="3484275"/>
            <a:ext cx="1600400" cy="1479150"/>
            <a:chOff x="579400" y="3484275"/>
            <a:chExt cx="1600400" cy="1479150"/>
          </a:xfrm>
        </p:grpSpPr>
        <p:sp>
          <p:nvSpPr>
            <p:cNvPr id="286" name="Google Shape;286;p33"/>
            <p:cNvSpPr/>
            <p:nvPr/>
          </p:nvSpPr>
          <p:spPr>
            <a:xfrm>
              <a:off x="579400" y="4152525"/>
              <a:ext cx="604800" cy="810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rebuchet MS"/>
                  <a:ea typeface="Trebuchet MS"/>
                  <a:cs typeface="Trebuchet MS"/>
                  <a:sym typeface="Trebuchet MS"/>
                </a:rPr>
                <a:t>(data)</a:t>
              </a:r>
              <a:endParaRPr sz="1000">
                <a:latin typeface="Trebuchet MS"/>
                <a:ea typeface="Trebuchet MS"/>
                <a:cs typeface="Trebuchet MS"/>
                <a:sym typeface="Trebuchet MS"/>
              </a:endParaRPr>
            </a:p>
          </p:txBody>
        </p:sp>
        <p:cxnSp>
          <p:nvCxnSpPr>
            <p:cNvPr id="287" name="Google Shape;287;p33"/>
            <p:cNvCxnSpPr/>
            <p:nvPr/>
          </p:nvCxnSpPr>
          <p:spPr>
            <a:xfrm flipH="1">
              <a:off x="921900" y="3484275"/>
              <a:ext cx="177900" cy="688800"/>
            </a:xfrm>
            <a:prstGeom prst="straightConnector1">
              <a:avLst/>
            </a:prstGeom>
            <a:noFill/>
            <a:ln w="19050" cap="flat" cmpd="sng">
              <a:solidFill>
                <a:srgbClr val="990000"/>
              </a:solidFill>
              <a:prstDash val="solid"/>
              <a:round/>
              <a:headEnd type="none" w="med" len="med"/>
              <a:tailEnd type="triangle" w="med" len="med"/>
            </a:ln>
          </p:spPr>
        </p:cxnSp>
        <p:sp>
          <p:nvSpPr>
            <p:cNvPr id="288" name="Google Shape;288;p33"/>
            <p:cNvSpPr/>
            <p:nvPr/>
          </p:nvSpPr>
          <p:spPr>
            <a:xfrm>
              <a:off x="1575000" y="4152525"/>
              <a:ext cx="604800" cy="810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rebuchet MS"/>
                  <a:ea typeface="Trebuchet MS"/>
                  <a:cs typeface="Trebuchet MS"/>
                  <a:sym typeface="Trebuchet MS"/>
                </a:rPr>
                <a:t>(data)</a:t>
              </a:r>
              <a:endParaRPr sz="1000">
                <a:latin typeface="Trebuchet MS"/>
                <a:ea typeface="Trebuchet MS"/>
                <a:cs typeface="Trebuchet MS"/>
                <a:sym typeface="Trebuchet MS"/>
              </a:endParaRPr>
            </a:p>
          </p:txBody>
        </p:sp>
        <p:cxnSp>
          <p:nvCxnSpPr>
            <p:cNvPr id="289" name="Google Shape;289;p33"/>
            <p:cNvCxnSpPr/>
            <p:nvPr/>
          </p:nvCxnSpPr>
          <p:spPr>
            <a:xfrm>
              <a:off x="1722150" y="3517650"/>
              <a:ext cx="177900" cy="622200"/>
            </a:xfrm>
            <a:prstGeom prst="straightConnector1">
              <a:avLst/>
            </a:prstGeom>
            <a:noFill/>
            <a:ln w="19050" cap="flat" cmpd="sng">
              <a:solidFill>
                <a:srgbClr val="990000"/>
              </a:solidFill>
              <a:prstDash val="solid"/>
              <a:round/>
              <a:headEnd type="none" w="med" len="med"/>
              <a:tailEnd type="triangle" w="med" len="med"/>
            </a:ln>
          </p:spPr>
        </p:cxnSp>
      </p:grpSp>
      <p:cxnSp>
        <p:nvCxnSpPr>
          <p:cNvPr id="290" name="Google Shape;290;p33"/>
          <p:cNvCxnSpPr>
            <a:endCxn id="257" idx="0"/>
          </p:cNvCxnSpPr>
          <p:nvPr/>
        </p:nvCxnSpPr>
        <p:spPr>
          <a:xfrm flipH="1">
            <a:off x="4205325" y="973375"/>
            <a:ext cx="5700" cy="433200"/>
          </a:xfrm>
          <a:prstGeom prst="straightConnector1">
            <a:avLst/>
          </a:prstGeom>
          <a:noFill/>
          <a:ln w="28575" cap="flat" cmpd="sng">
            <a:solidFill>
              <a:srgbClr val="990000"/>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body" idx="1"/>
          </p:nvPr>
        </p:nvSpPr>
        <p:spPr>
          <a:xfrm>
            <a:off x="457200" y="128900"/>
            <a:ext cx="8229600" cy="688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proving membership in a Merkle tree</a:t>
            </a:r>
            <a:endParaRPr/>
          </a:p>
        </p:txBody>
      </p:sp>
      <p:sp>
        <p:nvSpPr>
          <p:cNvPr id="296" name="Google Shape;296;p34"/>
          <p:cNvSpPr txBox="1"/>
          <p:nvPr/>
        </p:nvSpPr>
        <p:spPr>
          <a:xfrm>
            <a:off x="3533175" y="1406575"/>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97" name="Google Shape;297;p34"/>
          <p:cNvSpPr txBox="1"/>
          <p:nvPr/>
        </p:nvSpPr>
        <p:spPr>
          <a:xfrm>
            <a:off x="1730100" y="2292275"/>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298" name="Google Shape;298;p34"/>
          <p:cNvSpPr/>
          <p:nvPr/>
        </p:nvSpPr>
        <p:spPr>
          <a:xfrm>
            <a:off x="2388775" y="1673250"/>
            <a:ext cx="1555475" cy="622200"/>
          </a:xfrm>
          <a:custGeom>
            <a:avLst/>
            <a:gdLst/>
            <a:ahLst/>
            <a:cxnLst/>
            <a:rect l="l" t="t" r="r" b="b"/>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sp>
        <p:nvSpPr>
          <p:cNvPr id="299" name="Google Shape;299;p34"/>
          <p:cNvSpPr txBox="1"/>
          <p:nvPr/>
        </p:nvSpPr>
        <p:spPr>
          <a:xfrm>
            <a:off x="2834850" y="3222400"/>
            <a:ext cx="1344300" cy="457200"/>
          </a:xfrm>
          <a:prstGeom prst="rect">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rebuchet MS"/>
                <a:ea typeface="Trebuchet MS"/>
                <a:cs typeface="Trebuchet MS"/>
                <a:sym typeface="Trebuchet MS"/>
              </a:rPr>
              <a:t>H(  )   H(  )</a:t>
            </a:r>
            <a:endParaRPr sz="1800">
              <a:latin typeface="Trebuchet MS"/>
              <a:ea typeface="Trebuchet MS"/>
              <a:cs typeface="Trebuchet MS"/>
              <a:sym typeface="Trebuchet MS"/>
            </a:endParaRPr>
          </a:p>
        </p:txBody>
      </p:sp>
      <p:sp>
        <p:nvSpPr>
          <p:cNvPr id="300" name="Google Shape;300;p34"/>
          <p:cNvSpPr/>
          <p:nvPr/>
        </p:nvSpPr>
        <p:spPr>
          <a:xfrm flipH="1">
            <a:off x="2785154" y="2535175"/>
            <a:ext cx="748028" cy="688775"/>
          </a:xfrm>
          <a:custGeom>
            <a:avLst/>
            <a:gdLst/>
            <a:ahLst/>
            <a:cxnLst/>
            <a:rect l="l" t="t" r="r" b="b"/>
            <a:pathLst>
              <a:path w="62219" h="24888" extrusionOk="0">
                <a:moveTo>
                  <a:pt x="62219" y="0"/>
                </a:moveTo>
                <a:lnTo>
                  <a:pt x="62219" y="17333"/>
                </a:lnTo>
                <a:lnTo>
                  <a:pt x="0" y="17333"/>
                </a:lnTo>
                <a:lnTo>
                  <a:pt x="0" y="24888"/>
                </a:lnTo>
              </a:path>
            </a:pathLst>
          </a:custGeom>
          <a:noFill/>
          <a:ln w="19050" cap="flat" cmpd="sng">
            <a:solidFill>
              <a:srgbClr val="990000"/>
            </a:solidFill>
            <a:prstDash val="solid"/>
            <a:round/>
            <a:headEnd type="none" w="med" len="med"/>
            <a:tailEnd type="stealth" w="med" len="med"/>
          </a:ln>
        </p:spPr>
      </p:sp>
      <p:sp>
        <p:nvSpPr>
          <p:cNvPr id="301" name="Google Shape;301;p34"/>
          <p:cNvSpPr/>
          <p:nvPr/>
        </p:nvSpPr>
        <p:spPr>
          <a:xfrm>
            <a:off x="3702400" y="4152525"/>
            <a:ext cx="604800" cy="8109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rebuchet MS"/>
                <a:ea typeface="Trebuchet MS"/>
                <a:cs typeface="Trebuchet MS"/>
                <a:sym typeface="Trebuchet MS"/>
              </a:rPr>
              <a:t>(data)</a:t>
            </a:r>
            <a:endParaRPr sz="1000">
              <a:latin typeface="Trebuchet MS"/>
              <a:ea typeface="Trebuchet MS"/>
              <a:cs typeface="Trebuchet MS"/>
              <a:sym typeface="Trebuchet MS"/>
            </a:endParaRPr>
          </a:p>
        </p:txBody>
      </p:sp>
      <p:cxnSp>
        <p:nvCxnSpPr>
          <p:cNvPr id="302" name="Google Shape;302;p34"/>
          <p:cNvCxnSpPr/>
          <p:nvPr/>
        </p:nvCxnSpPr>
        <p:spPr>
          <a:xfrm>
            <a:off x="3849550" y="3517650"/>
            <a:ext cx="177900" cy="622200"/>
          </a:xfrm>
          <a:prstGeom prst="straightConnector1">
            <a:avLst/>
          </a:prstGeom>
          <a:noFill/>
          <a:ln w="19050" cap="flat" cmpd="sng">
            <a:solidFill>
              <a:srgbClr val="990000"/>
            </a:solidFill>
            <a:prstDash val="solid"/>
            <a:round/>
            <a:headEnd type="none" w="med" len="med"/>
            <a:tailEnd type="triangle" w="med" len="med"/>
          </a:ln>
        </p:spPr>
      </p:cxnSp>
      <p:cxnSp>
        <p:nvCxnSpPr>
          <p:cNvPr id="303" name="Google Shape;303;p34"/>
          <p:cNvCxnSpPr>
            <a:endCxn id="296" idx="0"/>
          </p:cNvCxnSpPr>
          <p:nvPr/>
        </p:nvCxnSpPr>
        <p:spPr>
          <a:xfrm flipH="1">
            <a:off x="4205325" y="973375"/>
            <a:ext cx="5700" cy="433200"/>
          </a:xfrm>
          <a:prstGeom prst="straightConnector1">
            <a:avLst/>
          </a:prstGeom>
          <a:noFill/>
          <a:ln w="28575" cap="flat" cmpd="sng">
            <a:solidFill>
              <a:srgbClr val="990000"/>
            </a:solidFill>
            <a:prstDash val="solid"/>
            <a:round/>
            <a:headEnd type="none" w="med" len="med"/>
            <a:tailEnd type="triangle" w="med" len="med"/>
          </a:ln>
        </p:spPr>
      </p:cxnSp>
      <p:sp>
        <p:nvSpPr>
          <p:cNvPr id="304" name="Google Shape;304;p34"/>
          <p:cNvSpPr txBox="1"/>
          <p:nvPr/>
        </p:nvSpPr>
        <p:spPr>
          <a:xfrm>
            <a:off x="5681450" y="1016875"/>
            <a:ext cx="2929200" cy="457200"/>
          </a:xfrm>
          <a:prstGeom prst="rect">
            <a:avLst/>
          </a:prstGeom>
          <a:solidFill>
            <a:srgbClr val="FFE599"/>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a:t>show O(log n) items</a:t>
            </a:r>
            <a:endParaRPr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altLang="en-US" sz="2400" b="1" i="0" u="none" strike="noStrike" cap="none" normalizeH="0" baseline="0" smtClean="0">
            <a:ln>
              <a:noFill/>
            </a:ln>
            <a:solidFill>
              <a:srgbClr val="0000FF"/>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altLang="en-US" sz="2400" b="1" i="0" u="none" strike="noStrike" cap="none" normalizeH="0" baseline="0" smtClean="0">
            <a:ln>
              <a:noFill/>
            </a:ln>
            <a:solidFill>
              <a:srgbClr val="0000FF"/>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altLang="en-US" sz="2400" b="1" i="0" u="none" strike="noStrike" cap="none" normalizeH="0" baseline="0" smtClean="0">
            <a:ln>
              <a:noFill/>
            </a:ln>
            <a:solidFill>
              <a:srgbClr val="0000FF"/>
            </a:solidFill>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altLang="en-US" sz="2400" b="1" i="0" u="none" strike="noStrike" cap="none" normalizeH="0" baseline="0" smtClean="0">
            <a:ln>
              <a:noFill/>
            </a:ln>
            <a:solidFill>
              <a:srgbClr val="0000FF"/>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TotalTime>
  <Words>2857</Words>
  <Application>Microsoft Office PowerPoint</Application>
  <PresentationFormat>On-screen Show (16:9)</PresentationFormat>
  <Paragraphs>573</Paragraphs>
  <Slides>79</Slides>
  <Notes>66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79</vt:i4>
      </vt:variant>
    </vt:vector>
  </HeadingPairs>
  <TitlesOfParts>
    <vt:vector size="86" baseType="lpstr">
      <vt:lpstr>Arial</vt:lpstr>
      <vt:lpstr>Courier New</vt:lpstr>
      <vt:lpstr>Times New Roman</vt:lpstr>
      <vt:lpstr>Trebuchet MS</vt:lpstr>
      <vt:lpstr>Simple Light</vt:lpstr>
      <vt:lpstr>1_Default Design</vt:lpstr>
      <vt:lpstr>Default Design</vt:lpstr>
      <vt:lpstr>Intro to Crypto and Cryptocurrencies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Merkle trees</vt:lpstr>
      <vt:lpstr>More generally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Mechanics of Bitcoin</vt:lpstr>
      <vt:lpstr>What is blockchain, and why does it matter?</vt:lpstr>
      <vt:lpstr>Peer to Peer Network</vt:lpstr>
      <vt:lpstr>Peer to Peer Network</vt:lpstr>
      <vt:lpstr>How to achieve consistency?</vt:lpstr>
      <vt:lpstr>PowerPoint Presentation</vt:lpstr>
      <vt:lpstr>Why don’t Bitcoin nodes have identities?</vt:lpstr>
      <vt:lpstr>PowerPoint Presentation</vt:lpstr>
      <vt:lpstr>PowerPoint Presentation</vt:lpstr>
      <vt:lpstr>PowerPoint Presentation</vt:lpstr>
      <vt:lpstr>Privacy</vt:lpstr>
      <vt:lpstr>PowerPoint Presentation</vt:lpstr>
      <vt:lpstr>An account-based ledger (not Bitcoin)</vt:lpstr>
      <vt:lpstr>A transaction-based ledger (Bitcoin)</vt:lpstr>
      <vt:lpstr>Merging value</vt:lpstr>
      <vt:lpstr>Joint payments</vt:lpstr>
      <vt:lpstr>PowerPoint Presentation</vt:lpstr>
      <vt:lpstr>The real deal: a Bitcoin transaction</vt:lpstr>
      <vt:lpstr>The real deal: transaction metadata</vt:lpstr>
      <vt:lpstr>The real deal: transaction inputs</vt:lpstr>
      <vt:lpstr>The real deal: transaction outputs</vt:lpstr>
      <vt:lpstr>PowerPoint Presentation</vt:lpstr>
      <vt:lpstr>Output “addresses” are really scripts</vt:lpstr>
      <vt:lpstr>Input “addresses” are also scripts</vt:lpstr>
      <vt:lpstr>Bitcoin scripting language (“Script”)</vt:lpstr>
      <vt:lpstr>Bitcoin script execution example</vt:lpstr>
      <vt:lpstr>PowerPoint Presentation</vt:lpstr>
      <vt:lpstr>Bitcoin script instructions</vt:lpstr>
      <vt:lpstr>OP_CHECKMULTISIG</vt:lpstr>
      <vt:lpstr>Bitcoin scripts in practice (as of 2014)</vt:lpstr>
      <vt:lpstr>Proof-of-burn</vt:lpstr>
      <vt:lpstr>Should senders specify scripts?</vt:lpstr>
      <vt:lpstr>Idea: use the hash of redemption script</vt:lpstr>
      <vt:lpstr>Pay to script hash</vt:lpstr>
      <vt:lpstr>PowerPoint Presentation</vt:lpstr>
      <vt:lpstr>Example 1: Escrow transactions</vt:lpstr>
      <vt:lpstr>Example 2: Green addresses</vt:lpstr>
      <vt:lpstr>Example 3: Efficient micro-payments</vt:lpstr>
      <vt:lpstr>lock_time</vt:lpstr>
      <vt:lpstr>More advanced scripts</vt:lpstr>
      <vt:lpstr>PowerPoint Presentation</vt:lpstr>
      <vt:lpstr>Bitcoin P2P network</vt:lpstr>
      <vt:lpstr>Joining the Bitcoin P2P network</vt:lpstr>
      <vt:lpstr>Transaction propagation (flooding)</vt:lpstr>
      <vt:lpstr>Should I relay a proposed transaction?</vt:lpstr>
      <vt:lpstr>Nodes may differ on transaction pool </vt:lpstr>
      <vt:lpstr>Race conditions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HP</dc:creator>
  <cp:lastModifiedBy>HP</cp:lastModifiedBy>
  <cp:revision>84</cp:revision>
  <dcterms:modified xsi:type="dcterms:W3CDTF">2020-05-26T15:49:43Z</dcterms:modified>
</cp:coreProperties>
</file>