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6" r:id="rId2"/>
  </p:sldMasterIdLst>
  <p:notesMasterIdLst>
    <p:notesMasterId r:id="rId67"/>
  </p:notesMasterIdLst>
  <p:sldIdLst>
    <p:sldId id="256" r:id="rId3"/>
    <p:sldId id="323" r:id="rId4"/>
    <p:sldId id="309" r:id="rId5"/>
    <p:sldId id="320" r:id="rId6"/>
    <p:sldId id="324" r:id="rId7"/>
    <p:sldId id="326" r:id="rId8"/>
    <p:sldId id="327" r:id="rId9"/>
    <p:sldId id="328" r:id="rId10"/>
    <p:sldId id="329" r:id="rId11"/>
    <p:sldId id="330" r:id="rId12"/>
    <p:sldId id="375" r:id="rId13"/>
    <p:sldId id="376" r:id="rId14"/>
    <p:sldId id="377" r:id="rId15"/>
    <p:sldId id="379" r:id="rId16"/>
    <p:sldId id="380" r:id="rId17"/>
    <p:sldId id="331" r:id="rId18"/>
    <p:sldId id="332" r:id="rId19"/>
    <p:sldId id="333" r:id="rId20"/>
    <p:sldId id="383" r:id="rId21"/>
    <p:sldId id="388" r:id="rId22"/>
    <p:sldId id="384" r:id="rId23"/>
    <p:sldId id="336" r:id="rId24"/>
    <p:sldId id="386" r:id="rId25"/>
    <p:sldId id="385" r:id="rId26"/>
    <p:sldId id="337" r:id="rId27"/>
    <p:sldId id="338" r:id="rId28"/>
    <p:sldId id="339" r:id="rId29"/>
    <p:sldId id="341" r:id="rId30"/>
    <p:sldId id="342" r:id="rId31"/>
    <p:sldId id="401" r:id="rId32"/>
    <p:sldId id="408" r:id="rId33"/>
    <p:sldId id="343" r:id="rId34"/>
    <p:sldId id="348" r:id="rId35"/>
    <p:sldId id="349" r:id="rId36"/>
    <p:sldId id="350" r:id="rId37"/>
    <p:sldId id="351" r:id="rId38"/>
    <p:sldId id="352" r:id="rId39"/>
    <p:sldId id="353" r:id="rId40"/>
    <p:sldId id="402" r:id="rId41"/>
    <p:sldId id="403" r:id="rId42"/>
    <p:sldId id="354" r:id="rId43"/>
    <p:sldId id="355" r:id="rId44"/>
    <p:sldId id="356" r:id="rId45"/>
    <p:sldId id="406" r:id="rId46"/>
    <p:sldId id="407" r:id="rId47"/>
    <p:sldId id="357" r:id="rId48"/>
    <p:sldId id="358" r:id="rId49"/>
    <p:sldId id="359" r:id="rId50"/>
    <p:sldId id="360" r:id="rId51"/>
    <p:sldId id="361" r:id="rId52"/>
    <p:sldId id="400" r:id="rId53"/>
    <p:sldId id="362" r:id="rId54"/>
    <p:sldId id="363" r:id="rId55"/>
    <p:sldId id="404" r:id="rId56"/>
    <p:sldId id="364" r:id="rId57"/>
    <p:sldId id="398" r:id="rId58"/>
    <p:sldId id="399" r:id="rId59"/>
    <p:sldId id="365" r:id="rId60"/>
    <p:sldId id="366" r:id="rId61"/>
    <p:sldId id="367" r:id="rId62"/>
    <p:sldId id="397" r:id="rId63"/>
    <p:sldId id="389" r:id="rId64"/>
    <p:sldId id="390" r:id="rId65"/>
    <p:sldId id="392" r:id="rId6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69498F-965D-4B57-8CCF-0B447366E0BC}">
  <a:tblStyle styleId="{2769498F-965D-4B57-8CCF-0B447366E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685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6e91fd57_0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6e91fd57_0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e91fd57_0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6e91fd57_0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6e91fd57_0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6e91fd57_0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f4a98fd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f4a98fd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point out-coinbase is why miners aren’t all solving the exact same problem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Alice has 100x more computing power than Bob it doesn’t mean she always wins the race. It means she has about a 99% chance of wining. In the long run Bob will create 1% of the blocks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6933ac06_0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6933ac06_0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time b/w blocks is too low or too high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6e91fd57_0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6e91fd57_0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6e91fd57_0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6e91fd57_0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f4a98fd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f4a98fd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is public domain (Wikimedia commons)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create new transactions from someone else’s address, or modify them.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Suppressing tx’s is only a minor annoyance.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6933ac06_0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6933ac06_0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f4a98fd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f4a98fd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point out-coinbase is why miners aren’t all solving the exact same problem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6ed44a44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6ed44a44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6ef38f01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6ef38f01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threshold is 4 BTC-days per 1000 bytes.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ef38f0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6ef38f0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threshold is 4 BTC-days per 1000 bytes.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6e91fd57_0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6e91fd57_0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f4a98fd_2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f4a98fd_2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f4a98fd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f4a98fd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point out-coinbase is why miners aren’t all solving the exact same problem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f4a98fd_2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f4a98fd_2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f3c03d4_0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f3c03d4_0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f3c03d4_0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f3c03d4_0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f4a98fd_2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f4a98fd_2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f3c03d4_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f3c03d4_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f3c03d4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f3c03d4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e91fd57_0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6e91fd57_0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6e91fd57_0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6e91fd57_0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Analogy of talking on the phone and having a lag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16"/>
            <a:ext cx="8229600" cy="519520"/>
          </a:xfrm>
          <a:prstGeom prst="rect">
            <a:avLst/>
          </a:prstGeom>
        </p:spPr>
        <p:txBody>
          <a:bodyPr spcFirstLastPara="1"/>
          <a:lstStyle>
            <a:lvl1pPr marL="342900" lvl="0" indent="-171450" algn="ctr">
              <a:spcBef>
                <a:spcPts val="270"/>
              </a:spcBef>
              <a:spcAft>
                <a:spcPts val="0"/>
              </a:spcAft>
              <a:buSzPts val="1800"/>
              <a:buNone/>
              <a:defRPr sz="135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46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25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63"/>
            <a:ext cx="8229600" cy="3725681"/>
          </a:xfrm>
          <a:prstGeom prst="rect">
            <a:avLst/>
          </a:prstGeom>
        </p:spPr>
        <p:txBody>
          <a:bodyPr spcFirstLastPara="1"/>
          <a:lstStyle>
            <a:lvl1pPr marL="342900" lvl="0" indent="-314325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400" lvl="5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100" lvl="8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48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788DD-7AB4-46D7-B3C5-F6A0E3307D86}" type="datetimeFigureOut">
              <a:rPr lang="en-US"/>
              <a:pPr>
                <a:defRPr/>
              </a:pPr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F037C1-9B90-4C66-9C8B-398019FE1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03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66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63"/>
            <a:ext cx="3994526" cy="3725681"/>
          </a:xfrm>
          <a:prstGeom prst="rect">
            <a:avLst/>
          </a:prstGeom>
        </p:spPr>
        <p:txBody>
          <a:bodyPr spcFirstLastPara="1"/>
          <a:lstStyle>
            <a:lvl1pPr marL="342900" lvl="0" indent="-314325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400" lvl="5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100" lvl="8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63"/>
            <a:ext cx="3994526" cy="3725681"/>
          </a:xfrm>
          <a:prstGeom prst="rect">
            <a:avLst/>
          </a:prstGeom>
        </p:spPr>
        <p:txBody>
          <a:bodyPr spcFirstLastPara="1"/>
          <a:lstStyle>
            <a:lvl1pPr marL="342900" lvl="0" indent="-314325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400" lvl="5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100" lvl="8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22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523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>
              <a:sym typeface="Arial" panose="020B0604020202020204" pitchFamily="34" charset="0"/>
            </a:endParaRPr>
          </a:p>
        </p:txBody>
      </p:sp>
      <p:sp>
        <p:nvSpPr>
          <p:cNvPr id="4099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72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>
              <a:sym typeface="Arial" panose="020B0604020202020204" pitchFamily="34" charset="0"/>
            </a:endParaRPr>
          </a:p>
        </p:txBody>
      </p:sp>
      <p:sp>
        <p:nvSpPr>
          <p:cNvPr id="6148" name="Google Shape;8;p1"/>
          <p:cNvSpPr>
            <a:spLocks noChangeArrowheads="1"/>
          </p:cNvSpPr>
          <p:nvPr/>
        </p:nvSpPr>
        <p:spPr bwMode="auto">
          <a:xfrm>
            <a:off x="9124950" y="-2381"/>
            <a:ext cx="95250" cy="51435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68569" rIns="68569" bIns="68569" anchor="ctr"/>
          <a:lstStyle>
            <a:lvl1pPr eaLnBrk="0" hangingPunct="0">
              <a:defRPr sz="2400" b="1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charset="0"/>
              <a:buNone/>
              <a:defRPr/>
            </a:pPr>
            <a:endParaRPr lang="en-US" altLang="en-US" sz="1050" b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6149" name="Google Shape;9;p1"/>
          <p:cNvSpPr>
            <a:spLocks noChangeArrowheads="1"/>
          </p:cNvSpPr>
          <p:nvPr/>
        </p:nvSpPr>
        <p:spPr bwMode="auto">
          <a:xfrm>
            <a:off x="9029700" y="0"/>
            <a:ext cx="95250" cy="5143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68569" rIns="68569" bIns="68569" anchor="ctr"/>
          <a:lstStyle>
            <a:lvl1pPr eaLnBrk="0" hangingPunct="0">
              <a:defRPr sz="2400" b="1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charset="0"/>
              <a:buNone/>
              <a:defRPr/>
            </a:pPr>
            <a:endParaRPr lang="en-US" altLang="en-US" sz="1050" b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42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05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hcash.org/papers/hashcash.pdf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>
          <a:xfrm>
            <a:off x="609600" y="742950"/>
            <a:ext cx="7772400" cy="1540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Intro to Crypto and </a:t>
            </a:r>
            <a:r>
              <a:rPr lang="en" dirty="0" smtClean="0"/>
              <a:t>Cryptocurrencies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685800" y="1885950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sz="1400" dirty="0" smtClean="0"/>
              <a:t>S</a:t>
            </a:r>
            <a:r>
              <a:rPr lang="en" sz="1400" dirty="0" smtClean="0"/>
              <a:t>lides by </a:t>
            </a:r>
            <a:r>
              <a:rPr lang="en-US" sz="1400" dirty="0"/>
              <a:t>Arvind </a:t>
            </a:r>
            <a:r>
              <a:rPr lang="en-US" sz="1400" dirty="0" smtClean="0"/>
              <a:t>Narayanan et al.</a:t>
            </a: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algorithm (simplified)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transactions are broadcast to all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Follow Flooding/Gossip Protocol to broadcast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Some</a:t>
            </a:r>
            <a:r>
              <a:rPr lang="en" sz="2400" b="0" i="0" u="none" strike="noStrike" cap="none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nodes collect </a:t>
            </a:r>
            <a:r>
              <a:rPr lang="en" sz="2400" b="0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new transactions into a block</a:t>
            </a:r>
            <a:endParaRPr sz="2400" b="0" i="0" u="none" strike="noStrike" cap="none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 a </a:t>
            </a:r>
            <a:r>
              <a:rPr lang="en" sz="2400" b="0" i="0" u="sng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random</a:t>
            </a:r>
            <a:r>
              <a:rPr lang="en" sz="2400" b="0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node gets to broadcast its block</a:t>
            </a:r>
            <a:endParaRPr dirty="0">
              <a:solidFill>
                <a:srgbClr val="FF0000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accept the block only if all transactions in it are valid (unspent, valid signatures)</a:t>
            </a:r>
            <a:endParaRPr sz="2400" b="0" i="0" u="none" strike="noStrike" cap="none" dirty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Nodes express their acceptance of the block by including its hash in the next block they create</a:t>
            </a:r>
            <a:endParaRPr sz="2400" b="0" i="0" u="none" strike="noStrike" cap="none" dirty="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7924800" y="1200150"/>
            <a:ext cx="1066800" cy="612648"/>
          </a:xfrm>
          <a:prstGeom prst="wedgeRoundRectCallout">
            <a:avLst>
              <a:gd name="adj1" fmla="val -72295"/>
              <a:gd name="adj2" fmla="val 17613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Mining Process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751618" y="3790950"/>
            <a:ext cx="1219200" cy="612648"/>
          </a:xfrm>
          <a:prstGeom prst="wedgeRoundRectCallout">
            <a:avLst>
              <a:gd name="adj1" fmla="val -79925"/>
              <a:gd name="adj2" fmla="val -8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Consensus Agreement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88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consensus is hard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may crash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may be malicious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is imperfect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all pairs of nodes connected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Faults in network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Latency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2286000" y="4167485"/>
            <a:ext cx="3542958" cy="46166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notion of global time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5400000">
            <a:off x="1503832" y="3846986"/>
            <a:ext cx="573735" cy="685800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40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7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Many impossibility results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Fischer-Lynch-Paterson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(deterministic nodes): consensus impossible with a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faulty node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47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well-known protocols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Paxos, Raft, ….</a:t>
            </a:r>
            <a:endParaRPr sz="3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lang="en-US" sz="32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-US" sz="32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Makes certain compromises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Never produces inconsistent result, but can (rarely) get stuck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consensus: theory &amp; practice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consensus works better in practice than in theory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Theory is still catching 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theory is important, can help predict unforeseen attacks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22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things Bitcoin does differently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2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Introduces incentives</a:t>
            </a:r>
            <a:endParaRPr dirty="0"/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only because it’s a currency!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Embraces randomness</a:t>
            </a:r>
            <a:endParaRPr dirty="0"/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Does away with the notion of a specific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and end-point</a:t>
            </a:r>
            <a:endParaRPr dirty="0"/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happens over long time scales — about 1 hour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198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" sz="32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Hashcash: Proof </a:t>
            </a:r>
            <a:r>
              <a:rPr lang="en" sz="3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work</a:t>
            </a:r>
            <a:endParaRPr lang="en-US" sz="3200" i="1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Based </a:t>
            </a:r>
            <a:r>
              <a:rPr lang="en-US" alt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on the idea of </a:t>
            </a:r>
            <a:r>
              <a:rPr lang="en-US" altLang="en-US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HashCash</a:t>
            </a:r>
            <a:r>
              <a:rPr lang="en-US" alt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, a Proof of Work concept invented by Adam Back in 1997 (</a:t>
            </a:r>
            <a:r>
              <a:rPr lang="en-US" alt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hlinkClick r:id="rId2"/>
              </a:rPr>
              <a:t>http://www.hashcash.org/papers/hashcash.pdf</a:t>
            </a:r>
            <a:r>
              <a:rPr lang="en-US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)</a:t>
            </a:r>
          </a:p>
          <a:p>
            <a:pPr eaLnBrk="1" hangingPunct="1"/>
            <a:endParaRPr lang="en-US" altLang="en-US" sz="8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eaLnBrk="1" hangingPunct="1"/>
            <a:r>
              <a:rPr lang="en-US" alt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Originally proposed as an anti-spam throttling </a:t>
            </a:r>
            <a:r>
              <a:rPr lang="en-US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mechanism</a:t>
            </a:r>
          </a:p>
          <a:p>
            <a:pPr eaLnBrk="1" hangingPunct="1"/>
            <a:endParaRPr lang="en-US" altLang="en-US" sz="8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eaLnBrk="1" hangingPunct="1"/>
            <a:r>
              <a:rPr lang="en-US" alt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The core idea is that before accepting a transaction, the sender must first demonstrate a “cost” via a computationally “hard” problem that can simultaneously be easily verified</a:t>
            </a:r>
            <a:r>
              <a:rPr lang="en-US" alt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.</a:t>
            </a:r>
          </a:p>
          <a:p>
            <a:pPr eaLnBrk="1" hangingPunct="1"/>
            <a:endParaRPr lang="en-US" altLang="en-US" sz="8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eaLnBrk="1" hangingPunct="1"/>
            <a:r>
              <a:rPr lang="en-US" alt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This generally referred to as a “Proof of Work”</a:t>
            </a:r>
          </a:p>
        </p:txBody>
      </p:sp>
    </p:spTree>
    <p:extLst>
      <p:ext uri="{BB962C8B-B14F-4D97-AF65-F5344CB8AC3E}">
        <p14:creationId xmlns:p14="http://schemas.microsoft.com/office/powerpoint/2010/main" val="32469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HashCash</a:t>
            </a:r>
            <a:r>
              <a:rPr 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Cost Function: Interactive Vs. Non-interactive</a:t>
            </a:r>
          </a:p>
          <a:p>
            <a:r>
              <a:rPr lang="en-US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s</a:t>
            </a:r>
            <a:r>
              <a:rPr 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: service name</a:t>
            </a:r>
            <a:endParaRPr lang="en-US" sz="20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33350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3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Hashcash: Proof </a:t>
            </a:r>
            <a:r>
              <a:rPr lang="en" sz="32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work</a:t>
            </a:r>
            <a:endParaRPr lang="en-US" sz="3200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909330"/>
            <a:ext cx="4552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76550"/>
            <a:ext cx="68008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2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Hashcash</a:t>
            </a:r>
            <a:r>
              <a:rPr lang="en-US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Cost Function: Interactive Vs. Non-interactive</a:t>
            </a:r>
            <a:endParaRPr lang="en-US" sz="20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33350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3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Hashcash: Proof of work</a:t>
            </a:r>
            <a:endParaRPr lang="en-US" sz="3200" i="1" dirty="0"/>
          </a:p>
        </p:txBody>
      </p:sp>
      <p:pic>
        <p:nvPicPr>
          <p:cNvPr id="5" name="Picture 3" descr="Screen Shot 2015-01-11 at 13.50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33550"/>
            <a:ext cx="5562600" cy="113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872979"/>
            <a:ext cx="6153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4552950"/>
            <a:ext cx="565053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Prevents </a:t>
            </a:r>
            <a:r>
              <a:rPr lang="en-US" b="1" dirty="0" smtClean="0">
                <a:solidFill>
                  <a:schemeClr val="tx1"/>
                </a:solidFill>
              </a:rPr>
              <a:t>DOS motivated attack or </a:t>
            </a:r>
            <a:r>
              <a:rPr lang="en-US" dirty="0" smtClean="0"/>
              <a:t>pre-computation attacks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a Bitcoin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40"/>
          <p:cNvSpPr txBox="1">
            <a:spLocks noGrp="1"/>
          </p:cNvSpPr>
          <p:nvPr>
            <p:ph type="body" idx="1"/>
          </p:nvPr>
        </p:nvSpPr>
        <p:spPr>
          <a:xfrm>
            <a:off x="2187725" y="7269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{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"hash":"00000000000000001aad2...",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"ver":2,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"prev_block":"00000000000000003043...",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"time":1391279636,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"bits":419558700,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"nonce":459459841,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"mrkl_root":"89776...",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"n_tx":354,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"size":181520,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"tx":[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...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],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"mrkl_tree":[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"6bd5eb25...",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...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"89776cdb..."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]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</p:txBody>
      </p:sp>
      <p:sp>
        <p:nvSpPr>
          <p:cNvPr id="436" name="Google Shape;436;p40"/>
          <p:cNvSpPr/>
          <p:nvPr/>
        </p:nvSpPr>
        <p:spPr>
          <a:xfrm>
            <a:off x="1763800" y="1159325"/>
            <a:ext cx="276000" cy="1945824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1763800" y="3105149"/>
            <a:ext cx="276000" cy="1805625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8" name="Google Shape;438;p40"/>
          <p:cNvSpPr txBox="1"/>
          <p:nvPr/>
        </p:nvSpPr>
        <p:spPr>
          <a:xfrm>
            <a:off x="280575" y="3520075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transaction data</a:t>
            </a:r>
            <a:endParaRPr/>
          </a:p>
        </p:txBody>
      </p:sp>
      <p:sp>
        <p:nvSpPr>
          <p:cNvPr id="439" name="Google Shape;439;p40"/>
          <p:cNvSpPr txBox="1"/>
          <p:nvPr/>
        </p:nvSpPr>
        <p:spPr>
          <a:xfrm>
            <a:off x="333975" y="1613025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block </a:t>
            </a:r>
            <a:r>
              <a:rPr lang="en" dirty="0" smtClean="0"/>
              <a:t>header</a:t>
            </a:r>
            <a:endParaRPr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38550"/>
            <a:ext cx="3145370" cy="103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Image result for blockchain block stru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975934"/>
            <a:ext cx="3653692" cy="25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722019"/>
            <a:ext cx="216217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6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09588"/>
            <a:ext cx="66294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blocks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bundle transactions together?</a:t>
            </a:r>
            <a:endParaRPr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Single unit of work for miners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Limit length of hash-chain of blocks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Faster to verify history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01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a Bitcoin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40"/>
          <p:cNvSpPr txBox="1">
            <a:spLocks noGrp="1"/>
          </p:cNvSpPr>
          <p:nvPr>
            <p:ph type="body" idx="1"/>
          </p:nvPr>
        </p:nvSpPr>
        <p:spPr>
          <a:xfrm>
            <a:off x="2187725" y="7269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{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"hash":"00000000000000001aad2...",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"ver":2,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"prev_block":"00000000000000003043...",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"time":1391279636,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"bits":419558700,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"nonce":459459841,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"mrkl_root":"89776...",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"n_tx":354,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"size":181520,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"tx":[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...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],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"mrkl_tree":[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"6bd5eb25...",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...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"89776cdb..."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]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</p:txBody>
      </p:sp>
      <p:sp>
        <p:nvSpPr>
          <p:cNvPr id="436" name="Google Shape;436;p40"/>
          <p:cNvSpPr/>
          <p:nvPr/>
        </p:nvSpPr>
        <p:spPr>
          <a:xfrm>
            <a:off x="1763800" y="1159325"/>
            <a:ext cx="276000" cy="1945824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1763800" y="3105149"/>
            <a:ext cx="276000" cy="1805625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8" name="Google Shape;438;p40"/>
          <p:cNvSpPr txBox="1"/>
          <p:nvPr/>
        </p:nvSpPr>
        <p:spPr>
          <a:xfrm>
            <a:off x="280575" y="3520075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transaction data</a:t>
            </a:r>
            <a:endParaRPr/>
          </a:p>
        </p:txBody>
      </p:sp>
      <p:sp>
        <p:nvSpPr>
          <p:cNvPr id="439" name="Google Shape;439;p40"/>
          <p:cNvSpPr txBox="1"/>
          <p:nvPr/>
        </p:nvSpPr>
        <p:spPr>
          <a:xfrm>
            <a:off x="333975" y="1613025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block </a:t>
            </a:r>
            <a:r>
              <a:rPr lang="en" dirty="0" smtClean="0"/>
              <a:t>header</a:t>
            </a:r>
            <a:endParaRPr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39345"/>
            <a:ext cx="4619625" cy="161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355" y="2724150"/>
            <a:ext cx="2376488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9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a valid </a:t>
            </a:r>
            <a:r>
              <a:rPr lang="en" dirty="0" smtClean="0"/>
              <a:t>block: Proof-of-Work</a:t>
            </a:r>
            <a:endParaRPr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4896763" y="2775138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044863" y="35036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010263" y="35036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675950" y="3011725"/>
            <a:ext cx="647300" cy="491875"/>
          </a:xfrm>
          <a:custGeom>
            <a:avLst/>
            <a:gdLst/>
            <a:ahLst/>
            <a:cxnLst/>
            <a:rect l="l" t="t" r="r" b="b"/>
            <a:pathLst>
              <a:path w="25892" h="19675" extrusionOk="0">
                <a:moveTo>
                  <a:pt x="25892" y="0"/>
                </a:moveTo>
                <a:lnTo>
                  <a:pt x="25534" y="12120"/>
                </a:lnTo>
                <a:lnTo>
                  <a:pt x="0" y="12120"/>
                </a:lnTo>
                <a:lnTo>
                  <a:pt x="0" y="19675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9" name="Google Shape;69;p13"/>
          <p:cNvSpPr/>
          <p:nvPr/>
        </p:nvSpPr>
        <p:spPr>
          <a:xfrm>
            <a:off x="5928025" y="3034600"/>
            <a:ext cx="766525" cy="469000"/>
          </a:xfrm>
          <a:custGeom>
            <a:avLst/>
            <a:gdLst/>
            <a:ahLst/>
            <a:cxnLst/>
            <a:rect l="l" t="t" r="r" b="b"/>
            <a:pathLst>
              <a:path w="30661" h="18760" extrusionOk="0">
                <a:moveTo>
                  <a:pt x="518" y="0"/>
                </a:moveTo>
                <a:lnTo>
                  <a:pt x="0" y="11205"/>
                </a:lnTo>
                <a:lnTo>
                  <a:pt x="30661" y="11205"/>
                </a:lnTo>
                <a:lnTo>
                  <a:pt x="30661" y="18760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70" name="Google Shape;70;p13"/>
          <p:cNvCxnSpPr>
            <a:endCxn id="71" idx="0"/>
          </p:cNvCxnSpPr>
          <p:nvPr/>
        </p:nvCxnSpPr>
        <p:spPr>
          <a:xfrm flipH="1">
            <a:off x="3698475" y="3743900"/>
            <a:ext cx="755400" cy="73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endCxn id="73" idx="0"/>
          </p:cNvCxnSpPr>
          <p:nvPr/>
        </p:nvCxnSpPr>
        <p:spPr>
          <a:xfrm>
            <a:off x="5111288" y="3760400"/>
            <a:ext cx="16800" cy="719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2989575" y="4479500"/>
            <a:ext cx="1417800" cy="66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25.0→A</a:t>
            </a:r>
            <a:endParaRPr sz="1200"/>
          </a:p>
          <a:p>
            <a:pPr algn="ctr"/>
            <a:r>
              <a:rPr lang="en" sz="1200"/>
              <a:t>coinbase:</a:t>
            </a:r>
            <a:endParaRPr sz="1200"/>
          </a:p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0x0000...00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99938" y="4479500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transaction</a:t>
            </a:r>
            <a:endParaRPr sz="1200"/>
          </a:p>
        </p:txBody>
      </p:sp>
      <p:cxnSp>
        <p:nvCxnSpPr>
          <p:cNvPr id="74" name="Google Shape;74;p13"/>
          <p:cNvCxnSpPr>
            <a:endCxn id="75" idx="0"/>
          </p:cNvCxnSpPr>
          <p:nvPr/>
        </p:nvCxnSpPr>
        <p:spPr>
          <a:xfrm flipH="1">
            <a:off x="6454613" y="3747200"/>
            <a:ext cx="13500" cy="7323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endCxn id="77" idx="0"/>
          </p:cNvCxnSpPr>
          <p:nvPr/>
        </p:nvCxnSpPr>
        <p:spPr>
          <a:xfrm>
            <a:off x="7089513" y="3773900"/>
            <a:ext cx="793200" cy="70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5926463" y="4479500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transaction</a:t>
            </a:r>
            <a:endParaRPr sz="1200"/>
          </a:p>
        </p:txBody>
      </p:sp>
      <p:sp>
        <p:nvSpPr>
          <p:cNvPr id="77" name="Google Shape;77;p13"/>
          <p:cNvSpPr txBox="1"/>
          <p:nvPr/>
        </p:nvSpPr>
        <p:spPr>
          <a:xfrm>
            <a:off x="7354563" y="4479500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transaction</a:t>
            </a:r>
            <a:endParaRPr sz="1200"/>
          </a:p>
        </p:txBody>
      </p:sp>
      <p:sp>
        <p:nvSpPr>
          <p:cNvPr id="78" name="Google Shape;78;p13"/>
          <p:cNvSpPr/>
          <p:nvPr/>
        </p:nvSpPr>
        <p:spPr>
          <a:xfrm>
            <a:off x="4569500" y="1463713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mrkl_root: 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4569500" y="1161925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prev:	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3317300" y="1050999"/>
            <a:ext cx="3002491" cy="683719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1" name="Google Shape;81;p13"/>
          <p:cNvSpPr/>
          <p:nvPr/>
        </p:nvSpPr>
        <p:spPr>
          <a:xfrm>
            <a:off x="964700" y="1509363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mrkl_root: 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64700" y="2101225"/>
            <a:ext cx="2352600" cy="3018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964700" y="179943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0x7a83</a:t>
            </a:r>
            <a:endParaRPr sz="1800" b="1" baseline="-25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964700" y="1207575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prev:	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-287500" y="1096649"/>
            <a:ext cx="3002491" cy="683719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6" name="Google Shape;86;p13"/>
          <p:cNvSpPr/>
          <p:nvPr/>
        </p:nvSpPr>
        <p:spPr>
          <a:xfrm>
            <a:off x="5567300" y="1593225"/>
            <a:ext cx="2303150" cy="1258350"/>
          </a:xfrm>
          <a:custGeom>
            <a:avLst/>
            <a:gdLst/>
            <a:ahLst/>
            <a:cxnLst/>
            <a:rect l="l" t="t" r="r" b="b"/>
            <a:pathLst>
              <a:path w="92126" h="50334" extrusionOk="0">
                <a:moveTo>
                  <a:pt x="30100" y="1"/>
                </a:moveTo>
                <a:lnTo>
                  <a:pt x="92126" y="0"/>
                </a:lnTo>
                <a:lnTo>
                  <a:pt x="88770" y="36301"/>
                </a:lnTo>
                <a:lnTo>
                  <a:pt x="915" y="35996"/>
                </a:lnTo>
                <a:lnTo>
                  <a:pt x="0" y="50334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7" name="Google Shape;87;p13"/>
          <p:cNvSpPr/>
          <p:nvPr/>
        </p:nvSpPr>
        <p:spPr>
          <a:xfrm>
            <a:off x="4569500" y="2055575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569500" y="20555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0x3485...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0x6a1f...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569500" y="17537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569500" y="2048975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0xc9c8...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569500" y="1747200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0x0002...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0x300c...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0xffff...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989575" y="4479500"/>
            <a:ext cx="1417800" cy="66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25.0→A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en" sz="1200"/>
              <a:t>coinbase:</a:t>
            </a:r>
            <a:endParaRPr sz="1200"/>
          </a:p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0x0000...01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876450" y="4345900"/>
            <a:ext cx="1723500" cy="8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3855275" y="3327875"/>
            <a:ext cx="1723500" cy="8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789150" y="2559713"/>
            <a:ext cx="1723500" cy="8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5638800" y="1405830"/>
            <a:ext cx="873600" cy="417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03" name="Google Shape;103;p13"/>
          <p:cNvCxnSpPr>
            <a:stCxn id="104" idx="2"/>
          </p:cNvCxnSpPr>
          <p:nvPr/>
        </p:nvCxnSpPr>
        <p:spPr>
          <a:xfrm>
            <a:off x="2371525" y="3609825"/>
            <a:ext cx="766500" cy="729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2852200" y="3440875"/>
            <a:ext cx="816000" cy="24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3"/>
          <p:cNvCxnSpPr/>
          <p:nvPr/>
        </p:nvCxnSpPr>
        <p:spPr>
          <a:xfrm rot="10800000" flipH="1">
            <a:off x="3162825" y="3065012"/>
            <a:ext cx="1458900" cy="9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3"/>
          <p:cNvCxnSpPr>
            <a:endCxn id="102" idx="3"/>
          </p:cNvCxnSpPr>
          <p:nvPr/>
        </p:nvCxnSpPr>
        <p:spPr>
          <a:xfrm rot="10800000" flipH="1">
            <a:off x="3043335" y="1762274"/>
            <a:ext cx="2723400" cy="110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3"/>
          <p:cNvSpPr txBox="1"/>
          <p:nvPr/>
        </p:nvSpPr>
        <p:spPr>
          <a:xfrm>
            <a:off x="1464025" y="2837325"/>
            <a:ext cx="18150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All changed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4569500" y="2040675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0xd0c7...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0x0224...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989575" y="4479500"/>
            <a:ext cx="1417800" cy="66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25.0→A</a:t>
            </a:r>
            <a:endParaRPr sz="1200"/>
          </a:p>
          <a:p>
            <a:pPr algn="ctr"/>
            <a:r>
              <a:rPr lang="en" sz="1200"/>
              <a:t>coinbase:</a:t>
            </a:r>
            <a:endParaRPr sz="1200"/>
          </a:p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0x3df5...65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569500" y="2048975"/>
            <a:ext cx="2352600" cy="3018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569500" y="1747200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0xf77e...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68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895350"/>
            <a:ext cx="66198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873" y="742950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Coinbase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2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 </a:t>
            </a:r>
            <a:r>
              <a:rPr lang="en" sz="36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puzzles: Bitcoin Proof-of-Work</a:t>
            </a:r>
            <a:endParaRPr sz="36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block, find nonce s.t.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is very small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0" name="Google Shape;410;p45"/>
          <p:cNvGraphicFramePr/>
          <p:nvPr/>
        </p:nvGraphicFramePr>
        <p:xfrm>
          <a:off x="533400" y="2957623"/>
          <a:ext cx="8001000" cy="3048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1" name="Google Shape;411;p45"/>
          <p:cNvCxnSpPr/>
          <p:nvPr/>
        </p:nvCxnSpPr>
        <p:spPr>
          <a:xfrm>
            <a:off x="533400" y="2805223"/>
            <a:ext cx="8001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2" name="Google Shape;412;p45"/>
          <p:cNvSpPr txBox="1"/>
          <p:nvPr/>
        </p:nvSpPr>
        <p:spPr>
          <a:xfrm>
            <a:off x="3429000" y="2419350"/>
            <a:ext cx="2371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space of hash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13" name="Google Shape;413;p45"/>
          <p:cNvCxnSpPr/>
          <p:nvPr/>
        </p:nvCxnSpPr>
        <p:spPr>
          <a:xfrm>
            <a:off x="533400" y="3409950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4" name="Google Shape;414;p45"/>
          <p:cNvSpPr txBox="1"/>
          <p:nvPr/>
        </p:nvSpPr>
        <p:spPr>
          <a:xfrm>
            <a:off x="514531" y="3486150"/>
            <a:ext cx="933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space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45"/>
          <p:cNvSpPr txBox="1"/>
          <p:nvPr/>
        </p:nvSpPr>
        <p:spPr>
          <a:xfrm>
            <a:off x="1803069" y="3769684"/>
            <a:ext cx="6731331" cy="646331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hash function is secure: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only way to succeed is to try enough nonces until you get lucky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6" name="Google Shape;416;p45"/>
          <p:cNvGrpSpPr/>
          <p:nvPr/>
        </p:nvGrpSpPr>
        <p:grpSpPr>
          <a:xfrm>
            <a:off x="7272668" y="1056375"/>
            <a:ext cx="1199710" cy="905775"/>
            <a:chOff x="6191690" y="361950"/>
            <a:chExt cx="1199710" cy="905775"/>
          </a:xfrm>
        </p:grpSpPr>
        <p:grpSp>
          <p:nvGrpSpPr>
            <p:cNvPr id="417" name="Google Shape;417;p45"/>
            <p:cNvGrpSpPr/>
            <p:nvPr/>
          </p:nvGrpSpPr>
          <p:grpSpPr>
            <a:xfrm>
              <a:off x="6629400" y="361950"/>
              <a:ext cx="762000" cy="905775"/>
              <a:chOff x="2895600" y="2199376"/>
              <a:chExt cx="762000" cy="905775"/>
            </a:xfrm>
          </p:grpSpPr>
          <p:sp>
            <p:nvSpPr>
              <p:cNvPr id="418" name="Google Shape;418;p45"/>
              <p:cNvSpPr/>
              <p:nvPr/>
            </p:nvSpPr>
            <p:spPr>
              <a:xfrm>
                <a:off x="2895600" y="2199376"/>
                <a:ext cx="762000" cy="228721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nonce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19" name="Google Shape;419;p45"/>
              <p:cNvSpPr/>
              <p:nvPr/>
            </p:nvSpPr>
            <p:spPr>
              <a:xfrm>
                <a:off x="2895600" y="2427976"/>
                <a:ext cx="762000" cy="223643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prev_h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20" name="Google Shape;420;p45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21" name="Google Shape;421;p45"/>
              <p:cNvSpPr/>
              <p:nvPr/>
            </p:nvSpPr>
            <p:spPr>
              <a:xfrm>
                <a:off x="2895600" y="2864713"/>
                <a:ext cx="762000" cy="240438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cxnSp>
          <p:nvCxnSpPr>
            <p:cNvPr id="422" name="Google Shape;422;p45"/>
            <p:cNvCxnSpPr/>
            <p:nvPr/>
          </p:nvCxnSpPr>
          <p:spPr>
            <a:xfrm rot="10800000">
              <a:off x="6191690" y="713004"/>
              <a:ext cx="52152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381000" y="455295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space is 1% of overall output space, You would have to try 100 </a:t>
            </a:r>
            <a:r>
              <a:rPr lang="en-US" b="1" dirty="0" err="1" smtClean="0"/>
              <a:t>nonces</a:t>
            </a:r>
            <a:r>
              <a:rPr lang="en-US" b="1" dirty="0" smtClean="0"/>
              <a:t> before you are likely to get valid result.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63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</a:t>
            </a:r>
            <a:r>
              <a:rPr lang="en" sz="36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 1: </a:t>
            </a:r>
            <a:r>
              <a:rPr lang="en" sz="36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 to compute</a:t>
            </a:r>
            <a:endParaRPr sz="36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of Aug 2014: about 10</a:t>
            </a:r>
            <a:r>
              <a:rPr lang="en" sz="3000" b="0" i="0" u="none" strike="noStrike" cap="none" baseline="30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hashes/block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Only some nodes bother to compete — miners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5181600" y="1047750"/>
            <a:ext cx="2895600" cy="1143000"/>
          </a:xfrm>
          <a:prstGeom prst="wedgeEllipseCallou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Other words, the size of the target space is less than 1/</a:t>
            </a:r>
            <a:r>
              <a:rPr lang="en" sz="1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100" dirty="0">
                <a:solidFill>
                  <a:schemeClr val="tx1"/>
                </a:solidFill>
                <a:latin typeface="Arial Black" panose="020B0A04020102020204" pitchFamily="34" charset="0"/>
                <a:sym typeface="Trebuchet MS"/>
              </a:rPr>
              <a:t>10</a:t>
            </a:r>
            <a:r>
              <a:rPr lang="en" sz="1100" baseline="30000" dirty="0">
                <a:solidFill>
                  <a:schemeClr val="tx1"/>
                </a:solidFill>
                <a:latin typeface="Arial Black" panose="020B0A04020102020204" pitchFamily="34" charset="0"/>
                <a:sym typeface="Trebuchet MS"/>
              </a:rPr>
              <a:t>20</a:t>
            </a:r>
            <a:r>
              <a:rPr lang="en-US" sz="11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of the size of the overall space</a:t>
            </a:r>
            <a:endParaRPr lang="en-US" sz="11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2: parameterizable cost</a:t>
            </a:r>
            <a:endParaRPr sz="32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automatically re-calculate the target every two weeks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Goal: </a:t>
            </a:r>
            <a:r>
              <a:rPr lang="en" sz="28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</a:t>
            </a: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time between blocks = 10 minutes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47"/>
          <p:cNvSpPr/>
          <p:nvPr/>
        </p:nvSpPr>
        <p:spPr>
          <a:xfrm>
            <a:off x="533400" y="3333750"/>
            <a:ext cx="8001000" cy="954107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 (Alice wins next block) =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fraction of global hash power she controls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702373"/>
            <a:ext cx="845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Alice with 0.1% of total hash power will find roughly one in every 1000 blocks.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16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security assumption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Attacks infeasible if majority of miners </a:t>
            </a: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weighted by hash power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follow the protocol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38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3: trivial to verify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Nonce must be published as part of block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miners simply verify that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&lt; target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422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a Bitcoin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40"/>
          <p:cNvSpPr txBox="1">
            <a:spLocks noGrp="1"/>
          </p:cNvSpPr>
          <p:nvPr>
            <p:ph type="body" idx="1"/>
          </p:nvPr>
        </p:nvSpPr>
        <p:spPr>
          <a:xfrm>
            <a:off x="2187725" y="7269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"hash":"00000000000000001aad2...",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"ver":2,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"prev_block":"00000000000000003043...",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"time":1391279636,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"bits":419558700,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"nonce":459459841,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"mrkl_root":"89776...",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"n_tx":354,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"size":181520,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"tx":[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...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],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"mrkl_tree":[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"6bd5eb25...",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...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  "89776cdb..."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 ]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436" name="Google Shape;436;p40"/>
          <p:cNvSpPr/>
          <p:nvPr/>
        </p:nvSpPr>
        <p:spPr>
          <a:xfrm>
            <a:off x="1763800" y="1159325"/>
            <a:ext cx="276000" cy="1945824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1763800" y="3105149"/>
            <a:ext cx="276000" cy="1805625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8" name="Google Shape;438;p40"/>
          <p:cNvSpPr txBox="1"/>
          <p:nvPr/>
        </p:nvSpPr>
        <p:spPr>
          <a:xfrm>
            <a:off x="280575" y="3520075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transaction data</a:t>
            </a:r>
            <a:endParaRPr dirty="0"/>
          </a:p>
        </p:txBody>
      </p:sp>
      <p:sp>
        <p:nvSpPr>
          <p:cNvPr id="439" name="Google Shape;439;p40"/>
          <p:cNvSpPr txBox="1"/>
          <p:nvPr/>
        </p:nvSpPr>
        <p:spPr>
          <a:xfrm>
            <a:off x="333975" y="1613025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block </a:t>
            </a:r>
            <a:r>
              <a:rPr lang="en" dirty="0" smtClean="0"/>
              <a:t>header</a:t>
            </a:r>
            <a:endParaRPr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72256"/>
            <a:ext cx="4806795" cy="244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6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00" y="1528675"/>
            <a:ext cx="2102775" cy="2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1"/>
          <p:cNvSpPr/>
          <p:nvPr/>
        </p:nvSpPr>
        <p:spPr>
          <a:xfrm>
            <a:off x="1048500" y="1008600"/>
            <a:ext cx="23286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Don’t worry, I’m honest.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propagation nearly identical</a:t>
            </a:r>
            <a:endParaRPr i="1"/>
          </a:p>
        </p:txBody>
      </p:sp>
      <p:sp>
        <p:nvSpPr>
          <p:cNvPr id="617" name="Google Shape;617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Relay a new block when you hear it if:</a:t>
            </a:r>
            <a:endParaRPr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Block meets the hash target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Block has all valid transactions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Run </a:t>
            </a:r>
            <a:r>
              <a:rPr lang="en" i="1" dirty="0"/>
              <a:t>all</a:t>
            </a:r>
            <a:r>
              <a:rPr lang="en" dirty="0"/>
              <a:t> scripts, even if you wouldn’t relay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Block builds on current longest chain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Avoid forks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51"/>
          <p:cNvSpPr txBox="1"/>
          <p:nvPr/>
        </p:nvSpPr>
        <p:spPr>
          <a:xfrm>
            <a:off x="4398250" y="3818525"/>
            <a:ext cx="3321600" cy="681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Sanity check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Also may be ignored...</a:t>
            </a:r>
            <a:endParaRPr sz="1800" dirty="0"/>
          </a:p>
        </p:txBody>
      </p:sp>
      <p:cxnSp>
        <p:nvCxnSpPr>
          <p:cNvPr id="619" name="Google Shape;619;p51"/>
          <p:cNvCxnSpPr/>
          <p:nvPr/>
        </p:nvCxnSpPr>
        <p:spPr>
          <a:xfrm rot="10800000">
            <a:off x="3146775" y="3882875"/>
            <a:ext cx="1095000" cy="34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618;p51"/>
          <p:cNvSpPr txBox="1"/>
          <p:nvPr/>
        </p:nvSpPr>
        <p:spPr>
          <a:xfrm>
            <a:off x="6858000" y="1809750"/>
            <a:ext cx="2026200" cy="681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Bitcoin Mining</a:t>
            </a:r>
            <a:endParaRPr sz="1800" dirty="0"/>
          </a:p>
        </p:txBody>
      </p:sp>
      <p:cxnSp>
        <p:nvCxnSpPr>
          <p:cNvPr id="7" name="Google Shape;619;p51"/>
          <p:cNvCxnSpPr>
            <a:stCxn id="6" idx="1"/>
          </p:cNvCxnSpPr>
          <p:nvPr/>
        </p:nvCxnSpPr>
        <p:spPr>
          <a:xfrm flipH="1">
            <a:off x="5867400" y="2150250"/>
            <a:ext cx="99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668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AutoShape 6" descr="Tap SVG Vector"/>
          <p:cNvSpPr>
            <a:spLocks noChangeAspect="1" noChangeArrowheads="1"/>
          </p:cNvSpPr>
          <p:nvPr/>
        </p:nvSpPr>
        <p:spPr bwMode="auto">
          <a:xfrm>
            <a:off x="1488281" y="-353616"/>
            <a:ext cx="1214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defTabSz="685800" eaLnBrk="1" fontAlgn="base" hangingPunct="1">
              <a:spcAft>
                <a:spcPct val="0"/>
              </a:spcAft>
              <a:buClrTx/>
            </a:pPr>
            <a:endParaRPr lang="en-US" altLang="en-US" sz="1350" b="1" kern="120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9267" name="AutoShape 12" descr="Tap SVG Vector"/>
          <p:cNvSpPr>
            <a:spLocks noChangeAspect="1" noChangeArrowheads="1"/>
          </p:cNvSpPr>
          <p:nvPr/>
        </p:nvSpPr>
        <p:spPr bwMode="auto">
          <a:xfrm>
            <a:off x="1831181" y="-10716"/>
            <a:ext cx="1214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defTabSz="685800" eaLnBrk="1" fontAlgn="base" hangingPunct="1">
              <a:spcAft>
                <a:spcPct val="0"/>
              </a:spcAft>
              <a:buClrTx/>
            </a:pPr>
            <a:endParaRPr lang="en-US" altLang="en-US" sz="1350" b="1" kern="120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9268" name="AutoShape 14" descr="Tap SVG Vector"/>
          <p:cNvSpPr>
            <a:spLocks noChangeAspect="1" noChangeArrowheads="1"/>
          </p:cNvSpPr>
          <p:nvPr/>
        </p:nvSpPr>
        <p:spPr bwMode="auto">
          <a:xfrm>
            <a:off x="1945481" y="103585"/>
            <a:ext cx="1214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defTabSz="685800" eaLnBrk="1" fontAlgn="base" hangingPunct="1">
              <a:spcAft>
                <a:spcPct val="0"/>
              </a:spcAft>
              <a:buClrTx/>
            </a:pPr>
            <a:endParaRPr lang="en-US" altLang="en-US" sz="1350" b="1" kern="120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9269" name="AutoShape 16" descr="Tap SVG Vector"/>
          <p:cNvSpPr>
            <a:spLocks noChangeAspect="1" noChangeArrowheads="1"/>
          </p:cNvSpPr>
          <p:nvPr/>
        </p:nvSpPr>
        <p:spPr bwMode="auto">
          <a:xfrm>
            <a:off x="2059781" y="217885"/>
            <a:ext cx="1214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defTabSz="685800" eaLnBrk="1" fontAlgn="base" hangingPunct="1">
              <a:spcAft>
                <a:spcPct val="0"/>
              </a:spcAft>
              <a:buClrTx/>
            </a:pPr>
            <a:endParaRPr lang="en-US" altLang="en-US" sz="1350" b="1" kern="1200">
              <a:latin typeface="Calibri" panose="020F0502020204030204" pitchFamily="34" charset="0"/>
              <a:ea typeface="+mn-ea"/>
            </a:endParaRPr>
          </a:p>
        </p:txBody>
      </p:sp>
      <p:grpSp>
        <p:nvGrpSpPr>
          <p:cNvPr id="139270" name="Group 16"/>
          <p:cNvGrpSpPr>
            <a:grpSpLocks/>
          </p:cNvGrpSpPr>
          <p:nvPr/>
        </p:nvGrpSpPr>
        <p:grpSpPr bwMode="auto">
          <a:xfrm>
            <a:off x="2209800" y="1931195"/>
            <a:ext cx="950119" cy="762271"/>
            <a:chOff x="1423059" y="2575141"/>
            <a:chExt cx="1266825" cy="1014785"/>
          </a:xfrm>
        </p:grpSpPr>
        <p:pic>
          <p:nvPicPr>
            <p:cNvPr id="139311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" b="8063"/>
            <a:stretch>
              <a:fillRect/>
            </a:stretch>
          </p:blipFill>
          <p:spPr bwMode="auto">
            <a:xfrm>
              <a:off x="1722253" y="2575141"/>
              <a:ext cx="531813" cy="55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423059" y="3144171"/>
              <a:ext cx="1266825" cy="4457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buClrTx/>
                <a:defRPr/>
              </a:pPr>
              <a:r>
                <a:rPr lang="en-US" sz="788" b="1" kern="1200" dirty="0">
                  <a:solidFill>
                    <a:srgbClr val="0000FF"/>
                  </a:solidFill>
                  <a:ea typeface="+mn-ea"/>
                  <a:cs typeface="+mn-cs"/>
                </a:rPr>
                <a:t>Process starts over 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2607469" y="1569244"/>
            <a:ext cx="0" cy="316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272" name="Group 4"/>
          <p:cNvGrpSpPr>
            <a:grpSpLocks/>
          </p:cNvGrpSpPr>
          <p:nvPr/>
        </p:nvGrpSpPr>
        <p:grpSpPr bwMode="auto">
          <a:xfrm>
            <a:off x="2258616" y="937024"/>
            <a:ext cx="816769" cy="666023"/>
            <a:chOff x="1487487" y="1249548"/>
            <a:chExt cx="1089025" cy="887953"/>
          </a:xfrm>
        </p:grpSpPr>
        <p:pic>
          <p:nvPicPr>
            <p:cNvPr id="139309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082" y="1249548"/>
              <a:ext cx="598488" cy="543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487487" y="1852746"/>
              <a:ext cx="1089025" cy="2847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buClrTx/>
                <a:defRPr/>
              </a:pPr>
              <a:r>
                <a:rPr lang="en-US" sz="788" b="1" kern="1200" dirty="0">
                  <a:solidFill>
                    <a:srgbClr val="0000FF"/>
                  </a:solidFill>
                  <a:ea typeface="+mn-ea"/>
                  <a:cs typeface="+mn-cs"/>
                </a:rPr>
                <a:t>Transactions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3121819" y="1103710"/>
            <a:ext cx="726281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274" name="Group 5"/>
          <p:cNvGrpSpPr>
            <a:grpSpLocks/>
          </p:cNvGrpSpPr>
          <p:nvPr/>
        </p:nvGrpSpPr>
        <p:grpSpPr bwMode="auto">
          <a:xfrm>
            <a:off x="4229100" y="721519"/>
            <a:ext cx="738188" cy="881527"/>
            <a:chOff x="4115236" y="962455"/>
            <a:chExt cx="984251" cy="1174785"/>
          </a:xfrm>
        </p:grpSpPr>
        <p:pic>
          <p:nvPicPr>
            <p:cNvPr id="139307" name="Picture 20" descr="Image result for miners symbo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5236" y="962455"/>
              <a:ext cx="984251" cy="98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315261" y="1852601"/>
              <a:ext cx="742951" cy="284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buClrTx/>
                <a:defRPr/>
              </a:pPr>
              <a:r>
                <a:rPr lang="en-US" sz="788" b="1" kern="1200" dirty="0">
                  <a:solidFill>
                    <a:srgbClr val="0000FF"/>
                  </a:solidFill>
                  <a:ea typeface="+mn-ea"/>
                  <a:cs typeface="+mn-cs"/>
                </a:rPr>
                <a:t>Miners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5262563" y="1083469"/>
            <a:ext cx="726281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276" name="Group 7"/>
          <p:cNvGrpSpPr>
            <a:grpSpLocks/>
          </p:cNvGrpSpPr>
          <p:nvPr/>
        </p:nvGrpSpPr>
        <p:grpSpPr bwMode="auto">
          <a:xfrm>
            <a:off x="6392467" y="937024"/>
            <a:ext cx="582215" cy="666023"/>
            <a:chOff x="6999286" y="1249548"/>
            <a:chExt cx="776288" cy="887953"/>
          </a:xfrm>
        </p:grpSpPr>
        <p:pic>
          <p:nvPicPr>
            <p:cNvPr id="139305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286" y="1249548"/>
              <a:ext cx="620713" cy="56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7086598" y="1852746"/>
              <a:ext cx="688976" cy="2847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buClrTx/>
                <a:defRPr/>
              </a:pPr>
              <a:r>
                <a:rPr lang="en-US" sz="788" b="1" kern="1200" dirty="0">
                  <a:solidFill>
                    <a:srgbClr val="0000FF"/>
                  </a:solidFill>
                  <a:ea typeface="+mn-ea"/>
                  <a:cs typeface="+mn-cs"/>
                </a:rPr>
                <a:t>Block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671072" y="1579960"/>
            <a:ext cx="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278" name="Group 8"/>
          <p:cNvGrpSpPr>
            <a:grpSpLocks/>
          </p:cNvGrpSpPr>
          <p:nvPr/>
        </p:nvGrpSpPr>
        <p:grpSpPr bwMode="auto">
          <a:xfrm>
            <a:off x="6422232" y="1983581"/>
            <a:ext cx="673894" cy="851566"/>
            <a:chOff x="7038216" y="2644188"/>
            <a:chExt cx="898525" cy="1135642"/>
          </a:xfrm>
        </p:grpSpPr>
        <p:pic>
          <p:nvPicPr>
            <p:cNvPr id="139303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599" y="2644188"/>
              <a:ext cx="7778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038216" y="3333297"/>
              <a:ext cx="898525" cy="4465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buClrTx/>
                <a:defRPr/>
              </a:pPr>
              <a:r>
                <a:rPr lang="en-US" sz="788" b="1" kern="1200" dirty="0">
                  <a:solidFill>
                    <a:srgbClr val="0000FF"/>
                  </a:solidFill>
                  <a:ea typeface="+mn-ea"/>
                  <a:cs typeface="+mn-cs"/>
                </a:rPr>
                <a:t>Block Puzzle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686550" y="2805112"/>
            <a:ext cx="0" cy="509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915967" y="3633787"/>
            <a:ext cx="2040731" cy="808898"/>
            <a:chOff x="3697288" y="4845789"/>
            <a:chExt cx="2720975" cy="1077684"/>
          </a:xfrm>
        </p:grpSpPr>
        <p:pic>
          <p:nvPicPr>
            <p:cNvPr id="139297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3"/>
            <a:stretch>
              <a:fillRect/>
            </a:stretch>
          </p:blipFill>
          <p:spPr bwMode="auto">
            <a:xfrm>
              <a:off x="3973512" y="4845789"/>
              <a:ext cx="163195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298" name="Picture 26" descr="Proof of work premium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326" y="4905165"/>
              <a:ext cx="477838" cy="47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9299" name="Group 3"/>
            <p:cNvGrpSpPr>
              <a:grpSpLocks/>
            </p:cNvGrpSpPr>
            <p:nvPr/>
          </p:nvGrpSpPr>
          <p:grpSpPr bwMode="auto">
            <a:xfrm>
              <a:off x="3697288" y="5358150"/>
              <a:ext cx="2720975" cy="565323"/>
              <a:chOff x="3429000" y="5366087"/>
              <a:chExt cx="2720975" cy="56532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522661" y="5426365"/>
                <a:ext cx="1266825" cy="2845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800">
                  <a:buClrTx/>
                  <a:defRPr/>
                </a:pPr>
                <a:r>
                  <a:rPr lang="en-US" sz="788" b="1" kern="1200" dirty="0">
                    <a:solidFill>
                      <a:srgbClr val="0000FF"/>
                    </a:solidFill>
                    <a:ea typeface="+mn-ea"/>
                    <a:cs typeface="+mn-cs"/>
                  </a:rPr>
                  <a:t>Proof of work 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887912" y="5366087"/>
                <a:ext cx="633413" cy="4460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800">
                  <a:buClrTx/>
                  <a:defRPr/>
                </a:pPr>
                <a:r>
                  <a:rPr lang="en-US" sz="788" b="1" kern="1200" dirty="0">
                    <a:solidFill>
                      <a:srgbClr val="0000FF"/>
                    </a:solidFill>
                    <a:ea typeface="+mn-ea"/>
                    <a:cs typeface="+mn-cs"/>
                  </a:rPr>
                  <a:t>Miners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429000" y="5646853"/>
                <a:ext cx="2720975" cy="2845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685800">
                  <a:buClrTx/>
                  <a:defRPr/>
                </a:pPr>
                <a:r>
                  <a:rPr lang="en-US" sz="788" b="1" kern="1200" dirty="0">
                    <a:solidFill>
                      <a:srgbClr val="0000FF"/>
                    </a:solidFill>
                    <a:ea typeface="+mn-ea"/>
                    <a:cs typeface="+mn-cs"/>
                  </a:rPr>
                  <a:t>Broadcasting Proof of work in network  </a:t>
                </a:r>
              </a:p>
            </p:txBody>
          </p:sp>
        </p:grpSp>
      </p:grpSp>
      <p:cxnSp>
        <p:nvCxnSpPr>
          <p:cNvPr id="44" name="Straight Arrow Connector 43"/>
          <p:cNvCxnSpPr/>
          <p:nvPr/>
        </p:nvCxnSpPr>
        <p:spPr>
          <a:xfrm flipH="1">
            <a:off x="5491163" y="4018360"/>
            <a:ext cx="726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618185" y="3486150"/>
            <a:ext cx="10715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119438" y="4019550"/>
            <a:ext cx="726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41754" y="2172363"/>
            <a:ext cx="2632001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defTabSz="685800">
              <a:buClrTx/>
              <a:defRPr/>
            </a:pPr>
            <a:r>
              <a:rPr lang="en-US" sz="1800" b="1" kern="1200" cap="all" dirty="0">
                <a:ln/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9685" dist="12700" dir="5400000" algn="tl" rotWithShape="0">
                    <a:srgbClr val="3A81BA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ea typeface="+mn-ea"/>
                <a:cs typeface="+mn-cs"/>
              </a:rPr>
              <a:t>How  the BlockChain Works?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5513" y="283763"/>
            <a:ext cx="6286500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defTabSz="685800">
              <a:buClrTx/>
              <a:defRPr/>
            </a:pPr>
            <a:r>
              <a:rPr lang="en-US" sz="2400" b="1" kern="1200" dirty="0">
                <a:solidFill>
                  <a:srgbClr val="4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BLOCKCHAIN WORKING PRINCIPLE</a:t>
            </a:r>
          </a:p>
        </p:txBody>
      </p:sp>
      <p:grpSp>
        <p:nvGrpSpPr>
          <p:cNvPr id="139286" name="Group 9"/>
          <p:cNvGrpSpPr>
            <a:grpSpLocks/>
          </p:cNvGrpSpPr>
          <p:nvPr/>
        </p:nvGrpSpPr>
        <p:grpSpPr bwMode="auto">
          <a:xfrm>
            <a:off x="6457950" y="3531396"/>
            <a:ext cx="800100" cy="956341"/>
            <a:chOff x="7086599" y="4476751"/>
            <a:chExt cx="1066800" cy="1275302"/>
          </a:xfrm>
        </p:grpSpPr>
        <p:pic>
          <p:nvPicPr>
            <p:cNvPr id="139295" name="Picture 26" descr="Proof of work premium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486" y="4476751"/>
              <a:ext cx="661988" cy="66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7086599" y="5305543"/>
              <a:ext cx="1066800" cy="4465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buClrTx/>
                <a:defRPr/>
              </a:pPr>
              <a:r>
                <a:rPr lang="en-US" sz="788" b="1" kern="1200" dirty="0">
                  <a:solidFill>
                    <a:srgbClr val="0000FF"/>
                  </a:solidFill>
                  <a:ea typeface="+mn-ea"/>
                  <a:cs typeface="+mn-cs"/>
                </a:rPr>
                <a:t>Proof of work 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311004" y="3733799"/>
            <a:ext cx="800100" cy="657688"/>
            <a:chOff x="1557337" y="4978689"/>
            <a:chExt cx="1066800" cy="876124"/>
          </a:xfrm>
        </p:grpSpPr>
        <p:pic>
          <p:nvPicPr>
            <p:cNvPr id="139293" name="Picture 2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963" y="4978689"/>
              <a:ext cx="657605" cy="59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557337" y="5570291"/>
              <a:ext cx="1066800" cy="2845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buClrTx/>
                <a:defRPr/>
              </a:pPr>
              <a:r>
                <a:rPr lang="en-US" sz="788" b="1" kern="1200" dirty="0">
                  <a:solidFill>
                    <a:srgbClr val="0000FF"/>
                  </a:solidFill>
                  <a:ea typeface="+mn-ea"/>
                  <a:cs typeface="+mn-cs"/>
                </a:rPr>
                <a:t>Verification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945482" y="2767013"/>
            <a:ext cx="1554956" cy="863281"/>
            <a:chOff x="1069975" y="3405643"/>
            <a:chExt cx="2072895" cy="1149951"/>
          </a:xfrm>
        </p:grpSpPr>
        <p:grpSp>
          <p:nvGrpSpPr>
            <p:cNvPr id="139289" name="Group 2"/>
            <p:cNvGrpSpPr>
              <a:grpSpLocks/>
            </p:cNvGrpSpPr>
            <p:nvPr/>
          </p:nvGrpSpPr>
          <p:grpSpPr bwMode="auto">
            <a:xfrm>
              <a:off x="1069975" y="3405643"/>
              <a:ext cx="2072895" cy="505598"/>
              <a:chOff x="1096274" y="3816232"/>
              <a:chExt cx="2072895" cy="505598"/>
            </a:xfrm>
          </p:grpSpPr>
          <p:pic>
            <p:nvPicPr>
              <p:cNvPr id="139291" name="Picture 39" descr="https://intellipaat.com/mediaFiles/2018/06/Blockchain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8" t="43849" r="9322" b="26706"/>
              <a:stretch>
                <a:fillRect/>
              </a:stretch>
            </p:blipFill>
            <p:spPr bwMode="auto">
              <a:xfrm>
                <a:off x="1096274" y="4064951"/>
                <a:ext cx="1908494" cy="256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292" name="Picture 28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0367" y="3816232"/>
                <a:ext cx="328802" cy="295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1241394" y="3948054"/>
              <a:ext cx="1698314" cy="6075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>
                <a:buClrTx/>
                <a:defRPr/>
              </a:pPr>
              <a:r>
                <a:rPr lang="en-US" sz="788" b="1" kern="1200" dirty="0">
                  <a:solidFill>
                    <a:srgbClr val="0000FF"/>
                  </a:solidFill>
                  <a:ea typeface="+mn-ea"/>
                  <a:cs typeface="+mn-cs"/>
                </a:rPr>
                <a:t>The new block is added to existing blockchain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6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Bitcoins in 6 easy steps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07000" cy="3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Join the network, listen for transactions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Validate all proposed transactions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Listen for new blocks, maintain block chain</a:t>
            </a:r>
            <a:endParaRPr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When a new block is proposed, validate it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Assemble a new valid block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Find the nonce to make your block valid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Hope everybody accepts your new block</a:t>
            </a:r>
            <a:endParaRPr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Profit!</a:t>
            </a:r>
            <a:endParaRPr/>
          </a:p>
        </p:txBody>
      </p:sp>
      <p:cxnSp>
        <p:nvCxnSpPr>
          <p:cNvPr id="56" name="Google Shape;56;p12"/>
          <p:cNvCxnSpPr/>
          <p:nvPr/>
        </p:nvCxnSpPr>
        <p:spPr>
          <a:xfrm rot="10800000" flipH="1">
            <a:off x="1149675" y="2077425"/>
            <a:ext cx="512100" cy="4899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57;p12"/>
          <p:cNvSpPr txBox="1"/>
          <p:nvPr/>
        </p:nvSpPr>
        <p:spPr>
          <a:xfrm>
            <a:off x="118000" y="2663800"/>
            <a:ext cx="1002000" cy="857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Useful to Bitcoin network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8" name="Google Shape;58;p12"/>
          <p:cNvCxnSpPr>
            <a:stCxn id="57" idx="3"/>
          </p:cNvCxnSpPr>
          <p:nvPr/>
        </p:nvCxnSpPr>
        <p:spPr>
          <a:xfrm rot="10800000" flipH="1">
            <a:off x="1120000" y="2819500"/>
            <a:ext cx="5514600" cy="2730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2"/>
          <p:cNvCxnSpPr>
            <a:stCxn id="57" idx="3"/>
          </p:cNvCxnSpPr>
          <p:nvPr/>
        </p:nvCxnSpPr>
        <p:spPr>
          <a:xfrm>
            <a:off x="1120000" y="3092500"/>
            <a:ext cx="2410200" cy="870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2951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0" i="0" u="none" strike="noStrike" cap="none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Incentives </a:t>
            </a:r>
            <a:r>
              <a:rPr lang="en" sz="3000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en" sz="3000" b="0" i="0" u="none" strike="noStrike" cap="none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30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proof of work</a:t>
            </a: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983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malicious node do?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4" name="Google Shape;234;p34"/>
          <p:cNvGrpSpPr/>
          <p:nvPr/>
        </p:nvGrpSpPr>
        <p:grpSpPr>
          <a:xfrm>
            <a:off x="1828800" y="1665329"/>
            <a:ext cx="762000" cy="905775"/>
            <a:chOff x="2895600" y="2199376"/>
            <a:chExt cx="762000" cy="905775"/>
          </a:xfrm>
        </p:grpSpPr>
        <p:sp>
          <p:nvSpPr>
            <p:cNvPr id="235" name="Google Shape;235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9" name="Google Shape;239;p34"/>
          <p:cNvGrpSpPr/>
          <p:nvPr/>
        </p:nvGrpSpPr>
        <p:grpSpPr>
          <a:xfrm>
            <a:off x="533400" y="1665974"/>
            <a:ext cx="762000" cy="905775"/>
            <a:chOff x="2895600" y="2199376"/>
            <a:chExt cx="762000" cy="905775"/>
          </a:xfrm>
        </p:grpSpPr>
        <p:sp>
          <p:nvSpPr>
            <p:cNvPr id="240" name="Google Shape;240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4" name="Google Shape;244;p34"/>
          <p:cNvGrpSpPr/>
          <p:nvPr/>
        </p:nvGrpSpPr>
        <p:grpSpPr>
          <a:xfrm>
            <a:off x="3124200" y="1669225"/>
            <a:ext cx="762000" cy="905775"/>
            <a:chOff x="2895600" y="2199376"/>
            <a:chExt cx="762000" cy="905775"/>
          </a:xfrm>
        </p:grpSpPr>
        <p:sp>
          <p:nvSpPr>
            <p:cNvPr id="245" name="Google Shape;245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9" name="Google Shape;249;p34"/>
          <p:cNvGrpSpPr/>
          <p:nvPr/>
        </p:nvGrpSpPr>
        <p:grpSpPr>
          <a:xfrm>
            <a:off x="3124200" y="3028949"/>
            <a:ext cx="762000" cy="905775"/>
            <a:chOff x="2895600" y="2199376"/>
            <a:chExt cx="762000" cy="905775"/>
          </a:xfrm>
        </p:grpSpPr>
        <p:sp>
          <p:nvSpPr>
            <p:cNvPr id="250" name="Google Shape;250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54" name="Google Shape;254;p34"/>
          <p:cNvCxnSpPr/>
          <p:nvPr/>
        </p:nvCxnSpPr>
        <p:spPr>
          <a:xfrm rot="10800000">
            <a:off x="1295400" y="2114010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5" name="Google Shape;255;p34"/>
          <p:cNvCxnSpPr/>
          <p:nvPr/>
        </p:nvCxnSpPr>
        <p:spPr>
          <a:xfrm rot="10800000">
            <a:off x="2590801" y="2111493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6" name="Google Shape;256;p34"/>
          <p:cNvCxnSpPr>
            <a:stCxn id="251" idx="1"/>
            <a:endCxn id="237" idx="3"/>
          </p:cNvCxnSpPr>
          <p:nvPr/>
        </p:nvCxnSpPr>
        <p:spPr>
          <a:xfrm rot="10800000">
            <a:off x="2590800" y="2222171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57" name="Google Shape;257;p34"/>
          <p:cNvGrpSpPr/>
          <p:nvPr/>
        </p:nvGrpSpPr>
        <p:grpSpPr>
          <a:xfrm>
            <a:off x="4419600" y="3036510"/>
            <a:ext cx="762000" cy="905775"/>
            <a:chOff x="2895600" y="2199376"/>
            <a:chExt cx="762000" cy="905775"/>
          </a:xfrm>
        </p:grpSpPr>
        <p:sp>
          <p:nvSpPr>
            <p:cNvPr id="258" name="Google Shape;258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2" name="Google Shape;262;p34"/>
          <p:cNvCxnSpPr/>
          <p:nvPr/>
        </p:nvCxnSpPr>
        <p:spPr>
          <a:xfrm rot="10800000">
            <a:off x="3886200" y="3485191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63" name="Google Shape;263;p34"/>
          <p:cNvGrpSpPr/>
          <p:nvPr/>
        </p:nvGrpSpPr>
        <p:grpSpPr>
          <a:xfrm>
            <a:off x="5715000" y="3036510"/>
            <a:ext cx="762000" cy="905775"/>
            <a:chOff x="2895600" y="2199376"/>
            <a:chExt cx="762000" cy="905775"/>
          </a:xfrm>
        </p:grpSpPr>
        <p:sp>
          <p:nvSpPr>
            <p:cNvPr id="264" name="Google Shape;264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8" name="Google Shape;268;p34"/>
          <p:cNvCxnSpPr/>
          <p:nvPr/>
        </p:nvCxnSpPr>
        <p:spPr>
          <a:xfrm rot="10800000">
            <a:off x="5181600" y="3485191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69" name="Google Shape;269;p34"/>
          <p:cNvGrpSpPr/>
          <p:nvPr/>
        </p:nvGrpSpPr>
        <p:grpSpPr>
          <a:xfrm>
            <a:off x="4572000" y="1669225"/>
            <a:ext cx="1905000" cy="582142"/>
            <a:chOff x="4572000" y="1669225"/>
            <a:chExt cx="1905000" cy="582142"/>
          </a:xfrm>
        </p:grpSpPr>
        <p:sp>
          <p:nvSpPr>
            <p:cNvPr id="270" name="Google Shape;270;p34"/>
            <p:cNvSpPr/>
            <p:nvPr/>
          </p:nvSpPr>
          <p:spPr>
            <a:xfrm>
              <a:off x="4572000" y="1951524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4572003" y="1669225"/>
              <a:ext cx="1904997" cy="282299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72" name="Google Shape;272;p34"/>
          <p:cNvCxnSpPr/>
          <p:nvPr/>
        </p:nvCxnSpPr>
        <p:spPr>
          <a:xfrm flipH="1">
            <a:off x="902526" y="1276350"/>
            <a:ext cx="5257799" cy="15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34"/>
          <p:cNvCxnSpPr/>
          <p:nvPr/>
        </p:nvCxnSpPr>
        <p:spPr>
          <a:xfrm>
            <a:off x="914400" y="1276350"/>
            <a:ext cx="0" cy="50398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4" name="Google Shape;274;p34"/>
          <p:cNvCxnSpPr/>
          <p:nvPr/>
        </p:nvCxnSpPr>
        <p:spPr>
          <a:xfrm rot="10800000">
            <a:off x="6160325" y="1276350"/>
            <a:ext cx="0" cy="82509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5" name="Google Shape;275;p34"/>
          <p:cNvGrpSpPr/>
          <p:nvPr/>
        </p:nvGrpSpPr>
        <p:grpSpPr>
          <a:xfrm>
            <a:off x="533400" y="3336373"/>
            <a:ext cx="1905000" cy="582142"/>
            <a:chOff x="533400" y="3336373"/>
            <a:chExt cx="1905000" cy="582142"/>
          </a:xfrm>
        </p:grpSpPr>
        <p:sp>
          <p:nvSpPr>
            <p:cNvPr id="276" name="Google Shape;276;p34"/>
            <p:cNvSpPr/>
            <p:nvPr/>
          </p:nvSpPr>
          <p:spPr>
            <a:xfrm>
              <a:off x="533400" y="3618672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A’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533403" y="3336373"/>
              <a:ext cx="1904997" cy="282299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78" name="Google Shape;278;p34"/>
          <p:cNvCxnSpPr/>
          <p:nvPr/>
        </p:nvCxnSpPr>
        <p:spPr>
          <a:xfrm rot="10800000" flipH="1">
            <a:off x="3886200" y="1669226"/>
            <a:ext cx="685803" cy="22470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34"/>
          <p:cNvCxnSpPr/>
          <p:nvPr/>
        </p:nvCxnSpPr>
        <p:spPr>
          <a:xfrm>
            <a:off x="3886200" y="2113903"/>
            <a:ext cx="685803" cy="11227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34"/>
          <p:cNvCxnSpPr/>
          <p:nvPr/>
        </p:nvCxnSpPr>
        <p:spPr>
          <a:xfrm>
            <a:off x="2438400" y="3336373"/>
            <a:ext cx="685800" cy="12476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281;p34"/>
          <p:cNvCxnSpPr/>
          <p:nvPr/>
        </p:nvCxnSpPr>
        <p:spPr>
          <a:xfrm rot="10800000" flipH="1">
            <a:off x="2438400" y="3694285"/>
            <a:ext cx="685800" cy="22531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34"/>
          <p:cNvCxnSpPr/>
          <p:nvPr/>
        </p:nvCxnSpPr>
        <p:spPr>
          <a:xfrm rot="10800000" flipH="1">
            <a:off x="902526" y="1833501"/>
            <a:ext cx="11874" cy="10430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3" name="Google Shape;283;p34"/>
          <p:cNvCxnSpPr/>
          <p:nvPr/>
        </p:nvCxnSpPr>
        <p:spPr>
          <a:xfrm flipH="1">
            <a:off x="902526" y="2876550"/>
            <a:ext cx="1231074" cy="371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34"/>
          <p:cNvCxnSpPr/>
          <p:nvPr/>
        </p:nvCxnSpPr>
        <p:spPr>
          <a:xfrm rot="10800000">
            <a:off x="2133600" y="2876550"/>
            <a:ext cx="0" cy="91292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p34"/>
          <p:cNvSpPr/>
          <p:nvPr/>
        </p:nvSpPr>
        <p:spPr>
          <a:xfrm>
            <a:off x="7086600" y="1291937"/>
            <a:ext cx="1447800" cy="95943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cap="flat" cmpd="sng">
            <a:solidFill>
              <a:srgbClr val="952F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441095" y="4476750"/>
            <a:ext cx="5355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Honest nodes will extend the </a:t>
            </a:r>
            <a:r>
              <a:rPr lang="en" sz="1800" b="0" i="0" u="sng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longest valid branch</a:t>
            </a:r>
            <a:endParaRPr sz="1800" b="0" i="0" u="sng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503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Bob the merchant’s point of view</a:t>
            </a:r>
            <a:endParaRPr sz="32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2" name="Google Shape;292;p35"/>
          <p:cNvGrpSpPr/>
          <p:nvPr/>
        </p:nvGrpSpPr>
        <p:grpSpPr>
          <a:xfrm>
            <a:off x="1828800" y="1665329"/>
            <a:ext cx="762000" cy="905775"/>
            <a:chOff x="2895600" y="2199376"/>
            <a:chExt cx="762000" cy="905775"/>
          </a:xfrm>
        </p:grpSpPr>
        <p:sp>
          <p:nvSpPr>
            <p:cNvPr id="293" name="Google Shape;293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97" name="Google Shape;297;p35"/>
          <p:cNvGrpSpPr/>
          <p:nvPr/>
        </p:nvGrpSpPr>
        <p:grpSpPr>
          <a:xfrm>
            <a:off x="533400" y="1665974"/>
            <a:ext cx="762000" cy="905775"/>
            <a:chOff x="2895600" y="2199376"/>
            <a:chExt cx="762000" cy="905775"/>
          </a:xfrm>
        </p:grpSpPr>
        <p:sp>
          <p:nvSpPr>
            <p:cNvPr id="298" name="Google Shape;298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2" name="Google Shape;302;p35"/>
          <p:cNvGrpSpPr/>
          <p:nvPr/>
        </p:nvGrpSpPr>
        <p:grpSpPr>
          <a:xfrm>
            <a:off x="3124200" y="1669225"/>
            <a:ext cx="762000" cy="905775"/>
            <a:chOff x="2895600" y="2199376"/>
            <a:chExt cx="762000" cy="905775"/>
          </a:xfrm>
        </p:grpSpPr>
        <p:sp>
          <p:nvSpPr>
            <p:cNvPr id="303" name="Google Shape;303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7" name="Google Shape;307;p35"/>
          <p:cNvGrpSpPr/>
          <p:nvPr/>
        </p:nvGrpSpPr>
        <p:grpSpPr>
          <a:xfrm>
            <a:off x="3124200" y="3028949"/>
            <a:ext cx="762000" cy="905775"/>
            <a:chOff x="2895600" y="2199376"/>
            <a:chExt cx="762000" cy="905775"/>
          </a:xfrm>
        </p:grpSpPr>
        <p:sp>
          <p:nvSpPr>
            <p:cNvPr id="308" name="Google Shape;308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12" name="Google Shape;312;p35"/>
          <p:cNvCxnSpPr/>
          <p:nvPr/>
        </p:nvCxnSpPr>
        <p:spPr>
          <a:xfrm rot="10800000">
            <a:off x="1295400" y="2114010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3" name="Google Shape;313;p35"/>
          <p:cNvCxnSpPr/>
          <p:nvPr/>
        </p:nvCxnSpPr>
        <p:spPr>
          <a:xfrm rot="10800000">
            <a:off x="2590801" y="2111493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4" name="Google Shape;314;p35"/>
          <p:cNvCxnSpPr>
            <a:stCxn id="309" idx="1"/>
            <a:endCxn id="295" idx="3"/>
          </p:cNvCxnSpPr>
          <p:nvPr/>
        </p:nvCxnSpPr>
        <p:spPr>
          <a:xfrm rot="10800000">
            <a:off x="2590800" y="2222171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15" name="Google Shape;315;p35"/>
          <p:cNvGrpSpPr/>
          <p:nvPr/>
        </p:nvGrpSpPr>
        <p:grpSpPr>
          <a:xfrm>
            <a:off x="4419600" y="1665975"/>
            <a:ext cx="762000" cy="905775"/>
            <a:chOff x="2895600" y="2199376"/>
            <a:chExt cx="762000" cy="905775"/>
          </a:xfrm>
        </p:grpSpPr>
        <p:sp>
          <p:nvSpPr>
            <p:cNvPr id="316" name="Google Shape;316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0" name="Google Shape;320;p35"/>
          <p:cNvCxnSpPr/>
          <p:nvPr/>
        </p:nvCxnSpPr>
        <p:spPr>
          <a:xfrm rot="10800000">
            <a:off x="3886200" y="2114656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21" name="Google Shape;321;p35"/>
          <p:cNvGrpSpPr/>
          <p:nvPr/>
        </p:nvGrpSpPr>
        <p:grpSpPr>
          <a:xfrm>
            <a:off x="5715000" y="1665975"/>
            <a:ext cx="762000" cy="905775"/>
            <a:chOff x="2895600" y="2199376"/>
            <a:chExt cx="762000" cy="905775"/>
          </a:xfrm>
        </p:grpSpPr>
        <p:sp>
          <p:nvSpPr>
            <p:cNvPr id="322" name="Google Shape;322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6" name="Google Shape;326;p35"/>
          <p:cNvCxnSpPr/>
          <p:nvPr/>
        </p:nvCxnSpPr>
        <p:spPr>
          <a:xfrm rot="10800000">
            <a:off x="5181600" y="2114656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7" name="Google Shape;327;p35"/>
          <p:cNvCxnSpPr/>
          <p:nvPr/>
        </p:nvCxnSpPr>
        <p:spPr>
          <a:xfrm>
            <a:off x="2851563" y="1665329"/>
            <a:ext cx="5937" cy="250662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28" name="Google Shape;328;p35"/>
          <p:cNvSpPr txBox="1"/>
          <p:nvPr/>
        </p:nvSpPr>
        <p:spPr>
          <a:xfrm>
            <a:off x="1195414" y="4207575"/>
            <a:ext cx="33602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Hear about C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→ B transaction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 confirmations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9" name="Google Shape;329;p35"/>
          <p:cNvCxnSpPr>
            <a:endCxn id="304" idx="0"/>
          </p:cNvCxnSpPr>
          <p:nvPr/>
        </p:nvCxnSpPr>
        <p:spPr>
          <a:xfrm>
            <a:off x="3502800" y="1417225"/>
            <a:ext cx="2400" cy="480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0" name="Google Shape;330;p35"/>
          <p:cNvSpPr txBox="1"/>
          <p:nvPr/>
        </p:nvSpPr>
        <p:spPr>
          <a:xfrm>
            <a:off x="2652206" y="104775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confirmation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3986150" y="3385094"/>
            <a:ext cx="15824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attempt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2" name="Google Shape;332;p35"/>
          <p:cNvCxnSpPr>
            <a:endCxn id="322" idx="0"/>
          </p:cNvCxnSpPr>
          <p:nvPr/>
        </p:nvCxnSpPr>
        <p:spPr>
          <a:xfrm>
            <a:off x="6093600" y="1416975"/>
            <a:ext cx="2400" cy="249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3" name="Google Shape;333;p35"/>
          <p:cNvSpPr txBox="1"/>
          <p:nvPr/>
        </p:nvSpPr>
        <p:spPr>
          <a:xfrm>
            <a:off x="5196518" y="1047750"/>
            <a:ext cx="1794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 confirmations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5715000" y="3115299"/>
            <a:ext cx="2819400" cy="1754326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 probability </a:t>
            </a:r>
            <a:r>
              <a:rPr lang="en" sz="1800" b="0" i="0" u="sng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decreases exponentially</a:t>
            </a: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# of confirmations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common heuristic: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 confirmations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15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</a:t>
            </a:r>
            <a:endParaRPr sz="36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lang="en" sz="2400" b="0" i="0" u="none" strike="noStrike" cap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against invalid transactions is cryptographic, </a:t>
            </a:r>
            <a:b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enforced by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lang="en" sz="2400" dirty="0">
              <a:solidFill>
                <a:schemeClr val="dk1"/>
              </a:solidFill>
              <a:latin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dirty="0" smtClean="0">
                <a:solidFill>
                  <a:schemeClr val="dk1"/>
                </a:solidFill>
                <a:latin typeface="Trebuchet MS"/>
                <a:sym typeface="Trebuchet MS"/>
              </a:rPr>
              <a:t>Denial of Service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against double-spending is purely by consensus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You’re never 100% sure a transaction is in consensus branch. Guarantee is probabilistic</a:t>
            </a:r>
            <a:endParaRPr dirty="0"/>
          </a:p>
        </p:txBody>
      </p:sp>
      <p:pic>
        <p:nvPicPr>
          <p:cNvPr id="341" name="Google Shape;34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0"/>
            <a:ext cx="4010798" cy="162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give nodes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incentives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 behaving honestly?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Everything so far is just a distributed consensus protocol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now we utilize the fact that the currency has value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002" y="1879307"/>
            <a:ext cx="4695569" cy="18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 of honesty is problematic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3484617" y="2876550"/>
            <a:ext cx="29161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penalize the node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that created this block?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5" name="Google Shape;355;p38"/>
          <p:cNvCxnSpPr>
            <a:stCxn id="354" idx="1"/>
          </p:cNvCxnSpPr>
          <p:nvPr/>
        </p:nvCxnSpPr>
        <p:spPr>
          <a:xfrm flipH="1">
            <a:off x="3124317" y="3199716"/>
            <a:ext cx="360300" cy="1341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6" name="Google Shape;356;p38"/>
          <p:cNvSpPr txBox="1"/>
          <p:nvPr/>
        </p:nvSpPr>
        <p:spPr>
          <a:xfrm>
            <a:off x="5465817" y="1809750"/>
            <a:ext cx="29129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reward nodes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that created these blocks?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7" name="Google Shape;357;p38"/>
          <p:cNvCxnSpPr>
            <a:stCxn id="356" idx="1"/>
          </p:cNvCxnSpPr>
          <p:nvPr/>
        </p:nvCxnSpPr>
        <p:spPr>
          <a:xfrm flipH="1">
            <a:off x="5105517" y="2132916"/>
            <a:ext cx="360300" cy="1494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8" name="Google Shape;358;p38"/>
          <p:cNvSpPr/>
          <p:nvPr/>
        </p:nvSpPr>
        <p:spPr>
          <a:xfrm>
            <a:off x="4375299" y="2876550"/>
            <a:ext cx="806301" cy="646331"/>
          </a:xfrm>
          <a:prstGeom prst="mathMultiply">
            <a:avLst>
              <a:gd name="adj1" fmla="val 23520"/>
            </a:avLst>
          </a:prstGeom>
          <a:gradFill>
            <a:gsLst>
              <a:gs pos="0">
                <a:srgbClr val="A42425"/>
              </a:gs>
              <a:gs pos="100000">
                <a:srgbClr val="FFAEAE"/>
              </a:gs>
            </a:gsLst>
            <a:lin ang="16200000" scaled="0"/>
          </a:gradFill>
          <a:ln w="9525" cap="flat" cmpd="sng">
            <a:solidFill>
              <a:srgbClr val="952F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7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 1: block reward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Creator of block gets to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</a:t>
            </a:r>
            <a:r>
              <a:rPr lang="en" sz="24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coin-creation transaction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block</a:t>
            </a: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choose recipient address of this transaction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Value is fixed: currently </a:t>
            </a:r>
            <a:r>
              <a:rPr lang="en" sz="24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12.5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BTC, halves every 4 years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creator gets to “collect” the reward only if the block ends up on long-term consensus branch!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7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a valid </a:t>
            </a:r>
            <a:r>
              <a:rPr lang="en" dirty="0" smtClean="0"/>
              <a:t>block: Proof-of-Work</a:t>
            </a:r>
            <a:endParaRPr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4896763" y="2775138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044863" y="35036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010263" y="35036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675950" y="3011725"/>
            <a:ext cx="647300" cy="491875"/>
          </a:xfrm>
          <a:custGeom>
            <a:avLst/>
            <a:gdLst/>
            <a:ahLst/>
            <a:cxnLst/>
            <a:rect l="l" t="t" r="r" b="b"/>
            <a:pathLst>
              <a:path w="25892" h="19675" extrusionOk="0">
                <a:moveTo>
                  <a:pt x="25892" y="0"/>
                </a:moveTo>
                <a:lnTo>
                  <a:pt x="25534" y="12120"/>
                </a:lnTo>
                <a:lnTo>
                  <a:pt x="0" y="12120"/>
                </a:lnTo>
                <a:lnTo>
                  <a:pt x="0" y="19675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9" name="Google Shape;69;p13"/>
          <p:cNvSpPr/>
          <p:nvPr/>
        </p:nvSpPr>
        <p:spPr>
          <a:xfrm>
            <a:off x="5928025" y="3034600"/>
            <a:ext cx="766525" cy="469000"/>
          </a:xfrm>
          <a:custGeom>
            <a:avLst/>
            <a:gdLst/>
            <a:ahLst/>
            <a:cxnLst/>
            <a:rect l="l" t="t" r="r" b="b"/>
            <a:pathLst>
              <a:path w="30661" h="18760" extrusionOk="0">
                <a:moveTo>
                  <a:pt x="518" y="0"/>
                </a:moveTo>
                <a:lnTo>
                  <a:pt x="0" y="11205"/>
                </a:lnTo>
                <a:lnTo>
                  <a:pt x="30661" y="11205"/>
                </a:lnTo>
                <a:lnTo>
                  <a:pt x="30661" y="18760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70" name="Google Shape;70;p13"/>
          <p:cNvCxnSpPr>
            <a:endCxn id="71" idx="0"/>
          </p:cNvCxnSpPr>
          <p:nvPr/>
        </p:nvCxnSpPr>
        <p:spPr>
          <a:xfrm flipH="1">
            <a:off x="3698475" y="3743900"/>
            <a:ext cx="755400" cy="73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endCxn id="73" idx="0"/>
          </p:cNvCxnSpPr>
          <p:nvPr/>
        </p:nvCxnSpPr>
        <p:spPr>
          <a:xfrm>
            <a:off x="5111288" y="3760400"/>
            <a:ext cx="16800" cy="719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2989575" y="4479500"/>
            <a:ext cx="1417800" cy="66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25.0→A</a:t>
            </a:r>
            <a:endParaRPr sz="1200"/>
          </a:p>
          <a:p>
            <a:pPr algn="ctr"/>
            <a:r>
              <a:rPr lang="en" sz="1200"/>
              <a:t>coinbase:</a:t>
            </a:r>
            <a:endParaRPr sz="1200"/>
          </a:p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0x0000...00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99938" y="4479500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transaction</a:t>
            </a:r>
            <a:endParaRPr sz="1200"/>
          </a:p>
        </p:txBody>
      </p:sp>
      <p:cxnSp>
        <p:nvCxnSpPr>
          <p:cNvPr id="74" name="Google Shape;74;p13"/>
          <p:cNvCxnSpPr>
            <a:endCxn id="75" idx="0"/>
          </p:cNvCxnSpPr>
          <p:nvPr/>
        </p:nvCxnSpPr>
        <p:spPr>
          <a:xfrm flipH="1">
            <a:off x="6454613" y="3747200"/>
            <a:ext cx="13500" cy="7323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endCxn id="77" idx="0"/>
          </p:cNvCxnSpPr>
          <p:nvPr/>
        </p:nvCxnSpPr>
        <p:spPr>
          <a:xfrm>
            <a:off x="7089513" y="3773900"/>
            <a:ext cx="793200" cy="70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5926463" y="4479500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transaction</a:t>
            </a:r>
            <a:endParaRPr sz="1200"/>
          </a:p>
        </p:txBody>
      </p:sp>
      <p:sp>
        <p:nvSpPr>
          <p:cNvPr id="77" name="Google Shape;77;p13"/>
          <p:cNvSpPr txBox="1"/>
          <p:nvPr/>
        </p:nvSpPr>
        <p:spPr>
          <a:xfrm>
            <a:off x="7354563" y="4479500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transaction</a:t>
            </a:r>
            <a:endParaRPr sz="1200"/>
          </a:p>
        </p:txBody>
      </p:sp>
      <p:sp>
        <p:nvSpPr>
          <p:cNvPr id="78" name="Google Shape;78;p13"/>
          <p:cNvSpPr/>
          <p:nvPr/>
        </p:nvSpPr>
        <p:spPr>
          <a:xfrm>
            <a:off x="4569500" y="1463713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mrkl_root: 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4569500" y="1161925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prev:	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3317300" y="1050999"/>
            <a:ext cx="3002491" cy="683719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1" name="Google Shape;81;p13"/>
          <p:cNvSpPr/>
          <p:nvPr/>
        </p:nvSpPr>
        <p:spPr>
          <a:xfrm>
            <a:off x="964700" y="1509363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mrkl_root: 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64700" y="2101225"/>
            <a:ext cx="2352600" cy="3018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964700" y="179943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0x7a83</a:t>
            </a:r>
            <a:endParaRPr sz="1800" b="1" baseline="-25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964700" y="1207575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prev:	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-287500" y="1096649"/>
            <a:ext cx="3002491" cy="683719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6" name="Google Shape;86;p13"/>
          <p:cNvSpPr/>
          <p:nvPr/>
        </p:nvSpPr>
        <p:spPr>
          <a:xfrm>
            <a:off x="5567300" y="1593225"/>
            <a:ext cx="2303150" cy="1258350"/>
          </a:xfrm>
          <a:custGeom>
            <a:avLst/>
            <a:gdLst/>
            <a:ahLst/>
            <a:cxnLst/>
            <a:rect l="l" t="t" r="r" b="b"/>
            <a:pathLst>
              <a:path w="92126" h="50334" extrusionOk="0">
                <a:moveTo>
                  <a:pt x="30100" y="1"/>
                </a:moveTo>
                <a:lnTo>
                  <a:pt x="92126" y="0"/>
                </a:lnTo>
                <a:lnTo>
                  <a:pt x="88770" y="36301"/>
                </a:lnTo>
                <a:lnTo>
                  <a:pt x="915" y="35996"/>
                </a:lnTo>
                <a:lnTo>
                  <a:pt x="0" y="50334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7" name="Google Shape;87;p13"/>
          <p:cNvSpPr/>
          <p:nvPr/>
        </p:nvSpPr>
        <p:spPr>
          <a:xfrm>
            <a:off x="4569500" y="2055575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569500" y="20555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0x3485...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0x6a1f...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569500" y="17537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569500" y="2048975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0xc9c8...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569500" y="1747200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0x0002...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0x300c...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0xffff...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989575" y="4479500"/>
            <a:ext cx="1417800" cy="66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25.0→A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en" sz="1200"/>
              <a:t>coinbase:</a:t>
            </a:r>
            <a:endParaRPr sz="1200"/>
          </a:p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0x0000...01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876450" y="4345900"/>
            <a:ext cx="1723500" cy="8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3855275" y="3327875"/>
            <a:ext cx="1723500" cy="8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789150" y="2559713"/>
            <a:ext cx="1723500" cy="8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5638800" y="1405830"/>
            <a:ext cx="873600" cy="417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03" name="Google Shape;103;p13"/>
          <p:cNvCxnSpPr>
            <a:stCxn id="104" idx="2"/>
          </p:cNvCxnSpPr>
          <p:nvPr/>
        </p:nvCxnSpPr>
        <p:spPr>
          <a:xfrm>
            <a:off x="2371525" y="3609825"/>
            <a:ext cx="766500" cy="729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2852200" y="3440875"/>
            <a:ext cx="816000" cy="24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3"/>
          <p:cNvCxnSpPr/>
          <p:nvPr/>
        </p:nvCxnSpPr>
        <p:spPr>
          <a:xfrm rot="10800000" flipH="1">
            <a:off x="3162825" y="3065012"/>
            <a:ext cx="1458900" cy="9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3"/>
          <p:cNvCxnSpPr>
            <a:endCxn id="102" idx="3"/>
          </p:cNvCxnSpPr>
          <p:nvPr/>
        </p:nvCxnSpPr>
        <p:spPr>
          <a:xfrm rot="10800000" flipH="1">
            <a:off x="3043335" y="1762274"/>
            <a:ext cx="2723400" cy="110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3"/>
          <p:cNvSpPr txBox="1"/>
          <p:nvPr/>
        </p:nvSpPr>
        <p:spPr>
          <a:xfrm>
            <a:off x="1464025" y="2837325"/>
            <a:ext cx="18150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All changed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4569500" y="2040675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0xd0c7...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0x0224...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989575" y="4479500"/>
            <a:ext cx="1417800" cy="66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25.0→A</a:t>
            </a:r>
            <a:endParaRPr sz="1200"/>
          </a:p>
          <a:p>
            <a:pPr algn="ctr"/>
            <a:r>
              <a:rPr lang="en" sz="1200"/>
              <a:t>coinbase:</a:t>
            </a:r>
            <a:endParaRPr sz="1200"/>
          </a:p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0x3df5...65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569500" y="2048975"/>
            <a:ext cx="2352600" cy="3018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569500" y="1747200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0xf77e...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34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65436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76662"/>
            <a:ext cx="37909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4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895350"/>
            <a:ext cx="66198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873" y="742950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Coinbase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8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There’s a finite supply of bitcoins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body" idx="1"/>
          </p:nvPr>
        </p:nvSpPr>
        <p:spPr>
          <a:xfrm>
            <a:off x="4800600" y="1276350"/>
            <a:ext cx="4038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reward is how 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bitcoins are created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Runs out in 2040. No new bitcoins unless rules change</a:t>
            </a:r>
            <a:endParaRPr/>
          </a:p>
        </p:txBody>
      </p:sp>
      <p:grpSp>
        <p:nvGrpSpPr>
          <p:cNvPr id="371" name="Google Shape;371;p40"/>
          <p:cNvGrpSpPr/>
          <p:nvPr/>
        </p:nvGrpSpPr>
        <p:grpSpPr>
          <a:xfrm>
            <a:off x="457200" y="1428750"/>
            <a:ext cx="4232077" cy="3265845"/>
            <a:chOff x="533400" y="1428750"/>
            <a:chExt cx="4232077" cy="3265845"/>
          </a:xfrm>
        </p:grpSpPr>
        <p:grpSp>
          <p:nvGrpSpPr>
            <p:cNvPr id="372" name="Google Shape;372;p40"/>
            <p:cNvGrpSpPr/>
            <p:nvPr/>
          </p:nvGrpSpPr>
          <p:grpSpPr>
            <a:xfrm>
              <a:off x="533400" y="1428750"/>
              <a:ext cx="4232077" cy="3265845"/>
              <a:chOff x="378023" y="1616148"/>
              <a:chExt cx="4232077" cy="3265845"/>
            </a:xfrm>
          </p:grpSpPr>
          <p:pic>
            <p:nvPicPr>
              <p:cNvPr id="373" name="Google Shape;373;p40" descr="https://upload.wikimedia.org/wikipedia/commons/thumb/5/54/Total_bitcoins_over_time.png/740px-Total_bitcoins_over_time.png"/>
              <p:cNvPicPr preferRelativeResize="0"/>
              <p:nvPr/>
            </p:nvPicPr>
            <p:blipFill rotWithShape="1">
              <a:blip r:embed="rId3">
                <a:alphaModFix/>
              </a:blip>
              <a:srcRect l="3868" t="5679" b="3137"/>
              <a:stretch/>
            </p:blipFill>
            <p:spPr>
              <a:xfrm>
                <a:off x="691116" y="1616148"/>
                <a:ext cx="3918984" cy="30090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Google Shape;374;p40"/>
              <p:cNvSpPr txBox="1"/>
              <p:nvPr/>
            </p:nvSpPr>
            <p:spPr>
              <a:xfrm>
                <a:off x="2369120" y="4574216"/>
                <a:ext cx="5629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Year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75" name="Google Shape;375;p40"/>
              <p:cNvSpPr txBox="1"/>
              <p:nvPr/>
            </p:nvSpPr>
            <p:spPr>
              <a:xfrm rot="-5400000">
                <a:off x="-668898" y="2966766"/>
                <a:ext cx="24016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Total bitcoins in circulation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76" name="Google Shape;376;p40"/>
            <p:cNvSpPr txBox="1"/>
            <p:nvPr/>
          </p:nvSpPr>
          <p:spPr>
            <a:xfrm>
              <a:off x="2007045" y="2702884"/>
              <a:ext cx="26773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First inflection point:</a:t>
              </a:r>
              <a:b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reward halved from 50BTC to 25BTC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77" name="Google Shape;377;p40"/>
            <p:cNvCxnSpPr>
              <a:stCxn id="376" idx="1"/>
            </p:cNvCxnSpPr>
            <p:nvPr/>
          </p:nvCxnSpPr>
          <p:spPr>
            <a:xfrm rot="10800000">
              <a:off x="1600245" y="2876416"/>
              <a:ext cx="406800" cy="57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78" name="Google Shape;378;p40"/>
          <p:cNvCxnSpPr/>
          <p:nvPr/>
        </p:nvCxnSpPr>
        <p:spPr>
          <a:xfrm>
            <a:off x="4608181" y="1504950"/>
            <a:ext cx="649619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9" name="Google Shape;379;p40"/>
          <p:cNvSpPr/>
          <p:nvPr/>
        </p:nvSpPr>
        <p:spPr>
          <a:xfrm>
            <a:off x="5257800" y="1274118"/>
            <a:ext cx="3446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Total supply: 21 million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9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 2: transaction fees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Creator of transaction can choose to make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value less than input value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Remainder is a transaction fee and goes to block creator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Purely voluntary, like a tip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40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coinbase transaction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42"/>
          <p:cNvSpPr txBox="1">
            <a:spLocks noGrp="1"/>
          </p:cNvSpPr>
          <p:nvPr>
            <p:ph type="body" idx="1"/>
          </p:nvPr>
        </p:nvSpPr>
        <p:spPr>
          <a:xfrm>
            <a:off x="1976075" y="784550"/>
            <a:ext cx="6480600" cy="4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      "in":[</a:t>
            </a:r>
            <a:br>
              <a:rPr lang="en" sz="2000" dirty="0"/>
            </a:br>
            <a:r>
              <a:rPr lang="en" sz="2000" dirty="0"/>
              <a:t>        {</a:t>
            </a:r>
            <a:br>
              <a:rPr lang="en" sz="2000" dirty="0"/>
            </a:br>
            <a:r>
              <a:rPr lang="en" sz="2000" dirty="0"/>
              <a:t>          "prev_out":{</a:t>
            </a:r>
            <a:br>
              <a:rPr lang="en" sz="2000" dirty="0"/>
            </a:br>
            <a:r>
              <a:rPr lang="en" sz="2000" dirty="0"/>
              <a:t>            "hash":"000000.....0000000",</a:t>
            </a:r>
            <a:br>
              <a:rPr lang="en" sz="2000" dirty="0"/>
            </a:br>
            <a:r>
              <a:rPr lang="en" sz="2000" dirty="0"/>
              <a:t>            "n":4294967295</a:t>
            </a:r>
            <a:br>
              <a:rPr lang="en" sz="2000" dirty="0"/>
            </a:br>
            <a:r>
              <a:rPr lang="en" sz="2000" dirty="0"/>
              <a:t>          }, </a:t>
            </a:r>
            <a:endParaRPr sz="20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"coinbase":"..."</a:t>
            </a:r>
            <a:br>
              <a:rPr lang="en" sz="2000" dirty="0"/>
            </a:br>
            <a:r>
              <a:rPr lang="en" sz="2000" dirty="0"/>
              <a:t>        },</a:t>
            </a:r>
            <a:br>
              <a:rPr lang="en" sz="2000" dirty="0"/>
            </a:br>
            <a:r>
              <a:rPr lang="en" sz="2000" dirty="0"/>
              <a:t>       "out":[</a:t>
            </a:r>
            <a:br>
              <a:rPr lang="en" sz="2000" dirty="0"/>
            </a:br>
            <a:r>
              <a:rPr lang="en" sz="2000" dirty="0"/>
              <a:t>    {</a:t>
            </a:r>
            <a:br>
              <a:rPr lang="en" sz="2000" dirty="0"/>
            </a:br>
            <a:r>
              <a:rPr lang="en" sz="2000" dirty="0"/>
              <a:t>      "value":"25.03371419",</a:t>
            </a:r>
            <a:br>
              <a:rPr lang="en" sz="2000" dirty="0"/>
            </a:br>
            <a:r>
              <a:rPr lang="en" sz="2000" dirty="0"/>
              <a:t>      "scriptPubKey":"OPDUP OPHASH160 ... ”</a:t>
            </a:r>
            <a:endParaRPr sz="20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}</a:t>
            </a:r>
            <a:endParaRPr sz="2000" dirty="0"/>
          </a:p>
        </p:txBody>
      </p:sp>
      <p:sp>
        <p:nvSpPr>
          <p:cNvPr id="466" name="Google Shape;466;p42"/>
          <p:cNvSpPr/>
          <p:nvPr/>
        </p:nvSpPr>
        <p:spPr>
          <a:xfrm rot="5400000">
            <a:off x="3305275" y="3692675"/>
            <a:ext cx="591600" cy="2196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7" name="Google Shape;467;p42"/>
          <p:cNvSpPr/>
          <p:nvPr/>
        </p:nvSpPr>
        <p:spPr>
          <a:xfrm rot="5400000">
            <a:off x="4265725" y="3445650"/>
            <a:ext cx="234600" cy="10704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8" name="Google Shape;468;p42"/>
          <p:cNvSpPr txBox="1"/>
          <p:nvPr/>
        </p:nvSpPr>
        <p:spPr>
          <a:xfrm>
            <a:off x="3344800" y="3163375"/>
            <a:ext cx="1329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block reward</a:t>
            </a:r>
            <a:endParaRPr/>
          </a:p>
        </p:txBody>
      </p:sp>
      <p:sp>
        <p:nvSpPr>
          <p:cNvPr id="469" name="Google Shape;469;p42"/>
          <p:cNvSpPr txBox="1"/>
          <p:nvPr/>
        </p:nvSpPr>
        <p:spPr>
          <a:xfrm>
            <a:off x="3776800" y="3595075"/>
            <a:ext cx="20646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transaction fees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85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>
            <a:spLocks noGrp="1"/>
          </p:cNvSpPr>
          <p:nvPr>
            <p:ph type="body" idx="1"/>
          </p:nvPr>
        </p:nvSpPr>
        <p:spPr>
          <a:xfrm>
            <a:off x="542025" y="219625"/>
            <a:ext cx="8229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Current consensus fees: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 fee if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tx less than 1000 bytes in size,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all outputs are 0.01 BTC or larger, and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priority is large enough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Priority = (sum of inputAge*inputValue) / (trans size)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Otherwise fee is 0.0001 BTC per 1000 bytes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Approx transaction size: 148 N</a:t>
            </a:r>
            <a:r>
              <a:rPr lang="en" sz="2400" baseline="-25000"/>
              <a:t>inputs</a:t>
            </a:r>
            <a:r>
              <a:rPr lang="en" sz="2400"/>
              <a:t>+ 34 N</a:t>
            </a:r>
            <a:r>
              <a:rPr lang="en" sz="2400" baseline="-25000"/>
              <a:t>outputs</a:t>
            </a:r>
            <a:r>
              <a:rPr lang="en" sz="2400"/>
              <a:t> + 10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513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body" idx="1"/>
          </p:nvPr>
        </p:nvSpPr>
        <p:spPr>
          <a:xfrm>
            <a:off x="533400" y="438150"/>
            <a:ext cx="8229600" cy="3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Most miners enforce the consensus fee structure.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If you don’t pay the consensus fee, your transaction will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take longer to be recorded</a:t>
            </a:r>
            <a:r>
              <a:rPr lang="en" sz="2400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indent="0">
              <a:buNone/>
            </a:pPr>
            <a:r>
              <a:rPr lang="en-US" sz="2400" dirty="0"/>
              <a:t>Generally, higher fee means transaction will be forwarded and recorded faster.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Miners prioritize transactions based on fees and the priority formula.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002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Mining economics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Complications:	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fixed vs. variable costs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reward depends on global hash rate</a:t>
            </a:r>
            <a:endParaRPr/>
          </a:p>
        </p:txBody>
      </p:sp>
      <p:graphicFrame>
        <p:nvGraphicFramePr>
          <p:cNvPr id="466" name="Google Shape;466;p51"/>
          <p:cNvGraphicFramePr/>
          <p:nvPr/>
        </p:nvGraphicFramePr>
        <p:xfrm>
          <a:off x="554666" y="1657350"/>
          <a:ext cx="7924800" cy="8229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If mining reward </a:t>
                      </a:r>
                      <a:b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(block reward + Tx fees)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</a:t>
                      </a:r>
                      <a:endParaRPr sz="24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hardware + electricity cost</a:t>
                      </a:r>
                      <a:endParaRPr sz="24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→</a:t>
                      </a:r>
                      <a:endParaRPr sz="24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4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Profit</a:t>
                      </a:r>
                      <a:endParaRPr sz="24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9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0" i="0" u="none" strike="noStrike" cap="none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Putting </a:t>
            </a:r>
            <a:r>
              <a:rPr lang="en" sz="30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it all together</a:t>
            </a: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38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Recap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Identities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P2P network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p5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chain &amp; consensus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 puzzles &amp; mining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08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is bootstrapped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0" name="Google Shape;490;p55"/>
          <p:cNvGrpSpPr/>
          <p:nvPr/>
        </p:nvGrpSpPr>
        <p:grpSpPr>
          <a:xfrm>
            <a:off x="2631399" y="1276546"/>
            <a:ext cx="3576400" cy="2944237"/>
            <a:chOff x="2021799" y="196"/>
            <a:chExt cx="3576400" cy="2944237"/>
          </a:xfrm>
        </p:grpSpPr>
        <p:sp>
          <p:nvSpPr>
            <p:cNvPr id="491" name="Google Shape;491;p55"/>
            <p:cNvSpPr/>
            <p:nvPr/>
          </p:nvSpPr>
          <p:spPr>
            <a:xfrm>
              <a:off x="3095624" y="196"/>
              <a:ext cx="1428749" cy="928687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5"/>
            <p:cNvSpPr txBox="1"/>
            <p:nvPr/>
          </p:nvSpPr>
          <p:spPr>
            <a:xfrm>
              <a:off x="3140959" y="45531"/>
              <a:ext cx="1338079" cy="83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 of block chain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2570053" y="464540"/>
              <a:ext cx="2479893" cy="2479893"/>
            </a:xfrm>
            <a:custGeom>
              <a:avLst/>
              <a:gdLst/>
              <a:ahLst/>
              <a:cxnLst/>
              <a:rect l="l" t="t" r="r" b="b"/>
              <a:pathLst>
                <a:path w="2479893" h="2479893" extrusionOk="0">
                  <a:moveTo>
                    <a:pt x="2146612" y="394118"/>
                  </a:moveTo>
                  <a:lnTo>
                    <a:pt x="2146612" y="394118"/>
                  </a:lnTo>
                  <a:cubicBezTo>
                    <a:pt x="2337426" y="598656"/>
                    <a:pt x="2453473" y="861705"/>
                    <a:pt x="2475901" y="1140529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4169450" y="1860116"/>
              <a:ext cx="1428749" cy="928687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5"/>
            <p:cNvSpPr txBox="1"/>
            <p:nvPr/>
          </p:nvSpPr>
          <p:spPr>
            <a:xfrm>
              <a:off x="4214785" y="1905451"/>
              <a:ext cx="1338079" cy="83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of currency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2570053" y="464540"/>
              <a:ext cx="2479893" cy="2479893"/>
            </a:xfrm>
            <a:custGeom>
              <a:avLst/>
              <a:gdLst/>
              <a:ahLst/>
              <a:cxnLst/>
              <a:rect l="l" t="t" r="r" b="b"/>
              <a:pathLst>
                <a:path w="2479893" h="2479893" extrusionOk="0">
                  <a:moveTo>
                    <a:pt x="1621035" y="2419878"/>
                  </a:moveTo>
                  <a:lnTo>
                    <a:pt x="1621035" y="2419878"/>
                  </a:lnTo>
                  <a:cubicBezTo>
                    <a:pt x="1373277" y="2499898"/>
                    <a:pt x="1106616" y="2499898"/>
                    <a:pt x="858857" y="2419878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2021799" y="1860116"/>
              <a:ext cx="1428749" cy="928687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5"/>
            <p:cNvSpPr txBox="1"/>
            <p:nvPr/>
          </p:nvSpPr>
          <p:spPr>
            <a:xfrm>
              <a:off x="2067134" y="1905451"/>
              <a:ext cx="1338079" cy="83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health of mining ecosystem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5"/>
            <p:cNvSpPr/>
            <p:nvPr/>
          </p:nvSpPr>
          <p:spPr>
            <a:xfrm>
              <a:off x="2570053" y="464540"/>
              <a:ext cx="2479893" cy="2479893"/>
            </a:xfrm>
            <a:custGeom>
              <a:avLst/>
              <a:gdLst/>
              <a:ahLst/>
              <a:cxnLst/>
              <a:rect l="l" t="t" r="r" b="b"/>
              <a:pathLst>
                <a:path w="2479893" h="2479893" extrusionOk="0">
                  <a:moveTo>
                    <a:pt x="3991" y="1140530"/>
                  </a:moveTo>
                  <a:lnTo>
                    <a:pt x="3991" y="1140530"/>
                  </a:lnTo>
                  <a:cubicBezTo>
                    <a:pt x="26419" y="861706"/>
                    <a:pt x="142466" y="598657"/>
                    <a:pt x="333280" y="394119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14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00" y="1528675"/>
            <a:ext cx="2102775" cy="2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1"/>
          <p:cNvSpPr/>
          <p:nvPr/>
        </p:nvSpPr>
        <p:spPr>
          <a:xfrm>
            <a:off x="1048500" y="1008600"/>
            <a:ext cx="23286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Don’t worry, I’m honest.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3767325" y="1876575"/>
            <a:ext cx="4767000" cy="2023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rebuchet MS"/>
                <a:ea typeface="Trebuchet MS"/>
                <a:cs typeface="Trebuchet MS"/>
                <a:sym typeface="Trebuchet MS"/>
              </a:rPr>
              <a:t>Crucial question:  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rebuchet MS"/>
                <a:ea typeface="Trebuchet MS"/>
                <a:cs typeface="Trebuchet MS"/>
                <a:sym typeface="Trebuchet MS"/>
              </a:rPr>
              <a:t>Can we descroogify the currency, and operate without any central, trusted party?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26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“51% attacker” do?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5" name="Google Shape;505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Steal coins from existing address?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Suppress some transactions?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block chain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P2P network</a:t>
            </a:r>
            <a:endParaRPr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the block reward?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Destroy confidence in Bitcoin?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Google Shape;506;p56"/>
          <p:cNvSpPr txBox="1"/>
          <p:nvPr/>
        </p:nvSpPr>
        <p:spPr>
          <a:xfrm>
            <a:off x="5334000" y="1200150"/>
            <a:ext cx="8382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✓✓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7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deal: a Bitcoin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40"/>
          <p:cNvSpPr txBox="1">
            <a:spLocks noGrp="1"/>
          </p:cNvSpPr>
          <p:nvPr>
            <p:ph type="body" idx="1"/>
          </p:nvPr>
        </p:nvSpPr>
        <p:spPr>
          <a:xfrm>
            <a:off x="2187725" y="7269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{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"hash":"00000000000000001aad2...",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"ver":2,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"prev_block":"00000000000000003043...",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"time":1391279636,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"bits":419558700,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"nonce":459459841,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"mrkl_root":"89776...",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"n_tx":354,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"size":181520,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"tx":[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...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],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"mrkl_tree":[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"6bd5eb25...",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...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"89776cdb..."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]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</p:txBody>
      </p:sp>
      <p:sp>
        <p:nvSpPr>
          <p:cNvPr id="436" name="Google Shape;436;p40"/>
          <p:cNvSpPr/>
          <p:nvPr/>
        </p:nvSpPr>
        <p:spPr>
          <a:xfrm>
            <a:off x="1763800" y="1159325"/>
            <a:ext cx="276000" cy="1945824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1763800" y="3105149"/>
            <a:ext cx="276000" cy="1805625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8" name="Google Shape;438;p40"/>
          <p:cNvSpPr txBox="1"/>
          <p:nvPr/>
        </p:nvSpPr>
        <p:spPr>
          <a:xfrm>
            <a:off x="280575" y="3520075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transaction data</a:t>
            </a:r>
            <a:endParaRPr/>
          </a:p>
        </p:txBody>
      </p:sp>
      <p:sp>
        <p:nvSpPr>
          <p:cNvPr id="439" name="Google Shape;439;p40"/>
          <p:cNvSpPr txBox="1"/>
          <p:nvPr/>
        </p:nvSpPr>
        <p:spPr>
          <a:xfrm>
            <a:off x="333975" y="1613025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block </a:t>
            </a:r>
            <a:r>
              <a:rPr lang="en" dirty="0" smtClean="0"/>
              <a:t>header</a:t>
            </a:r>
            <a:endParaRPr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38550"/>
            <a:ext cx="3145370" cy="103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Image result for blockchain block stru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975934"/>
            <a:ext cx="3653692" cy="25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722019"/>
            <a:ext cx="216217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3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90550"/>
            <a:ext cx="8229600" cy="857250"/>
          </a:xfrm>
        </p:spPr>
        <p:txBody>
          <a:bodyPr/>
          <a:lstStyle/>
          <a:p>
            <a:r>
              <a:rPr lang="en-US" dirty="0" smtClean="0"/>
              <a:t>Mining Difficulty</a:t>
            </a:r>
            <a:br>
              <a:rPr lang="en-US" dirty="0" smtClean="0"/>
            </a:br>
            <a:r>
              <a:rPr lang="en-US" dirty="0" smtClean="0"/>
              <a:t>(Max Target)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7150"/>
            <a:ext cx="449580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19075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Bits:</a:t>
            </a:r>
            <a:r>
              <a:rPr lang="en-US" dirty="0" smtClean="0"/>
              <a:t> 486604799 = 1D00FFFF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" y="2647950"/>
            <a:ext cx="3390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28950"/>
            <a:ext cx="30480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38637"/>
            <a:ext cx="7829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204600" y="361950"/>
            <a:ext cx="8607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Mining difficulty “target”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400" dirty="0" smtClean="0"/>
              <a:t>(as of March 2015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119" name="Google Shape;119;p14"/>
          <p:cNvSpPr txBox="1"/>
          <p:nvPr/>
        </p:nvSpPr>
        <p:spPr>
          <a:xfrm>
            <a:off x="60200" y="1021925"/>
            <a:ext cx="9037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4"/>
          <p:cNvSpPr/>
          <p:nvPr/>
        </p:nvSpPr>
        <p:spPr>
          <a:xfrm rot="5400000">
            <a:off x="4086074" y="-1508401"/>
            <a:ext cx="267002" cy="7372353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1" name="Google Shape;121;p14"/>
          <p:cNvSpPr/>
          <p:nvPr/>
        </p:nvSpPr>
        <p:spPr>
          <a:xfrm rot="-5400000">
            <a:off x="1314300" y="1919099"/>
            <a:ext cx="267001" cy="1828802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3207600" y="1526250"/>
            <a:ext cx="2394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256 bit hash output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64400" y="3000100"/>
            <a:ext cx="3075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64+ leading zeroes required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762000" y="3898437"/>
            <a:ext cx="7542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 smtClean="0">
                <a:latin typeface="Trebuchet MS"/>
                <a:ea typeface="Trebuchet MS"/>
                <a:cs typeface="Trebuchet MS"/>
                <a:sym typeface="Trebuchet MS"/>
              </a:rPr>
              <a:t>Less than 1 in about </a:t>
            </a:r>
            <a:r>
              <a:rPr lang="en" sz="2800" b="1" dirty="0" smtClean="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2800" b="1" baseline="30000" dirty="0" smtClean="0">
                <a:latin typeface="Trebuchet MS"/>
                <a:ea typeface="Trebuchet MS"/>
                <a:cs typeface="Trebuchet MS"/>
                <a:sym typeface="Trebuchet MS"/>
              </a:rPr>
              <a:t>64 </a:t>
            </a:r>
            <a:r>
              <a:rPr lang="en" sz="2800" dirty="0" smtClean="0">
                <a:latin typeface="Trebuchet MS"/>
                <a:ea typeface="Trebuchet MS"/>
                <a:cs typeface="Trebuchet MS"/>
                <a:sym typeface="Trebuchet MS"/>
              </a:rPr>
              <a:t>nonecs that you try will work</a:t>
            </a:r>
            <a:endParaRPr sz="2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74839"/>
            <a:ext cx="75247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4800600" y="2778251"/>
            <a:ext cx="3854300" cy="847797"/>
          </a:xfrm>
          <a:prstGeom prst="wedgeRoundRectCallout">
            <a:avLst>
              <a:gd name="adj1" fmla="val -35162"/>
              <a:gd name="adj2" fmla="val 949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Huge Number!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Greater than the Human </a:t>
            </a:r>
            <a:r>
              <a:rPr lang="en-US" b="1" dirty="0">
                <a:solidFill>
                  <a:srgbClr val="FF0000"/>
                </a:solidFill>
              </a:rPr>
              <a:t>Population of earth squared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9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a valid </a:t>
            </a:r>
            <a:r>
              <a:rPr lang="en" dirty="0" smtClean="0"/>
              <a:t>block: Proof-of-Work</a:t>
            </a:r>
            <a:endParaRPr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4896763" y="2775138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044863" y="35036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010263" y="35036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675950" y="3011725"/>
            <a:ext cx="647300" cy="491875"/>
          </a:xfrm>
          <a:custGeom>
            <a:avLst/>
            <a:gdLst/>
            <a:ahLst/>
            <a:cxnLst/>
            <a:rect l="l" t="t" r="r" b="b"/>
            <a:pathLst>
              <a:path w="25892" h="19675" extrusionOk="0">
                <a:moveTo>
                  <a:pt x="25892" y="0"/>
                </a:moveTo>
                <a:lnTo>
                  <a:pt x="25534" y="12120"/>
                </a:lnTo>
                <a:lnTo>
                  <a:pt x="0" y="12120"/>
                </a:lnTo>
                <a:lnTo>
                  <a:pt x="0" y="19675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69" name="Google Shape;69;p13"/>
          <p:cNvSpPr/>
          <p:nvPr/>
        </p:nvSpPr>
        <p:spPr>
          <a:xfrm>
            <a:off x="5928025" y="3034600"/>
            <a:ext cx="766525" cy="469000"/>
          </a:xfrm>
          <a:custGeom>
            <a:avLst/>
            <a:gdLst/>
            <a:ahLst/>
            <a:cxnLst/>
            <a:rect l="l" t="t" r="r" b="b"/>
            <a:pathLst>
              <a:path w="30661" h="18760" extrusionOk="0">
                <a:moveTo>
                  <a:pt x="518" y="0"/>
                </a:moveTo>
                <a:lnTo>
                  <a:pt x="0" y="11205"/>
                </a:lnTo>
                <a:lnTo>
                  <a:pt x="30661" y="11205"/>
                </a:lnTo>
                <a:lnTo>
                  <a:pt x="30661" y="18760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70" name="Google Shape;70;p13"/>
          <p:cNvCxnSpPr>
            <a:endCxn id="71" idx="0"/>
          </p:cNvCxnSpPr>
          <p:nvPr/>
        </p:nvCxnSpPr>
        <p:spPr>
          <a:xfrm flipH="1">
            <a:off x="3698475" y="3743900"/>
            <a:ext cx="755400" cy="73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endCxn id="73" idx="0"/>
          </p:cNvCxnSpPr>
          <p:nvPr/>
        </p:nvCxnSpPr>
        <p:spPr>
          <a:xfrm>
            <a:off x="5111288" y="3760400"/>
            <a:ext cx="16800" cy="719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2989575" y="4479500"/>
            <a:ext cx="1417800" cy="66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25.0→A</a:t>
            </a:r>
            <a:endParaRPr sz="1200"/>
          </a:p>
          <a:p>
            <a:pPr algn="ctr"/>
            <a:r>
              <a:rPr lang="en" sz="1200"/>
              <a:t>coinbase:</a:t>
            </a:r>
            <a:endParaRPr sz="1200"/>
          </a:p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0x0000...00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99938" y="4479500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transaction</a:t>
            </a:r>
            <a:endParaRPr sz="1200"/>
          </a:p>
        </p:txBody>
      </p:sp>
      <p:cxnSp>
        <p:nvCxnSpPr>
          <p:cNvPr id="74" name="Google Shape;74;p13"/>
          <p:cNvCxnSpPr>
            <a:endCxn id="75" idx="0"/>
          </p:cNvCxnSpPr>
          <p:nvPr/>
        </p:nvCxnSpPr>
        <p:spPr>
          <a:xfrm flipH="1">
            <a:off x="6454613" y="3747200"/>
            <a:ext cx="13500" cy="7323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endCxn id="77" idx="0"/>
          </p:cNvCxnSpPr>
          <p:nvPr/>
        </p:nvCxnSpPr>
        <p:spPr>
          <a:xfrm>
            <a:off x="7089513" y="3773900"/>
            <a:ext cx="793200" cy="70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5926463" y="4479500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transaction</a:t>
            </a:r>
            <a:endParaRPr sz="1200"/>
          </a:p>
        </p:txBody>
      </p:sp>
      <p:sp>
        <p:nvSpPr>
          <p:cNvPr id="77" name="Google Shape;77;p13"/>
          <p:cNvSpPr txBox="1"/>
          <p:nvPr/>
        </p:nvSpPr>
        <p:spPr>
          <a:xfrm>
            <a:off x="7354563" y="4479500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transaction</a:t>
            </a:r>
            <a:endParaRPr sz="1200"/>
          </a:p>
        </p:txBody>
      </p:sp>
      <p:sp>
        <p:nvSpPr>
          <p:cNvPr id="78" name="Google Shape;78;p13"/>
          <p:cNvSpPr/>
          <p:nvPr/>
        </p:nvSpPr>
        <p:spPr>
          <a:xfrm>
            <a:off x="4569500" y="1463713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mrkl_root: 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4569500" y="1161925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prev:	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3317300" y="1050999"/>
            <a:ext cx="3002491" cy="683719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1" name="Google Shape;81;p13"/>
          <p:cNvSpPr/>
          <p:nvPr/>
        </p:nvSpPr>
        <p:spPr>
          <a:xfrm>
            <a:off x="964700" y="1509363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mrkl_root: 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64700" y="2101225"/>
            <a:ext cx="2352600" cy="3018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964700" y="179943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0x7a83</a:t>
            </a:r>
            <a:endParaRPr sz="1800" b="1" baseline="-25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964700" y="1207575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prev:	</a:t>
            </a:r>
            <a:r>
              <a:rPr lang="en" sz="1800" dirty="0" smtClean="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(  )</a:t>
            </a:r>
            <a:endParaRPr sz="1800" baseline="-25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-287500" y="1096649"/>
            <a:ext cx="3002491" cy="683719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6" name="Google Shape;86;p13"/>
          <p:cNvSpPr/>
          <p:nvPr/>
        </p:nvSpPr>
        <p:spPr>
          <a:xfrm>
            <a:off x="5567300" y="1593225"/>
            <a:ext cx="2303150" cy="1258350"/>
          </a:xfrm>
          <a:custGeom>
            <a:avLst/>
            <a:gdLst/>
            <a:ahLst/>
            <a:cxnLst/>
            <a:rect l="l" t="t" r="r" b="b"/>
            <a:pathLst>
              <a:path w="92126" h="50334" extrusionOk="0">
                <a:moveTo>
                  <a:pt x="30100" y="1"/>
                </a:moveTo>
                <a:lnTo>
                  <a:pt x="92126" y="0"/>
                </a:lnTo>
                <a:lnTo>
                  <a:pt x="88770" y="36301"/>
                </a:lnTo>
                <a:lnTo>
                  <a:pt x="915" y="35996"/>
                </a:lnTo>
                <a:lnTo>
                  <a:pt x="0" y="50334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7" name="Google Shape;87;p13"/>
          <p:cNvSpPr/>
          <p:nvPr/>
        </p:nvSpPr>
        <p:spPr>
          <a:xfrm>
            <a:off x="4569500" y="2055575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569500" y="20555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0x3485...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0x6a1f...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569500" y="17537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569500" y="2048975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0xc9c8...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569500" y="1747200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0x0002...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0x300c...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0xffff...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989575" y="4479500"/>
            <a:ext cx="1417800" cy="66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25.0→A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en" sz="1200"/>
              <a:t>coinbase:</a:t>
            </a:r>
            <a:endParaRPr sz="1200"/>
          </a:p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0x0000...01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876450" y="4345900"/>
            <a:ext cx="1723500" cy="8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3855275" y="3327875"/>
            <a:ext cx="1723500" cy="8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789150" y="2559713"/>
            <a:ext cx="1723500" cy="82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5638800" y="1405830"/>
            <a:ext cx="873600" cy="417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03" name="Google Shape;103;p13"/>
          <p:cNvCxnSpPr>
            <a:stCxn id="104" idx="2"/>
          </p:cNvCxnSpPr>
          <p:nvPr/>
        </p:nvCxnSpPr>
        <p:spPr>
          <a:xfrm>
            <a:off x="2371525" y="3609825"/>
            <a:ext cx="766500" cy="729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2852200" y="3440875"/>
            <a:ext cx="816000" cy="24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3"/>
          <p:cNvCxnSpPr/>
          <p:nvPr/>
        </p:nvCxnSpPr>
        <p:spPr>
          <a:xfrm rot="10800000" flipH="1">
            <a:off x="3162825" y="3065012"/>
            <a:ext cx="1458900" cy="9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3"/>
          <p:cNvCxnSpPr>
            <a:endCxn id="102" idx="3"/>
          </p:cNvCxnSpPr>
          <p:nvPr/>
        </p:nvCxnSpPr>
        <p:spPr>
          <a:xfrm rot="10800000" flipH="1">
            <a:off x="3043335" y="1762274"/>
            <a:ext cx="2723400" cy="110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3"/>
          <p:cNvSpPr txBox="1"/>
          <p:nvPr/>
        </p:nvSpPr>
        <p:spPr>
          <a:xfrm>
            <a:off x="1464025" y="2837325"/>
            <a:ext cx="18150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All changed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4569500" y="2040675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0xd0c7...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569500" y="1747188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0x0001...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569500" y="2048963"/>
            <a:ext cx="2352600" cy="301800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0x0224...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989575" y="4479500"/>
            <a:ext cx="1417800" cy="663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/>
              <a:t>25.0→A</a:t>
            </a:r>
            <a:endParaRPr sz="1200"/>
          </a:p>
          <a:p>
            <a:pPr algn="ctr"/>
            <a:r>
              <a:rPr lang="en" sz="1200"/>
              <a:t>coinbase:</a:t>
            </a:r>
            <a:endParaRPr sz="1200"/>
          </a:p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0x3df5...65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569500" y="2048975"/>
            <a:ext cx="2352600" cy="3018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hash:  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0x0000...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569500" y="1747200"/>
            <a:ext cx="2352600" cy="301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nonce: 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0xf77e...</a:t>
            </a: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2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457200" y="198350"/>
            <a:ext cx="8607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Mining </a:t>
            </a:r>
            <a:r>
              <a:rPr lang="en" dirty="0" smtClean="0"/>
              <a:t>Pseudocode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6809"/>
            <a:ext cx="856773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257800" y="913433"/>
            <a:ext cx="3558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More Info: https</a:t>
            </a:r>
            <a:r>
              <a:rPr lang="en-US" dirty="0"/>
              <a:t>://en.bitcoin.it/wiki/Difficulty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733800" y="1809750"/>
            <a:ext cx="4724400" cy="533400"/>
          </a:xfrm>
          <a:prstGeom prst="wedgeRoundRectCallout">
            <a:avLst>
              <a:gd name="adj1" fmla="val -66140"/>
              <a:gd name="adj2" fmla="val -48452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C00000"/>
                </a:solidFill>
              </a:rPr>
              <a:t>Max Target: An </a:t>
            </a:r>
            <a:r>
              <a:rPr lang="en-US" sz="900" b="1" dirty="0">
                <a:solidFill>
                  <a:srgbClr val="C00000"/>
                </a:solidFill>
              </a:rPr>
              <a:t>application-defined constant, which sets the target hash corresponding to the lowest possible difficulty, 1</a:t>
            </a:r>
          </a:p>
        </p:txBody>
      </p:sp>
    </p:spTree>
    <p:extLst>
      <p:ext uri="{BB962C8B-B14F-4D97-AF65-F5344CB8AC3E}">
        <p14:creationId xmlns:p14="http://schemas.microsoft.com/office/powerpoint/2010/main" val="14913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mining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82100" y="1071750"/>
            <a:ext cx="8504700" cy="2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while (1){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/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HDR[kNoncePos]++;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/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IF (SHA256(SHA256(HDR)) &lt; (65535 &lt;&lt; 208)/ DIFFICULTY)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457200"/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/>
          </a:p>
        </p:txBody>
      </p:sp>
      <p:sp>
        <p:nvSpPr>
          <p:cNvPr id="186" name="Google Shape;186;p21"/>
          <p:cNvSpPr/>
          <p:nvPr/>
        </p:nvSpPr>
        <p:spPr>
          <a:xfrm>
            <a:off x="1158375" y="1783875"/>
            <a:ext cx="1952400" cy="42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249900" y="2737175"/>
            <a:ext cx="26691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>
                <a:solidFill>
                  <a:srgbClr val="FF0000"/>
                </a:solidFill>
              </a:rPr>
              <a:t>two hashes</a:t>
            </a:r>
            <a:endParaRPr sz="3000">
              <a:solidFill>
                <a:srgbClr val="FF0000"/>
              </a:solidFill>
            </a:endParaRPr>
          </a:p>
        </p:txBody>
      </p:sp>
      <p:cxnSp>
        <p:nvCxnSpPr>
          <p:cNvPr id="188" name="Google Shape;188;p21"/>
          <p:cNvCxnSpPr/>
          <p:nvPr/>
        </p:nvCxnSpPr>
        <p:spPr>
          <a:xfrm rot="10800000">
            <a:off x="2332800" y="2310250"/>
            <a:ext cx="15300" cy="533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21"/>
          <p:cNvSpPr txBox="1"/>
          <p:nvPr/>
        </p:nvSpPr>
        <p:spPr>
          <a:xfrm>
            <a:off x="182100" y="4222625"/>
            <a:ext cx="83508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b="1">
                <a:latin typeface="Trebuchet MS"/>
                <a:ea typeface="Trebuchet MS"/>
                <a:cs typeface="Trebuchet MS"/>
                <a:sym typeface="Trebuchet MS"/>
              </a:rPr>
              <a:t>139,461 years</a:t>
            </a: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 to find a block today!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40150" y="3503350"/>
            <a:ext cx="8663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>
                <a:latin typeface="Trebuchet MS"/>
                <a:ea typeface="Trebuchet MS"/>
                <a:cs typeface="Trebuchet MS"/>
                <a:sym typeface="Trebuchet MS"/>
              </a:rPr>
              <a:t>Throughput on a high-end PC = 10-</a:t>
            </a:r>
            <a:r>
              <a:rPr lang="en" sz="2400" b="1" dirty="0">
                <a:latin typeface="Trebuchet MS"/>
                <a:ea typeface="Trebuchet MS"/>
                <a:cs typeface="Trebuchet MS"/>
                <a:sym typeface="Trebuchet MS"/>
              </a:rPr>
              <a:t>20 MHz ≈ </a:t>
            </a:r>
            <a:r>
              <a:rPr lang="en" sz="2400" b="1" dirty="0" smtClean="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2400" b="1" baseline="30000" dirty="0" smtClean="0">
                <a:latin typeface="Trebuchet MS"/>
                <a:ea typeface="Trebuchet MS"/>
                <a:cs typeface="Trebuchet MS"/>
                <a:sym typeface="Trebuchet MS"/>
              </a:rPr>
              <a:t>24 </a:t>
            </a:r>
            <a:r>
              <a:rPr lang="en" sz="2400" dirty="0">
                <a:latin typeface="Trebuchet MS"/>
                <a:ea typeface="Trebuchet MS"/>
                <a:cs typeface="Trebuchet MS"/>
                <a:sym typeface="Trebuchet MS"/>
              </a:rPr>
              <a:t>Hashes/Sec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82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26027" y="5715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Global Hash Rate &amp; Difficulty</a:t>
            </a:r>
            <a:endParaRPr dirty="0"/>
          </a:p>
        </p:txBody>
      </p:sp>
      <p:sp>
        <p:nvSpPr>
          <p:cNvPr id="185" name="Google Shape;185;p21"/>
          <p:cNvSpPr txBox="1"/>
          <p:nvPr/>
        </p:nvSpPr>
        <p:spPr>
          <a:xfrm>
            <a:off x="182100" y="1071750"/>
            <a:ext cx="85047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while (1){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/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HDR[kNoncePos]++;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/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IF (SHA256(SHA256(HDR)) &lt; (65535 &lt;&lt; 208)/ DIFFICULTY)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457200"/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838200" y="2562658"/>
            <a:ext cx="809005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Hashes are 256-bit integers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So, TOTAL output size: 2^256.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TARGET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max_target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/difficulty”, where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max_target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(65535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2^208).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fraction of output space is is TARGET/TOTAL. Therefore, TOTAL/TARGET=(2^256*difficulty/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max_target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hashes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needed on average to find a block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over 600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previous 2016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Hashrate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(2^256 * difficulty/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max_target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)/600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(2^256 * difficulty/65535 * 2^208)/600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(2^48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difficulty/65535 )/600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difficulty * 7158388.055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57200" y="198350"/>
            <a:ext cx="8607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mining difficulty</a:t>
            </a: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75450" y="1970425"/>
            <a:ext cx="9068700" cy="3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next_difficulty= </a:t>
            </a:r>
            <a:r>
              <a:rPr lang="en" sz="2000" b="1" dirty="0" smtClean="0">
                <a:latin typeface="Courier New"/>
                <a:ea typeface="Courier New"/>
                <a:cs typeface="Courier New"/>
                <a:sym typeface="Courier New"/>
              </a:rPr>
              <a:t>currennt_difficulty </a:t>
            </a: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(2 weeks)/(time to mine last 2016 blocks)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 </a:t>
            </a:r>
            <a:endParaRPr sz="2400" dirty="0"/>
          </a:p>
        </p:txBody>
      </p:sp>
      <p:sp>
        <p:nvSpPr>
          <p:cNvPr id="132" name="Google Shape;132;p15"/>
          <p:cNvSpPr txBox="1"/>
          <p:nvPr/>
        </p:nvSpPr>
        <p:spPr>
          <a:xfrm>
            <a:off x="3145675" y="3655200"/>
            <a:ext cx="5242500" cy="447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Expected number of blocks in 2 weeks at 10 minutes/block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3" name="Google Shape;133;p15"/>
          <p:cNvCxnSpPr/>
          <p:nvPr/>
        </p:nvCxnSpPr>
        <p:spPr>
          <a:xfrm rot="10800000" flipH="1">
            <a:off x="6649350" y="2935325"/>
            <a:ext cx="930600" cy="5721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207375" y="1177150"/>
            <a:ext cx="89694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Every two weeks, compute:</a:t>
            </a:r>
            <a:r>
              <a:rPr lang="en" sz="2400"/>
              <a:t>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036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difficulty over time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7386225" y="4776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bitcoinwisdom.com</a:t>
            </a: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6700"/>
            <a:ext cx="9001600" cy="35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2400" y="4552950"/>
            <a:ext cx="8637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 that the y‐axis begins at 80,000 </a:t>
            </a:r>
            <a:r>
              <a:rPr lang="en-US" dirty="0" err="1" smtClean="0"/>
              <a:t>TeraHashes</a:t>
            </a:r>
            <a:r>
              <a:rPr lang="en-US" dirty="0" smtClean="0"/>
              <a:t>/s. The hash rate is averaged over 2016/1008/504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609600" y="2038350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0" i="0" u="none" strike="noStrike" cap="none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Centralization </a:t>
            </a:r>
            <a:r>
              <a:rPr lang="en" sz="30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vs. decentralization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find a block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7386225" y="4776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bitcoinwisdom.com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13" y="1063375"/>
            <a:ext cx="8561374" cy="373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7"/>
          <p:cNvCxnSpPr/>
          <p:nvPr/>
        </p:nvCxnSpPr>
        <p:spPr>
          <a:xfrm>
            <a:off x="3213725" y="4367825"/>
            <a:ext cx="1296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781225" y="1642375"/>
            <a:ext cx="7475100" cy="17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7"/>
          <p:cNvSpPr txBox="1"/>
          <p:nvPr/>
        </p:nvSpPr>
        <p:spPr>
          <a:xfrm>
            <a:off x="6214375" y="1251750"/>
            <a:ext cx="15624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10 minutes</a:t>
            </a:r>
            <a:endParaRPr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3311375" y="4367825"/>
            <a:ext cx="1100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weeks</a:t>
            </a:r>
            <a:endParaRPr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627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338138"/>
            <a:ext cx="76295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for yourself!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5" name="Google Shape;4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88" y="1063375"/>
            <a:ext cx="8658024" cy="3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3"/>
          <p:cNvSpPr txBox="1"/>
          <p:nvPr/>
        </p:nvSpPr>
        <p:spPr>
          <a:xfrm>
            <a:off x="892525" y="4628225"/>
            <a:ext cx="7186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blockchain.info (and many other sites)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5334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1470"/>
            <a:ext cx="87630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1" y="97977"/>
            <a:ext cx="6133409" cy="48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2"/>
          <p:cNvSpPr txBox="1"/>
          <p:nvPr/>
        </p:nvSpPr>
        <p:spPr>
          <a:xfrm>
            <a:off x="3229650" y="4803000"/>
            <a:ext cx="8640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Source: Yonatan Sompolinsky and Aviv Zohar: “Accelerating Bitcoin’s Transaction Processing” 2014</a:t>
            </a:r>
            <a:endParaRPr sz="1000" dirty="0"/>
          </a:p>
        </p:txBody>
      </p:sp>
      <p:sp>
        <p:nvSpPr>
          <p:cNvPr id="2" name="Rectangle 1"/>
          <p:cNvSpPr/>
          <p:nvPr/>
        </p:nvSpPr>
        <p:spPr>
          <a:xfrm>
            <a:off x="4648203" y="105833"/>
            <a:ext cx="40760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relation between the block size and the time it took to reach 25% (red), 50% (green), and 75% (blue) of monitored nodes</a:t>
            </a:r>
          </a:p>
        </p:txBody>
      </p:sp>
    </p:spTree>
    <p:extLst>
      <p:ext uri="{BB962C8B-B14F-4D97-AF65-F5344CB8AC3E}">
        <p14:creationId xmlns:p14="http://schemas.microsoft.com/office/powerpoint/2010/main" val="21607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Centralization vs. decentralization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Competing paradigms that underlie many digital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2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Decentralization is not all-or-nothing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E-mail: </a:t>
            </a:r>
            <a:b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decentralized protocol, but dominated by </a:t>
            </a:r>
            <a:b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centralized webmail services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4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0" i="0" u="none" strike="noStrike" cap="none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Consensus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8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2804</Words>
  <Application>Microsoft Office PowerPoint</Application>
  <PresentationFormat>On-screen Show (16:9)</PresentationFormat>
  <Paragraphs>560</Paragraphs>
  <Slides>64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Arial Black</vt:lpstr>
      <vt:lpstr>Calibri</vt:lpstr>
      <vt:lpstr>Courier New</vt:lpstr>
      <vt:lpstr>Times New Roman</vt:lpstr>
      <vt:lpstr>Trebuchet MS</vt:lpstr>
      <vt:lpstr>Simple Light</vt:lpstr>
      <vt:lpstr>10_Simple Light</vt:lpstr>
      <vt:lpstr>Intro to Crypto and Cryptocurrencies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Centralization vs. decentralization</vt:lpstr>
      <vt:lpstr>Decentralization is not all-or-nothing</vt:lpstr>
      <vt:lpstr>PowerPoint Presentation</vt:lpstr>
      <vt:lpstr>Consensus algorithm (simplified)</vt:lpstr>
      <vt:lpstr>Why consensus is hard</vt:lpstr>
      <vt:lpstr>Many impossibility results</vt:lpstr>
      <vt:lpstr>Some well-known protocols</vt:lpstr>
      <vt:lpstr>Bitcoin consensus: theory &amp; practice</vt:lpstr>
      <vt:lpstr>Some things Bitcoin does differently</vt:lpstr>
      <vt:lpstr>Hashcash: Proof of work</vt:lpstr>
      <vt:lpstr>PowerPoint Presentation</vt:lpstr>
      <vt:lpstr>PowerPoint Presentation</vt:lpstr>
      <vt:lpstr>The real deal: a Bitcoin block</vt:lpstr>
      <vt:lpstr>Bitcoin blocks</vt:lpstr>
      <vt:lpstr>The real deal: a Bitcoin block</vt:lpstr>
      <vt:lpstr>Finding a valid block: Proof-of-Work</vt:lpstr>
      <vt:lpstr>PowerPoint Presentation</vt:lpstr>
      <vt:lpstr>Hash puzzles: Bitcoin Proof-of-Work</vt:lpstr>
      <vt:lpstr>PoW property 1: difficult to compute</vt:lpstr>
      <vt:lpstr>PoW property 2: parameterizable cost</vt:lpstr>
      <vt:lpstr>Key security assumption</vt:lpstr>
      <vt:lpstr>PoW property 3: trivial to verify</vt:lpstr>
      <vt:lpstr>The real deal: a Bitcoin block</vt:lpstr>
      <vt:lpstr>Block propagation nearly identical</vt:lpstr>
      <vt:lpstr>PowerPoint Presentation</vt:lpstr>
      <vt:lpstr>Mining Bitcoins in 6 easy steps</vt:lpstr>
      <vt:lpstr>PowerPoint Presentation</vt:lpstr>
      <vt:lpstr>What can a malicious node do?</vt:lpstr>
      <vt:lpstr>From Bob the merchant’s point of view</vt:lpstr>
      <vt:lpstr>Security</vt:lpstr>
      <vt:lpstr>Assumption of honesty is problematic</vt:lpstr>
      <vt:lpstr>Incentive 1: block reward</vt:lpstr>
      <vt:lpstr>Finding a valid block: Proof-of-Work</vt:lpstr>
      <vt:lpstr>PowerPoint Presentation</vt:lpstr>
      <vt:lpstr>There’s a finite supply of bitcoins</vt:lpstr>
      <vt:lpstr>Incentive 2: transaction fees</vt:lpstr>
      <vt:lpstr>The real deal: coinbase transaction</vt:lpstr>
      <vt:lpstr>PowerPoint Presentation</vt:lpstr>
      <vt:lpstr>PowerPoint Presentation</vt:lpstr>
      <vt:lpstr>Mining economics</vt:lpstr>
      <vt:lpstr>PowerPoint Presentation</vt:lpstr>
      <vt:lpstr>Recap</vt:lpstr>
      <vt:lpstr>Bitcoin is bootstrapped</vt:lpstr>
      <vt:lpstr>What can a “51% attacker” do?</vt:lpstr>
      <vt:lpstr>The real deal: a Bitcoin block</vt:lpstr>
      <vt:lpstr>Mining Difficulty (Max Target)</vt:lpstr>
      <vt:lpstr>Mining difficulty “target”  (as of March 2015)</vt:lpstr>
      <vt:lpstr>Finding a valid block: Proof-of-Work</vt:lpstr>
      <vt:lpstr>Mining Pseudocode</vt:lpstr>
      <vt:lpstr>CPU mining</vt:lpstr>
      <vt:lpstr>Global Hash Rate &amp; Difficulty</vt:lpstr>
      <vt:lpstr>Setting the mining difficulty</vt:lpstr>
      <vt:lpstr>Mining difficulty over time</vt:lpstr>
      <vt:lpstr>Time to find a block</vt:lpstr>
      <vt:lpstr>PowerPoint Presentation</vt:lpstr>
      <vt:lpstr>See for yourself!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HP</dc:creator>
  <cp:lastModifiedBy>HP</cp:lastModifiedBy>
  <cp:revision>85</cp:revision>
  <dcterms:modified xsi:type="dcterms:W3CDTF">2020-05-22T14:54:06Z</dcterms:modified>
</cp:coreProperties>
</file>