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8"/>
  </p:notesMasterIdLst>
  <p:sldIdLst>
    <p:sldId id="327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22" r:id="rId13"/>
    <p:sldId id="328" r:id="rId14"/>
    <p:sldId id="323" r:id="rId15"/>
    <p:sldId id="324" r:id="rId16"/>
    <p:sldId id="325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01359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36ed44a44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36ed44a44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36ed44a44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36ed44a44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36ed44a44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36ed44a44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36e91fd57_0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36e91fd57_0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36e91fd57_0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36e91fd57_0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36ed44a44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36ed44a44_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36ed44a44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36ed44a44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36e91fd57_0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36e91fd57_0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36e91fd57_0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36e91fd57_0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36e91fd57_01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36e91fd57_01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36e91fd57_0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36e91fd57_0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6e91fd57_0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36e91fd57_0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called “lightweight nodes”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36ed44a44_7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36ed44a44_7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Bitcoin == “Satoshi “client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Satoshi client=historical only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36e91fd57_0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6" name="Google Shape;666;g36e91fd57_0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36ed44a44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36ed44a44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583344"/>
            <a:ext cx="7772400" cy="1159856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5800" y="2840055"/>
            <a:ext cx="7772400" cy="784738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3994526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2"/>
          </p:nvPr>
        </p:nvSpPr>
        <p:spPr>
          <a:xfrm>
            <a:off x="4692274" y="1200152"/>
            <a:ext cx="3994526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457200" y="4406310"/>
            <a:ext cx="8229600" cy="51952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Char char="●"/>
              <a:defRPr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○"/>
              <a:defRPr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■"/>
              <a:defRPr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○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■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○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■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9124900" y="-2575"/>
            <a:ext cx="95400" cy="5143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9029500" y="0"/>
            <a:ext cx="95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ctrTitle"/>
          </p:nvPr>
        </p:nvSpPr>
        <p:spPr>
          <a:xfrm>
            <a:off x="609600" y="742950"/>
            <a:ext cx="7772400" cy="15408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Intro to Crypto and </a:t>
            </a:r>
            <a:r>
              <a:rPr lang="en" dirty="0" smtClean="0"/>
              <a:t>Cryptocurrencies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" name="Google Shape;30;p8"/>
          <p:cNvSpPr txBox="1">
            <a:spLocks noGrp="1"/>
          </p:cNvSpPr>
          <p:nvPr>
            <p:ph type="subTitle" idx="1"/>
          </p:nvPr>
        </p:nvSpPr>
        <p:spPr>
          <a:xfrm>
            <a:off x="685800" y="1885950"/>
            <a:ext cx="7772400" cy="784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n-US" dirty="0" smtClean="0"/>
          </a:p>
          <a:p>
            <a:pPr marL="0" indent="0"/>
            <a:endParaRPr lang="en-US" dirty="0"/>
          </a:p>
          <a:p>
            <a:pPr marL="0" indent="0"/>
            <a:r>
              <a:rPr lang="en-US" sz="1400" dirty="0" smtClean="0"/>
              <a:t>S</a:t>
            </a:r>
            <a:r>
              <a:rPr lang="en" sz="1400" dirty="0" smtClean="0"/>
              <a:t>lides by </a:t>
            </a:r>
            <a:r>
              <a:rPr lang="en-US" sz="1400" dirty="0"/>
              <a:t>Arvind </a:t>
            </a:r>
            <a:r>
              <a:rPr lang="en-US" sz="1400" dirty="0" smtClean="0"/>
              <a:t>Narayanan et al.</a:t>
            </a:r>
            <a:endParaRPr lang="en-US"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2005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Throughput limits in Bitcoin</a:t>
            </a:r>
            <a:endParaRPr i="1"/>
          </a:p>
        </p:txBody>
      </p:sp>
      <p:sp>
        <p:nvSpPr>
          <p:cNvPr id="682" name="Google Shape;682;p6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36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1 M bytes/block (10 min)</a:t>
            </a:r>
            <a:endParaRPr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&gt;250 bytes/transaction</a:t>
            </a:r>
            <a:endParaRPr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7 transactions/sec ☹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Compare to:</a:t>
            </a:r>
            <a:endParaRPr/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VISA: 2,000-10,000 transactions/sec</a:t>
            </a:r>
            <a:endParaRPr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PayPal: 50-100 transaction/sec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Cryptographic limits in Bitcoin</a:t>
            </a:r>
            <a:endParaRPr i="1"/>
          </a:p>
        </p:txBody>
      </p:sp>
      <p:sp>
        <p:nvSpPr>
          <p:cNvPr id="688" name="Google Shape;688;p6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36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Only 1 signature algorithm (ECDSA/P256)</a:t>
            </a:r>
            <a:endParaRPr dirty="0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Hard-coded hash </a:t>
            </a:r>
            <a:r>
              <a:rPr lang="en" dirty="0" smtClean="0"/>
              <a:t>functions (SHA-256, RIPEMD-160)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Crypto primitives might break by 2040...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“Hard-forking” changes to Bitcoin</a:t>
            </a:r>
            <a:endParaRPr i="1"/>
          </a:p>
        </p:txBody>
      </p:sp>
      <p:sp>
        <p:nvSpPr>
          <p:cNvPr id="694" name="Google Shape;694;p63"/>
          <p:cNvSpPr/>
          <p:nvPr/>
        </p:nvSpPr>
        <p:spPr>
          <a:xfrm>
            <a:off x="1509000" y="1315775"/>
            <a:ext cx="726900" cy="7638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/>
              <a:t>1</a:t>
            </a:r>
            <a:endParaRPr/>
          </a:p>
        </p:txBody>
      </p:sp>
      <p:sp>
        <p:nvSpPr>
          <p:cNvPr id="695" name="Google Shape;695;p63"/>
          <p:cNvSpPr/>
          <p:nvPr/>
        </p:nvSpPr>
        <p:spPr>
          <a:xfrm>
            <a:off x="856875" y="3203175"/>
            <a:ext cx="726900" cy="7638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/>
              <a:t>6</a:t>
            </a:r>
            <a:endParaRPr/>
          </a:p>
        </p:txBody>
      </p:sp>
      <p:sp>
        <p:nvSpPr>
          <p:cNvPr id="696" name="Google Shape;696;p63"/>
          <p:cNvSpPr/>
          <p:nvPr/>
        </p:nvSpPr>
        <p:spPr>
          <a:xfrm>
            <a:off x="2871375" y="4149300"/>
            <a:ext cx="726900" cy="763800"/>
          </a:xfrm>
          <a:prstGeom prst="can">
            <a:avLst>
              <a:gd name="adj" fmla="val 25000"/>
            </a:avLst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/>
              <a:t>4</a:t>
            </a:r>
            <a:endParaRPr/>
          </a:p>
        </p:txBody>
      </p:sp>
      <p:sp>
        <p:nvSpPr>
          <p:cNvPr id="697" name="Google Shape;697;p63"/>
          <p:cNvSpPr/>
          <p:nvPr/>
        </p:nvSpPr>
        <p:spPr>
          <a:xfrm>
            <a:off x="6553600" y="1805750"/>
            <a:ext cx="726900" cy="763800"/>
          </a:xfrm>
          <a:prstGeom prst="can">
            <a:avLst>
              <a:gd name="adj" fmla="val 25000"/>
            </a:avLst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/>
              <a:t>7</a:t>
            </a:r>
            <a:endParaRPr/>
          </a:p>
        </p:txBody>
      </p:sp>
      <p:sp>
        <p:nvSpPr>
          <p:cNvPr id="698" name="Google Shape;698;p63"/>
          <p:cNvSpPr/>
          <p:nvPr/>
        </p:nvSpPr>
        <p:spPr>
          <a:xfrm>
            <a:off x="4492500" y="3055950"/>
            <a:ext cx="726900" cy="763800"/>
          </a:xfrm>
          <a:prstGeom prst="can">
            <a:avLst>
              <a:gd name="adj" fmla="val 25000"/>
            </a:avLst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/>
              <a:t>3</a:t>
            </a:r>
            <a:endParaRPr/>
          </a:p>
        </p:txBody>
      </p:sp>
      <p:sp>
        <p:nvSpPr>
          <p:cNvPr id="699" name="Google Shape;699;p63"/>
          <p:cNvSpPr/>
          <p:nvPr/>
        </p:nvSpPr>
        <p:spPr>
          <a:xfrm>
            <a:off x="4810550" y="1172025"/>
            <a:ext cx="726900" cy="763800"/>
          </a:xfrm>
          <a:prstGeom prst="can">
            <a:avLst>
              <a:gd name="adj" fmla="val 25000"/>
            </a:avLst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/>
              <a:t>5</a:t>
            </a:r>
            <a:endParaRPr/>
          </a:p>
        </p:txBody>
      </p:sp>
      <p:sp>
        <p:nvSpPr>
          <p:cNvPr id="700" name="Google Shape;700;p63"/>
          <p:cNvSpPr/>
          <p:nvPr/>
        </p:nvSpPr>
        <p:spPr>
          <a:xfrm>
            <a:off x="6845175" y="3385500"/>
            <a:ext cx="726900" cy="7638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/>
              <a:t>2</a:t>
            </a:r>
            <a:endParaRPr/>
          </a:p>
        </p:txBody>
      </p:sp>
      <p:cxnSp>
        <p:nvCxnSpPr>
          <p:cNvPr id="701" name="Google Shape;701;p63"/>
          <p:cNvCxnSpPr>
            <a:stCxn id="694" idx="3"/>
            <a:endCxn id="695" idx="1"/>
          </p:cNvCxnSpPr>
          <p:nvPr/>
        </p:nvCxnSpPr>
        <p:spPr>
          <a:xfrm flipH="1">
            <a:off x="1220250" y="2079575"/>
            <a:ext cx="652200" cy="1123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02" name="Google Shape;702;p63"/>
          <p:cNvCxnSpPr>
            <a:stCxn id="699" idx="2"/>
            <a:endCxn id="694" idx="4"/>
          </p:cNvCxnSpPr>
          <p:nvPr/>
        </p:nvCxnSpPr>
        <p:spPr>
          <a:xfrm flipH="1">
            <a:off x="2235950" y="1553925"/>
            <a:ext cx="2574600" cy="143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03" name="Google Shape;703;p63"/>
          <p:cNvCxnSpPr>
            <a:stCxn id="698" idx="2"/>
          </p:cNvCxnSpPr>
          <p:nvPr/>
        </p:nvCxnSpPr>
        <p:spPr>
          <a:xfrm flipH="1">
            <a:off x="1583700" y="3437850"/>
            <a:ext cx="2908800" cy="100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04" name="Google Shape;704;p63"/>
          <p:cNvCxnSpPr>
            <a:stCxn id="697" idx="2"/>
            <a:endCxn id="698" idx="4"/>
          </p:cNvCxnSpPr>
          <p:nvPr/>
        </p:nvCxnSpPr>
        <p:spPr>
          <a:xfrm flipH="1">
            <a:off x="5219500" y="2187650"/>
            <a:ext cx="1334100" cy="1250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05" name="Google Shape;705;p63"/>
          <p:cNvCxnSpPr>
            <a:stCxn id="697" idx="2"/>
            <a:endCxn id="699" idx="4"/>
          </p:cNvCxnSpPr>
          <p:nvPr/>
        </p:nvCxnSpPr>
        <p:spPr>
          <a:xfrm rot="10800000">
            <a:off x="5537500" y="1554050"/>
            <a:ext cx="1016100" cy="633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06" name="Google Shape;706;p63"/>
          <p:cNvCxnSpPr>
            <a:stCxn id="698" idx="3"/>
          </p:cNvCxnSpPr>
          <p:nvPr/>
        </p:nvCxnSpPr>
        <p:spPr>
          <a:xfrm flipH="1">
            <a:off x="3514950" y="3819750"/>
            <a:ext cx="1341000" cy="422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07" name="Google Shape;707;p63"/>
          <p:cNvCxnSpPr>
            <a:stCxn id="700" idx="1"/>
          </p:cNvCxnSpPr>
          <p:nvPr/>
        </p:nvCxnSpPr>
        <p:spPr>
          <a:xfrm rot="10800000">
            <a:off x="6955725" y="2569500"/>
            <a:ext cx="252900" cy="81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08" name="Google Shape;708;p63"/>
          <p:cNvCxnSpPr>
            <a:stCxn id="700" idx="2"/>
            <a:endCxn id="696" idx="4"/>
          </p:cNvCxnSpPr>
          <p:nvPr/>
        </p:nvCxnSpPr>
        <p:spPr>
          <a:xfrm flipH="1">
            <a:off x="3598275" y="3767400"/>
            <a:ext cx="3246900" cy="763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09" name="Google Shape;709;p63"/>
          <p:cNvSpPr/>
          <p:nvPr/>
        </p:nvSpPr>
        <p:spPr>
          <a:xfrm>
            <a:off x="2788050" y="2185863"/>
            <a:ext cx="726900" cy="763800"/>
          </a:xfrm>
          <a:prstGeom prst="can">
            <a:avLst>
              <a:gd name="adj" fmla="val 25000"/>
            </a:avLst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/>
              <a:t>8</a:t>
            </a:r>
            <a:endParaRPr/>
          </a:p>
        </p:txBody>
      </p:sp>
      <p:cxnSp>
        <p:nvCxnSpPr>
          <p:cNvPr id="710" name="Google Shape;710;p63"/>
          <p:cNvCxnSpPr/>
          <p:nvPr/>
        </p:nvCxnSpPr>
        <p:spPr>
          <a:xfrm>
            <a:off x="2171500" y="2079475"/>
            <a:ext cx="644100" cy="487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11" name="Google Shape;711;p63"/>
          <p:cNvCxnSpPr>
            <a:stCxn id="709" idx="3"/>
          </p:cNvCxnSpPr>
          <p:nvPr/>
        </p:nvCxnSpPr>
        <p:spPr>
          <a:xfrm flipH="1">
            <a:off x="1573500" y="2949662"/>
            <a:ext cx="1578000" cy="390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12" name="Google Shape;712;p63"/>
          <p:cNvCxnSpPr>
            <a:stCxn id="699" idx="3"/>
            <a:endCxn id="709" idx="4"/>
          </p:cNvCxnSpPr>
          <p:nvPr/>
        </p:nvCxnSpPr>
        <p:spPr>
          <a:xfrm flipH="1">
            <a:off x="3515000" y="1935825"/>
            <a:ext cx="1659000" cy="631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13" name="Google Shape;713;p63"/>
          <p:cNvSpPr/>
          <p:nvPr/>
        </p:nvSpPr>
        <p:spPr>
          <a:xfrm>
            <a:off x="2382026" y="3154275"/>
            <a:ext cx="2150100" cy="8574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I found a nifty new block!</a:t>
            </a:r>
            <a:endParaRPr/>
          </a:p>
        </p:txBody>
      </p:sp>
      <p:sp>
        <p:nvSpPr>
          <p:cNvPr id="714" name="Google Shape;714;p63"/>
          <p:cNvSpPr txBox="1"/>
          <p:nvPr/>
        </p:nvSpPr>
        <p:spPr>
          <a:xfrm>
            <a:off x="2815600" y="4598175"/>
            <a:ext cx="109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24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5" name="Google Shape;715;p63"/>
          <p:cNvSpPr txBox="1"/>
          <p:nvPr/>
        </p:nvSpPr>
        <p:spPr>
          <a:xfrm>
            <a:off x="4445450" y="3502300"/>
            <a:ext cx="109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24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6" name="Google Shape;716;p63"/>
          <p:cNvSpPr txBox="1"/>
          <p:nvPr/>
        </p:nvSpPr>
        <p:spPr>
          <a:xfrm>
            <a:off x="2733175" y="2635625"/>
            <a:ext cx="109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24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7" name="Google Shape;717;p63"/>
          <p:cNvSpPr txBox="1"/>
          <p:nvPr/>
        </p:nvSpPr>
        <p:spPr>
          <a:xfrm>
            <a:off x="4716700" y="1599550"/>
            <a:ext cx="109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24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8" name="Google Shape;718;p63"/>
          <p:cNvSpPr txBox="1"/>
          <p:nvPr/>
        </p:nvSpPr>
        <p:spPr>
          <a:xfrm>
            <a:off x="6480075" y="2220238"/>
            <a:ext cx="109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24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9" name="Google Shape;719;p63"/>
          <p:cNvSpPr txBox="1"/>
          <p:nvPr/>
        </p:nvSpPr>
        <p:spPr>
          <a:xfrm>
            <a:off x="6787125" y="3835638"/>
            <a:ext cx="109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23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0" name="Google Shape;720;p63"/>
          <p:cNvSpPr txBox="1"/>
          <p:nvPr/>
        </p:nvSpPr>
        <p:spPr>
          <a:xfrm>
            <a:off x="780450" y="3635913"/>
            <a:ext cx="109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23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1" name="Google Shape;721;p63"/>
          <p:cNvSpPr txBox="1"/>
          <p:nvPr/>
        </p:nvSpPr>
        <p:spPr>
          <a:xfrm>
            <a:off x="1433500" y="1759738"/>
            <a:ext cx="109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23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2" name="Google Shape;722;p63"/>
          <p:cNvSpPr txBox="1"/>
          <p:nvPr/>
        </p:nvSpPr>
        <p:spPr>
          <a:xfrm>
            <a:off x="2733175" y="2665863"/>
            <a:ext cx="109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23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3" name="Google Shape;723;p63"/>
          <p:cNvSpPr txBox="1"/>
          <p:nvPr/>
        </p:nvSpPr>
        <p:spPr>
          <a:xfrm>
            <a:off x="4716700" y="1599538"/>
            <a:ext cx="109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23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4" name="Google Shape;724;p63"/>
          <p:cNvSpPr txBox="1"/>
          <p:nvPr/>
        </p:nvSpPr>
        <p:spPr>
          <a:xfrm>
            <a:off x="6480075" y="2220238"/>
            <a:ext cx="109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23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5" name="Google Shape;725;p63"/>
          <p:cNvSpPr txBox="1"/>
          <p:nvPr/>
        </p:nvSpPr>
        <p:spPr>
          <a:xfrm>
            <a:off x="4403150" y="3500838"/>
            <a:ext cx="109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23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6" name="Google Shape;726;p63"/>
          <p:cNvSpPr txBox="1"/>
          <p:nvPr/>
        </p:nvSpPr>
        <p:spPr>
          <a:xfrm>
            <a:off x="2815600" y="4598163"/>
            <a:ext cx="109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23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7" name="Google Shape;727;p63"/>
          <p:cNvSpPr txBox="1"/>
          <p:nvPr/>
        </p:nvSpPr>
        <p:spPr>
          <a:xfrm>
            <a:off x="4904550" y="4149288"/>
            <a:ext cx="109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8" name="Google Shape;728;p63"/>
          <p:cNvSpPr txBox="1"/>
          <p:nvPr/>
        </p:nvSpPr>
        <p:spPr>
          <a:xfrm>
            <a:off x="4026000" y="3954138"/>
            <a:ext cx="109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9" name="Google Shape;729;p63"/>
          <p:cNvSpPr txBox="1"/>
          <p:nvPr/>
        </p:nvSpPr>
        <p:spPr>
          <a:xfrm>
            <a:off x="5719988" y="2782363"/>
            <a:ext cx="109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0" name="Google Shape;730;p63"/>
          <p:cNvSpPr txBox="1"/>
          <p:nvPr/>
        </p:nvSpPr>
        <p:spPr>
          <a:xfrm>
            <a:off x="1872450" y="3444688"/>
            <a:ext cx="109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1" name="Google Shape;731;p63"/>
          <p:cNvSpPr/>
          <p:nvPr/>
        </p:nvSpPr>
        <p:spPr>
          <a:xfrm>
            <a:off x="7208624" y="2448875"/>
            <a:ext cx="1578000" cy="7638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That’s crazy talk!!</a:t>
            </a:r>
            <a:endParaRPr/>
          </a:p>
        </p:txBody>
      </p:sp>
      <p:sp>
        <p:nvSpPr>
          <p:cNvPr id="732" name="Google Shape;732;p63"/>
          <p:cNvSpPr/>
          <p:nvPr/>
        </p:nvSpPr>
        <p:spPr>
          <a:xfrm>
            <a:off x="186499" y="2294713"/>
            <a:ext cx="1578000" cy="7638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That’s crazy talk!!</a:t>
            </a:r>
            <a:endParaRPr/>
          </a:p>
        </p:txBody>
      </p:sp>
      <p:sp>
        <p:nvSpPr>
          <p:cNvPr id="733" name="Google Shape;733;p63"/>
          <p:cNvSpPr/>
          <p:nvPr/>
        </p:nvSpPr>
        <p:spPr>
          <a:xfrm>
            <a:off x="4020650" y="4523550"/>
            <a:ext cx="4490700" cy="5286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 b="1">
                <a:latin typeface="Trebuchet MS"/>
                <a:ea typeface="Trebuchet MS"/>
                <a:cs typeface="Trebuchet MS"/>
                <a:sym typeface="Trebuchet MS"/>
              </a:rPr>
              <a:t>PROBLEM: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Old nodes will never catch up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8541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 forks</a:t>
            </a:r>
            <a:endParaRPr i="1"/>
          </a:p>
        </p:txBody>
      </p:sp>
      <p:sp>
        <p:nvSpPr>
          <p:cNvPr id="760" name="Google Shape;760;p6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3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New op codes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Changes to size </a:t>
            </a:r>
            <a:r>
              <a:rPr lang="en" dirty="0" smtClean="0"/>
              <a:t>limits </a:t>
            </a:r>
            <a:r>
              <a:rPr lang="en-US" dirty="0"/>
              <a:t>(increasing</a:t>
            </a:r>
            <a:r>
              <a:rPr lang="en-US" dirty="0" smtClean="0"/>
              <a:t>)</a:t>
            </a:r>
            <a:endParaRPr dirty="0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Changes to mining rate</a:t>
            </a:r>
            <a:endParaRPr dirty="0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Many small bug fixes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2" name="Google Shape;762;p67"/>
          <p:cNvSpPr/>
          <p:nvPr/>
        </p:nvSpPr>
        <p:spPr>
          <a:xfrm>
            <a:off x="212850" y="3265425"/>
            <a:ext cx="8474100" cy="718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3600">
                <a:latin typeface="Trebuchet MS"/>
                <a:ea typeface="Trebuchet MS"/>
                <a:cs typeface="Trebuchet MS"/>
                <a:sym typeface="Trebuchet MS"/>
              </a:rPr>
              <a:t>Currently seem very unlikely to happen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7152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 forks</a:t>
            </a:r>
            <a:endParaRPr i="1"/>
          </a:p>
        </p:txBody>
      </p:sp>
      <p:sp>
        <p:nvSpPr>
          <p:cNvPr id="739" name="Google Shape;739;p6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Observation: we can add new features which only </a:t>
            </a:r>
            <a:r>
              <a:rPr lang="en" i="1"/>
              <a:t>limit</a:t>
            </a:r>
            <a:r>
              <a:rPr lang="en"/>
              <a:t> the set of valid transactions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Need majority of nodes to enforce new rules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Old nodes will approve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64"/>
          <p:cNvSpPr/>
          <p:nvPr/>
        </p:nvSpPr>
        <p:spPr>
          <a:xfrm>
            <a:off x="1348100" y="4496950"/>
            <a:ext cx="5960100" cy="5286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 b="1">
                <a:latin typeface="Trebuchet MS"/>
                <a:ea typeface="Trebuchet MS"/>
                <a:cs typeface="Trebuchet MS"/>
                <a:sym typeface="Trebuchet MS"/>
              </a:rPr>
              <a:t>RISK: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Old nodes might mine now-invalid blocks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1019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65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686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 fork example: pay to script hash</a:t>
            </a:r>
            <a:endParaRPr/>
          </a:p>
        </p:txBody>
      </p:sp>
      <p:sp>
        <p:nvSpPr>
          <p:cNvPr id="746" name="Google Shape;746;p65"/>
          <p:cNvSpPr txBox="1"/>
          <p:nvPr/>
        </p:nvSpPr>
        <p:spPr>
          <a:xfrm>
            <a:off x="1600950" y="2910400"/>
            <a:ext cx="7094100" cy="1684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OP_HASH160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&lt;hash of redemption script&gt;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OP_EQUAL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7" name="Google Shape;747;p65"/>
          <p:cNvSpPr txBox="1"/>
          <p:nvPr/>
        </p:nvSpPr>
        <p:spPr>
          <a:xfrm>
            <a:off x="1600950" y="1226200"/>
            <a:ext cx="7094100" cy="16842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&lt;signature&gt;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&lt;&lt;pubkey&gt; OP_CHECKSIG&gt;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8" name="Google Shape;748;p65"/>
          <p:cNvSpPr/>
          <p:nvPr/>
        </p:nvSpPr>
        <p:spPr>
          <a:xfrm>
            <a:off x="1978275" y="4667425"/>
            <a:ext cx="6266100" cy="4233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Trebuchet MS"/>
                <a:ea typeface="Trebuchet MS"/>
                <a:cs typeface="Trebuchet MS"/>
                <a:sym typeface="Trebuchet MS"/>
              </a:rPr>
              <a:t>Old nodes will just approve the hash, not run the embedded script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8031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66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686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 fork possibilities</a:t>
            </a:r>
            <a:endParaRPr/>
          </a:p>
        </p:txBody>
      </p:sp>
      <p:sp>
        <p:nvSpPr>
          <p:cNvPr id="754" name="Google Shape;754;p6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3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New signature </a:t>
            </a:r>
            <a:r>
              <a:rPr lang="en" dirty="0" smtClean="0"/>
              <a:t>schemes</a:t>
            </a:r>
          </a:p>
          <a:p>
            <a:r>
              <a:rPr lang="en-US" dirty="0"/>
              <a:t>Changes to size limits (decreasing</a:t>
            </a:r>
            <a:r>
              <a:rPr lang="en-US" dirty="0" smtClean="0"/>
              <a:t>)</a:t>
            </a:r>
            <a:endParaRPr dirty="0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Extra per-block metadata</a:t>
            </a:r>
            <a:endParaRPr dirty="0"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Shove in the coinbase parameter</a:t>
            </a:r>
            <a:endParaRPr dirty="0"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Commit to UTXO tree in each block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573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big is the network?</a:t>
            </a:r>
            <a:endParaRPr i="1"/>
          </a:p>
        </p:txBody>
      </p:sp>
      <p:sp>
        <p:nvSpPr>
          <p:cNvPr id="631" name="Google Shape;631;p5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31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Impossible to measure exactly</a:t>
            </a:r>
            <a:endParaRPr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Estimates-up to 1M IP addresses/month</a:t>
            </a:r>
            <a:endParaRPr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Only about 5-10k “full nodes”</a:t>
            </a:r>
            <a:endParaRPr/>
          </a:p>
          <a:p>
            <a:pPr marL="18288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Permanently connected</a:t>
            </a:r>
            <a:endParaRPr/>
          </a:p>
          <a:p>
            <a:pPr marL="18288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Fully-validate</a:t>
            </a:r>
            <a:endParaRPr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This number may be dropping!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Fully-validating nodes</a:t>
            </a:r>
            <a:endParaRPr i="1"/>
          </a:p>
        </p:txBody>
      </p:sp>
      <p:sp>
        <p:nvSpPr>
          <p:cNvPr id="637" name="Google Shape;637;p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20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Permanently connected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Store entire block chain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Hear and forward every node/transaction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Google Shape;64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875" y="906576"/>
            <a:ext cx="8229600" cy="4192601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Storage </a:t>
            </a:r>
            <a:r>
              <a:rPr lang="en" dirty="0" smtClean="0"/>
              <a:t>costs (Size of Blckchain)</a:t>
            </a:r>
            <a:endParaRPr i="1" dirty="0"/>
          </a:p>
        </p:txBody>
      </p:sp>
      <p:cxnSp>
        <p:nvCxnSpPr>
          <p:cNvPr id="644" name="Google Shape;644;p55"/>
          <p:cNvCxnSpPr/>
          <p:nvPr/>
        </p:nvCxnSpPr>
        <p:spPr>
          <a:xfrm rot="10800000" flipH="1">
            <a:off x="1024800" y="2057550"/>
            <a:ext cx="7094400" cy="8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45" name="Google Shape;645;p55"/>
          <p:cNvSpPr txBox="1"/>
          <p:nvPr/>
        </p:nvSpPr>
        <p:spPr>
          <a:xfrm>
            <a:off x="6491450" y="1613975"/>
            <a:ext cx="14811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20 GB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Tracking the UTXO set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1" name="Google Shape;651;p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31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b="1">
                <a:solidFill>
                  <a:srgbClr val="0000FF"/>
                </a:solidFill>
              </a:rPr>
              <a:t>U</a:t>
            </a:r>
            <a:r>
              <a:rPr lang="en"/>
              <a:t>nspent </a:t>
            </a:r>
            <a:r>
              <a:rPr lang="en" b="1">
                <a:solidFill>
                  <a:srgbClr val="0000FF"/>
                </a:solidFill>
              </a:rPr>
              <a:t>T</a:t>
            </a:r>
            <a:r>
              <a:rPr lang="en"/>
              <a:t>ransaction </a:t>
            </a:r>
            <a:r>
              <a:rPr lang="en" b="1">
                <a:solidFill>
                  <a:srgbClr val="0000FF"/>
                </a:solidFill>
              </a:rPr>
              <a:t>O</a:t>
            </a:r>
            <a:r>
              <a:rPr lang="en"/>
              <a:t>utput 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Everything else can be stored on disk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Currently ~12 M UTXOs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Out of 44 M transactions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Can easily fit into RAM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Thin/SPV clients (not fully-validating)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7" name="Google Shape;657;p5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3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Idea: don’t store everything</a:t>
            </a:r>
            <a:endParaRPr dirty="0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Store block headers only</a:t>
            </a:r>
            <a:endParaRPr dirty="0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Char char="●"/>
            </a:pPr>
            <a:r>
              <a:rPr lang="en" dirty="0"/>
              <a:t>Request transactions as needed</a:t>
            </a:r>
            <a:endParaRPr dirty="0"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To verify incoming payment</a:t>
            </a:r>
            <a:endParaRPr dirty="0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Trust fully-validating nodes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1000x cost savings! (20 </a:t>
            </a:r>
            <a:r>
              <a:rPr lang="en" dirty="0" smtClean="0"/>
              <a:t>GB -&gt; 23MB</a:t>
            </a:r>
            <a:r>
              <a:rPr lang="en" dirty="0"/>
              <a:t>)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8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686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diversity</a:t>
            </a:r>
            <a:endParaRPr/>
          </a:p>
        </p:txBody>
      </p:sp>
      <p:sp>
        <p:nvSpPr>
          <p:cNvPr id="663" name="Google Shape;663;p5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3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About 90% of nodes run “Core Bitcoin” (C++)</a:t>
            </a:r>
            <a:endParaRPr/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Char char="○"/>
            </a:pPr>
            <a:r>
              <a:rPr lang="en"/>
              <a:t>Some are out of date versions</a:t>
            </a:r>
            <a:endParaRPr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Other implementations running successfully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BitcoinJ (Java)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Libbitcoin (C++)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btcd (Go)</a:t>
            </a:r>
            <a:endParaRPr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“Original Satoshi client”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9"/>
          <p:cNvSpPr txBox="1">
            <a:spLocks noGrp="1"/>
          </p:cNvSpPr>
          <p:nvPr>
            <p:ph type="subTitle" idx="1"/>
          </p:nvPr>
        </p:nvSpPr>
        <p:spPr>
          <a:xfrm>
            <a:off x="685800" y="1690471"/>
            <a:ext cx="7772400" cy="1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endParaRPr sz="3000" b="0" i="0" u="none" strike="noStrike" cap="none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" dirty="0"/>
              <a:t>Limitations &amp; improvements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Hard-coded limits in Bitcoin</a:t>
            </a:r>
            <a:endParaRPr i="1"/>
          </a:p>
        </p:txBody>
      </p:sp>
      <p:sp>
        <p:nvSpPr>
          <p:cNvPr id="674" name="Google Shape;674;p6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3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10 min. average creation time per block</a:t>
            </a:r>
            <a:endParaRPr dirty="0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1 M bytes in a block</a:t>
            </a:r>
            <a:endParaRPr dirty="0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20,000 signature operations per block</a:t>
            </a:r>
            <a:endParaRPr dirty="0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100 M </a:t>
            </a:r>
            <a:r>
              <a:rPr lang="en" i="1" dirty="0"/>
              <a:t>satoshis</a:t>
            </a:r>
            <a:r>
              <a:rPr lang="en" dirty="0"/>
              <a:t> per bitcoin</a:t>
            </a:r>
            <a:endParaRPr dirty="0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23M total bitcoins maximum</a:t>
            </a:r>
            <a:endParaRPr dirty="0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50,25,12.5... bitcoin mining reward</a:t>
            </a:r>
            <a:endParaRPr dirty="0"/>
          </a:p>
        </p:txBody>
      </p:sp>
      <p:sp>
        <p:nvSpPr>
          <p:cNvPr id="675" name="Google Shape;675;p60"/>
          <p:cNvSpPr/>
          <p:nvPr/>
        </p:nvSpPr>
        <p:spPr>
          <a:xfrm>
            <a:off x="7210550" y="3254950"/>
            <a:ext cx="274800" cy="8958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60"/>
          <p:cNvSpPr txBox="1"/>
          <p:nvPr/>
        </p:nvSpPr>
        <p:spPr>
          <a:xfrm>
            <a:off x="7485350" y="3059800"/>
            <a:ext cx="1525500" cy="10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affect economic balance of power too much to change now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490</Words>
  <Application>Microsoft Office PowerPoint</Application>
  <PresentationFormat>On-screen Show (16:9)</PresentationFormat>
  <Paragraphs>121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Simple Light</vt:lpstr>
      <vt:lpstr>Intro to Crypto and Cryptocurrencies</vt:lpstr>
      <vt:lpstr>How big is the network?</vt:lpstr>
      <vt:lpstr>Fully-validating nodes</vt:lpstr>
      <vt:lpstr>Storage costs (Size of Blckchain)</vt:lpstr>
      <vt:lpstr>Tracking the UTXO set</vt:lpstr>
      <vt:lpstr>Thin/SPV clients (not fully-validating)</vt:lpstr>
      <vt:lpstr>Software diversity</vt:lpstr>
      <vt:lpstr>PowerPoint Presentation</vt:lpstr>
      <vt:lpstr>Hard-coded limits in Bitcoin</vt:lpstr>
      <vt:lpstr>Throughput limits in Bitcoin</vt:lpstr>
      <vt:lpstr>Cryptographic limits in Bitcoin</vt:lpstr>
      <vt:lpstr>“Hard-forking” changes to Bitcoin</vt:lpstr>
      <vt:lpstr>Hard forks</vt:lpstr>
      <vt:lpstr>Soft forks</vt:lpstr>
      <vt:lpstr>Soft fork example: pay to script hash</vt:lpstr>
      <vt:lpstr>Soft fork possibilities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HP</dc:creator>
  <cp:lastModifiedBy>Windows User</cp:lastModifiedBy>
  <cp:revision>50</cp:revision>
  <dcterms:modified xsi:type="dcterms:W3CDTF">2019-12-15T14:22:24Z</dcterms:modified>
</cp:coreProperties>
</file>