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69" r:id="rId3"/>
    <p:sldId id="257" r:id="rId4"/>
    <p:sldId id="274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76" r:id="rId13"/>
    <p:sldId id="277" r:id="rId14"/>
    <p:sldId id="272" r:id="rId15"/>
    <p:sldId id="270" r:id="rId16"/>
    <p:sldId id="265" r:id="rId17"/>
    <p:sldId id="266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226C48F2-5327-3746-9EF6-6332A2C5E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A68DEC6E-A3EA-C1EB-16A7-2F18D5217E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18C94B6D-3485-0765-5EEC-7C87A4F0BB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2054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AE7F01B1-DFDD-4E45-FC7A-88997DFBC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FF6B476-C1E6-EAEF-B268-A78C6C51A0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744589E7-8B9C-860A-F9C9-664C55C2B2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4646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395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4645FEB5-42EE-4631-B938-17683ACEB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20F944B-5992-9CB6-115A-B3BA64C3D2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5F031328-93D6-117F-938F-9A4C851430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0759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45DEEDF4-53BE-A2C6-1A49-295E75ADE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1EE0628D-3A20-B3E0-F667-25248CA6E0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D3FD42F3-ABE4-26FA-EA8F-9C54012338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2525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D6C5BACF-4529-69D8-A1E3-275D673CF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D1467926-B241-D957-BA2A-C95F666C08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CF5754AD-6FBC-B3E8-C4ED-7DD8CCAB7F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229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E74B91B5-29F4-F7C5-6A9B-A0E49A82A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E124E638-F731-E61D-30F7-D313CB3100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74DAD1F4-1A88-8F98-0102-60339357CB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1778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F0690B7C-23E7-6680-C19F-42241128B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58652953-0C0D-C034-A1FA-FB319CCC6B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1A835693-0B7E-31C7-4A53-1378365B97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2009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993058" y="990000"/>
            <a:ext cx="10160564" cy="80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 of Digital Technology to calculate water footprints for different daily use items.</a:t>
            </a: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Number:  CIT_26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575819" y="2513340"/>
            <a:ext cx="5418675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ctr">
              <a:buClr>
                <a:srgbClr val="17365D"/>
              </a:buClr>
              <a:buSzPts val="2000"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 algn="just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Ms. Chandana C</a:t>
            </a:r>
          </a:p>
          <a:p>
            <a:pPr lvl="0" algn="just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 </a:t>
            </a:r>
          </a:p>
          <a:p>
            <a:pPr lvl="0" algn="just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Information Science</a:t>
            </a:r>
          </a:p>
          <a:p>
            <a:pPr lvl="0" algn="just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lang="en-GB" sz="17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886409593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322253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Review-2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553347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B. Tech(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Computer Science &amp; Engineering (Internet of Things) )</a:t>
            </a:r>
            <a:endParaRPr lang="en-US" sz="18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IN" sz="1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Dr. Anandaraj S.P 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 </a:t>
            </a:r>
            <a:r>
              <a:rPr lang="en-IN" sz="1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Dr. </a:t>
            </a:r>
            <a:r>
              <a:rPr lang="en-IN" sz="1800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Sharmasth</a:t>
            </a:r>
            <a:r>
              <a:rPr lang="en-IN" sz="18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Vali </a:t>
            </a:r>
            <a:endParaRPr lang="en-US" sz="1800" b="1" i="0" u="none" strike="noStrike" cap="none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ampath A K </a:t>
            </a:r>
            <a:r>
              <a:rPr lang="en-US" sz="1800" b="1" i="0" u="none" strike="noStrike" cap="none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, Dr.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Geetha A 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CAD1204-8562-01FD-68F1-54933A3A5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377180"/>
              </p:ext>
            </p:extLst>
          </p:nvPr>
        </p:nvGraphicFramePr>
        <p:xfrm>
          <a:off x="790467" y="3097160"/>
          <a:ext cx="4391131" cy="1249926"/>
        </p:xfrm>
        <a:graphic>
          <a:graphicData uri="http://schemas.openxmlformats.org/drawingml/2006/table">
            <a:tbl>
              <a:tblPr firstRow="1" bandRow="1"/>
              <a:tblGrid>
                <a:gridCol w="2190255">
                  <a:extLst>
                    <a:ext uri="{9D8B030D-6E8A-4147-A177-3AD203B41FA5}">
                      <a16:colId xmlns:a16="http://schemas.microsoft.com/office/drawing/2014/main" val="241189252"/>
                    </a:ext>
                  </a:extLst>
                </a:gridCol>
                <a:gridCol w="2200876">
                  <a:extLst>
                    <a:ext uri="{9D8B030D-6E8A-4147-A177-3AD203B41FA5}">
                      <a16:colId xmlns:a16="http://schemas.microsoft.com/office/drawing/2014/main" val="363830652"/>
                    </a:ext>
                  </a:extLst>
                </a:gridCol>
              </a:tblGrid>
              <a:tr h="47128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20221CIT0049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 M SHALINI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9232815"/>
                  </a:ext>
                </a:extLst>
              </a:tr>
              <a:tr h="38932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20221CIT0043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AMRUTHA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793821"/>
                  </a:ext>
                </a:extLst>
              </a:tr>
              <a:tr h="38932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20221CIT0151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VASHINI 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967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0C03F44F-921D-F872-13BE-EAED5EBB9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1D381389-D43C-9A2C-AC8F-7EABE43B33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Architecture Diagram (IoT Device Circuit Diagram)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91B9E-E84D-2C85-B954-A0BA1BA0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344" y="946033"/>
            <a:ext cx="4609708" cy="525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81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37161F9E-56DC-D3AF-4E1B-CA7CD5FEA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5AAAAD10-D446-4FB4-FBAC-0555D1D0EE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Modules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ED207AFF-780C-2A08-7F5B-C652858FA8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5035" y="1084083"/>
            <a:ext cx="10854965" cy="487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Frontend (HTML, CSS, JS,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Streamlit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) →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User interface, interactivity, dashboards &amp; visualizations.</a:t>
            </a:r>
          </a:p>
          <a:p>
            <a:pPr marL="4953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Backend (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FastAPI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– Python) →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REST APIs, water footprint calculation logic, request handling.</a:t>
            </a:r>
          </a:p>
          <a:p>
            <a:pPr marL="4953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Database (PostgreSQL + Redis) →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PostgreSQL for storing items, users, logs; Redis for fast caching &amp; lookups.</a:t>
            </a:r>
          </a:p>
          <a:p>
            <a:pPr marL="4953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AI/ML Layer →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Linear Regression (baseline, interpretable), Decision Tree (non-linear patterns), Random Forest (robust ensemble), Gradient Boosting (strong structured data performance) and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XGBoost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(high efficiency &amp; accuracy). It provides predictions, trends &amp; personalized recommendations.</a:t>
            </a:r>
          </a:p>
          <a:p>
            <a:pPr marL="495300" lvl="0" indent="-34290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Development &amp; Deployment (Git + GitHub Actions) →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Version control, CI/CD automation, reliable deployment.</a:t>
            </a:r>
            <a:endParaRPr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032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83AD-91AF-DF76-C0C8-41FCF285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499"/>
            <a:ext cx="10668000" cy="48750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Hardware &amp; Software Details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3E5F1-5F47-1471-83F8-A006FD8250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Software  Requirements:</a:t>
            </a:r>
          </a:p>
          <a:p>
            <a:pPr marL="76200" indent="0" algn="just">
              <a:buNone/>
            </a:pPr>
            <a:endParaRPr lang="en-IN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Frontend:</a:t>
            </a:r>
          </a:p>
          <a:p>
            <a:pPr marL="76200" indent="0" algn="just">
              <a:buNone/>
            </a:pPr>
            <a:endParaRPr lang="en-IN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HTML, CSS, JavaScript – for structure, styling, and interactivity</a:t>
            </a:r>
          </a:p>
          <a:p>
            <a:pPr algn="just"/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Streamlit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– framework for creating interactive dashboards and visualizations</a:t>
            </a:r>
          </a:p>
          <a:p>
            <a:pPr marL="76200" indent="0" algn="just">
              <a:buNone/>
            </a:pP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Backend:</a:t>
            </a:r>
          </a:p>
          <a:p>
            <a:pPr marL="76200" indent="0" algn="just">
              <a:buNone/>
            </a:pPr>
            <a:endParaRPr lang="en-IN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FastAPI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(Python) – microservice framework for building high-performance REST APIs and handling water footprint calculation logic</a:t>
            </a:r>
          </a:p>
          <a:p>
            <a:pPr marL="76200" indent="0" algn="just">
              <a:buNone/>
            </a:pP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</a:rPr>
              <a:t>Database:</a:t>
            </a:r>
          </a:p>
          <a:p>
            <a:pPr marL="76200" indent="0" algn="just">
              <a:buNone/>
            </a:pPr>
            <a:endParaRPr lang="en-IN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PostgreSQL – relational database for storing items, user accounts, and consumption logs</a:t>
            </a:r>
          </a:p>
          <a:p>
            <a:pPr algn="just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Redis – in-memory caching layer to improve query performance and speed up repeated lookups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513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463C-BC02-4D28-1BC9-658E782D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Hardware &amp; Software Details (contd...)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2D715-6CF6-013F-F467-30D07BF318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AI/ML Layer: 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Used for prediction, trend analysis, and providing personalized recommendations:</a:t>
            </a:r>
          </a:p>
          <a:p>
            <a:pPr marL="76200" indent="0" algn="just">
              <a:buNone/>
            </a:pP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Linear Regression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– baseline model for interpretability</a:t>
            </a:r>
          </a:p>
          <a:p>
            <a:pPr algn="just"/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Decision Tree Regressor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– handles non-linear usage patterns</a:t>
            </a:r>
          </a:p>
          <a:p>
            <a:pPr algn="just"/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Random Forest Regressor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– ensemble method to improve robustness</a:t>
            </a:r>
          </a:p>
          <a:p>
            <a:pPr algn="just"/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Gradient Boosting Regressor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– strong predictive performance on structured data</a:t>
            </a:r>
          </a:p>
          <a:p>
            <a:pPr algn="just"/>
            <a:r>
              <a:rPr lang="en-IN" sz="1800" b="1" dirty="0" err="1">
                <a:latin typeface="Cambria" panose="02040503050406030204" pitchFamily="18" charset="0"/>
                <a:ea typeface="Cambria" panose="02040503050406030204" pitchFamily="18" charset="0"/>
              </a:rPr>
              <a:t>XGBoost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– optimized boosting algorithm with high accuracy and efficiency</a:t>
            </a:r>
          </a:p>
          <a:p>
            <a:pPr algn="just"/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Development &amp; Deployment Tools:</a:t>
            </a:r>
          </a:p>
          <a:p>
            <a:pPr marL="76200" indent="0" algn="just">
              <a:buNone/>
            </a:pPr>
            <a:endParaRPr lang="en-IN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Git &amp; GitHub Actions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– version control and CI/CD automation</a:t>
            </a:r>
          </a:p>
          <a:p>
            <a:pPr marL="76200" indent="0" algn="just">
              <a:buNone/>
            </a:pP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491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548849" y="2745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Hardware &amp; Software Details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Hardware Requirements: </a:t>
            </a:r>
          </a:p>
          <a:p>
            <a:pPr marL="76200" indent="0" algn="just">
              <a:buNone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Minimum (Development Environment)</a:t>
            </a: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Processor: Intel i3 (or equivalent)</a:t>
            </a:r>
          </a:p>
          <a:p>
            <a:pPr algn="just"/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RAM: 4 GB</a:t>
            </a:r>
          </a:p>
          <a:p>
            <a:pPr algn="just"/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Storage: 100 GB HDD</a:t>
            </a:r>
          </a:p>
          <a:p>
            <a:pPr marL="76200" indent="0" algn="just">
              <a:buNone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Recommended (Development + Deployment)</a:t>
            </a: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Processor: Intel i5 </a:t>
            </a:r>
          </a:p>
          <a:p>
            <a:pPr algn="just"/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RAM: 8 GB or above</a:t>
            </a:r>
          </a:p>
          <a:p>
            <a:pPr algn="just"/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Storage: 250 GB SSD</a:t>
            </a:r>
          </a:p>
          <a:p>
            <a:pPr algn="just"/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Internet: Stable connection for cloud deployment</a:t>
            </a:r>
          </a:p>
          <a:p>
            <a:pPr marL="76200" indent="0" algn="just">
              <a:buNone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Optional (Cloud/Server Deployment)</a:t>
            </a: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2–4 vCPUs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Gantt Chart for Reviews :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BEE9CB-BD8E-FFB6-7178-EA139E38A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694" y="2229853"/>
            <a:ext cx="10058401" cy="348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381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953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[1]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Meghnadh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Bijnapally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, Shubranshu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ranjan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dash , Vikyath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reddy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Sama “Water Footprint Calculator: Tracking Daily Water Usage with Digital Tech ", JNRID - JOURNAL OF NOVEL RESEARCH AND INNOVATIVE DEVELOPMENT (www.JNRID.org), ISSN:2984-8687, Vol.2, Issue 11, page no.a109-a121, November-2024,</a:t>
            </a:r>
          </a:p>
          <a:p>
            <a:pPr marL="609600" lvl="1" indent="0">
              <a:spcBef>
                <a:spcPts val="0"/>
              </a:spcBef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953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[2] Hoekstra, A.Y., et al. "The Water Footprint of Humanity." PNAS, 2012. [2] Mekonnen,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M.M.,Hoekstra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A.Y. "A Global Assessment of the Water Footprint of Farm Animal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Products."Ecosystems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2012. [3] FAO, UNESCO reports on water use and sustainability. [4] Recent work on AI in sustainability (Nature Sustainability, IEEE Access)</a:t>
            </a:r>
          </a:p>
          <a:p>
            <a:pPr marL="4381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381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PSCS_4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sz="2100" b="1" dirty="0">
                <a:latin typeface="Cambria" panose="02040503050406030204" pitchFamily="18" charset="0"/>
                <a:ea typeface="Cambria" panose="02040503050406030204" pitchFamily="18" charset="0"/>
              </a:rPr>
              <a:t>Organization:  </a:t>
            </a: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Ministry of Jal Shakti</a:t>
            </a:r>
          </a:p>
          <a:p>
            <a:pPr marL="342900" lvl="0" indent="-190500" algn="just">
              <a:spcBef>
                <a:spcPts val="0"/>
              </a:spcBef>
              <a:buNone/>
            </a:pPr>
            <a:endParaRPr lang="en-US" sz="2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spcBef>
                <a:spcPts val="0"/>
              </a:spcBef>
              <a:buNone/>
            </a:pPr>
            <a:r>
              <a:rPr lang="en-US" sz="2100" b="1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 </a:t>
            </a: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100" b="1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 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Freshwater scarcity is a major global challenge.	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Most people are unaware of daily water consumption in products and activities.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Existing studies on water usage are not user-friendly for individuals.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The project will create a digital platform to calculate and visualize water footprints.	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100" dirty="0">
                <a:latin typeface="Cambria" panose="02040503050406030204" pitchFamily="18" charset="0"/>
                <a:ea typeface="Cambria" panose="02040503050406030204" pitchFamily="18" charset="0"/>
              </a:rPr>
              <a:t>Goal: Help users adopt sustainable practices and reduce unnecessary water consumption.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999241"/>
            <a:ext cx="10668000" cy="507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Existing Methods and Drawbacks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Proposed Method &amp; Feasibility Study 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Architecture Diagram 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Modules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Hardware &amp; Software Details 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074657"/>
            <a:ext cx="10668000" cy="4883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152400" lv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GB" sz="3300" b="1" dirty="0">
                <a:latin typeface="Cambria" panose="02040503050406030204" pitchFamily="18" charset="0"/>
                <a:ea typeface="Cambria" panose="02040503050406030204" pitchFamily="18" charset="0"/>
              </a:rPr>
              <a:t>Objectives  :</a:t>
            </a:r>
          </a:p>
          <a:p>
            <a:pPr marL="438150" lvl="0" indent="-28575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Awareness Creation</a:t>
            </a:r>
          </a:p>
          <a:p>
            <a:pPr marL="438150" lvl="0" indent="-28575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User-Friendly Digital Solution </a:t>
            </a:r>
          </a:p>
          <a:p>
            <a:pPr marL="438150" lvl="0" indent="-28575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Accessibility</a:t>
            </a:r>
          </a:p>
          <a:p>
            <a:pPr marL="438150" lvl="0" indent="-28575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Behavioral Change &amp; Action</a:t>
            </a:r>
          </a:p>
          <a:p>
            <a:pPr marL="438150" lvl="0" indent="-28575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Policy &amp; Research Support</a:t>
            </a:r>
          </a:p>
          <a:p>
            <a:pPr marL="438150" lvl="0" indent="-28575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Preventive Impact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buNone/>
            </a:pPr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97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86BBBD4A-803E-58ED-E8FF-9169C9B7F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F9606C63-E95D-C74F-5DC4-6D2F0C2413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D3486B9D-C5BF-6BB1-1860-F3B679D4DB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5035" y="1084083"/>
            <a:ext cx="10854965" cy="487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Dourte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et al. (2014) —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WaterFootprint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on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AgroClimate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: A dynamic, web-based tool. Describes architecture, performance and UX considerations for a web calculator used by growers.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Feng et al. (2021) — A quantitative review of water footprint accounting and applications. Survey of methods and calculation choices; helpful to pick consistent formulas/parameters.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Fu et al. (2022) — Measurement and driving factors of grey water footprint… (Yangtze Basin). LMDI decomposition + grey-WF method—handy for regional calculator modules.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Okutan et al. (2021) — Identification of water use behavior and calculation of a university’s water footprint. Questionnaire-based calculator design and per-capita outputs (household/institution angle).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D. Jefferies, I. Muñoz, J. Hodges, V. J. King, M. Aldaya, A. E.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Ercin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, L.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Milà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Canals, and A. Y. Hoekstra, "Water footprint and life cycle assessment as approaches to assess potential impacts of products on water consumption: Key learning points from pilot studies on tea and margarine," Journal of Cleaner Production, vol. 33, pp. 155–166, Sept. 2012.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doi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: 10.1016/j.jclepro.2012.04.015</a:t>
            </a:r>
            <a:endParaRPr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81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151AD878-54E4-1EB0-06D1-292AFD241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F70FE10A-117F-2D94-2CAA-8EA9ABF6B3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Literature Survey (</a:t>
            </a:r>
            <a:r>
              <a:rPr lang="en-GB" dirty="0" err="1">
                <a:latin typeface="Cambria" panose="02040503050406030204" pitchFamily="18" charset="0"/>
                <a:ea typeface="Cambria" panose="02040503050406030204" pitchFamily="18" charset="0"/>
              </a:rPr>
              <a:t>contd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…)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21CA1C3B-EAC4-0D61-B143-58C678F98F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5035" y="914400"/>
            <a:ext cx="10854965" cy="5043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R. M. Willis, R. A. Stewart, K. </a:t>
            </a:r>
            <a:r>
              <a:rPr lang="en-US" sz="1800" b="1" dirty="0" err="1">
                <a:latin typeface="Cambria" panose="02040503050406030204" pitchFamily="18" charset="0"/>
                <a:ea typeface="Cambria" panose="02040503050406030204" pitchFamily="18" charset="0"/>
              </a:rPr>
              <a:t>Panuwatwanich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, P. R. Williams, and A. L. Hollingsworth, “End use water consumption in households: Impact of socio-demographic factors and efficient devices,” Journal of Cleaner Production, vol. 60, pp. 107–115, Jan. 2011. </a:t>
            </a:r>
            <a:r>
              <a:rPr lang="en-US" sz="1800" b="1" dirty="0" err="1">
                <a:latin typeface="Cambria" panose="02040503050406030204" pitchFamily="18" charset="0"/>
                <a:ea typeface="Cambria" panose="02040503050406030204" pitchFamily="18" charset="0"/>
              </a:rPr>
              <a:t>doi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: 10.1016/j.jclepro.2011.08.006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K. Islam and S. Murakami, “Accounting for water footprint of an open-pit copper mine,” Sustainability, vol. 10, no. 5, p. 1548, May 2018. </a:t>
            </a:r>
            <a:r>
              <a:rPr lang="en-US" sz="1800" b="1" dirty="0" err="1">
                <a:latin typeface="Cambria" panose="02040503050406030204" pitchFamily="18" charset="0"/>
                <a:ea typeface="Cambria" panose="02040503050406030204" pitchFamily="18" charset="0"/>
              </a:rPr>
              <a:t>doi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: 10.3390/su10051548.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Y. Gu, S. Chen, and M. Li, “Uncovering the dynamics of consumption-based household water footprint in response to pandemic: The hysteresis effect of disruption,” Earth’s Future, vol. 11, no. 5, e2022EF003088, Apr. 2023. </a:t>
            </a:r>
            <a:r>
              <a:rPr lang="en-US" sz="1800" b="1" dirty="0" err="1">
                <a:latin typeface="Cambria" panose="02040503050406030204" pitchFamily="18" charset="0"/>
                <a:ea typeface="Cambria" panose="02040503050406030204" pitchFamily="18" charset="0"/>
              </a:rPr>
              <a:t>doi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: 10.1029/2022EF003088.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1800" b="1" dirty="0" err="1">
                <a:latin typeface="Cambria" panose="02040503050406030204" pitchFamily="18" charset="0"/>
                <a:ea typeface="Cambria" panose="02040503050406030204" pitchFamily="18" charset="0"/>
              </a:rPr>
              <a:t>Rezvaneh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 Barzegar Nemati, A. H. </a:t>
            </a:r>
            <a:r>
              <a:rPr lang="en-US" sz="1800" b="1" dirty="0" err="1">
                <a:latin typeface="Cambria" panose="02040503050406030204" pitchFamily="18" charset="0"/>
                <a:ea typeface="Cambria" panose="02040503050406030204" pitchFamily="18" charset="0"/>
              </a:rPr>
              <a:t>Mahvi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, M. H. Dehghani, S. H. </a:t>
            </a:r>
            <a:r>
              <a:rPr lang="en-US" sz="1800" b="1" dirty="0" err="1">
                <a:latin typeface="Cambria" panose="02040503050406030204" pitchFamily="18" charset="0"/>
                <a:ea typeface="Cambria" panose="02040503050406030204" pitchFamily="18" charset="0"/>
              </a:rPr>
              <a:t>Borji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, and M. Hadi, “A feasibility study to estimate household water footprint in Iran: Adaptation and application of a localized questionnaire,” Cleaner Water, vol. 2, p. 100043, 2024. </a:t>
            </a:r>
            <a:r>
              <a:rPr lang="en-US" sz="1800" b="1" dirty="0" err="1">
                <a:latin typeface="Cambria" panose="02040503050406030204" pitchFamily="18" charset="0"/>
                <a:ea typeface="Cambria" panose="02040503050406030204" pitchFamily="18" charset="0"/>
              </a:rPr>
              <a:t>doi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: 10.1016/j.clwat.2024.100043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1800" b="1" dirty="0" err="1">
                <a:latin typeface="Cambria" panose="02040503050406030204" pitchFamily="18" charset="0"/>
                <a:ea typeface="Cambria" panose="02040503050406030204" pitchFamily="18" charset="0"/>
              </a:rPr>
              <a:t>Meghnadh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800" b="1" dirty="0" err="1">
                <a:latin typeface="Cambria" panose="02040503050406030204" pitchFamily="18" charset="0"/>
                <a:ea typeface="Cambria" panose="02040503050406030204" pitchFamily="18" charset="0"/>
              </a:rPr>
              <a:t>Bijnapally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 , Shubranshu </a:t>
            </a:r>
            <a:r>
              <a:rPr lang="en-US" sz="1800" b="1" dirty="0" err="1">
                <a:latin typeface="Cambria" panose="02040503050406030204" pitchFamily="18" charset="0"/>
                <a:ea typeface="Cambria" panose="02040503050406030204" pitchFamily="18" charset="0"/>
              </a:rPr>
              <a:t>ranjan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 dash , Vikyath </a:t>
            </a:r>
            <a:r>
              <a:rPr lang="en-US" sz="1800" b="1" dirty="0" err="1">
                <a:latin typeface="Cambria" panose="02040503050406030204" pitchFamily="18" charset="0"/>
                <a:ea typeface="Cambria" panose="02040503050406030204" pitchFamily="18" charset="0"/>
              </a:rPr>
              <a:t>reddy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 Sama “Water Footprint Calculator: Tracking Daily Water Usage with Digital Tech ", JNRID - JOURNAL OF NOVEL RESEARCH AND INNOVATIVE DEVELOPMENT (www.JNRID.org), ISSN:2984-8687, Vol.2, Issue 11, page no.a109-a121, November-2024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67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761C14AA-BAB2-E1B9-3B45-F3E6D4BB1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554A9296-88A9-BC7C-6679-5DF6676A6A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Existing Methods &amp; Drawbacks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BEF784A4-7FCE-E138-358B-243F3144A2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44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lvl="0" indent="0" algn="just">
              <a:lnSpc>
                <a:spcPct val="200000"/>
              </a:lnSpc>
              <a:spcBef>
                <a:spcPts val="0"/>
              </a:spcBef>
              <a:buNone/>
            </a:pPr>
            <a:endParaRPr 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5B4BC3-6F66-A04C-479E-B6065E0B3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035025"/>
              </p:ext>
            </p:extLst>
          </p:nvPr>
        </p:nvGraphicFramePr>
        <p:xfrm>
          <a:off x="838986" y="1055802"/>
          <a:ext cx="10641814" cy="413778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307814">
                  <a:extLst>
                    <a:ext uri="{9D8B030D-6E8A-4147-A177-3AD203B41FA5}">
                      <a16:colId xmlns:a16="http://schemas.microsoft.com/office/drawing/2014/main" val="2209890353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1945283820"/>
                    </a:ext>
                  </a:extLst>
                </a:gridCol>
              </a:tblGrid>
              <a:tr h="4377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Current Approaches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Limitations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918955"/>
                  </a:ext>
                </a:extLst>
              </a:tr>
              <a:tr h="7441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Water Footprint Assessment (Blue, Green, Grey)</a:t>
                      </a:r>
                      <a:r>
                        <a:rPr lang="en-US" dirty="0"/>
                        <a:t> – Life Cycle Analysis used to estimate usage at different product stages.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Lack of </a:t>
                      </a:r>
                      <a:r>
                        <a:rPr lang="en-US" b="1"/>
                        <a:t>standardization</a:t>
                      </a:r>
                      <a:r>
                        <a:rPr lang="en-US"/>
                        <a:t> across methods; temporal variations (seasonal/annual) often ignored.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153040"/>
                  </a:ext>
                </a:extLst>
              </a:tr>
              <a:tr h="7441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Survey &amp; Questionnaire-Based Tools</a:t>
                      </a:r>
                      <a:r>
                        <a:rPr lang="en-US" dirty="0"/>
                        <a:t> – Collect appliance/household usage data, compare with averages.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Relies on </a:t>
                      </a:r>
                      <a:r>
                        <a:rPr lang="en-US" b="1"/>
                        <a:t>average values</a:t>
                      </a:r>
                      <a:r>
                        <a:rPr lang="en-US"/>
                        <a:t> and self-reported data → may be inaccurate, lacks real-time/local specificity.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909570"/>
                  </a:ext>
                </a:extLst>
              </a:tr>
              <a:tr h="7441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Digital Platforms (Web-Based)</a:t>
                      </a:r>
                      <a:r>
                        <a:rPr lang="en-US"/>
                        <a:t> – Use HTML/JS front-end, Java/Python back-end, MySQL databases; provide charts/maps.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Mostly </a:t>
                      </a:r>
                      <a:r>
                        <a:rPr lang="en-US" b="1" dirty="0"/>
                        <a:t>web-only</a:t>
                      </a:r>
                      <a:r>
                        <a:rPr lang="en-US" dirty="0"/>
                        <a:t>, limited </a:t>
                      </a:r>
                      <a:r>
                        <a:rPr lang="en-US" b="1" dirty="0"/>
                        <a:t>mobile integration</a:t>
                      </a:r>
                      <a:r>
                        <a:rPr lang="en-US" dirty="0"/>
                        <a:t> and offline access; restricted personalization.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39458"/>
                  </a:ext>
                </a:extLst>
              </a:tr>
              <a:tr h="7235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Data Visualization &amp; Awareness Features</a:t>
                      </a:r>
                      <a:r>
                        <a:rPr lang="en-US"/>
                        <a:t> – Graphs, comparisons, water-saving tips.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Good for awareness, but lacks </a:t>
                      </a:r>
                      <a:r>
                        <a:rPr lang="en-US" b="1" dirty="0"/>
                        <a:t>predictive analytics</a:t>
                      </a:r>
                      <a:r>
                        <a:rPr lang="en-US" dirty="0"/>
                        <a:t> and </a:t>
                      </a:r>
                      <a:r>
                        <a:rPr lang="en-US" b="1" dirty="0"/>
                        <a:t>AI-driven personalization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4480948"/>
                  </a:ext>
                </a:extLst>
              </a:tr>
              <a:tr h="7441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Pilot Implementations</a:t>
                      </a:r>
                      <a:r>
                        <a:rPr lang="en-US" dirty="0"/>
                        <a:t> – Dashboards showing user vs. average usage; tailored suggestions.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No CI/CD or automation</a:t>
                      </a:r>
                      <a:r>
                        <a:rPr lang="en-US" dirty="0"/>
                        <a:t>, making systems harder to maintain.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3235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23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896E7CE6-BE8F-314A-7169-378491A8B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11759962-EF64-CC0A-6A7D-83A352F5AF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Proposed Method &amp; Feasibility Study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E49F75D6-6713-6802-94C1-255C777071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5035" y="1084083"/>
            <a:ext cx="10854965" cy="487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Interactive Frontend (HTML, JS +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Streamlit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):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Real-time dashboards &amp; visualizations; lightweight &amp; quick to develop.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FastAPI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 Backend: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High-performance microservices; easy AI/ML model integration for real-time water footprint calculation.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PostgreSQL + Redis: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Reliable structured storage with caching for fast, real-time lookups.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AI/ML Models (Linear Regression →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XGBoost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):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Multi-model approach ensures accurate predictions &amp; personalized recommendations.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CI/CD with GitHub Actions: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Automated testing &amp; deployment; increases reliability and maintainability.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Open-Source &amp; Scalable Stack: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All chosen technologies are free, widely used, and industry-proven → practical for both prototype &amp; real-world deployment.</a:t>
            </a:r>
            <a:endParaRPr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71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AE56ED02-8164-430E-49EE-65EE269D9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C8A26EB1-BE8E-2BF0-F9B2-65C6D0CA14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Architecture Diagram (Main Diagram)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21967-F716-5020-5879-25501DE78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740" y="1129409"/>
            <a:ext cx="9755497" cy="496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56008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1617</Words>
  <Application>Microsoft Office PowerPoint</Application>
  <PresentationFormat>Widescreen</PresentationFormat>
  <Paragraphs>139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Cambria</vt:lpstr>
      <vt:lpstr>Verdana</vt:lpstr>
      <vt:lpstr>Wingdings</vt:lpstr>
      <vt:lpstr>Bioinformatics</vt:lpstr>
      <vt:lpstr>Use of Digital Technology to calculate water footprints for different daily use items.</vt:lpstr>
      <vt:lpstr>Problem Statement Number: PSCS_4</vt:lpstr>
      <vt:lpstr>Content</vt:lpstr>
      <vt:lpstr>Abstract</vt:lpstr>
      <vt:lpstr>Literature Survey</vt:lpstr>
      <vt:lpstr>Literature Survey (contd…)</vt:lpstr>
      <vt:lpstr>Existing Methods &amp; Drawbacks</vt:lpstr>
      <vt:lpstr>Proposed Method &amp; Feasibility Study </vt:lpstr>
      <vt:lpstr>Architecture Diagram (Main Diagram)</vt:lpstr>
      <vt:lpstr>Architecture Diagram (IoT Device Circuit Diagram)</vt:lpstr>
      <vt:lpstr>Modules</vt:lpstr>
      <vt:lpstr>Hardware &amp; Software Details </vt:lpstr>
      <vt:lpstr>Hardware &amp; Software Details (contd...)</vt:lpstr>
      <vt:lpstr>Hardware &amp; Software Details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Amrutha M</cp:lastModifiedBy>
  <cp:revision>47</cp:revision>
  <dcterms:modified xsi:type="dcterms:W3CDTF">2025-09-09T10:12:32Z</dcterms:modified>
</cp:coreProperties>
</file>