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9" r:id="rId3"/>
    <p:sldId id="257" r:id="rId4"/>
    <p:sldId id="274" r:id="rId5"/>
    <p:sldId id="275" r:id="rId6"/>
    <p:sldId id="273" r:id="rId7"/>
    <p:sldId id="276" r:id="rId8"/>
    <p:sldId id="277" r:id="rId9"/>
    <p:sldId id="268" r:id="rId10"/>
    <p:sldId id="272" r:id="rId11"/>
    <p:sldId id="270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95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SHINI2003/Water-Footprin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993058" y="990000"/>
            <a:ext cx="10160564" cy="8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 of Digital Technology to calculate water footprints for different daily use items.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 CIT_26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575819" y="2513340"/>
            <a:ext cx="5418675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buClr>
                <a:srgbClr val="17365D"/>
              </a:buClr>
              <a:buSzPts val="2000"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 algn="just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 Chandana C</a:t>
            </a:r>
          </a:p>
          <a:p>
            <a:pPr lvl="0" algn="just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 </a:t>
            </a:r>
          </a:p>
          <a:p>
            <a:pPr lvl="0" algn="just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Information Science</a:t>
            </a:r>
          </a:p>
          <a:p>
            <a:pPr lvl="0" algn="just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GB" sz="17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886409593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4406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B. Tech(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Computer Science &amp; Engineering (Internet of Things) )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IN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Dr. Anandaraj S.P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 </a:t>
            </a:r>
            <a:r>
              <a:rPr lang="en-IN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 . </a:t>
            </a:r>
            <a:r>
              <a:rPr lang="en-IN" sz="18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Sharmasth</a:t>
            </a:r>
            <a:r>
              <a:rPr lang="en-IN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Vali </a:t>
            </a:r>
            <a:endParaRPr lang="en-US" sz="1800" b="1" i="0" u="none" strike="noStrike" cap="none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. S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ampath A K , Dr . Geetha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AD1204-8562-01FD-68F1-54933A3A5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377180"/>
              </p:ext>
            </p:extLst>
          </p:nvPr>
        </p:nvGraphicFramePr>
        <p:xfrm>
          <a:off x="790467" y="3097160"/>
          <a:ext cx="4391131" cy="1249926"/>
        </p:xfrm>
        <a:graphic>
          <a:graphicData uri="http://schemas.openxmlformats.org/drawingml/2006/table">
            <a:tbl>
              <a:tblPr firstRow="1" bandRow="1"/>
              <a:tblGrid>
                <a:gridCol w="2190255">
                  <a:extLst>
                    <a:ext uri="{9D8B030D-6E8A-4147-A177-3AD203B41FA5}">
                      <a16:colId xmlns:a16="http://schemas.microsoft.com/office/drawing/2014/main" val="241189252"/>
                    </a:ext>
                  </a:extLst>
                </a:gridCol>
                <a:gridCol w="2200876">
                  <a:extLst>
                    <a:ext uri="{9D8B030D-6E8A-4147-A177-3AD203B41FA5}">
                      <a16:colId xmlns:a16="http://schemas.microsoft.com/office/drawing/2014/main" val="363830652"/>
                    </a:ext>
                  </a:extLst>
                </a:gridCol>
              </a:tblGrid>
              <a:tr h="47128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20221CIT0049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 M SHALINI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32815"/>
                  </a:ext>
                </a:extLst>
              </a:tr>
              <a:tr h="38932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20221CIT0043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AMRUTHA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93821"/>
                  </a:ext>
                </a:extLst>
              </a:tr>
              <a:tr h="38932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20221CIT0151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VASHINI 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967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Hardware Requirements: </a:t>
            </a:r>
          </a:p>
          <a:p>
            <a:pPr marL="76200" indent="0" algn="just">
              <a:buNone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Minimum (Development Environment)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Processor: Intel i3 (or equivalent)</a:t>
            </a:r>
          </a:p>
          <a:p>
            <a:pPr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RAM: 4 GB</a:t>
            </a:r>
          </a:p>
          <a:p>
            <a:pPr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Storage: 100 GB HDD</a:t>
            </a:r>
          </a:p>
          <a:p>
            <a:pPr marL="76200" indent="0" algn="just">
              <a:buNone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Recommended (Development + Deployment)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Processor: Intel i5 </a:t>
            </a:r>
          </a:p>
          <a:p>
            <a:pPr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RAM: 8 GB or above</a:t>
            </a:r>
          </a:p>
          <a:p>
            <a:pPr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Storage: 250 GB SSD</a:t>
            </a:r>
          </a:p>
          <a:p>
            <a:pPr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Internet: Stable connection for cloud deployment</a:t>
            </a:r>
          </a:p>
          <a:p>
            <a:pPr marL="76200" indent="0" algn="just">
              <a:buNone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Optional (Cloud/Server Deployment)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2–4 vCPUs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Gantt Chart for Reviews :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EE9CB-BD8E-FFB6-7178-EA139E38A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94" y="2229853"/>
            <a:ext cx="10058401" cy="348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38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953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[1]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Meghnadh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Bijnapally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, Shubranshu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ranjan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dash , Vikyath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reddy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Sama “Water Footprint Calculator: Tracking Daily Water Usage with Digital Tech ", JNRID - JOURNAL OF NOVEL RESEARCH AND INNOVATIVE DEVELOPMENT (www.JNRID.org), ISSN:2984-8687, Vol.2, Issue 11, page no.a109-a121, November-2024,</a:t>
            </a:r>
          </a:p>
          <a:p>
            <a:pPr marL="609600" lvl="1" indent="0">
              <a:spcBef>
                <a:spcPts val="0"/>
              </a:spcBef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953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[2] Hoekstra, A.Y., et al. "The Water Footprint of Humanity." PNAS, 2012. [2] Mekonnen,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M.M.,Hoekstra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A.Y. "A Global Assessment of the Water Footprint of Farm Animal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Products."Ecosystems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2012. [3] FAO, UNESCO reports on water use and sustainability. [4] Recent work on AI in sustainability (Nature Sustainability, IEEE Access)</a:t>
            </a:r>
          </a:p>
          <a:p>
            <a:pPr marL="438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PSCS_4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Organization:  </a:t>
            </a: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Ministry of Jal Shakti</a:t>
            </a:r>
          </a:p>
          <a:p>
            <a:pPr marL="342900" lvl="0" indent="-190500" algn="just">
              <a:spcBef>
                <a:spcPts val="0"/>
              </a:spcBef>
              <a:buNone/>
            </a:pP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 </a:t>
            </a: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Freshwater scarcity is a major global challenge.	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Most people are unaware of daily water consumption in products and activities.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Existing studies on water usage are not user-friendly for individuals.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The project will create a digital platform to calculate and visualize water footprints.	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Goal: Help users adopt sustainable practices and reduce unnecessary water consumption.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and Objectives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44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300" b="1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: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 of Digital Technology to calculate water footprints for different daily use items.</a:t>
            </a:r>
            <a:endParaRPr lang="en-GB" sz="33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300" b="1" dirty="0">
                <a:latin typeface="Cambria" panose="02040503050406030204" pitchFamily="18" charset="0"/>
                <a:ea typeface="Cambria" panose="02040503050406030204" pitchFamily="18" charset="0"/>
              </a:rPr>
              <a:t>Objectives  :</a:t>
            </a:r>
          </a:p>
          <a:p>
            <a:pPr marL="438150" lvl="0" indent="-28575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Awareness Creation</a:t>
            </a:r>
          </a:p>
          <a:p>
            <a:pPr marL="438150" lvl="0" indent="-28575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User-Friendly Digital Solution </a:t>
            </a:r>
          </a:p>
          <a:p>
            <a:pPr marL="438150" lvl="0" indent="-28575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Accessibility</a:t>
            </a:r>
          </a:p>
          <a:p>
            <a:pPr marL="438150" lvl="0" indent="-28575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Behavioral Change &amp; Action</a:t>
            </a:r>
          </a:p>
          <a:p>
            <a:pPr marL="438150" lvl="0" indent="-28575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Policy &amp; Research Support</a:t>
            </a:r>
          </a:p>
          <a:p>
            <a:pPr marL="438150" lvl="0" indent="-28575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Preventive Impact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7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F689-4439-AB6B-AF6C-5BC88663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639096"/>
            <a:ext cx="10668000" cy="123041"/>
          </a:xfrm>
        </p:spPr>
        <p:txBody>
          <a:bodyPr/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  <a:b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7BCA7-CDBE-9C2D-D159-9BC81D9FF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Background:</a:t>
            </a: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Water scarcity is rising due to climate change, urbanization, and population growth.</a:t>
            </a: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By 2050, 52% of people may live in water-stressed regions (UNESCO).</a:t>
            </a: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Water Footprint (2002): Tracks direct + indirect freshwater use in goods and services.</a:t>
            </a: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India: Faces groundwater depletion, pollution, and inefficient water use.</a:t>
            </a: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Need: Public awareness of daily water use for sustainable management.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Related work for title Selection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Related Work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WFN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WFN Online Tool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WWF Risk Filter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Eco Apps (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Oroeco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JouleBug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Indian Studies – Highlight water use in agriculture/industry but lack citizen-friendly tools.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3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lvl="0" indent="-342900" algn="just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 : 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project uses a modern, lightweight, and scalable stack for efficient water footprint calculation and visualization.</a:t>
            </a: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Frontend: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HTML, CSS and JS,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Streamlit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152400" lvl="0" indent="0" algn="just">
              <a:spcBef>
                <a:spcPts val="0"/>
              </a:spcBef>
              <a:buSzPct val="100000"/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Backend: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Fast API micro-service</a:t>
            </a:r>
          </a:p>
          <a:p>
            <a:pPr marL="152400" lvl="0" indent="0" algn="just">
              <a:spcBef>
                <a:spcPts val="0"/>
              </a:spcBef>
              <a:buSzPct val="100000"/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Database: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PostgreSQL for items/logs, Redis cache for fast lookups.</a:t>
            </a:r>
          </a:p>
          <a:p>
            <a:pPr marL="152400" lvl="0" indent="0" algn="just">
              <a:spcBef>
                <a:spcPts val="0"/>
              </a:spcBef>
              <a:buSzPct val="100000"/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AI/ML: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Linear Regression, Decision tree regressor, Gradient Boosting regressor, Random forest regressor and XG Boost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83AD-91AF-DF76-C0C8-41FCF285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44234"/>
            <a:ext cx="10668000" cy="4875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(contd...)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3E5F1-5F47-1471-83F8-A006FD825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Software  Requirements:</a:t>
            </a:r>
          </a:p>
          <a:p>
            <a:pPr marL="76200" indent="0" algn="just">
              <a:buNone/>
            </a:pP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Frontend:</a:t>
            </a:r>
          </a:p>
          <a:p>
            <a:pPr marL="76200" indent="0" algn="just">
              <a:buNone/>
            </a:pP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HTML, CSS, JavaScript – for structure, styling, and interactivity</a:t>
            </a:r>
          </a:p>
          <a:p>
            <a:pPr algn="just"/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Streamlit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– framework for creating interactive dashboards and visualizations</a:t>
            </a:r>
          </a:p>
          <a:p>
            <a:pPr marL="76200" indent="0" algn="just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Backend:</a:t>
            </a:r>
          </a:p>
          <a:p>
            <a:pPr marL="76200" indent="0" algn="just">
              <a:buNone/>
            </a:pP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FastAPI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(Python) – microservice framework for building high-performance REST APIs and handling water footprint calculation logic</a:t>
            </a:r>
          </a:p>
          <a:p>
            <a:pPr marL="76200" indent="0" algn="just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Database:</a:t>
            </a:r>
          </a:p>
          <a:p>
            <a:pPr marL="76200" indent="0" algn="just">
              <a:buNone/>
            </a:pP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PostgreSQL – relational database for storing items, user accounts, and consumption logs</a:t>
            </a: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Redis – in-memory caching layer to improve query performance and speed up repeated lookups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51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463C-BC02-4D28-1BC9-658E782D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(contd...)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2D715-6CF6-013F-F467-30D07BF31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AI/ML Layer: 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Used for prediction, trend analysis, and providing personalized recommendations:</a:t>
            </a:r>
          </a:p>
          <a:p>
            <a:pPr marL="76200" indent="0" algn="just"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Linear Regression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– baseline model for interpretability</a:t>
            </a:r>
          </a:p>
          <a:p>
            <a:pPr algn="just"/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Decision Tree Regressor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– handles non-linear usage patterns</a:t>
            </a:r>
          </a:p>
          <a:p>
            <a:pPr algn="just"/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Random Forest Regressor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– ensemble method to improve robustness</a:t>
            </a:r>
          </a:p>
          <a:p>
            <a:pPr algn="just"/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Gradient Boosting Regressor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– strong predictive performance on structured data</a:t>
            </a:r>
          </a:p>
          <a:p>
            <a:pPr algn="just"/>
            <a:r>
              <a:rPr lang="en-IN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XGBoost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– optimized boosting algorithm with high accuracy and efficiency</a:t>
            </a:r>
          </a:p>
          <a:p>
            <a:pPr algn="just"/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Development &amp; Deployment Tools:</a:t>
            </a:r>
          </a:p>
          <a:p>
            <a:pPr marL="76200" indent="0" algn="just">
              <a:buNone/>
            </a:pPr>
            <a:endParaRPr lang="en-I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Git &amp; GitHub Actions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– version control and CI/CD automation</a:t>
            </a:r>
          </a:p>
          <a:p>
            <a:pPr marL="76200" indent="0" algn="just"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9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495300" indent="-342900" algn="just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 :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https://github.com/vASHINI2003/Water-Footprints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Link: A URL that provides access to your project’s code repository hosted on GitHub.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allows others to view, download, collaborate, and contribute to your project’s development.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919</Words>
  <Application>Microsoft Office PowerPoint</Application>
  <PresentationFormat>Widescreen</PresentationFormat>
  <Paragraphs>142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</vt:lpstr>
      <vt:lpstr>Verdana</vt:lpstr>
      <vt:lpstr>Wingdings</vt:lpstr>
      <vt:lpstr>Bioinformatics</vt:lpstr>
      <vt:lpstr>Use of Digital Technology to calculate water footprints for different daily use items.</vt:lpstr>
      <vt:lpstr>Problem Statement Number: PSCS_4</vt:lpstr>
      <vt:lpstr>Content</vt:lpstr>
      <vt:lpstr>Problem Statement and Objectives</vt:lpstr>
      <vt:lpstr>Background and Related work for title Selection </vt:lpstr>
      <vt:lpstr>Analysis of Problem Statement </vt:lpstr>
      <vt:lpstr>Analysis of Problem Statement (contd...)</vt:lpstr>
      <vt:lpstr>Analysis of Problem Statement (contd...)</vt:lpstr>
      <vt:lpstr>Github Link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cm shalini</cp:lastModifiedBy>
  <cp:revision>43</cp:revision>
  <dcterms:modified xsi:type="dcterms:W3CDTF">2025-08-20T05:26:56Z</dcterms:modified>
</cp:coreProperties>
</file>