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6"/>
  </p:notesMasterIdLst>
  <p:handoutMasterIdLst>
    <p:handoutMasterId r:id="rId17"/>
  </p:handoutMasterIdLst>
  <p:sldIdLst>
    <p:sldId id="294" r:id="rId5"/>
    <p:sldId id="258" r:id="rId6"/>
    <p:sldId id="260" r:id="rId7"/>
    <p:sldId id="298" r:id="rId8"/>
    <p:sldId id="303" r:id="rId9"/>
    <p:sldId id="299" r:id="rId10"/>
    <p:sldId id="300" r:id="rId11"/>
    <p:sldId id="301" r:id="rId12"/>
    <p:sldId id="302" r:id="rId13"/>
    <p:sldId id="304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64587B-55B4-FBF2-0FA7-C5C3A2002601}" name="Alicia Velasco Santiago" initials="AVS" userId="S::avelasco@freepikco.onmicrosoft.com::6ebda6ea-dc2d-49ad-b83c-c987d890dd8e" providerId="AD"/>
  <p188:author id="{5EBDB1DB-79A8-947B-9063-5F17B44521F2}" name="Ruben Martin Sanchez" initials="RMS" userId="e84aa1c1e37709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9F9F1"/>
    <a:srgbClr val="3E4C4C"/>
    <a:srgbClr val="A3D392"/>
    <a:srgbClr val="74918C"/>
    <a:srgbClr val="E7E5E0"/>
    <a:srgbClr val="6E6EE3"/>
    <a:srgbClr val="ABB2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178" autoAdjust="0"/>
    <p:restoredTop sz="96713" autoAdjust="0"/>
  </p:normalViewPr>
  <p:slideViewPr>
    <p:cSldViewPr snapToGrid="0" showGuides="1">
      <p:cViewPr varScale="1">
        <p:scale>
          <a:sx n="155" d="100"/>
          <a:sy n="155" d="100"/>
        </p:scale>
        <p:origin x="-58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187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95CABD8-57B8-43EE-96EA-D870770C8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F6F6D-2262-467B-9F31-363FEF7BC48A}" type="datetimeFigureOut">
              <a:rPr lang="es-ES" smtClean="0"/>
              <a:pPr/>
              <a:t>01/02/2022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04550E2-F10A-4D8C-9D69-003BBEFCA3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BB2B0F7-1C7A-4CBF-BF35-9A7B96BB3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68494-18A3-460E-B1EE-C7C4A533F12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8480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7DF6A-D5E5-488E-9109-7EC3FCA8962B}" type="datetimeFigureOut">
              <a:rPr lang="es-ES" smtClean="0"/>
              <a:pPr/>
              <a:t>01/02/2022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714E7-2CE9-457A-95A6-BFA02A45C72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563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714E7-2CE9-457A-95A6-BFA02A45C72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1226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6864D9E1-2A4F-4031-9A4B-0354AA75EECA}"/>
              </a:ext>
            </a:extLst>
          </p:cNvPr>
          <p:cNvSpPr/>
          <p:nvPr userDrawn="1"/>
        </p:nvSpPr>
        <p:spPr>
          <a:xfrm>
            <a:off x="6271260" y="0"/>
            <a:ext cx="2872740" cy="5143500"/>
          </a:xfrm>
          <a:prstGeom prst="rect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3900" y="653608"/>
            <a:ext cx="4878000" cy="3009600"/>
          </a:xfrm>
        </p:spPr>
        <p:txBody>
          <a:bodyPr anchor="ctr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3899" y="3562240"/>
            <a:ext cx="4878000" cy="378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latin typeface="Montserra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82300231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3AE76773-257D-4ABE-9FE4-940924E8C48A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EBBEB01E-00E2-4AF6-8E95-9D68EE95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xmlns="" id="{EF259C1A-A07C-4876-B245-946CBDF0FC8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16600" y="2214000"/>
            <a:ext cx="2548800" cy="388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xmlns="" id="{EF9DC7EB-DD48-47C3-84E3-B85DD18B8CA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416600" y="1821600"/>
            <a:ext cx="2548800" cy="392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xmlns="" id="{AA83D1AE-2160-4267-968E-97ACD5CAE2F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175000" y="2214000"/>
            <a:ext cx="2548800" cy="388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xmlns="" id="{E3E15249-BC3C-4A1B-8AE9-FB1522FF30D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74279" y="1821600"/>
            <a:ext cx="2550242" cy="392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xmlns="" id="{505F309F-DEF7-4BEB-A516-EB276EE3506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175000" y="4014000"/>
            <a:ext cx="2548800" cy="39319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xmlns="" id="{916F5B2C-32F2-4B58-A625-8B9488712FA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174279" y="3636000"/>
            <a:ext cx="2550242" cy="39319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xmlns="" id="{C8D70CF9-AFEC-4EEF-8738-450A1898596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416600" y="4014000"/>
            <a:ext cx="2548800" cy="393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xmlns="" id="{CCCD16AF-45E4-4B73-8D05-3DA7CFADBC82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15879" y="3639600"/>
            <a:ext cx="2550242" cy="392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xmlns="" id="{28A223A3-15DD-475B-AD8A-CD3411FCD57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416600" y="1231200"/>
            <a:ext cx="2548800" cy="392400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xmlns="" id="{23E83119-3348-458E-BFA8-4EFD059588AA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174279" y="1231200"/>
            <a:ext cx="2550242" cy="392400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xmlns="" id="{01CEA756-96F4-45D1-B687-2A39EC171B2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415879" y="3027600"/>
            <a:ext cx="2550242" cy="414984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xmlns="" id="{1CA9C754-C75E-4072-95DF-5A052ADBC4B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174279" y="3027600"/>
            <a:ext cx="2550242" cy="414984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4137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490526C-D60D-4B14-8F43-F1B8B54F75FC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xmlns="" id="{E355E7D4-C74C-4848-A027-E775BFECD14C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4320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3900" y="2406828"/>
            <a:ext cx="7696200" cy="2184224"/>
          </a:xfrm>
        </p:spPr>
        <p:txBody>
          <a:bodyPr anchor="ctr">
            <a:normAutofit/>
          </a:bodyPr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0490B421-C816-4E55-A4CC-1C8849D91A3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5994334" cy="107660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86439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A44EBFA0-46B6-4893-8D00-D339F577D223}"/>
              </a:ext>
            </a:extLst>
          </p:cNvPr>
          <p:cNvSpPr/>
          <p:nvPr userDrawn="1"/>
        </p:nvSpPr>
        <p:spPr>
          <a:xfrm rot="16200000">
            <a:off x="6203631" y="2216468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0855" y="4591049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8559AF6-F4A5-4E5A-B98F-FFBBCC02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6456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E3C49DE8-F141-4074-AB71-3682D2E62103}"/>
              </a:ext>
            </a:extLst>
          </p:cNvPr>
          <p:cNvSpPr/>
          <p:nvPr userDrawn="1"/>
        </p:nvSpPr>
        <p:spPr>
          <a:xfrm rot="16200000">
            <a:off x="3989437" y="-4002775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89158A42-BE1A-4BF1-8C5A-11AE47ED54B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604AAA2-568E-49D7-AB45-7C4A7023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77543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194C3A1-6E6A-4FD6-8AD0-BA5AEE9163DC}"/>
              </a:ext>
            </a:extLst>
          </p:cNvPr>
          <p:cNvSpPr/>
          <p:nvPr userDrawn="1"/>
        </p:nvSpPr>
        <p:spPr>
          <a:xfrm rot="16200000">
            <a:off x="3279455" y="-3292794"/>
            <a:ext cx="2585087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FFB3326-A649-403A-8726-174E6A0B3E60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756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5C77C-9605-4FAE-AC0A-22A7D342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785479"/>
            <a:ext cx="7696200" cy="922389"/>
          </a:xfrm>
        </p:spPr>
        <p:txBody>
          <a:bodyPr>
            <a:noAutofit/>
          </a:bodyPr>
          <a:lstStyle>
            <a:lvl1pPr algn="ctr">
              <a:defRPr sz="9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Google Shape;135;p24">
            <a:extLst>
              <a:ext uri="{FF2B5EF4-FFF2-40B4-BE49-F238E27FC236}">
                <a16:creationId xmlns:a16="http://schemas.microsoft.com/office/drawing/2014/main" xmlns="" id="{651A2E26-AA59-4BEA-B8D5-AB7940BBE046}"/>
              </a:ext>
            </a:extLst>
          </p:cNvPr>
          <p:cNvSpPr txBox="1"/>
          <p:nvPr userDrawn="1"/>
        </p:nvSpPr>
        <p:spPr>
          <a:xfrm>
            <a:off x="2212650" y="368029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CREDITS</a:t>
            </a:r>
            <a:r>
              <a:rPr lang="en" sz="1200" dirty="0">
                <a:solidFill>
                  <a:schemeClr val="tx1"/>
                </a:solidFill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1200" b="1" dirty="0">
                <a:solidFill>
                  <a:schemeClr val="tx1"/>
                </a:solidFill>
                <a:uFill>
                  <a:noFill/>
                </a:uFill>
                <a:latin typeface="Montserrat" panose="00000500000000000000" pitchFamily="50" charset="0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 dirty="0">
                <a:solidFill>
                  <a:schemeClr val="tx1"/>
                </a:solidFill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 dirty="0">
                <a:solidFill>
                  <a:schemeClr val="tx1"/>
                </a:solidFill>
                <a:uFill>
                  <a:noFill/>
                </a:uFill>
                <a:latin typeface="Montserrat" panose="00000500000000000000" pitchFamily="50" charset="0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 dirty="0">
                <a:solidFill>
                  <a:schemeClr val="tx1"/>
                </a:solidFill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 b="1" dirty="0">
                <a:solidFill>
                  <a:schemeClr val="tx1"/>
                </a:solidFill>
                <a:uFill>
                  <a:noFill/>
                </a:uFill>
                <a:latin typeface="Montserrat" panose="00000500000000000000" pitchFamily="50" charset="0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tx1"/>
              </a:solidFill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1E841DF3-0C34-48E1-B17F-1B859283C0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54559" y="1650466"/>
            <a:ext cx="3837600" cy="115297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850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9A531E7D-46E0-4FAD-AF12-F453E479AF7F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E0497A89-91C5-42B7-A41F-487DF58B37F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7355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B65DBD9-7306-4D00-83C9-98A2EAEBF9CF}"/>
              </a:ext>
            </a:extLst>
          </p:cNvPr>
          <p:cNvSpPr/>
          <p:nvPr userDrawn="1"/>
        </p:nvSpPr>
        <p:spPr>
          <a:xfrm rot="16200000">
            <a:off x="6203631" y="2216468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37426D79-E3E1-45CB-BD42-8BCBD4E55B3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0855" y="4591049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872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E9B0DAE-88E0-4E04-8C3B-5988EFAD312C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28400"/>
            <a:ext cx="3797299" cy="1026359"/>
          </a:xfrm>
        </p:spPr>
        <p:txBody>
          <a:bodyPr anchor="ctr">
            <a:noAutofit/>
          </a:bodyPr>
          <a:lstStyle>
            <a:lvl1pPr algn="ctr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81600" y="3121200"/>
            <a:ext cx="3177540" cy="6601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875200" y="1310400"/>
            <a:ext cx="1187700" cy="766187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5000" b="1" kern="1200" dirty="0">
                <a:solidFill>
                  <a:schemeClr val="tx1"/>
                </a:solidFill>
                <a:latin typeface="Poiret One" panose="02000000000000000000" pitchFamily="2" charset="0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xmlns="" id="{F1256C1C-053B-4ED1-8CD3-9B85B4BFEFE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756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490526C-D60D-4B14-8F43-F1B8B54F75FC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xmlns="" id="{E355E7D4-C74C-4848-A027-E775BFECD14C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3900" y="1233489"/>
            <a:ext cx="7696200" cy="3357562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5323437-7DAB-4E24-960F-EFA01671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04B42BB2-1921-4A47-B958-B24B46D1DBA7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5600" y="3599420"/>
            <a:ext cx="2915263" cy="768803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476" y="3599420"/>
            <a:ext cx="2915263" cy="770400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algn="ctr">
              <a:defRPr sz="160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45600" y="32391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989476" y="32391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2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2FF346E-8764-4066-94AC-ECE6D93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54A267CD-0336-4222-9B0B-97C7BE52BBB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22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A44EBFA0-46B6-4893-8D00-D339F577D223}"/>
              </a:ext>
            </a:extLst>
          </p:cNvPr>
          <p:cNvSpPr/>
          <p:nvPr userDrawn="1"/>
        </p:nvSpPr>
        <p:spPr>
          <a:xfrm rot="16200000">
            <a:off x="-2216470" y="2203130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892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AAAC595-3CB6-4D7E-B622-9B246615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83E42A68-03E8-420E-808B-76629B06DC8E}"/>
              </a:ext>
            </a:extLst>
          </p:cNvPr>
          <p:cNvSpPr/>
          <p:nvPr userDrawn="1"/>
        </p:nvSpPr>
        <p:spPr>
          <a:xfrm>
            <a:off x="0" y="3897087"/>
            <a:ext cx="9144000" cy="1246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738ADA69-12FD-45DB-89C0-8AE987800295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8F7DF3-02F3-41BF-A060-159BA21B5D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7705206" cy="450094"/>
          </a:xfrm>
        </p:spPr>
        <p:txBody>
          <a:bodyPr anchor="ctr"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5ED018D-B6A1-4C4F-ABCE-DD3EB252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CB816F5F-3AB5-46E6-A358-35A2ACB6AF1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23900" y="3060634"/>
            <a:ext cx="7705206" cy="501392"/>
          </a:xfrm>
        </p:spPr>
        <p:txBody>
          <a:bodyPr anchor="ctr"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64B5F9B-0445-4F64-A7B4-82CD60F950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00" y="1733550"/>
            <a:ext cx="7696200" cy="128428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xmlns="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>
              <a:defRPr b="1">
                <a:latin typeface="Poiret One" panose="02000000000000000000" pitchFamily="2" charset="0"/>
                <a:cs typeface="Poppins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xmlns="" id="{2CC5DEF2-471C-44A2-8740-C2D0EB3257F7}"/>
              </a:ext>
            </a:extLst>
          </p:cNvPr>
          <p:cNvSpPr/>
          <p:nvPr userDrawn="1"/>
        </p:nvSpPr>
        <p:spPr>
          <a:xfrm rot="16200000">
            <a:off x="3989438" y="-4002598"/>
            <a:ext cx="1165123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18CE39D-8A98-4B5A-8C7B-9E9210E7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432000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A7AD295-11B3-4DBD-83ED-1361E6D68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3900" y="2406828"/>
            <a:ext cx="7696200" cy="2184224"/>
          </a:xfrm>
        </p:spPr>
        <p:txBody>
          <a:bodyPr anchor="ctr">
            <a:normAutofit/>
          </a:bodyPr>
          <a:lstStyle>
            <a:lvl1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BEF84CC-BF56-4C47-B129-9BCB2A4E2D1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1282834"/>
            <a:ext cx="5994334" cy="107660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2pPr>
            <a:lvl3pPr marL="9715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Conector recto 4">
            <a:extLst>
              <a:ext uri="{FF2B5EF4-FFF2-40B4-BE49-F238E27FC236}">
                <a16:creationId xmlns:a16="http://schemas.microsoft.com/office/drawing/2014/main" xmlns="" id="{EECDF328-3D16-46F8-8C28-4BFB1768D2B1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580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64B4CD4-2C5C-4DA5-BF61-CF7C5547558E}"/>
              </a:ext>
            </a:extLst>
          </p:cNvPr>
          <p:cNvSpPr/>
          <p:nvPr userDrawn="1"/>
        </p:nvSpPr>
        <p:spPr>
          <a:xfrm>
            <a:off x="3989614" y="0"/>
            <a:ext cx="5154386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B2CFB794-51EC-4E40-BD37-E64E93CCD5C1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973393"/>
            <a:ext cx="3124200" cy="1550425"/>
          </a:xfrm>
        </p:spPr>
        <p:txBody>
          <a:bodyPr anchor="ctr">
            <a:noAutofit/>
          </a:bodyPr>
          <a:lstStyle>
            <a:lvl1pPr algn="l">
              <a:defRPr sz="3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713238"/>
            <a:ext cx="3124200" cy="1121342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Montserrat" panose="00000500000000000000" pitchFamily="50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  <p:sldLayoutId id="2147483688" r:id="rId13"/>
    <p:sldLayoutId id="2147483682" r:id="rId14"/>
    <p:sldLayoutId id="2147483683" r:id="rId15"/>
    <p:sldLayoutId id="2147483678" r:id="rId16"/>
    <p:sldLayoutId id="2147483686" r:id="rId17"/>
    <p:sldLayoutId id="2147483687" r:id="rId18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Poiret One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b="1" kern="1200">
          <a:solidFill>
            <a:schemeClr val="tx1"/>
          </a:solidFill>
          <a:latin typeface="Poiret One" panose="020000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8FD4F970-BD8E-41EF-86D9-82917AC87E76}"/>
              </a:ext>
            </a:extLst>
          </p:cNvPr>
          <p:cNvSpPr/>
          <p:nvPr/>
        </p:nvSpPr>
        <p:spPr>
          <a:xfrm>
            <a:off x="2643874" y="501881"/>
            <a:ext cx="786938" cy="786938"/>
          </a:xfrm>
          <a:prstGeom prst="ellipse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876" y="684292"/>
            <a:ext cx="4878000" cy="3009600"/>
          </a:xfrm>
          <a:ln>
            <a:noFill/>
          </a:ln>
        </p:spPr>
        <p:txBody>
          <a:bodyPr anchor="t"/>
          <a:lstStyle/>
          <a:p>
            <a:r>
              <a:rPr lang="es-ES" sz="3600" dirty="0" err="1" smtClean="0"/>
              <a:t>Upravljanje</a:t>
            </a:r>
            <a:r>
              <a:rPr lang="es-ES" sz="3600" dirty="0" smtClean="0"/>
              <a:t> mu</a:t>
            </a:r>
            <a:r>
              <a:rPr lang="sr-Latn-RS" sz="3600" dirty="0" smtClean="0"/>
              <a:t>zičkom platformom Spotify pomoću pokreta ruke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036" y="4151384"/>
            <a:ext cx="4878000" cy="37800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sr-Latn-RS" sz="1200" dirty="0" smtClean="0">
                <a:solidFill>
                  <a:schemeClr val="tx2"/>
                </a:solidFill>
                <a:latin typeface="+mn-lt"/>
              </a:rPr>
              <a:t>Jovana Jevtić, Andrija Vojnović</a:t>
            </a:r>
            <a:endParaRPr lang="en-US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24FEFA03-E4FD-4EA7-AAA7-C3C2C900FF96}"/>
              </a:ext>
            </a:extLst>
          </p:cNvPr>
          <p:cNvSpPr txBox="1">
            <a:spLocks/>
          </p:cNvSpPr>
          <p:nvPr/>
        </p:nvSpPr>
        <p:spPr>
          <a:xfrm>
            <a:off x="721031" y="4408909"/>
            <a:ext cx="2009256" cy="182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200" dirty="0" smtClean="0">
                <a:solidFill>
                  <a:srgbClr val="3E4C4C"/>
                </a:solidFill>
                <a:latin typeface="+mn-lt"/>
              </a:rPr>
              <a:t>Fakultet tehničkih nauka Novi Sad</a:t>
            </a:r>
            <a:endParaRPr lang="en-US" sz="1200" dirty="0">
              <a:solidFill>
                <a:srgbClr val="3E4C4C"/>
              </a:solidFill>
              <a:latin typeface="+mn-lt"/>
            </a:endParaRPr>
          </a:p>
        </p:txBody>
      </p:sp>
      <p:cxnSp>
        <p:nvCxnSpPr>
          <p:cNvPr id="8" name="Conector recto 4">
            <a:extLst>
              <a:ext uri="{FF2B5EF4-FFF2-40B4-BE49-F238E27FC236}">
                <a16:creationId xmlns:a16="http://schemas.microsoft.com/office/drawing/2014/main" xmlns="" id="{DAAD9C90-B590-41D9-844C-9E2B121DD351}"/>
              </a:ext>
            </a:extLst>
          </p:cNvPr>
          <p:cNvCxnSpPr>
            <a:cxnSpLocks/>
          </p:cNvCxnSpPr>
          <p:nvPr/>
        </p:nvCxnSpPr>
        <p:spPr>
          <a:xfrm flipV="1">
            <a:off x="2709863" y="4583734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659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" grpId="0"/>
      <p:bldP spid="2" grpId="1"/>
      <p:bldP spid="3" grpId="0" build="p"/>
      <p:bldP spid="3" grpId="1" build="p"/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96309D64-E0D3-4349-88CB-CC32523E2E5B}"/>
              </a:ext>
            </a:extLst>
          </p:cNvPr>
          <p:cNvSpPr/>
          <p:nvPr/>
        </p:nvSpPr>
        <p:spPr>
          <a:xfrm>
            <a:off x="6211842" y="155694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0</a:t>
            </a:r>
            <a:r>
              <a:rPr lang="sr-Latn-R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65" y="221057"/>
            <a:ext cx="7696200" cy="396363"/>
          </a:xfrm>
          <a:ln>
            <a:noFill/>
          </a:ln>
        </p:spPr>
        <p:txBody>
          <a:bodyPr>
            <a:noAutofit/>
          </a:bodyPr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xmlns="" id="{850FE805-3682-40F5-8C12-11A299A85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9352" y="1168954"/>
            <a:ext cx="7696200" cy="136559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Za dobijanje boljih rezultata: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+mn-lt"/>
              </a:rPr>
              <a:t>P</a:t>
            </a:r>
            <a:r>
              <a:rPr lang="sr-Latn-RS" dirty="0" smtClean="0">
                <a:latin typeface="+mn-lt"/>
              </a:rPr>
              <a:t>roširiti skup podataka</a:t>
            </a:r>
          </a:p>
          <a:p>
            <a:pPr lvl="1"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Isprobati različite modele sa različitim parametrima</a:t>
            </a:r>
          </a:p>
        </p:txBody>
      </p:sp>
      <p:sp>
        <p:nvSpPr>
          <p:cNvPr id="6" name="Marcador de contenido 11">
            <a:extLst>
              <a:ext uri="{FF2B5EF4-FFF2-40B4-BE49-F238E27FC236}">
                <a16:creationId xmlns:a16="http://schemas.microsoft.com/office/drawing/2014/main" xmlns="" id="{850FE805-3682-40F5-8C12-11A299A85BB7}"/>
              </a:ext>
            </a:extLst>
          </p:cNvPr>
          <p:cNvSpPr txBox="1">
            <a:spLocks/>
          </p:cNvSpPr>
          <p:nvPr/>
        </p:nvSpPr>
        <p:spPr>
          <a:xfrm>
            <a:off x="716740" y="2524189"/>
            <a:ext cx="7696200" cy="1365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Projekat</a:t>
            </a:r>
            <a:r>
              <a:rPr kumimoji="0" lang="sr-Latn-R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može imati veliku primenu u upravljanju različitim softverima</a:t>
            </a:r>
            <a:endParaRPr kumimoji="0" lang="sr-Latn-R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8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0F6530F3-F9BC-4489-BE0E-7A17D8731ACE}"/>
              </a:ext>
            </a:extLst>
          </p:cNvPr>
          <p:cNvSpPr/>
          <p:nvPr/>
        </p:nvSpPr>
        <p:spPr>
          <a:xfrm>
            <a:off x="5859976" y="335786"/>
            <a:ext cx="1384104" cy="13841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E5852D6-A72B-4156-AF23-4EF48A92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99" y="2012861"/>
            <a:ext cx="7696200" cy="922389"/>
          </a:xfrm>
        </p:spPr>
        <p:txBody>
          <a:bodyPr/>
          <a:lstStyle/>
          <a:p>
            <a:r>
              <a:rPr lang="es-ES" sz="5400" dirty="0" err="1" smtClean="0"/>
              <a:t>Hvala</a:t>
            </a:r>
            <a:r>
              <a:rPr lang="es-ES" sz="5400" dirty="0" smtClean="0"/>
              <a:t> </a:t>
            </a:r>
            <a:r>
              <a:rPr lang="es-ES" sz="5400" dirty="0" err="1" smtClean="0"/>
              <a:t>na</a:t>
            </a:r>
            <a:r>
              <a:rPr lang="es-ES" sz="5400" dirty="0" smtClean="0"/>
              <a:t> </a:t>
            </a:r>
            <a:r>
              <a:rPr lang="es-ES" sz="5400" dirty="0" err="1" smtClean="0"/>
              <a:t>pa</a:t>
            </a:r>
            <a:r>
              <a:rPr lang="sr-Latn-RS" sz="5400" dirty="0" smtClean="0"/>
              <a:t>žnji</a:t>
            </a:r>
            <a:endParaRPr lang="en-US" sz="5400" dirty="0"/>
          </a:p>
        </p:txBody>
      </p:sp>
      <p:sp>
        <p:nvSpPr>
          <p:cNvPr id="42" name="Rectangle 41"/>
          <p:cNvSpPr/>
          <p:nvPr/>
        </p:nvSpPr>
        <p:spPr>
          <a:xfrm>
            <a:off x="1920855" y="3264837"/>
            <a:ext cx="5639822" cy="1147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83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iagrama de flujo: retraso 49">
            <a:extLst>
              <a:ext uri="{FF2B5EF4-FFF2-40B4-BE49-F238E27FC236}">
                <a16:creationId xmlns:a16="http://schemas.microsoft.com/office/drawing/2014/main" xmlns="" id="{E972F3A4-F1ED-43F0-B036-89D29EA7B01D}"/>
              </a:ext>
            </a:extLst>
          </p:cNvPr>
          <p:cNvSpPr/>
          <p:nvPr/>
        </p:nvSpPr>
        <p:spPr>
          <a:xfrm rot="16200000">
            <a:off x="5784762" y="2438700"/>
            <a:ext cx="1325847" cy="2990433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oiret One"/>
            </a:endParaRPr>
          </a:p>
        </p:txBody>
      </p:sp>
      <p:sp>
        <p:nvSpPr>
          <p:cNvPr id="38" name="Diagrama de flujo: retraso 37">
            <a:extLst>
              <a:ext uri="{FF2B5EF4-FFF2-40B4-BE49-F238E27FC236}">
                <a16:creationId xmlns:a16="http://schemas.microsoft.com/office/drawing/2014/main" xmlns="" id="{FE28F2FA-7C02-4CD7-9475-6C96BBEA12D9}"/>
              </a:ext>
            </a:extLst>
          </p:cNvPr>
          <p:cNvSpPr/>
          <p:nvPr/>
        </p:nvSpPr>
        <p:spPr>
          <a:xfrm rot="16200000">
            <a:off x="2017505" y="2438700"/>
            <a:ext cx="1325847" cy="2990433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oiret One"/>
            </a:endParaRPr>
          </a:p>
        </p:txBody>
      </p:sp>
      <p:sp>
        <p:nvSpPr>
          <p:cNvPr id="51" name="Diagrama de flujo: retraso 50">
            <a:extLst>
              <a:ext uri="{FF2B5EF4-FFF2-40B4-BE49-F238E27FC236}">
                <a16:creationId xmlns:a16="http://schemas.microsoft.com/office/drawing/2014/main" xmlns="" id="{CFEB2414-D854-40E2-BED7-7E84B7A0CF14}"/>
              </a:ext>
            </a:extLst>
          </p:cNvPr>
          <p:cNvSpPr/>
          <p:nvPr/>
        </p:nvSpPr>
        <p:spPr>
          <a:xfrm rot="16200000">
            <a:off x="2037170" y="616028"/>
            <a:ext cx="1325847" cy="2990433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oiret One"/>
            </a:endParaRPr>
          </a:p>
        </p:txBody>
      </p:sp>
      <p:sp>
        <p:nvSpPr>
          <p:cNvPr id="52" name="Diagrama de flujo: retraso 51">
            <a:extLst>
              <a:ext uri="{FF2B5EF4-FFF2-40B4-BE49-F238E27FC236}">
                <a16:creationId xmlns:a16="http://schemas.microsoft.com/office/drawing/2014/main" xmlns="" id="{3C25F0AD-F136-42EA-A029-9D5324AD7725}"/>
              </a:ext>
            </a:extLst>
          </p:cNvPr>
          <p:cNvSpPr/>
          <p:nvPr/>
        </p:nvSpPr>
        <p:spPr>
          <a:xfrm rot="16200000">
            <a:off x="5784761" y="616028"/>
            <a:ext cx="1325847" cy="2990433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oiret One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xmlns="" id="{B299D0F1-3F38-4069-AACF-E9E954C74A53}"/>
              </a:ext>
            </a:extLst>
          </p:cNvPr>
          <p:cNvSpPr/>
          <p:nvPr/>
        </p:nvSpPr>
        <p:spPr>
          <a:xfrm>
            <a:off x="6054216" y="2841170"/>
            <a:ext cx="786938" cy="786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oiret One"/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xmlns="" id="{F7876A34-3488-4D1E-B840-8D4BA20D2559}"/>
              </a:ext>
            </a:extLst>
          </p:cNvPr>
          <p:cNvSpPr/>
          <p:nvPr/>
        </p:nvSpPr>
        <p:spPr>
          <a:xfrm>
            <a:off x="2286959" y="2841170"/>
            <a:ext cx="786938" cy="786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oiret One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xmlns="" id="{C8713E30-2FEA-4D91-8465-665981435A85}"/>
              </a:ext>
            </a:extLst>
          </p:cNvPr>
          <p:cNvSpPr/>
          <p:nvPr/>
        </p:nvSpPr>
        <p:spPr>
          <a:xfrm>
            <a:off x="6054216" y="1034604"/>
            <a:ext cx="786938" cy="786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oiret One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xmlns="" id="{41017543-0269-434A-92E4-0E0A1D3EA432}"/>
              </a:ext>
            </a:extLst>
          </p:cNvPr>
          <p:cNvSpPr/>
          <p:nvPr/>
        </p:nvSpPr>
        <p:spPr>
          <a:xfrm>
            <a:off x="2306624" y="1034604"/>
            <a:ext cx="786938" cy="786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oiret One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</p:spPr>
        <p:txBody>
          <a:bodyPr>
            <a:noAutofit/>
          </a:bodyPr>
          <a:lstStyle/>
          <a:p>
            <a:r>
              <a:rPr lang="sr-Latn-RS" dirty="0" smtClean="0"/>
              <a:t>Sadržaj</a:t>
            </a:r>
            <a:endParaRPr lang="en-US" dirty="0">
              <a:latin typeface="Poiret One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8DC3EEF-5017-41A6-A727-D5A4F5DABB3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416600" y="1821600"/>
            <a:ext cx="2548800" cy="39240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sr-Latn-RS" dirty="0" smtClean="0"/>
              <a:t>Uvod </a:t>
            </a:r>
            <a:endParaRPr lang="en-US" dirty="0">
              <a:latin typeface="Poiret One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400B1C4A-E261-475B-89BC-615B6F75E15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175000" y="2214000"/>
            <a:ext cx="2548800" cy="38880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sr-Latn-RS" dirty="0" smtClean="0">
                <a:latin typeface="+mn-lt"/>
              </a:rPr>
              <a:t>Opisaćemo skup podataka i način na koji je rešen problem</a:t>
            </a:r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9C7B880B-F91A-4FC9-86C5-670D9EB1670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74279" y="1821600"/>
            <a:ext cx="2550242" cy="39240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s-ES" dirty="0" smtClean="0">
                <a:latin typeface="Poiret One"/>
              </a:rPr>
              <a:t>Re</a:t>
            </a:r>
            <a:r>
              <a:rPr lang="sr-Latn-RS" dirty="0" smtClean="0"/>
              <a:t>šenje</a:t>
            </a:r>
            <a:endParaRPr lang="en-US" dirty="0">
              <a:latin typeface="Poiret One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70B8658B-FC1A-4DEB-B0F3-1CB0A2188190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175000" y="4014000"/>
            <a:ext cx="2548800" cy="393192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sr-Latn-RS" dirty="0" smtClean="0">
                <a:latin typeface="+mn-lt"/>
              </a:rPr>
              <a:t>Daćemo završnu reč</a:t>
            </a:r>
            <a:endParaRPr lang="en-US" dirty="0">
              <a:latin typeface="+mn-lt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396EC908-83DE-49A7-8769-E1FE437053F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174279" y="3636000"/>
            <a:ext cx="2550242" cy="393192"/>
          </a:xfrm>
          <a:ln>
            <a:noFill/>
          </a:ln>
        </p:spPr>
        <p:txBody>
          <a:bodyPr>
            <a:normAutofit/>
          </a:bodyPr>
          <a:lstStyle/>
          <a:p>
            <a:r>
              <a:rPr lang="sr-Latn-RS" dirty="0" smtClean="0"/>
              <a:t>Zaključak</a:t>
            </a:r>
            <a:endParaRPr lang="en-US" dirty="0">
              <a:latin typeface="Poiret One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87F3D26C-5FDD-47D6-895B-6410482882A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416600" y="4014000"/>
            <a:ext cx="2548800" cy="393192"/>
          </a:xfrm>
          <a:ln>
            <a:noFill/>
          </a:ln>
        </p:spPr>
        <p:txBody>
          <a:bodyPr>
            <a:noAutofit/>
          </a:bodyPr>
          <a:lstStyle/>
          <a:p>
            <a:r>
              <a:rPr lang="sr-Latn-RS" dirty="0" smtClean="0">
                <a:latin typeface="+mn-lt"/>
              </a:rPr>
              <a:t>Prikazaćemo rezultate koje smo postigli</a:t>
            </a:r>
            <a:endParaRPr lang="en-US" dirty="0">
              <a:latin typeface="+mn-lt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AF5B6260-2385-41BD-8D1B-1FCF10CDD7E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15879" y="3639600"/>
            <a:ext cx="2550242" cy="392400"/>
          </a:xfrm>
          <a:ln>
            <a:noFill/>
          </a:ln>
        </p:spPr>
        <p:txBody>
          <a:bodyPr anchor="ctr">
            <a:normAutofit lnSpcReduction="10000"/>
          </a:bodyPr>
          <a:lstStyle/>
          <a:p>
            <a:r>
              <a:rPr lang="sr-Latn-RS" dirty="0" smtClean="0"/>
              <a:t>Rezultati</a:t>
            </a:r>
            <a:endParaRPr lang="en-US" dirty="0">
              <a:latin typeface="Poiret One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B4C9C261-FC07-46C3-9065-7A2FA99C874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416600" y="1231200"/>
            <a:ext cx="2548800" cy="39240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s-ES" dirty="0">
                <a:latin typeface="Poiret One"/>
              </a:rPr>
              <a:t>01</a:t>
            </a:r>
            <a:endParaRPr lang="en-US" dirty="0">
              <a:latin typeface="Poiret One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ADC7F2D0-86BF-4E65-880D-FC157B655171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174279" y="1231200"/>
            <a:ext cx="2550242" cy="392400"/>
          </a:xfrm>
        </p:spPr>
        <p:txBody>
          <a:bodyPr anchor="ctr">
            <a:noAutofit/>
          </a:bodyPr>
          <a:lstStyle/>
          <a:p>
            <a:r>
              <a:rPr lang="es-ES" dirty="0">
                <a:latin typeface="Poiret One"/>
              </a:rPr>
              <a:t>02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0C0CB09-2E05-4FE4-AB75-397027B0BA0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415879" y="3027600"/>
            <a:ext cx="2550242" cy="414984"/>
          </a:xfrm>
        </p:spPr>
        <p:txBody>
          <a:bodyPr anchor="ctr"/>
          <a:lstStyle/>
          <a:p>
            <a:r>
              <a:rPr lang="es-ES" dirty="0">
                <a:latin typeface="Poiret One"/>
              </a:rPr>
              <a:t>03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502FF1A-4FB8-46EB-9235-0140EB8A383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174279" y="3027600"/>
            <a:ext cx="2550242" cy="414984"/>
          </a:xfrm>
        </p:spPr>
        <p:txBody>
          <a:bodyPr anchor="ctr"/>
          <a:lstStyle/>
          <a:p>
            <a:r>
              <a:rPr lang="es-ES" dirty="0">
                <a:latin typeface="Poiret One"/>
              </a:rPr>
              <a:t>04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xmlns="" id="{E0AE02BC-7E72-48E0-8FD4-AEF93B424C54}"/>
              </a:ext>
            </a:extLst>
          </p:cNvPr>
          <p:cNvSpPr txBox="1">
            <a:spLocks/>
          </p:cNvSpPr>
          <p:nvPr/>
        </p:nvSpPr>
        <p:spPr>
          <a:xfrm>
            <a:off x="8024537" y="271203"/>
            <a:ext cx="792000" cy="786937"/>
          </a:xfrm>
          <a:prstGeom prst="rect">
            <a:avLst/>
          </a:prstGeom>
        </p:spPr>
        <p:txBody>
          <a:bodyPr vert="horz" lIns="91440" tIns="45720" rIns="90000" bIns="45720" rtlCol="0">
            <a:prstTxWarp prst="textCircle">
              <a:avLst>
                <a:gd name="adj" fmla="val 114949"/>
              </a:avLst>
            </a:prstTxWarp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Poiret One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Opisa</a:t>
            </a:r>
            <a:r>
              <a:rPr lang="sr-Latn-RS" dirty="0" smtClean="0">
                <a:latin typeface="+mn-lt"/>
              </a:rPr>
              <a:t>ćemo</a:t>
            </a:r>
            <a:r>
              <a:rPr lang="en-US" dirty="0" smtClean="0">
                <a:latin typeface="+mn-lt"/>
              </a:rPr>
              <a:t> problem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motivacij</a:t>
            </a:r>
            <a:r>
              <a:rPr lang="sr-Latn-RS" dirty="0" smtClean="0">
                <a:latin typeface="+mn-lt"/>
              </a:rPr>
              <a:t>u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909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8" grpId="0" animBg="1"/>
      <p:bldP spid="51" grpId="0" animBg="1"/>
      <p:bldP spid="52" grpId="0" animBg="1"/>
      <p:bldP spid="57" grpId="0" animBg="1"/>
      <p:bldP spid="58" grpId="0" animBg="1"/>
      <p:bldP spid="53" grpId="0" animBg="1"/>
      <p:bldP spid="54" grpId="0" animBg="1"/>
      <p:bldP spid="17" grpId="0" build="p"/>
      <p:bldP spid="21" grpId="0" build="p"/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  <p:bldP spid="2" grpId="0" build="p"/>
      <p:bldP spid="3" grpId="0" build="p"/>
      <p:bldP spid="5" grpId="0" build="p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96309D64-E0D3-4349-88CB-CC32523E2E5B}"/>
              </a:ext>
            </a:extLst>
          </p:cNvPr>
          <p:cNvSpPr/>
          <p:nvPr/>
        </p:nvSpPr>
        <p:spPr>
          <a:xfrm>
            <a:off x="6211842" y="155694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01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  <a:ln>
            <a:noFill/>
          </a:ln>
        </p:spPr>
        <p:txBody>
          <a:bodyPr>
            <a:noAutofit/>
          </a:bodyPr>
          <a:lstStyle/>
          <a:p>
            <a:r>
              <a:rPr lang="es-ES" dirty="0" err="1" smtClean="0"/>
              <a:t>Uvod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xmlns="" id="{850FE805-3682-40F5-8C12-11A299A85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00" y="1733550"/>
            <a:ext cx="7696200" cy="128428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+mn-lt"/>
              </a:rPr>
              <a:t>Sposobnost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prepoznavanja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oblika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pokreta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ruke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može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biti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ključna</a:t>
            </a:r>
            <a:r>
              <a:rPr lang="en-US" dirty="0" smtClean="0">
                <a:latin typeface="+mn-lt"/>
              </a:rPr>
              <a:t> u </a:t>
            </a:r>
            <a:r>
              <a:rPr lang="en-US" dirty="0" err="1" smtClean="0">
                <a:latin typeface="+mn-lt"/>
              </a:rPr>
              <a:t>poboljšanju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korisničkog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interfejsa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mnogih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platformi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+mn-lt"/>
              </a:rPr>
              <a:t>Prepoznavanje</a:t>
            </a:r>
            <a:r>
              <a:rPr lang="en-US" dirty="0" smtClean="0">
                <a:latin typeface="+mn-lt"/>
              </a:rPr>
              <a:t> pet </a:t>
            </a:r>
            <a:r>
              <a:rPr lang="en-US" dirty="0" err="1" smtClean="0">
                <a:latin typeface="+mn-lt"/>
              </a:rPr>
              <a:t>razli</a:t>
            </a:r>
            <a:r>
              <a:rPr lang="sr-Latn-RS" dirty="0" smtClean="0">
                <a:latin typeface="+mn-lt"/>
              </a:rPr>
              <a:t>čitih pokreta ruku korisnika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8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96309D64-E0D3-4349-88CB-CC32523E2E5B}"/>
              </a:ext>
            </a:extLst>
          </p:cNvPr>
          <p:cNvSpPr/>
          <p:nvPr/>
        </p:nvSpPr>
        <p:spPr>
          <a:xfrm>
            <a:off x="6211842" y="155694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0</a:t>
            </a:r>
            <a:r>
              <a:rPr lang="sr-Latn-R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  <a:ln>
            <a:noFill/>
          </a:ln>
        </p:spPr>
        <p:txBody>
          <a:bodyPr>
            <a:noAutofit/>
          </a:bodyPr>
          <a:lstStyle/>
          <a:p>
            <a:r>
              <a:rPr lang="sr-Latn-RS" dirty="0" smtClean="0"/>
              <a:t>Rešenje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xmlns="" id="{850FE805-3682-40F5-8C12-11A299A85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00" y="1383746"/>
            <a:ext cx="7696200" cy="128428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Dva potproblema</a:t>
            </a:r>
          </a:p>
          <a:p>
            <a:pPr lvl="1"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Detekcija ruke</a:t>
            </a:r>
          </a:p>
          <a:p>
            <a:pPr lvl="1"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Klasifikacija pokreta</a:t>
            </a:r>
          </a:p>
        </p:txBody>
      </p:sp>
      <p:sp>
        <p:nvSpPr>
          <p:cNvPr id="5" name="Marcador de contenido 11">
            <a:extLst>
              <a:ext uri="{FF2B5EF4-FFF2-40B4-BE49-F238E27FC236}">
                <a16:creationId xmlns:a16="http://schemas.microsoft.com/office/drawing/2014/main" xmlns="" id="{850FE805-3682-40F5-8C12-11A299A85BB7}"/>
              </a:ext>
            </a:extLst>
          </p:cNvPr>
          <p:cNvSpPr txBox="1">
            <a:spLocks/>
          </p:cNvSpPr>
          <p:nvPr/>
        </p:nvSpPr>
        <p:spPr>
          <a:xfrm>
            <a:off x="747425" y="2689886"/>
            <a:ext cx="7696200" cy="1284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 smtClean="0"/>
              <a:t>Skup</a:t>
            </a:r>
            <a:r>
              <a:rPr lang="en-US" sz="1600" dirty="0" smtClean="0"/>
              <a:t> </a:t>
            </a:r>
            <a:r>
              <a:rPr lang="en-US" sz="1600" dirty="0" err="1" smtClean="0"/>
              <a:t>podataka</a:t>
            </a:r>
            <a:endParaRPr kumimoji="0" lang="sr-Latn-R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 smtClean="0"/>
              <a:t>Trening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validacioni</a:t>
            </a:r>
            <a:r>
              <a:rPr lang="en-US" sz="1600" dirty="0" smtClean="0"/>
              <a:t> </a:t>
            </a:r>
            <a:r>
              <a:rPr lang="en-US" sz="1600" dirty="0" err="1" smtClean="0"/>
              <a:t>skup</a:t>
            </a:r>
            <a:r>
              <a:rPr lang="en-US" sz="1600" dirty="0" smtClean="0"/>
              <a:t> </a:t>
            </a:r>
            <a:r>
              <a:rPr lang="en-US" sz="1600" dirty="0" err="1" smtClean="0"/>
              <a:t>preuzeti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Kaggle</a:t>
            </a:r>
            <a:endParaRPr kumimoji="0" lang="sr-Latn-R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Test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skup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ru</a:t>
            </a:r>
            <a:r>
              <a:rPr kumimoji="0" lang="sr-Latn-R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čno kreiran</a:t>
            </a:r>
          </a:p>
        </p:txBody>
      </p:sp>
    </p:spTree>
    <p:extLst>
      <p:ext uri="{BB962C8B-B14F-4D97-AF65-F5344CB8AC3E}">
        <p14:creationId xmlns:p14="http://schemas.microsoft.com/office/powerpoint/2010/main" xmlns="" val="42678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96309D64-E0D3-4349-88CB-CC32523E2E5B}"/>
              </a:ext>
            </a:extLst>
          </p:cNvPr>
          <p:cNvSpPr/>
          <p:nvPr/>
        </p:nvSpPr>
        <p:spPr>
          <a:xfrm>
            <a:off x="6211842" y="155694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0</a:t>
            </a:r>
            <a:r>
              <a:rPr lang="sr-Latn-R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67" y="208783"/>
            <a:ext cx="7696200" cy="3963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pic>
        <p:nvPicPr>
          <p:cNvPr id="7" name="Picture 6" descr="WIN_20180907_15_38_24_Pro_000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938" y="865305"/>
            <a:ext cx="1242342" cy="1242342"/>
          </a:xfrm>
          <a:prstGeom prst="rect">
            <a:avLst/>
          </a:prstGeom>
        </p:spPr>
      </p:pic>
      <p:pic>
        <p:nvPicPr>
          <p:cNvPr id="8" name="Picture 7" descr="WIN_20180907_15_38_24_Pro_000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1976" y="865687"/>
            <a:ext cx="1242000" cy="1242000"/>
          </a:xfrm>
          <a:prstGeom prst="rect">
            <a:avLst/>
          </a:prstGeom>
        </p:spPr>
      </p:pic>
      <p:pic>
        <p:nvPicPr>
          <p:cNvPr id="9" name="Picture 8" descr="WIN_20180907_15_38_24_Pro_000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977" y="865305"/>
            <a:ext cx="1242000" cy="1242000"/>
          </a:xfrm>
          <a:prstGeom prst="rect">
            <a:avLst/>
          </a:prstGeom>
        </p:spPr>
      </p:pic>
      <p:pic>
        <p:nvPicPr>
          <p:cNvPr id="10" name="Picture 9" descr="WIN_20180907_15_43_00_Pro_000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956" y="877580"/>
            <a:ext cx="1242000" cy="1242000"/>
          </a:xfrm>
          <a:prstGeom prst="rect">
            <a:avLst/>
          </a:prstGeom>
        </p:spPr>
      </p:pic>
      <p:pic>
        <p:nvPicPr>
          <p:cNvPr id="11" name="Picture 10" descr="WIN_20180907_15_43_00_Pro_00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189" y="880294"/>
            <a:ext cx="1242000" cy="1242000"/>
          </a:xfrm>
          <a:prstGeom prst="rect">
            <a:avLst/>
          </a:prstGeom>
        </p:spPr>
      </p:pic>
      <p:pic>
        <p:nvPicPr>
          <p:cNvPr id="13" name="Picture 12" descr="WIN_20180907_15_43_00_Pro_0003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9560" y="883007"/>
            <a:ext cx="1242000" cy="1242000"/>
          </a:xfrm>
          <a:prstGeom prst="rect">
            <a:avLst/>
          </a:prstGeom>
        </p:spPr>
      </p:pic>
      <p:pic>
        <p:nvPicPr>
          <p:cNvPr id="14" name="Picture 13" descr="WIN_20180907_15_38_35_Pro_0001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84" y="2293288"/>
            <a:ext cx="1242000" cy="1242000"/>
          </a:xfrm>
          <a:prstGeom prst="rect">
            <a:avLst/>
          </a:prstGeom>
        </p:spPr>
      </p:pic>
      <p:pic>
        <p:nvPicPr>
          <p:cNvPr id="15" name="Picture 14" descr="WIN_20180907_15_38_35_Pro_0003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6255" y="2296002"/>
            <a:ext cx="1242000" cy="1242000"/>
          </a:xfrm>
          <a:prstGeom prst="rect">
            <a:avLst/>
          </a:prstGeom>
        </p:spPr>
      </p:pic>
      <p:pic>
        <p:nvPicPr>
          <p:cNvPr id="16" name="Picture 15" descr="WIN_20180907_15_38_35_Pro_0006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2488" y="2298717"/>
            <a:ext cx="1242000" cy="1242000"/>
          </a:xfrm>
          <a:prstGeom prst="rect">
            <a:avLst/>
          </a:prstGeom>
        </p:spPr>
      </p:pic>
      <p:pic>
        <p:nvPicPr>
          <p:cNvPr id="17" name="Picture 16" descr="WIN_20180907_15_39_54_Pro_00013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02901" y="2311698"/>
            <a:ext cx="1242000" cy="1242000"/>
          </a:xfrm>
          <a:prstGeom prst="rect">
            <a:avLst/>
          </a:prstGeom>
        </p:spPr>
      </p:pic>
      <p:pic>
        <p:nvPicPr>
          <p:cNvPr id="18" name="Picture 17" descr="WIN_20180907_15_39_54_Pro_0004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39135" y="2314413"/>
            <a:ext cx="1242000" cy="1242000"/>
          </a:xfrm>
          <a:prstGeom prst="rect">
            <a:avLst/>
          </a:prstGeom>
        </p:spPr>
      </p:pic>
      <p:pic>
        <p:nvPicPr>
          <p:cNvPr id="19" name="Picture 18" descr="WIN_20180907_15_39_54_Pro_0005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75368" y="2317126"/>
            <a:ext cx="1242000" cy="1242000"/>
          </a:xfrm>
          <a:prstGeom prst="rect">
            <a:avLst/>
          </a:prstGeom>
        </p:spPr>
      </p:pic>
      <p:pic>
        <p:nvPicPr>
          <p:cNvPr id="21" name="Picture 20" descr="WIN_20180907_15_39_51_Pro_00010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5667" y="3778762"/>
            <a:ext cx="1242000" cy="1242000"/>
          </a:xfrm>
          <a:prstGeom prst="rect">
            <a:avLst/>
          </a:prstGeom>
        </p:spPr>
      </p:pic>
      <p:pic>
        <p:nvPicPr>
          <p:cNvPr id="22" name="Picture 21" descr="WIN_20180907_15_39_51_Pro_00020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28036" y="3778762"/>
            <a:ext cx="1242000" cy="1242000"/>
          </a:xfrm>
          <a:prstGeom prst="rect">
            <a:avLst/>
          </a:prstGeom>
        </p:spPr>
      </p:pic>
      <p:pic>
        <p:nvPicPr>
          <p:cNvPr id="23" name="Picture 22" descr="WIN_20180907_15_39_51_Pro_0002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58133" y="3778762"/>
            <a:ext cx="1242000" cy="1242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406938" y="4166963"/>
            <a:ext cx="2307479" cy="61369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78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96309D64-E0D3-4349-88CB-CC32523E2E5B}"/>
              </a:ext>
            </a:extLst>
          </p:cNvPr>
          <p:cNvSpPr/>
          <p:nvPr/>
        </p:nvSpPr>
        <p:spPr>
          <a:xfrm>
            <a:off x="6211842" y="155694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0</a:t>
            </a:r>
            <a:r>
              <a:rPr lang="sr-Latn-R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3963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ruke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sr-Latn-RS" dirty="0" smtClean="0"/>
              <a:t>MediaPipe Hands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xmlns="" id="{850FE805-3682-40F5-8C12-11A299A85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00" y="1733549"/>
            <a:ext cx="7696200" cy="255001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Rešenje za praćenje ruku i prstiju</a:t>
            </a:r>
          </a:p>
          <a:p>
            <a:pPr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Pronalazi 21 značajnu tačku ruke</a:t>
            </a:r>
            <a:endParaRPr lang="en-US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+mn-lt"/>
              </a:rPr>
              <a:t>Sastoji</a:t>
            </a:r>
            <a:r>
              <a:rPr lang="en-US" dirty="0" smtClean="0">
                <a:latin typeface="+mn-lt"/>
              </a:rPr>
              <a:t> se </a:t>
            </a:r>
            <a:r>
              <a:rPr lang="en-US" dirty="0" err="1" smtClean="0">
                <a:latin typeface="+mn-lt"/>
              </a:rPr>
              <a:t>iz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dva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modela</a:t>
            </a:r>
            <a:endParaRPr lang="en-US" dirty="0" smtClean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+mn-lt"/>
              </a:rPr>
              <a:t>Model </a:t>
            </a:r>
            <a:r>
              <a:rPr lang="en-US" dirty="0" err="1" smtClean="0">
                <a:latin typeface="+mn-lt"/>
              </a:rPr>
              <a:t>za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detekciju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dlana</a:t>
            </a:r>
            <a:endParaRPr lang="en-US" dirty="0" smtClean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+mn-lt"/>
              </a:rPr>
              <a:t>Model </a:t>
            </a:r>
            <a:r>
              <a:rPr lang="en-US" dirty="0" err="1" smtClean="0">
                <a:latin typeface="+mn-lt"/>
              </a:rPr>
              <a:t>za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pronala</a:t>
            </a:r>
            <a:r>
              <a:rPr lang="sr-Latn-RS" dirty="0" smtClean="0">
                <a:latin typeface="+mn-lt"/>
              </a:rPr>
              <a:t>ženje značajnih tačaka pomoću prethodnog modela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hand_landmar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1730" y="1947804"/>
            <a:ext cx="4707011" cy="16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78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96309D64-E0D3-4349-88CB-CC32523E2E5B}"/>
              </a:ext>
            </a:extLst>
          </p:cNvPr>
          <p:cNvSpPr/>
          <p:nvPr/>
        </p:nvSpPr>
        <p:spPr>
          <a:xfrm>
            <a:off x="6211842" y="155694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0</a:t>
            </a:r>
            <a:r>
              <a:rPr lang="sr-Latn-R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50" y="626093"/>
            <a:ext cx="7696200" cy="3963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err="1" smtClean="0"/>
              <a:t>Klasifikacija</a:t>
            </a:r>
            <a:r>
              <a:rPr lang="en-US" dirty="0" smtClean="0"/>
              <a:t> </a:t>
            </a:r>
            <a:r>
              <a:rPr lang="en-US" dirty="0" err="1" smtClean="0"/>
              <a:t>pokreta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Konvolucione</a:t>
            </a:r>
            <a:r>
              <a:rPr lang="en-US" dirty="0" smtClean="0"/>
              <a:t> neuron</a:t>
            </a:r>
            <a:r>
              <a:rPr lang="sr-Latn-RS" dirty="0" smtClean="0"/>
              <a:t>sk</a:t>
            </a:r>
            <a:r>
              <a:rPr lang="en-US" dirty="0" smtClean="0"/>
              <a:t>e </a:t>
            </a:r>
            <a:r>
              <a:rPr lang="en-US" dirty="0" err="1" smtClean="0"/>
              <a:t>mr</a:t>
            </a:r>
            <a:r>
              <a:rPr lang="sr-Latn-RS" dirty="0" smtClean="0"/>
              <a:t>eže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xmlns="" id="{850FE805-3682-40F5-8C12-11A299A85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00" y="1733549"/>
            <a:ext cx="7696200" cy="255001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Podaci dobijeni iz MediaPipe prosleđeni konvolucionoj neuronskoj mreži</a:t>
            </a:r>
          </a:p>
          <a:p>
            <a:pPr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Isprobano nekoliko modela</a:t>
            </a:r>
          </a:p>
          <a:p>
            <a:pPr lvl="1"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Z</a:t>
            </a:r>
            <a:r>
              <a:rPr lang="en-US" dirty="0" smtClean="0">
                <a:latin typeface="+mn-lt"/>
              </a:rPr>
              <a:t>F</a:t>
            </a:r>
            <a:r>
              <a:rPr lang="sr-Latn-RS" dirty="0" smtClean="0">
                <a:latin typeface="+mn-lt"/>
              </a:rPr>
              <a:t>Net</a:t>
            </a:r>
          </a:p>
          <a:p>
            <a:pPr lvl="1"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VGG</a:t>
            </a:r>
          </a:p>
          <a:p>
            <a:pPr lvl="1"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Ručno pisan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42678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f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629" y="386626"/>
            <a:ext cx="8704578" cy="2362711"/>
          </a:xfrm>
          <a:prstGeom prst="rect">
            <a:avLst/>
          </a:prstGeom>
        </p:spPr>
      </p:pic>
      <p:pic>
        <p:nvPicPr>
          <p:cNvPr id="6" name="Picture 5" descr="vgg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9677"/>
            <a:ext cx="9144000" cy="224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6719" y="0"/>
            <a:ext cx="309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b="1" dirty="0" smtClean="0"/>
              <a:t>ZFNet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2678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96309D64-E0D3-4349-88CB-CC32523E2E5B}"/>
              </a:ext>
            </a:extLst>
          </p:cNvPr>
          <p:cNvSpPr/>
          <p:nvPr/>
        </p:nvSpPr>
        <p:spPr>
          <a:xfrm>
            <a:off x="6211842" y="155694"/>
            <a:ext cx="786938" cy="786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0</a:t>
            </a:r>
            <a:r>
              <a:rPr lang="sr-Latn-R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65" y="221057"/>
            <a:ext cx="7696200" cy="3963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err="1" smtClean="0"/>
              <a:t>Rezultati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xmlns="" id="{850FE805-3682-40F5-8C12-11A299A85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7763" y="727097"/>
            <a:ext cx="7696200" cy="173380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Evaluacija </a:t>
            </a:r>
            <a:r>
              <a:rPr lang="en-US" dirty="0" err="1" smtClean="0">
                <a:latin typeface="+mn-lt"/>
              </a:rPr>
              <a:t>sa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testnim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skupom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podataka</a:t>
            </a:r>
            <a:r>
              <a:rPr lang="en-US" dirty="0" smtClean="0">
                <a:latin typeface="+mn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+mn-lt"/>
              </a:rPr>
              <a:t>VGG – 58% </a:t>
            </a:r>
            <a:r>
              <a:rPr lang="en-US" dirty="0" err="1" smtClean="0">
                <a:latin typeface="+mn-lt"/>
              </a:rPr>
              <a:t>ta</a:t>
            </a:r>
            <a:r>
              <a:rPr lang="sr-Latn-RS" dirty="0" smtClean="0">
                <a:latin typeface="+mn-lt"/>
              </a:rPr>
              <a:t>čnosti</a:t>
            </a:r>
          </a:p>
          <a:p>
            <a:pPr lvl="1"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ZFNet – 82% tačnosti</a:t>
            </a:r>
          </a:p>
          <a:p>
            <a:pPr lvl="1">
              <a:lnSpc>
                <a:spcPct val="150000"/>
              </a:lnSpc>
            </a:pPr>
            <a:r>
              <a:rPr lang="sr-Latn-RS" dirty="0" smtClean="0">
                <a:latin typeface="+mn-lt"/>
              </a:rPr>
              <a:t>Naš model – 84% tačnosti</a:t>
            </a:r>
          </a:p>
        </p:txBody>
      </p:sp>
      <p:sp>
        <p:nvSpPr>
          <p:cNvPr id="5" name="Marcador de contenido 11">
            <a:extLst>
              <a:ext uri="{FF2B5EF4-FFF2-40B4-BE49-F238E27FC236}">
                <a16:creationId xmlns:a16="http://schemas.microsoft.com/office/drawing/2014/main" xmlns="" id="{850FE805-3682-40F5-8C12-11A299A85BB7}"/>
              </a:ext>
            </a:extLst>
          </p:cNvPr>
          <p:cNvSpPr txBox="1">
            <a:spLocks/>
          </p:cNvSpPr>
          <p:nvPr/>
        </p:nvSpPr>
        <p:spPr>
          <a:xfrm>
            <a:off x="612413" y="2321671"/>
            <a:ext cx="7696200" cy="17338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r-Latn-R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Evaluacija u</a:t>
            </a:r>
            <a:r>
              <a:rPr kumimoji="0" lang="sr-Latn-R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realnom vremenu pomoću web kamere:</a:t>
            </a:r>
          </a:p>
          <a:p>
            <a:pPr marL="628650" lvl="1" indent="-17145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r-Latn-RS" sz="1600" baseline="0" dirty="0" smtClean="0"/>
              <a:t>VGG</a:t>
            </a:r>
            <a:r>
              <a:rPr lang="sr-Latn-RS" sz="1600" dirty="0" smtClean="0"/>
              <a:t> – nije dobro radio</a:t>
            </a:r>
          </a:p>
          <a:p>
            <a:pPr marL="628650" lvl="1" indent="-17145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kumimoji="0" lang="sr-Latn-R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ZFNet</a:t>
            </a:r>
            <a:r>
              <a:rPr kumimoji="0" lang="sr-Latn-R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81% tačnosti</a:t>
            </a:r>
          </a:p>
          <a:p>
            <a:pPr marL="628650" lvl="1" indent="-17145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r-Latn-RS" sz="1600" baseline="0" dirty="0" smtClean="0"/>
              <a:t>Naš</a:t>
            </a:r>
            <a:r>
              <a:rPr lang="sr-Latn-RS" sz="1600" dirty="0" smtClean="0"/>
              <a:t> model – 91% tačnosti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88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rgbClr val="F9F9F1"/>
      </a:lt1>
      <a:dk2>
        <a:srgbClr val="3E4C4C"/>
      </a:dk2>
      <a:lt2>
        <a:srgbClr val="A3D392"/>
      </a:lt2>
      <a:accent1>
        <a:srgbClr val="89C77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0F9265880FE949BE8C3D0F37C1ED3D" ma:contentTypeVersion="2" ma:contentTypeDescription="Crear nuevo documento." ma:contentTypeScope="" ma:versionID="6324523375f5276df15901b2904a8cd9">
  <xsd:schema xmlns:xsd="http://www.w3.org/2001/XMLSchema" xmlns:xs="http://www.w3.org/2001/XMLSchema" xmlns:p="http://schemas.microsoft.com/office/2006/metadata/properties" xmlns:ns3="3f268bcc-9c2a-49f3-9cb3-db7f72c2a58d" targetNamespace="http://schemas.microsoft.com/office/2006/metadata/properties" ma:root="true" ma:fieldsID="8e3f4d39d2faae94feeda0b25b8144f3" ns3:_="">
    <xsd:import namespace="3f268bcc-9c2a-49f3-9cb3-db7f72c2a5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68bcc-9c2a-49f3-9cb3-db7f72c2a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D2616-482F-4E99-BD1E-BF5EB26CA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793DF-674F-4C25-8DD1-2BF3AFB246E6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f268bcc-9c2a-49f3-9cb3-db7f72c2a58d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029A6F5-7966-4245-8D7A-1C8C9B063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268bcc-9c2a-49f3-9cb3-db7f72c2a5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11914</TotalTime>
  <Words>241</Words>
  <Application>Microsoft Office PowerPoint</Application>
  <PresentationFormat>On-screen Show (16:9)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Upravljanje muzičkom platformom Spotify pomoću pokreta ruke</vt:lpstr>
      <vt:lpstr>Sadržaj</vt:lpstr>
      <vt:lpstr>Uvod</vt:lpstr>
      <vt:lpstr>Rešenje</vt:lpstr>
      <vt:lpstr>Skup podataka</vt:lpstr>
      <vt:lpstr>Detekcija ruke  MediaPipe Hands</vt:lpstr>
      <vt:lpstr>Klasifikacija pokreta Konvolucione neuronske mreže</vt:lpstr>
      <vt:lpstr>Slide 8</vt:lpstr>
      <vt:lpstr>Rezultati</vt:lpstr>
      <vt:lpstr>Zaključak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FRAMEWORKS MEETING</dc:title>
  <cp:lastModifiedBy>jo.jevtic999@gmail.com</cp:lastModifiedBy>
  <cp:revision>38</cp:revision>
  <dcterms:created xsi:type="dcterms:W3CDTF">2021-10-12T08:06:43Z</dcterms:created>
  <dcterms:modified xsi:type="dcterms:W3CDTF">2022-02-03T01:38:40Z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0x010100E60F9265880FE949BE8C3D0F37C1ED3D</vt:lpwstr>
  </property>
</Properties>
</file>