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76" r:id="rId2"/>
    <p:sldId id="286" r:id="rId3"/>
    <p:sldId id="257" r:id="rId4"/>
    <p:sldId id="264" r:id="rId5"/>
    <p:sldId id="266" r:id="rId6"/>
    <p:sldId id="265" r:id="rId7"/>
    <p:sldId id="256" r:id="rId8"/>
    <p:sldId id="267" r:id="rId9"/>
    <p:sldId id="259" r:id="rId10"/>
    <p:sldId id="261" r:id="rId11"/>
    <p:sldId id="279" r:id="rId12"/>
    <p:sldId id="277" r:id="rId13"/>
    <p:sldId id="278" r:id="rId14"/>
    <p:sldId id="283" r:id="rId15"/>
    <p:sldId id="284" r:id="rId16"/>
    <p:sldId id="285" r:id="rId17"/>
    <p:sldId id="262" r:id="rId18"/>
    <p:sldId id="287" r:id="rId19"/>
    <p:sldId id="288" r:id="rId20"/>
    <p:sldId id="28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EF1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6" autoAdjust="0"/>
    <p:restoredTop sz="91398" autoAdjust="0"/>
  </p:normalViewPr>
  <p:slideViewPr>
    <p:cSldViewPr>
      <p:cViewPr>
        <p:scale>
          <a:sx n="64" d="100"/>
          <a:sy n="64" d="100"/>
        </p:scale>
        <p:origin x="-3036" y="-12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7EA220-1520-4B7A-A3D4-DEB3BE216828}" type="datetimeFigureOut">
              <a:rPr lang="en-US" smtClean="0"/>
              <a:pPr/>
              <a:t>5/23/2016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981C2E-C258-4B4C-8A08-F05E83FBA482}" type="slidenum">
              <a:rPr lang="en-US" smtClean="0"/>
              <a:pPr/>
              <a:t>‹#›</a:t>
            </a:fld>
            <a:endParaRPr lang="en-US"/>
          </a:p>
        </p:txBody>
      </p:sp>
    </p:spTree>
    <p:extLst>
      <p:ext uri="{BB962C8B-B14F-4D97-AF65-F5344CB8AC3E}">
        <p14:creationId xmlns:p14="http://schemas.microsoft.com/office/powerpoint/2010/main" val="166187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981C2E-C258-4B4C-8A08-F05E83FBA482}"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981C2E-C258-4B4C-8A08-F05E83FBA48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89</a:t>
            </a:r>
            <a:endParaRPr lang="en-US" dirty="0"/>
          </a:p>
        </p:txBody>
      </p:sp>
      <p:sp>
        <p:nvSpPr>
          <p:cNvPr id="4" name="Slide Number Placeholder 3"/>
          <p:cNvSpPr>
            <a:spLocks noGrp="1"/>
          </p:cNvSpPr>
          <p:nvPr>
            <p:ph type="sldNum" sz="quarter" idx="10"/>
          </p:nvPr>
        </p:nvSpPr>
        <p:spPr/>
        <p:txBody>
          <a:bodyPr/>
          <a:lstStyle/>
          <a:p>
            <a:fld id="{E6981C2E-C258-4B4C-8A08-F05E83FBA48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981C2E-C258-4B4C-8A08-F05E83FBA48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981C2E-C258-4B4C-8A08-F05E83FBA48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981C2E-C258-4B4C-8A08-F05E83FBA48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981C2E-C258-4B4C-8A08-F05E83FBA48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CC611F-FEC6-486D-95AC-81B78CE8910F}"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C611F-FEC6-486D-95AC-81B78CE8910F}"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C611F-FEC6-486D-95AC-81B78CE8910F}"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CC611F-FEC6-486D-95AC-81B78CE8910F}"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C611F-FEC6-486D-95AC-81B78CE8910F}"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CC611F-FEC6-486D-95AC-81B78CE8910F}" type="datetimeFigureOut">
              <a:rPr lang="en-US" smtClean="0"/>
              <a:pPr/>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CC611F-FEC6-486D-95AC-81B78CE8910F}" type="datetimeFigureOut">
              <a:rPr lang="en-US" smtClean="0"/>
              <a:pPr/>
              <a:t>5/23/2016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CC611F-FEC6-486D-95AC-81B78CE8910F}" type="datetimeFigureOut">
              <a:rPr lang="en-US" smtClean="0"/>
              <a:pPr/>
              <a:t>5/23/2016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C611F-FEC6-486D-95AC-81B78CE8910F}" type="datetimeFigureOut">
              <a:rPr lang="en-US" smtClean="0"/>
              <a:pPr/>
              <a:t>5/23/2016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C611F-FEC6-486D-95AC-81B78CE8910F}" type="datetimeFigureOut">
              <a:rPr lang="en-US" smtClean="0"/>
              <a:pPr/>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C611F-FEC6-486D-95AC-81B78CE8910F}" type="datetimeFigureOut">
              <a:rPr lang="en-US" smtClean="0"/>
              <a:pPr/>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835BA-7CC8-4856-8D89-E5AB4B494F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r="-5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C611F-FEC6-486D-95AC-81B78CE8910F}" type="datetimeFigureOut">
              <a:rPr lang="en-US" smtClean="0"/>
              <a:pPr/>
              <a:t>5/23/2016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835BA-7CC8-4856-8D89-E5AB4B494F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www.ibdaa.ps/files/image/nnu-seal-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81000"/>
            <a:ext cx="3295650" cy="2986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6225" y="3367868"/>
            <a:ext cx="8077200" cy="461665"/>
          </a:xfrm>
          <a:prstGeom prst="rect">
            <a:avLst/>
          </a:prstGeom>
          <a:noFill/>
        </p:spPr>
        <p:txBody>
          <a:bodyPr wrap="square" rtlCol="0">
            <a:spAutoFit/>
          </a:bodyPr>
          <a:lstStyle/>
          <a:p>
            <a:pPr algn="ctr"/>
            <a:r>
              <a:rPr lang="en-US" sz="2400" b="1" dirty="0" smtClean="0"/>
              <a:t>DWDM TECHNOLOGY PALTEL TOPLOGY FOR PALESTINE </a:t>
            </a:r>
            <a:endParaRPr lang="en-US" sz="2400" b="1" dirty="0"/>
          </a:p>
        </p:txBody>
      </p:sp>
      <p:sp>
        <p:nvSpPr>
          <p:cNvPr id="3" name="TextBox 2"/>
          <p:cNvSpPr txBox="1"/>
          <p:nvPr/>
        </p:nvSpPr>
        <p:spPr>
          <a:xfrm>
            <a:off x="1914525" y="4114800"/>
            <a:ext cx="4800600" cy="707886"/>
          </a:xfrm>
          <a:prstGeom prst="rect">
            <a:avLst/>
          </a:prstGeom>
          <a:noFill/>
        </p:spPr>
        <p:txBody>
          <a:bodyPr wrap="square" rtlCol="0">
            <a:spAutoFit/>
          </a:bodyPr>
          <a:lstStyle/>
          <a:p>
            <a:pPr algn="ctr"/>
            <a:r>
              <a:rPr lang="en-US" sz="2000" b="1" dirty="0" smtClean="0"/>
              <a:t>Prepared by: </a:t>
            </a:r>
          </a:p>
          <a:p>
            <a:r>
              <a:rPr lang="en-US" sz="2000" b="1" dirty="0" err="1" smtClean="0"/>
              <a:t>Nermeen</a:t>
            </a:r>
            <a:r>
              <a:rPr lang="en-US" sz="2000" b="1" dirty="0" smtClean="0"/>
              <a:t> </a:t>
            </a:r>
            <a:r>
              <a:rPr lang="en-US" sz="2000" b="1" dirty="0" err="1" smtClean="0"/>
              <a:t>Saleh</a:t>
            </a:r>
            <a:r>
              <a:rPr lang="en-US" sz="2000" b="1" dirty="0"/>
              <a:t> </a:t>
            </a:r>
            <a:r>
              <a:rPr lang="en-US" sz="2000" b="1" dirty="0" smtClean="0"/>
              <a:t> ,Salma </a:t>
            </a:r>
            <a:r>
              <a:rPr lang="en-US" sz="2000" b="1" dirty="0" err="1" smtClean="0"/>
              <a:t>Soufan</a:t>
            </a:r>
            <a:r>
              <a:rPr lang="en-US" sz="2000" b="1" dirty="0" smtClean="0"/>
              <a:t> ,</a:t>
            </a:r>
            <a:r>
              <a:rPr lang="en-US" sz="2000" b="1" dirty="0" err="1" smtClean="0"/>
              <a:t>Dima</a:t>
            </a:r>
            <a:r>
              <a:rPr lang="en-US" sz="2000" b="1" dirty="0" smtClean="0"/>
              <a:t> Khalil </a:t>
            </a:r>
            <a:endParaRPr lang="en-US" sz="2000" b="1" dirty="0"/>
          </a:p>
        </p:txBody>
      </p:sp>
      <p:sp>
        <p:nvSpPr>
          <p:cNvPr id="4" name="TextBox 3"/>
          <p:cNvSpPr txBox="1"/>
          <p:nvPr/>
        </p:nvSpPr>
        <p:spPr>
          <a:xfrm>
            <a:off x="2185987" y="5101280"/>
            <a:ext cx="4257675" cy="400110"/>
          </a:xfrm>
          <a:prstGeom prst="rect">
            <a:avLst/>
          </a:prstGeom>
          <a:noFill/>
        </p:spPr>
        <p:txBody>
          <a:bodyPr wrap="square" rtlCol="0">
            <a:spAutoFit/>
          </a:bodyPr>
          <a:lstStyle/>
          <a:p>
            <a:r>
              <a:rPr lang="en-US" sz="2000" b="1" dirty="0" smtClean="0"/>
              <a:t>Under Supervision of : </a:t>
            </a:r>
            <a:r>
              <a:rPr lang="en-US" sz="2000" b="1" dirty="0" err="1" smtClean="0"/>
              <a:t>Dr.Yousef</a:t>
            </a:r>
            <a:r>
              <a:rPr lang="en-US" sz="2000" b="1" dirty="0" smtClean="0"/>
              <a:t> </a:t>
            </a:r>
            <a:r>
              <a:rPr lang="en-US" sz="2000" b="1" dirty="0" err="1" smtClean="0"/>
              <a:t>Dama</a:t>
            </a:r>
            <a:r>
              <a:rPr lang="en-US" sz="2000" b="1" dirty="0" smtClean="0"/>
              <a:t> </a:t>
            </a:r>
            <a:endParaRPr 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p:cNvSpPr txBox="1"/>
          <p:nvPr/>
        </p:nvSpPr>
        <p:spPr>
          <a:xfrm>
            <a:off x="838200" y="3276600"/>
            <a:ext cx="4267200" cy="369332"/>
          </a:xfrm>
          <a:prstGeom prst="rect">
            <a:avLst/>
          </a:prstGeom>
          <a:noFill/>
        </p:spPr>
        <p:txBody>
          <a:bodyPr wrap="square" rtlCol="0">
            <a:spAutoFit/>
          </a:bodyPr>
          <a:lstStyle/>
          <a:p>
            <a:endParaRPr lang="en-US" dirty="0"/>
          </a:p>
        </p:txBody>
      </p:sp>
      <p:sp>
        <p:nvSpPr>
          <p:cNvPr id="15" name="TextBox 14"/>
          <p:cNvSpPr txBox="1"/>
          <p:nvPr/>
        </p:nvSpPr>
        <p:spPr>
          <a:xfrm>
            <a:off x="1143000" y="2667000"/>
            <a:ext cx="7848600" cy="1477328"/>
          </a:xfrm>
          <a:prstGeom prst="rect">
            <a:avLst/>
          </a:prstGeom>
          <a:noFill/>
        </p:spPr>
        <p:txBody>
          <a:bodyPr wrap="square" rtlCol="0">
            <a:spAutoFit/>
          </a:bodyPr>
          <a:lstStyle/>
          <a:p>
            <a:pPr algn="just"/>
            <a:r>
              <a:rPr lang="en-US" dirty="0" smtClean="0"/>
              <a:t>In a world where mobile device network additions are growing faster than the population, and machine2mchime device network additions are also growing faster than mobile device additions. The problem of bandwidth is clearly becoming highly important and requires a good solution. So not only does the network needs to grow, but it also needs to grow more cost effectively.</a:t>
            </a:r>
            <a:endParaRPr lang="en-US" dirty="0"/>
          </a:p>
        </p:txBody>
      </p:sp>
      <p:sp>
        <p:nvSpPr>
          <p:cNvPr id="17" name="Rectangle 16"/>
          <p:cNvSpPr/>
          <p:nvPr/>
        </p:nvSpPr>
        <p:spPr>
          <a:xfrm>
            <a:off x="2667000" y="5943600"/>
            <a:ext cx="6096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10200" y="4267200"/>
            <a:ext cx="609600" cy="2362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3352800" y="5638800"/>
            <a:ext cx="609600" cy="990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38600" y="5105400"/>
            <a:ext cx="609600" cy="1524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724400" y="4648200"/>
            <a:ext cx="609600" cy="1981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0" y="-102307"/>
            <a:ext cx="9144000" cy="2083507"/>
            <a:chOff x="0" y="-102307"/>
            <a:chExt cx="9144000" cy="2083507"/>
          </a:xfrm>
        </p:grpSpPr>
        <p:pic>
          <p:nvPicPr>
            <p:cNvPr id="3076" name="Picture 4"/>
            <p:cNvPicPr>
              <a:picLocks noChangeAspect="1" noChangeArrowheads="1"/>
            </p:cNvPicPr>
            <p:nvPr/>
          </p:nvPicPr>
          <p:blipFill>
            <a:blip r:embed="rId2" cstate="print"/>
            <a:srcRect/>
            <a:stretch>
              <a:fillRect/>
            </a:stretch>
          </p:blipFill>
          <p:spPr bwMode="auto">
            <a:xfrm>
              <a:off x="0" y="0"/>
              <a:ext cx="9144000" cy="1981200"/>
            </a:xfrm>
            <a:prstGeom prst="rect">
              <a:avLst/>
            </a:prstGeom>
            <a:noFill/>
            <a:ln w="9525">
              <a:noFill/>
              <a:miter lim="800000"/>
              <a:headEnd/>
              <a:tailEnd/>
            </a:ln>
          </p:spPr>
        </p:pic>
        <p:sp>
          <p:nvSpPr>
            <p:cNvPr id="5" name="TextBox 4"/>
            <p:cNvSpPr txBox="1"/>
            <p:nvPr/>
          </p:nvSpPr>
          <p:spPr>
            <a:xfrm rot="18850149">
              <a:off x="1066457" y="518923"/>
              <a:ext cx="1094360" cy="461665"/>
            </a:xfrm>
            <a:prstGeom prst="rect">
              <a:avLst/>
            </a:prstGeom>
            <a:noFill/>
          </p:spPr>
          <p:txBody>
            <a:bodyPr wrap="square" rtlCol="0">
              <a:spAutoFit/>
            </a:bodyPr>
            <a:lstStyle/>
            <a:p>
              <a:r>
                <a:rPr lang="en-US" sz="2400" dirty="0" smtClean="0"/>
                <a:t>WE</a:t>
              </a:r>
              <a:endParaRPr lang="en-US" sz="2400" dirty="0"/>
            </a:p>
          </p:txBody>
        </p:sp>
        <p:sp>
          <p:nvSpPr>
            <p:cNvPr id="7" name="TextBox 6"/>
            <p:cNvSpPr txBox="1"/>
            <p:nvPr/>
          </p:nvSpPr>
          <p:spPr>
            <a:xfrm rot="18728405">
              <a:off x="2618617" y="495983"/>
              <a:ext cx="1115858" cy="461665"/>
            </a:xfrm>
            <a:prstGeom prst="rect">
              <a:avLst/>
            </a:prstGeom>
            <a:noFill/>
          </p:spPr>
          <p:txBody>
            <a:bodyPr wrap="square" rtlCol="0">
              <a:spAutoFit/>
            </a:bodyPr>
            <a:lstStyle/>
            <a:p>
              <a:r>
                <a:rPr lang="en-US" sz="2400" dirty="0" smtClean="0"/>
                <a:t>ARE</a:t>
              </a:r>
              <a:endParaRPr lang="en-US" sz="2400" dirty="0"/>
            </a:p>
          </p:txBody>
        </p:sp>
        <p:sp>
          <p:nvSpPr>
            <p:cNvPr id="8" name="TextBox 7"/>
            <p:cNvSpPr txBox="1"/>
            <p:nvPr/>
          </p:nvSpPr>
          <p:spPr>
            <a:xfrm rot="18934790">
              <a:off x="3821200" y="544647"/>
              <a:ext cx="1689168" cy="461665"/>
            </a:xfrm>
            <a:prstGeom prst="rect">
              <a:avLst/>
            </a:prstGeom>
            <a:noFill/>
          </p:spPr>
          <p:txBody>
            <a:bodyPr wrap="square" rtlCol="0">
              <a:spAutoFit/>
            </a:bodyPr>
            <a:lstStyle/>
            <a:p>
              <a:r>
                <a:rPr lang="en-US" sz="2400" dirty="0" smtClean="0"/>
                <a:t>RUNNING</a:t>
              </a:r>
              <a:endParaRPr lang="en-US" sz="2400" dirty="0"/>
            </a:p>
          </p:txBody>
        </p:sp>
        <p:sp>
          <p:nvSpPr>
            <p:cNvPr id="9" name="TextBox 8"/>
            <p:cNvSpPr txBox="1"/>
            <p:nvPr/>
          </p:nvSpPr>
          <p:spPr>
            <a:xfrm rot="18993081">
              <a:off x="5538283" y="418042"/>
              <a:ext cx="1676400" cy="738664"/>
            </a:xfrm>
            <a:prstGeom prst="rect">
              <a:avLst/>
            </a:prstGeom>
            <a:noFill/>
          </p:spPr>
          <p:txBody>
            <a:bodyPr wrap="square" rtlCol="0">
              <a:spAutoFit/>
            </a:bodyPr>
            <a:lstStyle/>
            <a:p>
              <a:r>
                <a:rPr lang="en-US" sz="2400" dirty="0" smtClean="0"/>
                <a:t>OUT OF</a:t>
              </a:r>
            </a:p>
            <a:p>
              <a:endParaRPr lang="en-US" dirty="0"/>
            </a:p>
          </p:txBody>
        </p:sp>
        <p:sp>
          <p:nvSpPr>
            <p:cNvPr id="11" name="TextBox 10"/>
            <p:cNvSpPr txBox="1"/>
            <p:nvPr/>
          </p:nvSpPr>
          <p:spPr>
            <a:xfrm rot="18883645">
              <a:off x="6736307" y="581260"/>
              <a:ext cx="1828800" cy="461665"/>
            </a:xfrm>
            <a:prstGeom prst="rect">
              <a:avLst/>
            </a:prstGeom>
            <a:noFill/>
          </p:spPr>
          <p:txBody>
            <a:bodyPr wrap="square" rtlCol="0">
              <a:spAutoFit/>
            </a:bodyPr>
            <a:lstStyle/>
            <a:p>
              <a:r>
                <a:rPr lang="en-US" sz="2400" dirty="0" smtClean="0"/>
                <a:t>BANDWIDTH</a:t>
              </a:r>
              <a:endParaRPr lang="en-US" sz="2400" dirty="0"/>
            </a:p>
          </p:txBody>
        </p:sp>
      </p:grpSp>
      <p:pic>
        <p:nvPicPr>
          <p:cNvPr id="3074" name="Picture 2"/>
          <p:cNvPicPr>
            <a:picLocks noChangeAspect="1" noChangeArrowheads="1"/>
          </p:cNvPicPr>
          <p:nvPr/>
        </p:nvPicPr>
        <p:blipFill>
          <a:blip r:embed="rId3" cstate="print"/>
          <a:srcRect/>
          <a:stretch>
            <a:fillRect/>
          </a:stretch>
        </p:blipFill>
        <p:spPr bwMode="auto">
          <a:xfrm>
            <a:off x="76200" y="1905000"/>
            <a:ext cx="990600" cy="990600"/>
          </a:xfrm>
          <a:prstGeom prst="rect">
            <a:avLst/>
          </a:prstGeom>
          <a:noFill/>
          <a:ln w="9525">
            <a:noFill/>
            <a:miter lim="800000"/>
            <a:headEnd/>
            <a:tailEnd/>
          </a:ln>
        </p:spPr>
      </p:pic>
      <p:sp>
        <p:nvSpPr>
          <p:cNvPr id="13" name="TextBox 12"/>
          <p:cNvSpPr txBox="1"/>
          <p:nvPr/>
        </p:nvSpPr>
        <p:spPr>
          <a:xfrm>
            <a:off x="609600" y="2083713"/>
            <a:ext cx="2819400" cy="461665"/>
          </a:xfrm>
          <a:prstGeom prst="rect">
            <a:avLst/>
          </a:prstGeom>
          <a:noFill/>
        </p:spPr>
        <p:txBody>
          <a:bodyPr wrap="square" rtlCol="0">
            <a:spAutoFit/>
          </a:bodyPr>
          <a:lstStyle/>
          <a:p>
            <a:r>
              <a:rPr lang="en-US" sz="2400" dirty="0" smtClean="0">
                <a:solidFill>
                  <a:srgbClr val="00B0F0"/>
                </a:solidFill>
              </a:rPr>
              <a:t>INTRODUCTION</a:t>
            </a:r>
            <a:endParaRPr lang="en-US" sz="2400" dirty="0">
              <a:solidFill>
                <a:srgbClr val="00B0F0"/>
              </a:solidFill>
            </a:endParaRPr>
          </a:p>
        </p:txBody>
      </p:sp>
      <p:sp>
        <p:nvSpPr>
          <p:cNvPr id="19" name="TextBox 18"/>
          <p:cNvSpPr txBox="1"/>
          <p:nvPr/>
        </p:nvSpPr>
        <p:spPr>
          <a:xfrm>
            <a:off x="8162769" y="6324600"/>
            <a:ext cx="685800" cy="369332"/>
          </a:xfrm>
          <a:prstGeom prst="rect">
            <a:avLst/>
          </a:prstGeom>
          <a:noFill/>
        </p:spPr>
        <p:txBody>
          <a:bodyPr wrap="square" rtlCol="0">
            <a:spAutoFit/>
          </a:bodyPr>
          <a:lstStyle/>
          <a:p>
            <a:r>
              <a:rPr lang="en-US" dirty="0" smtClean="0"/>
              <a:t>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0-#ppt_w/2"/>
                                          </p:val>
                                        </p:tav>
                                        <p:tav tm="100000">
                                          <p:val>
                                            <p:strVal val="#ppt_x"/>
                                          </p:val>
                                        </p:tav>
                                      </p:tavLst>
                                    </p:anim>
                                    <p:anim calcmode="lin" valueType="num">
                                      <p:cBhvr additive="base">
                                        <p:cTn id="13"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1+#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slide(fromBottom)">
                                      <p:cBhvr>
                                        <p:cTn id="30" dur="2000"/>
                                        <p:tgtEl>
                                          <p:spTgt spid="1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slide(fromBottom)">
                                      <p:cBhvr>
                                        <p:cTn id="33" dur="2000"/>
                                        <p:tgtEl>
                                          <p:spTgt spid="21"/>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slide(fromBottom)">
                                      <p:cBhvr>
                                        <p:cTn id="36" dur="2000"/>
                                        <p:tgtEl>
                                          <p:spTgt spid="22"/>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slide(fromBottom)">
                                      <p:cBhvr>
                                        <p:cTn id="39" dur="2000"/>
                                        <p:tgtEl>
                                          <p:spTgt spid="23"/>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lide(fromBottom)">
                                      <p:cBhvr>
                                        <p:cTn id="4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animBg="1"/>
      <p:bldP spid="21" grpId="0" animBg="1"/>
      <p:bldP spid="22" grpId="0" animBg="1"/>
      <p:bldP spid="23"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http://www.teejr.com/wp-content/uploads/2015/04/cost1.jpg"/>
          <p:cNvPicPr>
            <a:picLocks noChangeAspect="1" noChangeArrowheads="1"/>
          </p:cNvPicPr>
          <p:nvPr/>
        </p:nvPicPr>
        <p:blipFill>
          <a:blip r:embed="rId3" cstate="print"/>
          <a:srcRect/>
          <a:stretch>
            <a:fillRect/>
          </a:stretch>
        </p:blipFill>
        <p:spPr bwMode="auto">
          <a:xfrm>
            <a:off x="4572000" y="0"/>
            <a:ext cx="4572000" cy="6858000"/>
          </a:xfrm>
          <a:prstGeom prst="rect">
            <a:avLst/>
          </a:prstGeom>
          <a:noFill/>
        </p:spPr>
      </p:pic>
      <p:pic>
        <p:nvPicPr>
          <p:cNvPr id="5" name="Picture 2"/>
          <p:cNvPicPr>
            <a:picLocks noChangeAspect="1" noChangeArrowheads="1"/>
          </p:cNvPicPr>
          <p:nvPr/>
        </p:nvPicPr>
        <p:blipFill>
          <a:blip r:embed="rId4" cstate="print"/>
          <a:srcRect/>
          <a:stretch>
            <a:fillRect/>
          </a:stretch>
        </p:blipFill>
        <p:spPr bwMode="auto">
          <a:xfrm>
            <a:off x="76200" y="152400"/>
            <a:ext cx="990600" cy="990600"/>
          </a:xfrm>
          <a:prstGeom prst="rect">
            <a:avLst/>
          </a:prstGeom>
          <a:noFill/>
          <a:ln w="9525">
            <a:noFill/>
            <a:miter lim="800000"/>
            <a:headEnd/>
            <a:tailEnd/>
          </a:ln>
        </p:spPr>
      </p:pic>
      <p:sp>
        <p:nvSpPr>
          <p:cNvPr id="6" name="TextBox 5"/>
          <p:cNvSpPr txBox="1"/>
          <p:nvPr/>
        </p:nvSpPr>
        <p:spPr>
          <a:xfrm>
            <a:off x="609600" y="376535"/>
            <a:ext cx="3886200" cy="461665"/>
          </a:xfrm>
          <a:prstGeom prst="rect">
            <a:avLst/>
          </a:prstGeom>
          <a:noFill/>
        </p:spPr>
        <p:txBody>
          <a:bodyPr wrap="square" rtlCol="0">
            <a:spAutoFit/>
          </a:bodyPr>
          <a:lstStyle/>
          <a:p>
            <a:r>
              <a:rPr lang="en-US" sz="2400" dirty="0" smtClean="0">
                <a:solidFill>
                  <a:srgbClr val="00B0F0"/>
                </a:solidFill>
              </a:rPr>
              <a:t>Data granularity:</a:t>
            </a:r>
          </a:p>
        </p:txBody>
      </p:sp>
      <p:sp>
        <p:nvSpPr>
          <p:cNvPr id="7" name="TextBox 6"/>
          <p:cNvSpPr txBox="1"/>
          <p:nvPr/>
        </p:nvSpPr>
        <p:spPr>
          <a:xfrm>
            <a:off x="1066800" y="1981201"/>
            <a:ext cx="3352800" cy="4154984"/>
          </a:xfrm>
          <a:prstGeom prst="rect">
            <a:avLst/>
          </a:prstGeom>
          <a:noFill/>
        </p:spPr>
        <p:txBody>
          <a:bodyPr wrap="square" rtlCol="0">
            <a:spAutoFit/>
          </a:bodyPr>
          <a:lstStyle/>
          <a:p>
            <a:pPr algn="just"/>
            <a:r>
              <a:rPr lang="en-US" sz="2400" dirty="0" smtClean="0"/>
              <a:t>There are two solutions available for providing higher bandwidth and so solve the problem of higher bandwidth.</a:t>
            </a:r>
          </a:p>
          <a:p>
            <a:pPr algn="just"/>
            <a:endParaRPr lang="en-US" sz="2400" dirty="0" smtClean="0"/>
          </a:p>
          <a:p>
            <a:pPr algn="just">
              <a:buFont typeface="Arial" pitchFamily="34" charset="0"/>
              <a:buChar char="•"/>
            </a:pPr>
            <a:r>
              <a:rPr lang="en-US" sz="2400" dirty="0" smtClean="0"/>
              <a:t> Replace the 44 wavelength with 88 wavelengths</a:t>
            </a:r>
          </a:p>
          <a:p>
            <a:pPr algn="just">
              <a:buFont typeface="Arial" pitchFamily="34" charset="0"/>
              <a:buChar char="•"/>
            </a:pPr>
            <a:r>
              <a:rPr lang="en-US" sz="2400" dirty="0" smtClean="0"/>
              <a:t>Replace the 10g cards with 100g cards</a:t>
            </a:r>
          </a:p>
        </p:txBody>
      </p:sp>
      <p:sp>
        <p:nvSpPr>
          <p:cNvPr id="8" name="TextBox 7"/>
          <p:cNvSpPr txBox="1"/>
          <p:nvPr/>
        </p:nvSpPr>
        <p:spPr>
          <a:xfrm>
            <a:off x="1066800" y="914400"/>
            <a:ext cx="2514600" cy="954107"/>
          </a:xfrm>
          <a:prstGeom prst="rect">
            <a:avLst/>
          </a:prstGeom>
          <a:noFill/>
        </p:spPr>
        <p:txBody>
          <a:bodyPr wrap="square" rtlCol="0">
            <a:spAutoFit/>
          </a:bodyPr>
          <a:lstStyle/>
          <a:p>
            <a:r>
              <a:rPr lang="en-US" sz="2800" b="1" dirty="0" smtClean="0">
                <a:solidFill>
                  <a:srgbClr val="00B0F0"/>
                </a:solidFill>
              </a:rPr>
              <a:t>which cost less to deploy </a:t>
            </a:r>
            <a:endParaRPr lang="en-US" sz="2800" dirty="0"/>
          </a:p>
        </p:txBody>
      </p:sp>
      <p:sp>
        <p:nvSpPr>
          <p:cNvPr id="9" name="TextBox 8"/>
          <p:cNvSpPr txBox="1"/>
          <p:nvPr/>
        </p:nvSpPr>
        <p:spPr>
          <a:xfrm>
            <a:off x="8162769" y="6324600"/>
            <a:ext cx="685800" cy="369332"/>
          </a:xfrm>
          <a:prstGeom prst="rect">
            <a:avLst/>
          </a:prstGeom>
          <a:noFill/>
        </p:spPr>
        <p:txBody>
          <a:bodyPr wrap="square" rtlCol="0">
            <a:spAutoFit/>
          </a:bodyPr>
          <a:lstStyle/>
          <a:p>
            <a:r>
              <a:rPr lang="en-US" dirty="0" smtClean="0"/>
              <a:t>10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81"/>
          <p:cNvGrpSpPr/>
          <p:nvPr/>
        </p:nvGrpSpPr>
        <p:grpSpPr>
          <a:xfrm>
            <a:off x="1143000" y="304800"/>
            <a:ext cx="4114800" cy="6132731"/>
            <a:chOff x="2209800" y="228600"/>
            <a:chExt cx="4114800" cy="6132731"/>
          </a:xfrm>
        </p:grpSpPr>
        <p:pic>
          <p:nvPicPr>
            <p:cNvPr id="4098" name="Picture 2"/>
            <p:cNvPicPr>
              <a:picLocks noChangeAspect="1" noChangeArrowheads="1"/>
            </p:cNvPicPr>
            <p:nvPr/>
          </p:nvPicPr>
          <p:blipFill>
            <a:blip r:embed="rId2" cstate="print"/>
            <a:srcRect/>
            <a:stretch>
              <a:fillRect/>
            </a:stretch>
          </p:blipFill>
          <p:spPr bwMode="auto">
            <a:xfrm>
              <a:off x="2362200" y="228600"/>
              <a:ext cx="3657600" cy="3124200"/>
            </a:xfrm>
            <a:prstGeom prst="rect">
              <a:avLst/>
            </a:prstGeom>
            <a:noFill/>
            <a:ln w="9525">
              <a:noFill/>
              <a:miter lim="800000"/>
              <a:headEnd/>
              <a:tailEnd/>
            </a:ln>
          </p:spPr>
        </p:pic>
        <p:sp>
          <p:nvSpPr>
            <p:cNvPr id="7" name="TextBox 6"/>
            <p:cNvSpPr txBox="1"/>
            <p:nvPr/>
          </p:nvSpPr>
          <p:spPr>
            <a:xfrm>
              <a:off x="3276600" y="685800"/>
              <a:ext cx="1676400" cy="830997"/>
            </a:xfrm>
            <a:prstGeom prst="rect">
              <a:avLst/>
            </a:prstGeom>
            <a:noFill/>
          </p:spPr>
          <p:txBody>
            <a:bodyPr wrap="square" rtlCol="0">
              <a:spAutoFit/>
            </a:bodyPr>
            <a:lstStyle/>
            <a:p>
              <a:pPr algn="ctr"/>
              <a:r>
                <a:rPr lang="en-US" sz="2400" dirty="0" smtClean="0"/>
                <a:t>Solution number 1</a:t>
              </a:r>
              <a:endParaRPr lang="en-US" sz="2400" dirty="0"/>
            </a:p>
          </p:txBody>
        </p:sp>
        <p:sp>
          <p:nvSpPr>
            <p:cNvPr id="10" name="TextBox 9"/>
            <p:cNvSpPr txBox="1"/>
            <p:nvPr/>
          </p:nvSpPr>
          <p:spPr>
            <a:xfrm>
              <a:off x="3276600" y="1600200"/>
              <a:ext cx="1828800" cy="923330"/>
            </a:xfrm>
            <a:prstGeom prst="rect">
              <a:avLst/>
            </a:prstGeom>
            <a:noFill/>
          </p:spPr>
          <p:txBody>
            <a:bodyPr wrap="square" rtlCol="0">
              <a:spAutoFit/>
            </a:bodyPr>
            <a:lstStyle/>
            <a:p>
              <a:pPr algn="just"/>
              <a:r>
                <a:rPr lang="en-US" b="1" dirty="0" smtClean="0"/>
                <a:t>Replace the 44 wavelength with 88 wavelengths</a:t>
              </a:r>
              <a:endParaRPr lang="en-US" b="1" dirty="0"/>
            </a:p>
          </p:txBody>
        </p:sp>
        <p:sp>
          <p:nvSpPr>
            <p:cNvPr id="12" name="TextBox 11"/>
            <p:cNvSpPr txBox="1"/>
            <p:nvPr/>
          </p:nvSpPr>
          <p:spPr>
            <a:xfrm>
              <a:off x="2514600" y="3429000"/>
              <a:ext cx="1066800" cy="461665"/>
            </a:xfrm>
            <a:prstGeom prst="rect">
              <a:avLst/>
            </a:prstGeom>
            <a:noFill/>
          </p:spPr>
          <p:txBody>
            <a:bodyPr wrap="square" rtlCol="0">
              <a:spAutoFit/>
            </a:bodyPr>
            <a:lstStyle/>
            <a:p>
              <a:r>
                <a:rPr lang="en-US" sz="2400" dirty="0" smtClean="0"/>
                <a:t>PROS</a:t>
              </a:r>
              <a:endParaRPr lang="en-US" sz="2400" dirty="0"/>
            </a:p>
          </p:txBody>
        </p:sp>
        <p:sp>
          <p:nvSpPr>
            <p:cNvPr id="13" name="TextBox 12"/>
            <p:cNvSpPr txBox="1"/>
            <p:nvPr/>
          </p:nvSpPr>
          <p:spPr>
            <a:xfrm>
              <a:off x="4876800" y="3429000"/>
              <a:ext cx="1066800" cy="461665"/>
            </a:xfrm>
            <a:prstGeom prst="rect">
              <a:avLst/>
            </a:prstGeom>
            <a:noFill/>
          </p:spPr>
          <p:txBody>
            <a:bodyPr wrap="square" rtlCol="0">
              <a:spAutoFit/>
            </a:bodyPr>
            <a:lstStyle/>
            <a:p>
              <a:r>
                <a:rPr lang="en-US" sz="2400" dirty="0" smtClean="0"/>
                <a:t>CONS</a:t>
              </a:r>
              <a:endParaRPr lang="en-US" sz="2400" dirty="0"/>
            </a:p>
          </p:txBody>
        </p:sp>
        <p:cxnSp>
          <p:nvCxnSpPr>
            <p:cNvPr id="17" name="Straight Connector 16"/>
            <p:cNvCxnSpPr/>
            <p:nvPr/>
          </p:nvCxnSpPr>
          <p:spPr>
            <a:xfrm>
              <a:off x="2286000" y="3810000"/>
              <a:ext cx="1219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24400" y="3810000"/>
              <a:ext cx="1143000" cy="0"/>
            </a:xfrm>
            <a:prstGeom prst="line">
              <a:avLst/>
            </a:prstGeom>
            <a:ln w="50800">
              <a:solidFill>
                <a:srgbClr val="EF172C"/>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09800" y="3962400"/>
              <a:ext cx="2209800" cy="646331"/>
            </a:xfrm>
            <a:prstGeom prst="rect">
              <a:avLst/>
            </a:prstGeom>
            <a:noFill/>
          </p:spPr>
          <p:txBody>
            <a:bodyPr wrap="square" rtlCol="0">
              <a:spAutoFit/>
            </a:bodyPr>
            <a:lstStyle/>
            <a:p>
              <a:r>
                <a:rPr lang="en-US" dirty="0" smtClean="0"/>
                <a:t>more robust to channel impairments</a:t>
              </a:r>
              <a:endParaRPr lang="en-US" dirty="0"/>
            </a:p>
          </p:txBody>
        </p:sp>
        <p:sp>
          <p:nvSpPr>
            <p:cNvPr id="23" name="TextBox 22"/>
            <p:cNvSpPr txBox="1"/>
            <p:nvPr/>
          </p:nvSpPr>
          <p:spPr>
            <a:xfrm>
              <a:off x="2286000" y="4800600"/>
              <a:ext cx="1295400" cy="646331"/>
            </a:xfrm>
            <a:prstGeom prst="rect">
              <a:avLst/>
            </a:prstGeom>
            <a:noFill/>
          </p:spPr>
          <p:txBody>
            <a:bodyPr wrap="square" rtlCol="0">
              <a:spAutoFit/>
            </a:bodyPr>
            <a:lstStyle/>
            <a:p>
              <a:r>
                <a:rPr lang="en-US" dirty="0" smtClean="0"/>
                <a:t>requires low OSNR</a:t>
              </a:r>
              <a:endParaRPr lang="en-US" dirty="0"/>
            </a:p>
          </p:txBody>
        </p:sp>
        <p:sp>
          <p:nvSpPr>
            <p:cNvPr id="24" name="TextBox 23"/>
            <p:cNvSpPr txBox="1"/>
            <p:nvPr/>
          </p:nvSpPr>
          <p:spPr>
            <a:xfrm>
              <a:off x="2362200" y="5715000"/>
              <a:ext cx="1143000" cy="646331"/>
            </a:xfrm>
            <a:prstGeom prst="rect">
              <a:avLst/>
            </a:prstGeom>
            <a:noFill/>
          </p:spPr>
          <p:txBody>
            <a:bodyPr wrap="square" rtlCol="0">
              <a:spAutoFit/>
            </a:bodyPr>
            <a:lstStyle/>
            <a:p>
              <a:r>
                <a:rPr lang="en-US" dirty="0" smtClean="0"/>
                <a:t>more flexible</a:t>
              </a:r>
              <a:endParaRPr lang="en-US" dirty="0"/>
            </a:p>
          </p:txBody>
        </p:sp>
        <p:sp>
          <p:nvSpPr>
            <p:cNvPr id="25" name="TextBox 24"/>
            <p:cNvSpPr txBox="1"/>
            <p:nvPr/>
          </p:nvSpPr>
          <p:spPr>
            <a:xfrm>
              <a:off x="4648200" y="3962400"/>
              <a:ext cx="1676400" cy="646331"/>
            </a:xfrm>
            <a:prstGeom prst="rect">
              <a:avLst/>
            </a:prstGeom>
            <a:noFill/>
          </p:spPr>
          <p:txBody>
            <a:bodyPr wrap="square" rtlCol="0">
              <a:spAutoFit/>
            </a:bodyPr>
            <a:lstStyle/>
            <a:p>
              <a:r>
                <a:rPr lang="en-US" dirty="0" smtClean="0"/>
                <a:t>new equipment installations</a:t>
              </a:r>
              <a:endParaRPr lang="en-US" dirty="0"/>
            </a:p>
          </p:txBody>
        </p:sp>
        <p:sp>
          <p:nvSpPr>
            <p:cNvPr id="26" name="TextBox 25"/>
            <p:cNvSpPr txBox="1"/>
            <p:nvPr/>
          </p:nvSpPr>
          <p:spPr>
            <a:xfrm>
              <a:off x="4648200" y="4715470"/>
              <a:ext cx="1600200" cy="923330"/>
            </a:xfrm>
            <a:prstGeom prst="rect">
              <a:avLst/>
            </a:prstGeom>
            <a:noFill/>
          </p:spPr>
          <p:txBody>
            <a:bodyPr wrap="square" rtlCol="0">
              <a:spAutoFit/>
            </a:bodyPr>
            <a:lstStyle/>
            <a:p>
              <a:r>
                <a:rPr lang="en-US" dirty="0" smtClean="0"/>
                <a:t>planning and deployment costs</a:t>
              </a:r>
              <a:endParaRPr lang="en-US" dirty="0"/>
            </a:p>
          </p:txBody>
        </p:sp>
      </p:grpSp>
      <p:sp>
        <p:nvSpPr>
          <p:cNvPr id="85" name="TextBox 84"/>
          <p:cNvSpPr txBox="1"/>
          <p:nvPr/>
        </p:nvSpPr>
        <p:spPr>
          <a:xfrm>
            <a:off x="5562600" y="762000"/>
            <a:ext cx="3276600" cy="2677656"/>
          </a:xfrm>
          <a:prstGeom prst="rect">
            <a:avLst/>
          </a:prstGeom>
          <a:noFill/>
        </p:spPr>
        <p:txBody>
          <a:bodyPr wrap="square" rtlCol="0">
            <a:spAutoFit/>
          </a:bodyPr>
          <a:lstStyle/>
          <a:p>
            <a:pPr algn="just"/>
            <a:r>
              <a:rPr lang="en-US" sz="2400" u="sng" dirty="0" smtClean="0"/>
              <a:t>Despite the </a:t>
            </a:r>
            <a:r>
              <a:rPr lang="en-US" sz="2400" u="sng" dirty="0" err="1" smtClean="0"/>
              <a:t>adavntages</a:t>
            </a:r>
            <a:r>
              <a:rPr lang="en-US" sz="2400" u="sng" dirty="0" smtClean="0"/>
              <a:t> mentioned before , it is not very recommended because changing the whole infrastructure is not an easy task and costly.</a:t>
            </a:r>
            <a:endParaRPr lang="en-US" sz="2400" u="sng" dirty="0"/>
          </a:p>
        </p:txBody>
      </p:sp>
      <p:pic>
        <p:nvPicPr>
          <p:cNvPr id="4102" name="Picture 6" descr="http://nextlevelremodeling.com/wp-content/uploads/2013/02/remodeling-south-jersey-cost-vs-value-275x300.jpg"/>
          <p:cNvPicPr>
            <a:picLocks noChangeAspect="1" noChangeArrowheads="1"/>
          </p:cNvPicPr>
          <p:nvPr/>
        </p:nvPicPr>
        <p:blipFill>
          <a:blip r:embed="rId3" cstate="print"/>
          <a:srcRect/>
          <a:stretch>
            <a:fillRect/>
          </a:stretch>
        </p:blipFill>
        <p:spPr bwMode="auto">
          <a:xfrm>
            <a:off x="5943600" y="3429000"/>
            <a:ext cx="2619375" cy="2857500"/>
          </a:xfrm>
          <a:prstGeom prst="rect">
            <a:avLst/>
          </a:prstGeom>
          <a:noFill/>
        </p:spPr>
      </p:pic>
      <p:sp>
        <p:nvSpPr>
          <p:cNvPr id="18" name="TextBox 17"/>
          <p:cNvSpPr txBox="1"/>
          <p:nvPr/>
        </p:nvSpPr>
        <p:spPr>
          <a:xfrm>
            <a:off x="8162769" y="6324600"/>
            <a:ext cx="685800" cy="369332"/>
          </a:xfrm>
          <a:prstGeom prst="rect">
            <a:avLst/>
          </a:prstGeom>
          <a:noFill/>
        </p:spPr>
        <p:txBody>
          <a:bodyPr wrap="square" rtlCol="0">
            <a:spAutoFit/>
          </a:bodyPr>
          <a:lstStyle/>
          <a:p>
            <a:r>
              <a:rPr lang="en-US" dirty="0" smtClean="0"/>
              <a:t>11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304800" y="0"/>
            <a:ext cx="3505200" cy="2933700"/>
            <a:chOff x="2971800" y="190500"/>
            <a:chExt cx="3505200" cy="2933700"/>
          </a:xfrm>
        </p:grpSpPr>
        <p:pic>
          <p:nvPicPr>
            <p:cNvPr id="4" name="Picture 4"/>
            <p:cNvPicPr>
              <a:picLocks noChangeAspect="1" noChangeArrowheads="1"/>
            </p:cNvPicPr>
            <p:nvPr/>
          </p:nvPicPr>
          <p:blipFill>
            <a:blip r:embed="rId2" cstate="print"/>
            <a:srcRect/>
            <a:stretch>
              <a:fillRect/>
            </a:stretch>
          </p:blipFill>
          <p:spPr bwMode="auto">
            <a:xfrm>
              <a:off x="2971800" y="190500"/>
              <a:ext cx="3505200" cy="2933700"/>
            </a:xfrm>
            <a:prstGeom prst="rect">
              <a:avLst/>
            </a:prstGeom>
            <a:noFill/>
            <a:ln w="9525">
              <a:noFill/>
              <a:miter lim="800000"/>
              <a:headEnd/>
              <a:tailEnd/>
            </a:ln>
          </p:spPr>
        </p:pic>
        <p:sp>
          <p:nvSpPr>
            <p:cNvPr id="5" name="TextBox 4"/>
            <p:cNvSpPr txBox="1"/>
            <p:nvPr/>
          </p:nvSpPr>
          <p:spPr>
            <a:xfrm>
              <a:off x="3810000" y="609600"/>
              <a:ext cx="1676400" cy="830997"/>
            </a:xfrm>
            <a:prstGeom prst="rect">
              <a:avLst/>
            </a:prstGeom>
            <a:noFill/>
          </p:spPr>
          <p:txBody>
            <a:bodyPr wrap="square" rtlCol="0">
              <a:spAutoFit/>
            </a:bodyPr>
            <a:lstStyle/>
            <a:p>
              <a:pPr algn="ctr"/>
              <a:r>
                <a:rPr lang="en-US" sz="2400" dirty="0" smtClean="0"/>
                <a:t>Solution number 2</a:t>
              </a:r>
              <a:endParaRPr lang="en-US" sz="2400" dirty="0"/>
            </a:p>
          </p:txBody>
        </p:sp>
        <p:sp>
          <p:nvSpPr>
            <p:cNvPr id="6" name="TextBox 5"/>
            <p:cNvSpPr txBox="1"/>
            <p:nvPr/>
          </p:nvSpPr>
          <p:spPr>
            <a:xfrm>
              <a:off x="3810000" y="1524000"/>
              <a:ext cx="1828800" cy="923330"/>
            </a:xfrm>
            <a:prstGeom prst="rect">
              <a:avLst/>
            </a:prstGeom>
            <a:noFill/>
          </p:spPr>
          <p:txBody>
            <a:bodyPr wrap="square" rtlCol="0">
              <a:spAutoFit/>
            </a:bodyPr>
            <a:lstStyle/>
            <a:p>
              <a:pPr algn="just"/>
              <a:r>
                <a:rPr lang="en-US" b="1" dirty="0" smtClean="0"/>
                <a:t>Replace the 10g cards with 100g cards</a:t>
              </a:r>
              <a:endParaRPr lang="en-US" b="1" dirty="0"/>
            </a:p>
          </p:txBody>
        </p:sp>
      </p:grpSp>
      <p:sp>
        <p:nvSpPr>
          <p:cNvPr id="16" name="TextBox 15"/>
          <p:cNvSpPr txBox="1"/>
          <p:nvPr/>
        </p:nvSpPr>
        <p:spPr>
          <a:xfrm>
            <a:off x="762000" y="2895600"/>
            <a:ext cx="2895600" cy="1754326"/>
          </a:xfrm>
          <a:prstGeom prst="rect">
            <a:avLst/>
          </a:prstGeom>
          <a:noFill/>
        </p:spPr>
        <p:txBody>
          <a:bodyPr wrap="square" rtlCol="0">
            <a:spAutoFit/>
          </a:bodyPr>
          <a:lstStyle/>
          <a:p>
            <a:pPr algn="just"/>
            <a:r>
              <a:rPr lang="en-US" dirty="0" smtClean="0"/>
              <a:t>This solution requires multiplexing ten 10gig wavelengths to produces 1 100gig wavelength by using a 100G </a:t>
            </a:r>
            <a:r>
              <a:rPr lang="en-US" dirty="0" err="1" smtClean="0"/>
              <a:t>muxponder</a:t>
            </a:r>
            <a:r>
              <a:rPr lang="en-US" dirty="0" smtClean="0"/>
              <a:t> cards.</a:t>
            </a:r>
          </a:p>
          <a:p>
            <a:pPr algn="just"/>
            <a:endParaRPr lang="en-US" dirty="0"/>
          </a:p>
        </p:txBody>
      </p:sp>
      <p:sp>
        <p:nvSpPr>
          <p:cNvPr id="19" name="TextBox 18"/>
          <p:cNvSpPr txBox="1"/>
          <p:nvPr/>
        </p:nvSpPr>
        <p:spPr>
          <a:xfrm>
            <a:off x="838200" y="4570964"/>
            <a:ext cx="3048000" cy="2031325"/>
          </a:xfrm>
          <a:prstGeom prst="rect">
            <a:avLst/>
          </a:prstGeom>
          <a:noFill/>
        </p:spPr>
        <p:txBody>
          <a:bodyPr wrap="square" rtlCol="0">
            <a:spAutoFit/>
          </a:bodyPr>
          <a:lstStyle/>
          <a:p>
            <a:pPr algn="just"/>
            <a:r>
              <a:rPr lang="en-US" dirty="0" smtClean="0"/>
              <a:t>Deploying a 100gig signal requirements:</a:t>
            </a:r>
          </a:p>
          <a:p>
            <a:pPr algn="just">
              <a:buFont typeface="Arial" pitchFamily="34" charset="0"/>
              <a:buChar char="•"/>
            </a:pPr>
            <a:r>
              <a:rPr lang="en-US" dirty="0" smtClean="0"/>
              <a:t>the OSNR must be improved</a:t>
            </a:r>
          </a:p>
          <a:p>
            <a:pPr algn="just">
              <a:buFont typeface="Arial" pitchFamily="34" charset="0"/>
              <a:buChar char="•"/>
            </a:pPr>
            <a:r>
              <a:rPr lang="en-US" dirty="0" smtClean="0"/>
              <a:t>more resilience to chromatic dispersion</a:t>
            </a:r>
          </a:p>
          <a:p>
            <a:pPr algn="just">
              <a:buFont typeface="Arial" pitchFamily="34" charset="0"/>
              <a:buChar char="•"/>
            </a:pPr>
            <a:r>
              <a:rPr lang="en-US" dirty="0" smtClean="0"/>
              <a:t>the signal must be squeezed in to the 100 Gig spacing</a:t>
            </a:r>
          </a:p>
        </p:txBody>
      </p:sp>
      <p:sp>
        <p:nvSpPr>
          <p:cNvPr id="24" name="TextBox 23"/>
          <p:cNvSpPr txBox="1"/>
          <p:nvPr/>
        </p:nvSpPr>
        <p:spPr>
          <a:xfrm>
            <a:off x="4495800" y="457200"/>
            <a:ext cx="3886200" cy="954107"/>
          </a:xfrm>
          <a:prstGeom prst="rect">
            <a:avLst/>
          </a:prstGeom>
          <a:noFill/>
        </p:spPr>
        <p:txBody>
          <a:bodyPr wrap="square" rtlCol="0">
            <a:spAutoFit/>
          </a:bodyPr>
          <a:lstStyle/>
          <a:p>
            <a:r>
              <a:rPr lang="en-US" sz="2800" b="1" dirty="0" smtClean="0">
                <a:solidFill>
                  <a:srgbClr val="FF6699"/>
                </a:solidFill>
              </a:rPr>
              <a:t>10gig signal VS. 100gig signal</a:t>
            </a:r>
            <a:endParaRPr lang="en-US" sz="2800" b="1" dirty="0">
              <a:solidFill>
                <a:srgbClr val="FF6699"/>
              </a:solidFill>
            </a:endParaRPr>
          </a:p>
        </p:txBody>
      </p:sp>
      <p:sp>
        <p:nvSpPr>
          <p:cNvPr id="25" name="TextBox 24"/>
          <p:cNvSpPr txBox="1"/>
          <p:nvPr/>
        </p:nvSpPr>
        <p:spPr>
          <a:xfrm>
            <a:off x="4495800" y="1447800"/>
            <a:ext cx="4343400" cy="3416320"/>
          </a:xfrm>
          <a:prstGeom prst="rect">
            <a:avLst/>
          </a:prstGeom>
          <a:noFill/>
        </p:spPr>
        <p:txBody>
          <a:bodyPr wrap="square" rtlCol="0">
            <a:spAutoFit/>
          </a:bodyPr>
          <a:lstStyle/>
          <a:p>
            <a:pPr algn="just">
              <a:buFont typeface="Arial" pitchFamily="34" charset="0"/>
              <a:buChar char="•"/>
            </a:pPr>
            <a:r>
              <a:rPr lang="en-US" dirty="0" smtClean="0"/>
              <a:t>The spectral width of a 100G OOK signal is ten times larger than 10G OOK signal, making it too wide to pass through DWDM filters without excessive penalties</a:t>
            </a:r>
          </a:p>
          <a:p>
            <a:pPr algn="just">
              <a:buFont typeface="Arial" pitchFamily="34" charset="0"/>
              <a:buChar char="•"/>
            </a:pPr>
            <a:r>
              <a:rPr lang="en-US" dirty="0" smtClean="0"/>
              <a:t>The necessary modulator, driver and receiver electronics to attempt 100G OOK transmission are difficult to fabricate, making them hard to source and prohibitively expensive</a:t>
            </a:r>
          </a:p>
          <a:p>
            <a:pPr algn="just">
              <a:buFont typeface="Arial" pitchFamily="34" charset="0"/>
              <a:buChar char="•"/>
            </a:pPr>
            <a:r>
              <a:rPr lang="en-US" dirty="0" smtClean="0"/>
              <a:t>chromatic dispersion limits transmission reach to a few kilometers before regeneration is required</a:t>
            </a:r>
            <a:endParaRPr lang="en-US" dirty="0"/>
          </a:p>
        </p:txBody>
      </p:sp>
      <p:sp>
        <p:nvSpPr>
          <p:cNvPr id="28" name="TextBox 27"/>
          <p:cNvSpPr txBox="1"/>
          <p:nvPr/>
        </p:nvSpPr>
        <p:spPr>
          <a:xfrm>
            <a:off x="4648200" y="5257800"/>
            <a:ext cx="3505200" cy="830997"/>
          </a:xfrm>
          <a:prstGeom prst="rect">
            <a:avLst/>
          </a:prstGeom>
          <a:noFill/>
        </p:spPr>
        <p:txBody>
          <a:bodyPr wrap="square" rtlCol="0">
            <a:spAutoFit/>
          </a:bodyPr>
          <a:lstStyle/>
          <a:p>
            <a:r>
              <a:rPr lang="en-US" sz="2400" b="1" dirty="0" smtClean="0"/>
              <a:t>HOW TO SLOVE THE ABOVE  PROBLEMS?</a:t>
            </a:r>
            <a:endParaRPr lang="en-US" sz="2400" b="1" dirty="0"/>
          </a:p>
        </p:txBody>
      </p:sp>
      <p:pic>
        <p:nvPicPr>
          <p:cNvPr id="29" name="Picture 2"/>
          <p:cNvPicPr>
            <a:picLocks noChangeAspect="1" noChangeArrowheads="1"/>
          </p:cNvPicPr>
          <p:nvPr/>
        </p:nvPicPr>
        <p:blipFill>
          <a:blip r:embed="rId3" cstate="print"/>
          <a:srcRect/>
          <a:stretch>
            <a:fillRect/>
          </a:stretch>
        </p:blipFill>
        <p:spPr bwMode="auto">
          <a:xfrm>
            <a:off x="7543800" y="4572000"/>
            <a:ext cx="1285875" cy="1828800"/>
          </a:xfrm>
          <a:prstGeom prst="rect">
            <a:avLst/>
          </a:prstGeom>
          <a:noFill/>
          <a:ln w="9525">
            <a:noFill/>
            <a:miter lim="800000"/>
            <a:headEnd/>
            <a:tailEnd/>
          </a:ln>
        </p:spPr>
      </p:pic>
      <p:sp>
        <p:nvSpPr>
          <p:cNvPr id="30" name="TextBox 29"/>
          <p:cNvSpPr txBox="1"/>
          <p:nvPr/>
        </p:nvSpPr>
        <p:spPr>
          <a:xfrm>
            <a:off x="4572000" y="6412468"/>
            <a:ext cx="4114800" cy="369332"/>
          </a:xfrm>
          <a:prstGeom prst="rect">
            <a:avLst/>
          </a:prstGeom>
          <a:noFill/>
        </p:spPr>
        <p:txBody>
          <a:bodyPr wrap="square" rtlCol="0">
            <a:spAutoFit/>
          </a:bodyPr>
          <a:lstStyle/>
          <a:p>
            <a:r>
              <a:rPr lang="en-US" b="1" dirty="0" smtClean="0"/>
              <a:t>deploy a DP-QPSK modulation scheme</a:t>
            </a:r>
            <a:r>
              <a:rPr lang="en-US" dirty="0" smtClean="0"/>
              <a:t>.  </a:t>
            </a:r>
            <a:endParaRPr lang="en-US" dirty="0"/>
          </a:p>
        </p:txBody>
      </p:sp>
      <p:sp>
        <p:nvSpPr>
          <p:cNvPr id="20" name="TextBox 19"/>
          <p:cNvSpPr txBox="1"/>
          <p:nvPr/>
        </p:nvSpPr>
        <p:spPr>
          <a:xfrm>
            <a:off x="8343900" y="6383311"/>
            <a:ext cx="685800" cy="369332"/>
          </a:xfrm>
          <a:prstGeom prst="rect">
            <a:avLst/>
          </a:prstGeom>
          <a:noFill/>
        </p:spPr>
        <p:txBody>
          <a:bodyPr wrap="square" rtlCol="0">
            <a:spAutoFit/>
          </a:bodyPr>
          <a:lstStyle/>
          <a:p>
            <a:r>
              <a:rPr lang="en-US" dirty="0" smtClean="0"/>
              <a:t>12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95400" y="4724400"/>
            <a:ext cx="7086600" cy="923330"/>
          </a:xfrm>
          <a:prstGeom prst="rect">
            <a:avLst/>
          </a:prstGeom>
          <a:noFill/>
        </p:spPr>
        <p:txBody>
          <a:bodyPr wrap="square" rtlCol="0">
            <a:spAutoFit/>
          </a:bodyPr>
          <a:lstStyle/>
          <a:p>
            <a:pPr algn="just"/>
            <a:r>
              <a:rPr lang="en-US" dirty="0" smtClean="0"/>
              <a:t>After solving the problems mentioned above we must decide whether to use the 100gig signal or change  to 10gig with 50GHz spacing(44 wavelengths)</a:t>
            </a:r>
            <a:endParaRPr lang="en-US" dirty="0"/>
          </a:p>
        </p:txBody>
      </p:sp>
      <p:pic>
        <p:nvPicPr>
          <p:cNvPr id="10" name="Picture 2" descr="http://cdn2.hubspot.net/hubfs/495780/Cost.jpeg"/>
          <p:cNvPicPr>
            <a:picLocks noChangeAspect="1" noChangeArrowheads="1"/>
          </p:cNvPicPr>
          <p:nvPr/>
        </p:nvPicPr>
        <p:blipFill>
          <a:blip r:embed="rId2" cstate="print"/>
          <a:srcRect/>
          <a:stretch>
            <a:fillRect/>
          </a:stretch>
        </p:blipFill>
        <p:spPr bwMode="auto">
          <a:xfrm>
            <a:off x="4800600" y="990600"/>
            <a:ext cx="3886200" cy="2438400"/>
          </a:xfrm>
          <a:prstGeom prst="rect">
            <a:avLst/>
          </a:prstGeom>
          <a:noFill/>
        </p:spPr>
      </p:pic>
      <p:sp>
        <p:nvSpPr>
          <p:cNvPr id="14" name="TextBox 13"/>
          <p:cNvSpPr txBox="1"/>
          <p:nvPr/>
        </p:nvSpPr>
        <p:spPr>
          <a:xfrm>
            <a:off x="1295400" y="869430"/>
            <a:ext cx="1066800" cy="461665"/>
          </a:xfrm>
          <a:prstGeom prst="rect">
            <a:avLst/>
          </a:prstGeom>
          <a:noFill/>
        </p:spPr>
        <p:txBody>
          <a:bodyPr wrap="square" rtlCol="0">
            <a:spAutoFit/>
          </a:bodyPr>
          <a:lstStyle/>
          <a:p>
            <a:r>
              <a:rPr lang="en-US" sz="2400" dirty="0" smtClean="0"/>
              <a:t>PROS</a:t>
            </a:r>
            <a:endParaRPr lang="en-US" sz="2400" dirty="0"/>
          </a:p>
        </p:txBody>
      </p:sp>
      <p:cxnSp>
        <p:nvCxnSpPr>
          <p:cNvPr id="16" name="Straight Connector 15"/>
          <p:cNvCxnSpPr/>
          <p:nvPr/>
        </p:nvCxnSpPr>
        <p:spPr>
          <a:xfrm>
            <a:off x="1066800" y="1250430"/>
            <a:ext cx="121920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1646872"/>
            <a:ext cx="2743200" cy="1477328"/>
          </a:xfrm>
          <a:prstGeom prst="rect">
            <a:avLst/>
          </a:prstGeom>
          <a:noFill/>
        </p:spPr>
        <p:txBody>
          <a:bodyPr wrap="square" rtlCol="0">
            <a:spAutoFit/>
          </a:bodyPr>
          <a:lstStyle/>
          <a:p>
            <a:pPr algn="just"/>
            <a:r>
              <a:rPr lang="en-US" dirty="0" smtClean="0"/>
              <a:t>the service provider has effectively extended the life of the existing network and remaining bandwidth by up to 10 times</a:t>
            </a:r>
            <a:endParaRPr lang="en-US" dirty="0"/>
          </a:p>
        </p:txBody>
      </p:sp>
      <p:sp>
        <p:nvSpPr>
          <p:cNvPr id="7" name="TextBox 6"/>
          <p:cNvSpPr txBox="1"/>
          <p:nvPr/>
        </p:nvSpPr>
        <p:spPr>
          <a:xfrm>
            <a:off x="8343900" y="6324600"/>
            <a:ext cx="685800" cy="369332"/>
          </a:xfrm>
          <a:prstGeom prst="rect">
            <a:avLst/>
          </a:prstGeom>
          <a:noFill/>
        </p:spPr>
        <p:txBody>
          <a:bodyPr wrap="square" rtlCol="0">
            <a:spAutoFit/>
          </a:bodyPr>
          <a:lstStyle/>
          <a:p>
            <a:r>
              <a:rPr lang="en-US" dirty="0" smtClean="0"/>
              <a:t>13</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200" y="152400"/>
            <a:ext cx="990600" cy="990600"/>
          </a:xfrm>
          <a:prstGeom prst="rect">
            <a:avLst/>
          </a:prstGeom>
          <a:noFill/>
          <a:ln w="9525">
            <a:noFill/>
            <a:miter lim="800000"/>
            <a:headEnd/>
            <a:tailEnd/>
          </a:ln>
        </p:spPr>
      </p:pic>
      <p:sp>
        <p:nvSpPr>
          <p:cNvPr id="5" name="TextBox 4"/>
          <p:cNvSpPr txBox="1"/>
          <p:nvPr/>
        </p:nvSpPr>
        <p:spPr>
          <a:xfrm>
            <a:off x="609600" y="376535"/>
            <a:ext cx="8001000" cy="461665"/>
          </a:xfrm>
          <a:prstGeom prst="rect">
            <a:avLst/>
          </a:prstGeom>
          <a:noFill/>
        </p:spPr>
        <p:txBody>
          <a:bodyPr wrap="square" rtlCol="0">
            <a:spAutoFit/>
          </a:bodyPr>
          <a:lstStyle/>
          <a:p>
            <a:r>
              <a:rPr lang="en-US" sz="2400" dirty="0" smtClean="0">
                <a:solidFill>
                  <a:srgbClr val="00B0F0"/>
                </a:solidFill>
              </a:rPr>
              <a:t>Feasibility study for the 100g deployment in DWDM network</a:t>
            </a:r>
            <a:endParaRPr lang="en-US" sz="2400" dirty="0">
              <a:solidFill>
                <a:srgbClr val="00B0F0"/>
              </a:solidFill>
            </a:endParaRPr>
          </a:p>
        </p:txBody>
      </p:sp>
      <p:sp>
        <p:nvSpPr>
          <p:cNvPr id="6" name="TextBox 5"/>
          <p:cNvSpPr txBox="1"/>
          <p:nvPr/>
        </p:nvSpPr>
        <p:spPr>
          <a:xfrm>
            <a:off x="685800" y="1143001"/>
            <a:ext cx="2743200" cy="2585323"/>
          </a:xfrm>
          <a:prstGeom prst="rect">
            <a:avLst/>
          </a:prstGeom>
          <a:noFill/>
        </p:spPr>
        <p:txBody>
          <a:bodyPr wrap="square" rtlCol="0">
            <a:spAutoFit/>
          </a:bodyPr>
          <a:lstStyle/>
          <a:p>
            <a:r>
              <a:rPr lang="en-US" dirty="0" smtClean="0"/>
              <a:t>In the 10G system, each 11 STAR card costs </a:t>
            </a:r>
            <a:r>
              <a:rPr lang="en-US" dirty="0" smtClean="0">
                <a:solidFill>
                  <a:srgbClr val="00B0F0"/>
                </a:solidFill>
              </a:rPr>
              <a:t>7,000$. </a:t>
            </a:r>
            <a:r>
              <a:rPr lang="en-US" dirty="0" smtClean="0"/>
              <a:t>So to establish a link between two points, the cards will cost </a:t>
            </a:r>
            <a:r>
              <a:rPr lang="en-US" dirty="0" smtClean="0">
                <a:solidFill>
                  <a:srgbClr val="00B0F0"/>
                </a:solidFill>
              </a:rPr>
              <a:t>14,000$.</a:t>
            </a:r>
          </a:p>
          <a:p>
            <a:endParaRPr lang="en-US" dirty="0" smtClean="0">
              <a:solidFill>
                <a:srgbClr val="00B0F0"/>
              </a:solidFill>
            </a:endParaRPr>
          </a:p>
          <a:p>
            <a:r>
              <a:rPr lang="en-US" dirty="0" smtClean="0"/>
              <a:t>in 100G system each port on the  costs </a:t>
            </a:r>
            <a:r>
              <a:rPr lang="en-US" b="1" dirty="0" smtClean="0">
                <a:solidFill>
                  <a:srgbClr val="00B0F0"/>
                </a:solidFill>
              </a:rPr>
              <a:t>1500</a:t>
            </a:r>
            <a:r>
              <a:rPr lang="en-US" dirty="0" smtClean="0">
                <a:solidFill>
                  <a:srgbClr val="00B0F0"/>
                </a:solidFill>
              </a:rPr>
              <a:t>$.</a:t>
            </a:r>
          </a:p>
          <a:p>
            <a:endParaRPr lang="en-US" dirty="0" smtClean="0">
              <a:solidFill>
                <a:srgbClr val="00B0F0"/>
              </a:solidFill>
            </a:endParaRPr>
          </a:p>
        </p:txBody>
      </p:sp>
      <p:sp>
        <p:nvSpPr>
          <p:cNvPr id="7" name="TextBox 6"/>
          <p:cNvSpPr txBox="1"/>
          <p:nvPr/>
        </p:nvSpPr>
        <p:spPr>
          <a:xfrm>
            <a:off x="4038600" y="1066800"/>
            <a:ext cx="4038600" cy="3139321"/>
          </a:xfrm>
          <a:prstGeom prst="rect">
            <a:avLst/>
          </a:prstGeom>
          <a:noFill/>
        </p:spPr>
        <p:txBody>
          <a:bodyPr wrap="square" rtlCol="0">
            <a:spAutoFit/>
          </a:bodyPr>
          <a:lstStyle/>
          <a:p>
            <a:r>
              <a:rPr lang="en-US" dirty="0" smtClean="0"/>
              <a:t>In our network, Med1-Swaimeh link carries 25 wavelengths. Such link will cost 25*14,000=350,000$.these 350,000 are not wasted since they can be reused in another node in case the demand increased.  </a:t>
            </a:r>
          </a:p>
          <a:p>
            <a:r>
              <a:rPr lang="en-US" dirty="0" smtClean="0"/>
              <a:t>To carry 25 wavelengths, two ports will be fully utilized ,and the third one will  be half filled, the total cost will be </a:t>
            </a:r>
          </a:p>
          <a:p>
            <a:r>
              <a:rPr lang="en-US" dirty="0" smtClean="0"/>
              <a:t>(2*10*1500+5*1500)*2= 75,000$</a:t>
            </a:r>
          </a:p>
          <a:p>
            <a:endParaRPr lang="en-US" dirty="0"/>
          </a:p>
        </p:txBody>
      </p:sp>
      <p:sp>
        <p:nvSpPr>
          <p:cNvPr id="8" name="Oval 7"/>
          <p:cNvSpPr/>
          <p:nvPr/>
        </p:nvSpPr>
        <p:spPr>
          <a:xfrm>
            <a:off x="3657600" y="3962400"/>
            <a:ext cx="4800600" cy="2514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0" y="4267200"/>
            <a:ext cx="3048000" cy="1754326"/>
          </a:xfrm>
          <a:prstGeom prst="rect">
            <a:avLst/>
          </a:prstGeom>
          <a:noFill/>
        </p:spPr>
        <p:txBody>
          <a:bodyPr wrap="square" rtlCol="0">
            <a:spAutoFit/>
          </a:bodyPr>
          <a:lstStyle/>
          <a:p>
            <a:pPr algn="just"/>
            <a:r>
              <a:rPr lang="en-US" b="1" dirty="0" smtClean="0"/>
              <a:t>This solution will save 312,500$. In this way,  we have stayed in budget and scaled the network to meet the increasing demands at the same time</a:t>
            </a:r>
            <a:endParaRPr lang="en-US" dirty="0"/>
          </a:p>
        </p:txBody>
      </p:sp>
      <p:sp>
        <p:nvSpPr>
          <p:cNvPr id="10" name="TextBox 9"/>
          <p:cNvSpPr txBox="1"/>
          <p:nvPr/>
        </p:nvSpPr>
        <p:spPr>
          <a:xfrm>
            <a:off x="8162769" y="6324600"/>
            <a:ext cx="685800" cy="369332"/>
          </a:xfrm>
          <a:prstGeom prst="rect">
            <a:avLst/>
          </a:prstGeom>
          <a:noFill/>
        </p:spPr>
        <p:txBody>
          <a:bodyPr wrap="square" rtlCol="0">
            <a:spAutoFit/>
          </a:bodyPr>
          <a:lstStyle/>
          <a:p>
            <a:r>
              <a:rPr lang="en-US" dirty="0" smtClean="0"/>
              <a:t>14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1752600"/>
            <a:ext cx="9144000" cy="2971800"/>
          </a:xfrm>
          <a:prstGeom prst="rect">
            <a:avLst/>
          </a:prstGeom>
          <a:solidFill>
            <a:srgbClr val="FF6699">
              <a:alpha val="6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609600"/>
            <a:ext cx="6553200" cy="646331"/>
          </a:xfrm>
          <a:prstGeom prst="rect">
            <a:avLst/>
          </a:prstGeom>
          <a:noFill/>
        </p:spPr>
        <p:txBody>
          <a:bodyPr wrap="square" rtlCol="0">
            <a:spAutoFit/>
          </a:bodyPr>
          <a:lstStyle/>
          <a:p>
            <a:r>
              <a:rPr lang="en-US" sz="3600" dirty="0" smtClean="0"/>
              <a:t>TO BE HAPPY</a:t>
            </a:r>
            <a:endParaRPr lang="en-US" sz="3600" dirty="0"/>
          </a:p>
        </p:txBody>
      </p:sp>
      <p:sp>
        <p:nvSpPr>
          <p:cNvPr id="6" name="TextBox 5"/>
          <p:cNvSpPr txBox="1"/>
          <p:nvPr/>
        </p:nvSpPr>
        <p:spPr>
          <a:xfrm>
            <a:off x="685800" y="2844225"/>
            <a:ext cx="7924800" cy="584775"/>
          </a:xfrm>
          <a:prstGeom prst="rect">
            <a:avLst/>
          </a:prstGeom>
          <a:noFill/>
        </p:spPr>
        <p:txBody>
          <a:bodyPr wrap="square" rtlCol="0">
            <a:spAutoFit/>
          </a:bodyPr>
          <a:lstStyle/>
          <a:p>
            <a:r>
              <a:rPr lang="en-US" sz="3200" b="1" dirty="0" smtClean="0"/>
              <a:t>JUST MOVE TO THE 100gig SIGNAL SOLUTION</a:t>
            </a:r>
            <a:endParaRPr lang="en-US" sz="3200" b="1" dirty="0"/>
          </a:p>
        </p:txBody>
      </p:sp>
      <p:sp>
        <p:nvSpPr>
          <p:cNvPr id="7" name="TextBox 6"/>
          <p:cNvSpPr txBox="1"/>
          <p:nvPr/>
        </p:nvSpPr>
        <p:spPr>
          <a:xfrm>
            <a:off x="8162769" y="6324600"/>
            <a:ext cx="685800" cy="369332"/>
          </a:xfrm>
          <a:prstGeom prst="rect">
            <a:avLst/>
          </a:prstGeom>
          <a:noFill/>
        </p:spPr>
        <p:txBody>
          <a:bodyPr wrap="square" rtlCol="0">
            <a:spAutoFit/>
          </a:bodyPr>
          <a:lstStyle/>
          <a:p>
            <a:r>
              <a:rPr lang="en-US" dirty="0" smtClean="0"/>
              <a:t>15</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1752600"/>
            <a:ext cx="9144000" cy="510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934200" y="6324600"/>
            <a:ext cx="533400" cy="5334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839200" y="5715000"/>
            <a:ext cx="304800" cy="3048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620000" y="6172200"/>
            <a:ext cx="685800" cy="685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0" y="6096000"/>
            <a:ext cx="762000" cy="762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0" y="0"/>
            <a:ext cx="10363200" cy="1752600"/>
            <a:chOff x="0" y="0"/>
            <a:chExt cx="10363200" cy="1752600"/>
          </a:xfrm>
        </p:grpSpPr>
        <p:sp>
          <p:nvSpPr>
            <p:cNvPr id="15" name="Rectangle 14"/>
            <p:cNvSpPr/>
            <p:nvPr/>
          </p:nvSpPr>
          <p:spPr>
            <a:xfrm>
              <a:off x="0" y="0"/>
              <a:ext cx="9144000" cy="17526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48200" y="228600"/>
              <a:ext cx="5715000" cy="1384995"/>
            </a:xfrm>
            <a:prstGeom prst="rect">
              <a:avLst/>
            </a:prstGeom>
            <a:noFill/>
          </p:spPr>
          <p:txBody>
            <a:bodyPr wrap="square" rtlCol="0">
              <a:spAutoFit/>
            </a:bodyPr>
            <a:lstStyle/>
            <a:p>
              <a:r>
                <a:rPr lang="en-US" sz="4200" dirty="0" smtClean="0">
                  <a:solidFill>
                    <a:schemeClr val="accent6"/>
                  </a:solidFill>
                </a:rPr>
                <a:t>APPLICATION IMPLEMENTATION</a:t>
              </a:r>
              <a:endParaRPr lang="en-US" sz="4200" dirty="0">
                <a:solidFill>
                  <a:schemeClr val="accent6"/>
                </a:solidFill>
              </a:endParaRPr>
            </a:p>
          </p:txBody>
        </p:sp>
      </p:grpSp>
      <p:sp>
        <p:nvSpPr>
          <p:cNvPr id="32" name="TextBox 31"/>
          <p:cNvSpPr txBox="1"/>
          <p:nvPr/>
        </p:nvSpPr>
        <p:spPr>
          <a:xfrm>
            <a:off x="533400" y="1981200"/>
            <a:ext cx="2743200" cy="461665"/>
          </a:xfrm>
          <a:prstGeom prst="rect">
            <a:avLst/>
          </a:prstGeom>
          <a:noFill/>
        </p:spPr>
        <p:txBody>
          <a:bodyPr wrap="square" rtlCol="0">
            <a:spAutoFit/>
          </a:bodyPr>
          <a:lstStyle/>
          <a:p>
            <a:r>
              <a:rPr lang="en-US" sz="2400" dirty="0" smtClean="0">
                <a:solidFill>
                  <a:schemeClr val="accent6"/>
                </a:solidFill>
              </a:rPr>
              <a:t>INTRODUCTION</a:t>
            </a:r>
            <a:endParaRPr lang="en-US" sz="2400" dirty="0">
              <a:solidFill>
                <a:schemeClr val="accent6"/>
              </a:solidFill>
            </a:endParaRPr>
          </a:p>
        </p:txBody>
      </p:sp>
      <p:sp>
        <p:nvSpPr>
          <p:cNvPr id="33" name="TextBox 32"/>
          <p:cNvSpPr txBox="1"/>
          <p:nvPr/>
        </p:nvSpPr>
        <p:spPr>
          <a:xfrm>
            <a:off x="1066800" y="2514600"/>
            <a:ext cx="7696200" cy="923330"/>
          </a:xfrm>
          <a:prstGeom prst="rect">
            <a:avLst/>
          </a:prstGeom>
          <a:noFill/>
        </p:spPr>
        <p:txBody>
          <a:bodyPr wrap="square" rtlCol="0">
            <a:spAutoFit/>
          </a:bodyPr>
          <a:lstStyle/>
          <a:p>
            <a:pPr algn="just"/>
            <a:r>
              <a:rPr lang="en-US" dirty="0" smtClean="0"/>
              <a:t>This application is implemented based on JAVA language for the purpose of monitoring the DWDM network it supports five different modules that are shown below</a:t>
            </a:r>
            <a:endParaRPr lang="en-US" dirty="0"/>
          </a:p>
        </p:txBody>
      </p:sp>
      <p:grpSp>
        <p:nvGrpSpPr>
          <p:cNvPr id="51" name="Group 50"/>
          <p:cNvGrpSpPr/>
          <p:nvPr/>
        </p:nvGrpSpPr>
        <p:grpSpPr>
          <a:xfrm>
            <a:off x="1678900" y="4265950"/>
            <a:ext cx="1752600" cy="685800"/>
            <a:chOff x="1678900" y="4265950"/>
            <a:chExt cx="1752600" cy="685800"/>
          </a:xfrm>
        </p:grpSpPr>
        <p:sp>
          <p:nvSpPr>
            <p:cNvPr id="37" name="Rectangle 36"/>
            <p:cNvSpPr/>
            <p:nvPr/>
          </p:nvSpPr>
          <p:spPr>
            <a:xfrm>
              <a:off x="1678900" y="4265950"/>
              <a:ext cx="1752600" cy="685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831300" y="4418350"/>
              <a:ext cx="1524000" cy="384721"/>
            </a:xfrm>
            <a:prstGeom prst="rect">
              <a:avLst/>
            </a:prstGeom>
            <a:noFill/>
          </p:spPr>
          <p:txBody>
            <a:bodyPr wrap="square" rtlCol="0">
              <a:spAutoFit/>
            </a:bodyPr>
            <a:lstStyle/>
            <a:p>
              <a:r>
                <a:rPr lang="en-US" sz="1900" b="1" dirty="0" smtClean="0">
                  <a:solidFill>
                    <a:schemeClr val="accent6">
                      <a:lumMod val="60000"/>
                      <a:lumOff val="40000"/>
                    </a:schemeClr>
                  </a:solidFill>
                </a:rPr>
                <a:t>NEW ROUTE</a:t>
              </a:r>
              <a:endParaRPr lang="en-US" sz="1900" b="1" dirty="0">
                <a:solidFill>
                  <a:schemeClr val="accent6">
                    <a:lumMod val="60000"/>
                    <a:lumOff val="40000"/>
                  </a:schemeClr>
                </a:solidFill>
              </a:endParaRPr>
            </a:p>
          </p:txBody>
        </p:sp>
      </p:grpSp>
      <p:grpSp>
        <p:nvGrpSpPr>
          <p:cNvPr id="58" name="Group 57"/>
          <p:cNvGrpSpPr/>
          <p:nvPr/>
        </p:nvGrpSpPr>
        <p:grpSpPr>
          <a:xfrm>
            <a:off x="5966080" y="4290940"/>
            <a:ext cx="1981200" cy="685800"/>
            <a:chOff x="5966080" y="4290940"/>
            <a:chExt cx="1981200" cy="685800"/>
          </a:xfrm>
        </p:grpSpPr>
        <p:sp>
          <p:nvSpPr>
            <p:cNvPr id="50" name="Rectangle 49"/>
            <p:cNvSpPr/>
            <p:nvPr/>
          </p:nvSpPr>
          <p:spPr>
            <a:xfrm>
              <a:off x="5966080" y="4290940"/>
              <a:ext cx="1752600" cy="685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966080" y="4443340"/>
              <a:ext cx="1981200" cy="369332"/>
            </a:xfrm>
            <a:prstGeom prst="rect">
              <a:avLst/>
            </a:prstGeom>
            <a:noFill/>
          </p:spPr>
          <p:txBody>
            <a:bodyPr wrap="square" rtlCol="0">
              <a:spAutoFit/>
            </a:bodyPr>
            <a:lstStyle/>
            <a:p>
              <a:r>
                <a:rPr lang="en-US" b="1" dirty="0" smtClean="0">
                  <a:solidFill>
                    <a:schemeClr val="accent6">
                      <a:lumMod val="60000"/>
                      <a:lumOff val="40000"/>
                    </a:schemeClr>
                  </a:solidFill>
                </a:rPr>
                <a:t>CONTROL PANEL</a:t>
              </a:r>
              <a:endParaRPr lang="en-US" b="1" dirty="0">
                <a:solidFill>
                  <a:schemeClr val="accent6">
                    <a:lumMod val="60000"/>
                    <a:lumOff val="40000"/>
                  </a:schemeClr>
                </a:solidFill>
              </a:endParaRPr>
            </a:p>
          </p:txBody>
        </p:sp>
      </p:grpSp>
      <p:grpSp>
        <p:nvGrpSpPr>
          <p:cNvPr id="52" name="Group 51"/>
          <p:cNvGrpSpPr/>
          <p:nvPr/>
        </p:nvGrpSpPr>
        <p:grpSpPr>
          <a:xfrm>
            <a:off x="3814980" y="4273450"/>
            <a:ext cx="1752600" cy="685800"/>
            <a:chOff x="3814980" y="4273450"/>
            <a:chExt cx="1752600" cy="685800"/>
          </a:xfrm>
        </p:grpSpPr>
        <p:sp>
          <p:nvSpPr>
            <p:cNvPr id="49" name="Rectangle 48"/>
            <p:cNvSpPr/>
            <p:nvPr/>
          </p:nvSpPr>
          <p:spPr>
            <a:xfrm>
              <a:off x="3814980" y="4273450"/>
              <a:ext cx="1752600" cy="685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119780" y="4425850"/>
              <a:ext cx="1371600" cy="384721"/>
            </a:xfrm>
            <a:prstGeom prst="rect">
              <a:avLst/>
            </a:prstGeom>
            <a:noFill/>
          </p:spPr>
          <p:txBody>
            <a:bodyPr wrap="square" rtlCol="0">
              <a:spAutoFit/>
            </a:bodyPr>
            <a:lstStyle/>
            <a:p>
              <a:r>
                <a:rPr lang="en-US" sz="1900" b="1" dirty="0" smtClean="0">
                  <a:solidFill>
                    <a:schemeClr val="accent6">
                      <a:lumMod val="60000"/>
                      <a:lumOff val="40000"/>
                    </a:schemeClr>
                  </a:solidFill>
                </a:rPr>
                <a:t>FIBER CUT</a:t>
              </a:r>
              <a:endParaRPr lang="en-US" sz="1900" b="1" dirty="0">
                <a:solidFill>
                  <a:schemeClr val="accent6">
                    <a:lumMod val="60000"/>
                    <a:lumOff val="40000"/>
                  </a:schemeClr>
                </a:solidFill>
              </a:endParaRPr>
            </a:p>
          </p:txBody>
        </p:sp>
      </p:grpSp>
      <p:grpSp>
        <p:nvGrpSpPr>
          <p:cNvPr id="56" name="Group 55"/>
          <p:cNvGrpSpPr/>
          <p:nvPr/>
        </p:nvGrpSpPr>
        <p:grpSpPr>
          <a:xfrm>
            <a:off x="4893040" y="5181600"/>
            <a:ext cx="1905000" cy="685800"/>
            <a:chOff x="4893040" y="5181600"/>
            <a:chExt cx="1905000" cy="685800"/>
          </a:xfrm>
        </p:grpSpPr>
        <p:sp>
          <p:nvSpPr>
            <p:cNvPr id="48" name="Rectangle 47"/>
            <p:cNvSpPr/>
            <p:nvPr/>
          </p:nvSpPr>
          <p:spPr>
            <a:xfrm>
              <a:off x="4893040" y="5181600"/>
              <a:ext cx="1752600" cy="685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045440" y="5334000"/>
              <a:ext cx="1752600" cy="384721"/>
            </a:xfrm>
            <a:prstGeom prst="rect">
              <a:avLst/>
            </a:prstGeom>
            <a:noFill/>
          </p:spPr>
          <p:txBody>
            <a:bodyPr wrap="square" rtlCol="0">
              <a:spAutoFit/>
            </a:bodyPr>
            <a:lstStyle/>
            <a:p>
              <a:r>
                <a:rPr lang="en-US" sz="1900" b="1" dirty="0" smtClean="0">
                  <a:solidFill>
                    <a:schemeClr val="accent6">
                      <a:lumMod val="60000"/>
                      <a:lumOff val="40000"/>
                    </a:schemeClr>
                  </a:solidFill>
                </a:rPr>
                <a:t>LINK DESIGN</a:t>
              </a:r>
              <a:endParaRPr lang="en-US" sz="1900" b="1" dirty="0">
                <a:solidFill>
                  <a:schemeClr val="accent6">
                    <a:lumMod val="60000"/>
                    <a:lumOff val="40000"/>
                  </a:schemeClr>
                </a:solidFill>
              </a:endParaRPr>
            </a:p>
          </p:txBody>
        </p:sp>
      </p:grpSp>
      <p:grpSp>
        <p:nvGrpSpPr>
          <p:cNvPr id="55" name="Group 54"/>
          <p:cNvGrpSpPr/>
          <p:nvPr/>
        </p:nvGrpSpPr>
        <p:grpSpPr>
          <a:xfrm>
            <a:off x="2590800" y="5181600"/>
            <a:ext cx="1752600" cy="685800"/>
            <a:chOff x="2590800" y="5181600"/>
            <a:chExt cx="1752600" cy="685800"/>
          </a:xfrm>
        </p:grpSpPr>
        <p:sp>
          <p:nvSpPr>
            <p:cNvPr id="47" name="Rectangle 46"/>
            <p:cNvSpPr/>
            <p:nvPr/>
          </p:nvSpPr>
          <p:spPr>
            <a:xfrm>
              <a:off x="2590800" y="5181600"/>
              <a:ext cx="1752600" cy="685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743200" y="5334000"/>
              <a:ext cx="1524000" cy="384721"/>
            </a:xfrm>
            <a:prstGeom prst="rect">
              <a:avLst/>
            </a:prstGeom>
            <a:noFill/>
          </p:spPr>
          <p:txBody>
            <a:bodyPr wrap="square" rtlCol="0">
              <a:spAutoFit/>
            </a:bodyPr>
            <a:lstStyle/>
            <a:p>
              <a:r>
                <a:rPr lang="en-US" sz="1900" b="1" dirty="0" smtClean="0">
                  <a:solidFill>
                    <a:schemeClr val="accent6">
                      <a:lumMod val="60000"/>
                      <a:lumOff val="40000"/>
                    </a:schemeClr>
                  </a:solidFill>
                </a:rPr>
                <a:t>UTILIZATION</a:t>
              </a:r>
              <a:endParaRPr lang="en-US" sz="1900" b="1" dirty="0">
                <a:solidFill>
                  <a:schemeClr val="accent6">
                    <a:lumMod val="60000"/>
                    <a:lumOff val="40000"/>
                  </a:schemeClr>
                </a:solidFill>
              </a:endParaRPr>
            </a:p>
          </p:txBody>
        </p:sp>
      </p:grpSp>
      <p:sp>
        <p:nvSpPr>
          <p:cNvPr id="28" name="TextBox 27"/>
          <p:cNvSpPr txBox="1"/>
          <p:nvPr/>
        </p:nvSpPr>
        <p:spPr>
          <a:xfrm>
            <a:off x="8373256" y="6324600"/>
            <a:ext cx="685800" cy="369332"/>
          </a:xfrm>
          <a:prstGeom prst="rect">
            <a:avLst/>
          </a:prstGeom>
          <a:noFill/>
        </p:spPr>
        <p:txBody>
          <a:bodyPr wrap="square" rtlCol="0">
            <a:spAutoFit/>
          </a:bodyPr>
          <a:lstStyle/>
          <a:p>
            <a:r>
              <a:rPr lang="en-US" dirty="0" smtClean="0"/>
              <a:t>16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checkerboard(down)">
                                      <p:cBhvr>
                                        <p:cTn id="7" dur="500"/>
                                        <p:tgtEl>
                                          <p:spTgt spid="5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1+#ppt_w/2"/>
                                          </p:val>
                                        </p:tav>
                                        <p:tav tm="100000">
                                          <p:val>
                                            <p:strVal val="#ppt_x"/>
                                          </p:val>
                                        </p:tav>
                                      </p:tavLst>
                                    </p:anim>
                                    <p:anim calcmode="lin" valueType="num">
                                      <p:cBhvr additive="base">
                                        <p:cTn id="1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strips(downLeft)">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strips(downLeft)">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strips(downLeft)">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strips(downLeft)">
                                      <p:cBhvr>
                                        <p:cTn id="38" dur="500"/>
                                        <p:tgtEl>
                                          <p:spTgt spid="5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strips(downLeft)">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tx2">
                    <a:lumMod val="60000"/>
                    <a:lumOff val="40000"/>
                  </a:schemeClr>
                </a:solidFill>
              </a:rPr>
              <a:t>Planning the network and determine the services </a:t>
            </a:r>
          </a:p>
          <a:p>
            <a:r>
              <a:rPr lang="en-US" dirty="0" smtClean="0">
                <a:solidFill>
                  <a:schemeClr val="tx2">
                    <a:lumMod val="60000"/>
                    <a:lumOff val="40000"/>
                  </a:schemeClr>
                </a:solidFill>
              </a:rPr>
              <a:t>Implementing the database </a:t>
            </a:r>
          </a:p>
          <a:p>
            <a:r>
              <a:rPr lang="en-US" dirty="0" smtClean="0">
                <a:solidFill>
                  <a:schemeClr val="tx2">
                    <a:lumMod val="60000"/>
                    <a:lumOff val="40000"/>
                  </a:schemeClr>
                </a:solidFill>
              </a:rPr>
              <a:t>Choosing a routing algorithm</a:t>
            </a:r>
          </a:p>
          <a:p>
            <a:r>
              <a:rPr lang="en-US" dirty="0" err="1" smtClean="0">
                <a:solidFill>
                  <a:schemeClr val="tx2">
                    <a:lumMod val="60000"/>
                    <a:lumOff val="40000"/>
                  </a:schemeClr>
                </a:solidFill>
              </a:rPr>
              <a:t>Lamda</a:t>
            </a:r>
            <a:r>
              <a:rPr lang="en-US" dirty="0" smtClean="0">
                <a:solidFill>
                  <a:schemeClr val="tx2">
                    <a:lumMod val="60000"/>
                    <a:lumOff val="40000"/>
                  </a:schemeClr>
                </a:solidFill>
              </a:rPr>
              <a:t> and path assignment </a:t>
            </a:r>
          </a:p>
          <a:p>
            <a:endParaRPr lang="en-US" dirty="0"/>
          </a:p>
        </p:txBody>
      </p:sp>
      <p:sp>
        <p:nvSpPr>
          <p:cNvPr id="4" name="Rectangle 3"/>
          <p:cNvSpPr/>
          <p:nvPr/>
        </p:nvSpPr>
        <p:spPr>
          <a:xfrm>
            <a:off x="263299" y="381000"/>
            <a:ext cx="8880701"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Design Steps For The Software</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6" name="TextBox 5"/>
          <p:cNvSpPr txBox="1"/>
          <p:nvPr/>
        </p:nvSpPr>
        <p:spPr>
          <a:xfrm>
            <a:off x="8001000" y="5867400"/>
            <a:ext cx="609600" cy="369332"/>
          </a:xfrm>
          <a:prstGeom prst="rect">
            <a:avLst/>
          </a:prstGeom>
          <a:noFill/>
        </p:spPr>
        <p:txBody>
          <a:bodyPr wrap="square" rtlCol="0">
            <a:spAutoFit/>
          </a:bodyPr>
          <a:lstStyle/>
          <a:p>
            <a:r>
              <a:rPr lang="en-US" dirty="0" smtClean="0"/>
              <a:t>17</a:t>
            </a:r>
            <a:endParaRPr lang="en-US" dirty="0"/>
          </a:p>
        </p:txBody>
      </p:sp>
    </p:spTree>
    <p:extLst>
      <p:ext uri="{BB962C8B-B14F-4D97-AF65-F5344CB8AC3E}">
        <p14:creationId xmlns:p14="http://schemas.microsoft.com/office/powerpoint/2010/main" val="1610108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43000" y="1143000"/>
            <a:ext cx="6858000" cy="954107"/>
          </a:xfrm>
          <a:prstGeom prst="rect">
            <a:avLst/>
          </a:prstGeom>
          <a:noFill/>
        </p:spPr>
        <p:txBody>
          <a:bodyPr wrap="square" rtlCol="0">
            <a:spAutoFit/>
          </a:bodyPr>
          <a:lstStyle/>
          <a:p>
            <a:pPr algn="ctr"/>
            <a:r>
              <a:rPr lang="en-US" sz="2800" dirty="0" smtClean="0"/>
              <a:t>The Functionalities and the modules of the software are shown in the following  demo </a:t>
            </a:r>
            <a:endParaRPr lang="en-US" sz="2800" dirty="0"/>
          </a:p>
        </p:txBody>
      </p:sp>
      <p:sp>
        <p:nvSpPr>
          <p:cNvPr id="5" name="TextBox 4"/>
          <p:cNvSpPr txBox="1"/>
          <p:nvPr/>
        </p:nvSpPr>
        <p:spPr>
          <a:xfrm>
            <a:off x="7772400" y="6025621"/>
            <a:ext cx="990600" cy="369332"/>
          </a:xfrm>
          <a:prstGeom prst="rect">
            <a:avLst/>
          </a:prstGeom>
          <a:noFill/>
        </p:spPr>
        <p:txBody>
          <a:bodyPr wrap="square" rtlCol="0">
            <a:spAutoFit/>
          </a:bodyPr>
          <a:lstStyle/>
          <a:p>
            <a:r>
              <a:rPr lang="en-US" dirty="0" smtClean="0"/>
              <a:t>18</a:t>
            </a:r>
            <a:endParaRPr lang="en-US" dirty="0"/>
          </a:p>
        </p:txBody>
      </p:sp>
    </p:spTree>
    <p:extLst>
      <p:ext uri="{BB962C8B-B14F-4D97-AF65-F5344CB8AC3E}">
        <p14:creationId xmlns:p14="http://schemas.microsoft.com/office/powerpoint/2010/main" val="194656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9143999" cy="6857999"/>
          </a:xfrm>
          <a:prstGeom prst="rect">
            <a:avLst/>
          </a:prstGeom>
          <a:noFill/>
          <a:ln w="9525">
            <a:noFill/>
            <a:miter lim="800000"/>
            <a:headEnd/>
            <a:tailEnd/>
          </a:ln>
        </p:spPr>
      </p:pic>
      <p:sp>
        <p:nvSpPr>
          <p:cNvPr id="6" name="TextBox 5"/>
          <p:cNvSpPr txBox="1"/>
          <p:nvPr/>
        </p:nvSpPr>
        <p:spPr>
          <a:xfrm>
            <a:off x="2057400" y="2590800"/>
            <a:ext cx="4953000" cy="1446550"/>
          </a:xfrm>
          <a:prstGeom prst="rect">
            <a:avLst/>
          </a:prstGeom>
          <a:noFill/>
        </p:spPr>
        <p:txBody>
          <a:bodyPr wrap="square" rtlCol="0">
            <a:spAutoFit/>
          </a:bodyPr>
          <a:lstStyle/>
          <a:p>
            <a:pPr algn="ctr"/>
            <a:r>
              <a:rPr lang="en-US" sz="4400" b="1" dirty="0" smtClean="0">
                <a:solidFill>
                  <a:srgbClr val="00B0F0"/>
                </a:solidFill>
              </a:rPr>
              <a:t>DWDM Technology PALTEL Topology</a:t>
            </a:r>
            <a:endParaRPr lang="en-US" sz="4400" b="1" dirty="0">
              <a:solidFill>
                <a:srgbClr val="00B0F0"/>
              </a:solidFill>
            </a:endParaRPr>
          </a:p>
        </p:txBody>
      </p:sp>
      <p:sp>
        <p:nvSpPr>
          <p:cNvPr id="2" name="TextBox 1"/>
          <p:cNvSpPr txBox="1"/>
          <p:nvPr/>
        </p:nvSpPr>
        <p:spPr>
          <a:xfrm>
            <a:off x="8162769" y="6324600"/>
            <a:ext cx="68580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414654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381000" y="685800"/>
            <a:ext cx="3316935"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Conclusio</a:t>
            </a: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8743" y="2133600"/>
            <a:ext cx="8847943" cy="2862322"/>
          </a:xfrm>
          <a:prstGeom prst="rect">
            <a:avLst/>
          </a:prstGeom>
          <a:noFill/>
        </p:spPr>
        <p:txBody>
          <a:bodyPr wrap="square" rtlCol="0">
            <a:spAutoFit/>
          </a:bodyPr>
          <a:lstStyle/>
          <a:p>
            <a:r>
              <a:rPr lang="en-US" sz="2000" b="1" dirty="0" smtClean="0"/>
              <a:t>In this project we have achieved the following </a:t>
            </a:r>
          </a:p>
          <a:p>
            <a:endParaRPr lang="en-US" sz="2000" b="1" dirty="0" smtClean="0"/>
          </a:p>
          <a:p>
            <a:pPr marL="342900" indent="-342900">
              <a:buFont typeface="+mj-lt"/>
              <a:buAutoNum type="arabicPeriod"/>
            </a:pPr>
            <a:r>
              <a:rPr lang="en-US" sz="2000" b="1" dirty="0" smtClean="0"/>
              <a:t>We have  completed the third phase of PALTEL PLAN for DWDM network design in Palestine</a:t>
            </a:r>
          </a:p>
          <a:p>
            <a:pPr marL="342900" indent="-342900">
              <a:buFont typeface="+mj-lt"/>
              <a:buAutoNum type="arabicPeriod"/>
            </a:pPr>
            <a:r>
              <a:rPr lang="en-US" sz="2000" b="1" dirty="0" smtClean="0"/>
              <a:t>We have improved the network and founded a solution for  enhancing the capacity of the network </a:t>
            </a:r>
          </a:p>
          <a:p>
            <a:pPr marL="342900" indent="-342900">
              <a:buFont typeface="+mj-lt"/>
              <a:buAutoNum type="arabicPeriod"/>
            </a:pPr>
            <a:r>
              <a:rPr lang="en-US" sz="2000" b="1" dirty="0" smtClean="0"/>
              <a:t>We have implemented a software for the purpose of monitoring and managing the DWDM network </a:t>
            </a:r>
          </a:p>
          <a:p>
            <a:pPr marL="342900" indent="-342900">
              <a:buFont typeface="+mj-lt"/>
              <a:buAutoNum type="arabicPeriod"/>
            </a:pPr>
            <a:endParaRPr lang="en-US" sz="2000" b="1" dirty="0"/>
          </a:p>
        </p:txBody>
      </p:sp>
      <p:sp>
        <p:nvSpPr>
          <p:cNvPr id="7" name="TextBox 6"/>
          <p:cNvSpPr txBox="1"/>
          <p:nvPr/>
        </p:nvSpPr>
        <p:spPr>
          <a:xfrm>
            <a:off x="8077200" y="6172200"/>
            <a:ext cx="418704" cy="369332"/>
          </a:xfrm>
          <a:prstGeom prst="rect">
            <a:avLst/>
          </a:prstGeom>
          <a:noFill/>
        </p:spPr>
        <p:txBody>
          <a:bodyPr wrap="none" rtlCol="0">
            <a:spAutoFit/>
          </a:bodyPr>
          <a:lstStyle/>
          <a:p>
            <a:r>
              <a:rPr lang="en-US" dirty="0" smtClean="0"/>
              <a:t>19</a:t>
            </a:r>
            <a:endParaRPr lang="en-US" dirty="0"/>
          </a:p>
        </p:txBody>
      </p:sp>
    </p:spTree>
    <p:extLst>
      <p:ext uri="{BB962C8B-B14F-4D97-AF65-F5344CB8AC3E}">
        <p14:creationId xmlns:p14="http://schemas.microsoft.com/office/powerpoint/2010/main" val="100010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0" y="0"/>
            <a:ext cx="3810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343400" y="2357735"/>
            <a:ext cx="4419600" cy="461665"/>
          </a:xfrm>
          <a:prstGeom prst="rect">
            <a:avLst/>
          </a:prstGeom>
          <a:noFill/>
        </p:spPr>
        <p:txBody>
          <a:bodyPr wrap="square" rtlCol="0">
            <a:spAutoFit/>
          </a:bodyPr>
          <a:lstStyle/>
          <a:p>
            <a:r>
              <a:rPr lang="en-US" sz="2400" b="1" dirty="0" smtClean="0">
                <a:solidFill>
                  <a:schemeClr val="accent3"/>
                </a:solidFill>
                <a:latin typeface="Route 159 Bold"/>
                <a:cs typeface="Aharoni" pitchFamily="2" charset="-79"/>
              </a:rPr>
              <a:t>DWDM network design</a:t>
            </a:r>
            <a:endParaRPr lang="en-US" sz="2400" b="1" dirty="0">
              <a:solidFill>
                <a:schemeClr val="accent3"/>
              </a:solidFill>
              <a:latin typeface="Route 159 Bold"/>
              <a:cs typeface="Aharoni" pitchFamily="2" charset="-79"/>
            </a:endParaRPr>
          </a:p>
        </p:txBody>
      </p:sp>
      <p:sp>
        <p:nvSpPr>
          <p:cNvPr id="37" name="TextBox 36"/>
          <p:cNvSpPr txBox="1"/>
          <p:nvPr/>
        </p:nvSpPr>
        <p:spPr>
          <a:xfrm>
            <a:off x="4343400" y="1062335"/>
            <a:ext cx="3276600" cy="461665"/>
          </a:xfrm>
          <a:prstGeom prst="rect">
            <a:avLst/>
          </a:prstGeom>
          <a:noFill/>
        </p:spPr>
        <p:txBody>
          <a:bodyPr wrap="square" rtlCol="0">
            <a:spAutoFit/>
          </a:bodyPr>
          <a:lstStyle/>
          <a:p>
            <a:r>
              <a:rPr lang="en-US" sz="2400" b="1" dirty="0" smtClean="0">
                <a:solidFill>
                  <a:schemeClr val="accent2">
                    <a:lumMod val="40000"/>
                    <a:lumOff val="60000"/>
                  </a:schemeClr>
                </a:solidFill>
                <a:latin typeface="Route 159 Bold"/>
                <a:cs typeface="Aharoni" pitchFamily="2" charset="-79"/>
              </a:rPr>
              <a:t>REVIEW</a:t>
            </a:r>
            <a:endParaRPr lang="en-US" sz="2400" b="1" dirty="0">
              <a:solidFill>
                <a:schemeClr val="accent2">
                  <a:lumMod val="40000"/>
                  <a:lumOff val="60000"/>
                </a:schemeClr>
              </a:solidFill>
              <a:latin typeface="Route 159 Bold"/>
              <a:cs typeface="Aharoni" pitchFamily="2" charset="-79"/>
            </a:endParaRPr>
          </a:p>
        </p:txBody>
      </p:sp>
      <p:sp>
        <p:nvSpPr>
          <p:cNvPr id="35" name="TextBox 34"/>
          <p:cNvSpPr txBox="1"/>
          <p:nvPr/>
        </p:nvSpPr>
        <p:spPr>
          <a:xfrm>
            <a:off x="4343400" y="3886200"/>
            <a:ext cx="4800600" cy="461665"/>
          </a:xfrm>
          <a:prstGeom prst="rect">
            <a:avLst/>
          </a:prstGeom>
          <a:noFill/>
        </p:spPr>
        <p:txBody>
          <a:bodyPr wrap="square" rtlCol="0">
            <a:spAutoFit/>
          </a:bodyPr>
          <a:lstStyle/>
          <a:p>
            <a:r>
              <a:rPr lang="en-US" sz="2400" b="1" dirty="0" smtClean="0">
                <a:solidFill>
                  <a:schemeClr val="accent6">
                    <a:lumMod val="60000"/>
                    <a:lumOff val="40000"/>
                  </a:schemeClr>
                </a:solidFill>
                <a:latin typeface="Route 159 Bold"/>
                <a:cs typeface="Aharoni" pitchFamily="2" charset="-79"/>
              </a:rPr>
              <a:t>Running out of bandwidth</a:t>
            </a:r>
            <a:endParaRPr lang="en-US" sz="2400" b="1" dirty="0">
              <a:solidFill>
                <a:schemeClr val="accent6">
                  <a:lumMod val="60000"/>
                  <a:lumOff val="40000"/>
                </a:schemeClr>
              </a:solidFill>
              <a:latin typeface="Route 159 Bold"/>
              <a:cs typeface="Aharoni" pitchFamily="2" charset="-79"/>
            </a:endParaRPr>
          </a:p>
        </p:txBody>
      </p:sp>
      <p:sp>
        <p:nvSpPr>
          <p:cNvPr id="40" name="TextBox 39"/>
          <p:cNvSpPr txBox="1"/>
          <p:nvPr/>
        </p:nvSpPr>
        <p:spPr>
          <a:xfrm>
            <a:off x="4267200" y="5410200"/>
            <a:ext cx="4648200" cy="461665"/>
          </a:xfrm>
          <a:prstGeom prst="rect">
            <a:avLst/>
          </a:prstGeom>
          <a:noFill/>
        </p:spPr>
        <p:txBody>
          <a:bodyPr wrap="square" rtlCol="0">
            <a:spAutoFit/>
          </a:bodyPr>
          <a:lstStyle/>
          <a:p>
            <a:r>
              <a:rPr lang="en-US" sz="2400" b="1" dirty="0" smtClean="0">
                <a:solidFill>
                  <a:schemeClr val="accent6">
                    <a:lumMod val="75000"/>
                  </a:schemeClr>
                </a:solidFill>
                <a:latin typeface="Route 159 Bold"/>
                <a:cs typeface="Aharoni" pitchFamily="2" charset="-79"/>
              </a:rPr>
              <a:t>Software implementation</a:t>
            </a:r>
            <a:endParaRPr lang="en-US" sz="2400" b="1" dirty="0">
              <a:solidFill>
                <a:schemeClr val="accent6">
                  <a:lumMod val="75000"/>
                </a:schemeClr>
              </a:solidFill>
              <a:latin typeface="Route 159 Bold"/>
              <a:cs typeface="Aharoni" pitchFamily="2" charset="-79"/>
            </a:endParaRPr>
          </a:p>
        </p:txBody>
      </p:sp>
      <p:sp>
        <p:nvSpPr>
          <p:cNvPr id="90" name="Rectangle 89"/>
          <p:cNvSpPr/>
          <p:nvPr/>
        </p:nvSpPr>
        <p:spPr>
          <a:xfrm>
            <a:off x="0" y="0"/>
            <a:ext cx="39624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3276600" y="76200"/>
            <a:ext cx="1343025" cy="7239000"/>
            <a:chOff x="3124199" y="2"/>
            <a:chExt cx="1343025" cy="7239000"/>
          </a:xfrm>
        </p:grpSpPr>
        <p:pic>
          <p:nvPicPr>
            <p:cNvPr id="4106" name="Picture 10" descr="C:\Program Files (x86)\Microsoft Office\MEDIA\OFFICE12\Lines\BD14997_.gif"/>
            <p:cNvPicPr>
              <a:picLocks noChangeAspect="1" noChangeArrowheads="1"/>
            </p:cNvPicPr>
            <p:nvPr/>
          </p:nvPicPr>
          <p:blipFill>
            <a:blip r:embed="rId3" cstate="print"/>
            <a:srcRect/>
            <a:stretch>
              <a:fillRect/>
            </a:stretch>
          </p:blipFill>
          <p:spPr bwMode="auto">
            <a:xfrm rot="5400000">
              <a:off x="366712" y="2757489"/>
              <a:ext cx="6858000" cy="1343025"/>
            </a:xfrm>
            <a:prstGeom prst="rect">
              <a:avLst/>
            </a:prstGeom>
            <a:noFill/>
          </p:spPr>
        </p:pic>
        <p:cxnSp>
          <p:nvCxnSpPr>
            <p:cNvPr id="62" name="Straight Connector 61"/>
            <p:cNvCxnSpPr/>
            <p:nvPr/>
          </p:nvCxnSpPr>
          <p:spPr>
            <a:xfrm>
              <a:off x="3809999" y="381002"/>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3581400" y="914402"/>
              <a:ext cx="457200" cy="533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581400" y="2286002"/>
              <a:ext cx="457200" cy="533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81400" y="3810002"/>
              <a:ext cx="457200" cy="5334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581400" y="5334000"/>
              <a:ext cx="457200" cy="5334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74" name="TextBox 73"/>
            <p:cNvSpPr txBox="1"/>
            <p:nvPr/>
          </p:nvSpPr>
          <p:spPr>
            <a:xfrm>
              <a:off x="3657600" y="990602"/>
              <a:ext cx="381000" cy="369332"/>
            </a:xfrm>
            <a:prstGeom prst="rect">
              <a:avLst/>
            </a:prstGeom>
            <a:noFill/>
          </p:spPr>
          <p:txBody>
            <a:bodyPr wrap="square" rtlCol="0">
              <a:spAutoFit/>
            </a:bodyPr>
            <a:lstStyle/>
            <a:p>
              <a:r>
                <a:rPr lang="en-US" dirty="0" smtClean="0"/>
                <a:t>1</a:t>
              </a:r>
              <a:endParaRPr lang="en-US" dirty="0"/>
            </a:p>
          </p:txBody>
        </p:sp>
        <p:sp>
          <p:nvSpPr>
            <p:cNvPr id="76" name="TextBox 75"/>
            <p:cNvSpPr txBox="1"/>
            <p:nvPr/>
          </p:nvSpPr>
          <p:spPr>
            <a:xfrm>
              <a:off x="3657600" y="2373870"/>
              <a:ext cx="381000" cy="369332"/>
            </a:xfrm>
            <a:prstGeom prst="rect">
              <a:avLst/>
            </a:prstGeom>
            <a:noFill/>
          </p:spPr>
          <p:txBody>
            <a:bodyPr wrap="square" rtlCol="0">
              <a:spAutoFit/>
            </a:bodyPr>
            <a:lstStyle/>
            <a:p>
              <a:r>
                <a:rPr lang="en-US" dirty="0" smtClean="0"/>
                <a:t>2</a:t>
              </a:r>
              <a:endParaRPr lang="en-US" dirty="0"/>
            </a:p>
          </p:txBody>
        </p:sp>
        <p:sp>
          <p:nvSpPr>
            <p:cNvPr id="78" name="TextBox 77"/>
            <p:cNvSpPr txBox="1"/>
            <p:nvPr/>
          </p:nvSpPr>
          <p:spPr>
            <a:xfrm>
              <a:off x="3657600" y="3886202"/>
              <a:ext cx="381000" cy="369332"/>
            </a:xfrm>
            <a:prstGeom prst="rect">
              <a:avLst/>
            </a:prstGeom>
            <a:noFill/>
          </p:spPr>
          <p:txBody>
            <a:bodyPr wrap="square" rtlCol="0">
              <a:spAutoFit/>
            </a:bodyPr>
            <a:lstStyle/>
            <a:p>
              <a:r>
                <a:rPr lang="en-US" dirty="0" smtClean="0"/>
                <a:t>3</a:t>
              </a:r>
              <a:endParaRPr lang="en-US" dirty="0"/>
            </a:p>
          </p:txBody>
        </p:sp>
        <p:sp>
          <p:nvSpPr>
            <p:cNvPr id="79" name="TextBox 78"/>
            <p:cNvSpPr txBox="1"/>
            <p:nvPr/>
          </p:nvSpPr>
          <p:spPr>
            <a:xfrm>
              <a:off x="3657599" y="5410202"/>
              <a:ext cx="381000" cy="369332"/>
            </a:xfrm>
            <a:prstGeom prst="rect">
              <a:avLst/>
            </a:prstGeom>
            <a:noFill/>
          </p:spPr>
          <p:txBody>
            <a:bodyPr wrap="square" rtlCol="0">
              <a:spAutoFit/>
            </a:bodyPr>
            <a:lstStyle/>
            <a:p>
              <a:r>
                <a:rPr lang="en-US" dirty="0" smtClean="0"/>
                <a:t>4</a:t>
              </a:r>
              <a:endParaRPr lang="en-US" dirty="0"/>
            </a:p>
          </p:txBody>
        </p:sp>
      </p:grpSp>
      <p:sp>
        <p:nvSpPr>
          <p:cNvPr id="23" name="TextBox 22"/>
          <p:cNvSpPr txBox="1"/>
          <p:nvPr/>
        </p:nvSpPr>
        <p:spPr>
          <a:xfrm>
            <a:off x="304800" y="1981200"/>
            <a:ext cx="3200400" cy="2554545"/>
          </a:xfrm>
          <a:prstGeom prst="rect">
            <a:avLst/>
          </a:prstGeom>
          <a:noFill/>
        </p:spPr>
        <p:txBody>
          <a:bodyPr wrap="square" rtlCol="0">
            <a:spAutoFit/>
          </a:bodyPr>
          <a:lstStyle/>
          <a:p>
            <a:pPr algn="ctr"/>
            <a:endParaRPr lang="en-US" sz="4000" i="1" dirty="0" smtClean="0">
              <a:solidFill>
                <a:srgbClr val="00B0F0"/>
              </a:solidFill>
              <a:latin typeface="Rockwell" pitchFamily="18" charset="0"/>
            </a:endParaRPr>
          </a:p>
          <a:p>
            <a:pPr algn="ctr"/>
            <a:r>
              <a:rPr lang="en-US" sz="4000" i="1" dirty="0" smtClean="0">
                <a:solidFill>
                  <a:srgbClr val="00B0F0"/>
                </a:solidFill>
                <a:latin typeface="Route 159 Bold"/>
                <a:cs typeface="Aharoni" pitchFamily="2" charset="-79"/>
              </a:rPr>
              <a:t>TABLE</a:t>
            </a:r>
          </a:p>
          <a:p>
            <a:pPr algn="ctr"/>
            <a:r>
              <a:rPr lang="en-US" sz="4000" i="1" dirty="0" smtClean="0">
                <a:solidFill>
                  <a:schemeClr val="bg1"/>
                </a:solidFill>
                <a:latin typeface="Route 159 Bold"/>
                <a:cs typeface="Aharoni" pitchFamily="2" charset="-79"/>
              </a:rPr>
              <a:t>OF </a:t>
            </a:r>
          </a:p>
          <a:p>
            <a:pPr algn="ctr"/>
            <a:r>
              <a:rPr lang="en-US" sz="4000" i="1" dirty="0" smtClean="0">
                <a:solidFill>
                  <a:schemeClr val="bg1"/>
                </a:solidFill>
                <a:latin typeface="Route 159 Bold"/>
                <a:cs typeface="Aharoni" pitchFamily="2" charset="-79"/>
              </a:rPr>
              <a:t>CONTENTS </a:t>
            </a:r>
            <a:endParaRPr lang="en-US" sz="4000" i="1" dirty="0">
              <a:solidFill>
                <a:schemeClr val="bg1"/>
              </a:solidFill>
              <a:latin typeface="Route 159 Bold"/>
              <a:cs typeface="Aharoni" pitchFamily="2" charset="-79"/>
            </a:endParaRPr>
          </a:p>
        </p:txBody>
      </p:sp>
      <p:sp>
        <p:nvSpPr>
          <p:cNvPr id="21" name="TextBox 20"/>
          <p:cNvSpPr txBox="1"/>
          <p:nvPr/>
        </p:nvSpPr>
        <p:spPr>
          <a:xfrm>
            <a:off x="8162769" y="6324600"/>
            <a:ext cx="685800" cy="369332"/>
          </a:xfrm>
          <a:prstGeom prst="rect">
            <a:avLst/>
          </a:prstGeom>
          <a:noFill/>
        </p:spPr>
        <p:txBody>
          <a:bodyPr wrap="square" rtlCol="0">
            <a:spAutoFit/>
          </a:bodyPr>
          <a:lstStyle/>
          <a:p>
            <a:r>
              <a:rPr lang="en-US" dirty="0" smtClean="0"/>
              <a:t>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checkerboard(across)">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additive="base">
                                        <p:cTn id="18" dur="500" fill="hold"/>
                                        <p:tgtEl>
                                          <p:spTgt spid="37"/>
                                        </p:tgtEl>
                                        <p:attrNameLst>
                                          <p:attrName>ppt_x</p:attrName>
                                        </p:attrNameLst>
                                      </p:cBhvr>
                                      <p:tavLst>
                                        <p:tav tm="0">
                                          <p:val>
                                            <p:strVal val="#ppt_x"/>
                                          </p:val>
                                        </p:tav>
                                        <p:tav tm="100000">
                                          <p:val>
                                            <p:strVal val="#ppt_x"/>
                                          </p:val>
                                        </p:tav>
                                      </p:tavLst>
                                    </p:anim>
                                    <p:anim calcmode="lin" valueType="num">
                                      <p:cBhvr additive="base">
                                        <p:cTn id="19"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7" grpId="0"/>
      <p:bldP spid="35" grpId="0"/>
      <p:bldP spid="40" grpId="0"/>
      <p:bldP spid="90"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83" name="Picture 3" descr="http://www.baixcorp.com/Pics_App/client_images/3D%20Lights%20with%20Border.jpg"/>
          <p:cNvPicPr>
            <a:picLocks noChangeAspect="1" noChangeArrowheads="1"/>
          </p:cNvPicPr>
          <p:nvPr/>
        </p:nvPicPr>
        <p:blipFill>
          <a:blip r:embed="rId3" cstate="print"/>
          <a:srcRect/>
          <a:stretch>
            <a:fillRect/>
          </a:stretch>
        </p:blipFill>
        <p:spPr bwMode="auto">
          <a:xfrm>
            <a:off x="0" y="0"/>
            <a:ext cx="9144000" cy="3200400"/>
          </a:xfrm>
          <a:prstGeom prst="rect">
            <a:avLst/>
          </a:prstGeom>
          <a:noFill/>
        </p:spPr>
      </p:pic>
      <p:sp>
        <p:nvSpPr>
          <p:cNvPr id="4" name="Rectangle 3"/>
          <p:cNvSpPr/>
          <p:nvPr/>
        </p:nvSpPr>
        <p:spPr>
          <a:xfrm>
            <a:off x="0" y="0"/>
            <a:ext cx="3352800" cy="923330"/>
          </a:xfrm>
          <a:prstGeom prst="rect">
            <a:avLst/>
          </a:prstGeom>
        </p:spPr>
        <p:txBody>
          <a:bodyPr wrap="square">
            <a:spAutoFit/>
          </a:bodyPr>
          <a:lstStyle/>
          <a:p>
            <a:r>
              <a:rPr lang="en-US" sz="5400" b="1" dirty="0" smtClean="0">
                <a:solidFill>
                  <a:schemeClr val="accent2">
                    <a:lumMod val="40000"/>
                    <a:lumOff val="60000"/>
                  </a:schemeClr>
                </a:solidFill>
                <a:latin typeface="Route 159 Bold"/>
                <a:cs typeface="Aharoni" pitchFamily="2" charset="-79"/>
              </a:rPr>
              <a:t>REVIEW</a:t>
            </a:r>
            <a:endParaRPr lang="en-US" sz="5400" b="1" dirty="0">
              <a:solidFill>
                <a:schemeClr val="accent2">
                  <a:lumMod val="40000"/>
                  <a:lumOff val="60000"/>
                </a:schemeClr>
              </a:solidFill>
              <a:latin typeface="Route 159 Bold"/>
              <a:cs typeface="Aharoni" pitchFamily="2" charset="-79"/>
            </a:endParaRPr>
          </a:p>
        </p:txBody>
      </p:sp>
      <p:sp>
        <p:nvSpPr>
          <p:cNvPr id="5" name="Rectangle 4"/>
          <p:cNvSpPr/>
          <p:nvPr/>
        </p:nvSpPr>
        <p:spPr>
          <a:xfrm>
            <a:off x="0" y="3200400"/>
            <a:ext cx="9144000" cy="36576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781800" y="2514600"/>
            <a:ext cx="1447800" cy="12954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62400" y="2514600"/>
            <a:ext cx="1447800" cy="1295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90600" y="2590800"/>
            <a:ext cx="1447800" cy="12954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2895600"/>
            <a:ext cx="1143000" cy="646331"/>
          </a:xfrm>
          <a:prstGeom prst="rect">
            <a:avLst/>
          </a:prstGeom>
          <a:noFill/>
        </p:spPr>
        <p:txBody>
          <a:bodyPr wrap="square" rtlCol="0">
            <a:spAutoFit/>
          </a:bodyPr>
          <a:lstStyle/>
          <a:p>
            <a:r>
              <a:rPr lang="en-US" b="1" dirty="0" smtClean="0"/>
              <a:t>WHY </a:t>
            </a:r>
            <a:r>
              <a:rPr lang="en-US" dirty="0" smtClean="0"/>
              <a:t>DWDM </a:t>
            </a:r>
            <a:r>
              <a:rPr lang="en-US" b="1" dirty="0" smtClean="0"/>
              <a:t>?!</a:t>
            </a:r>
            <a:endParaRPr lang="en-US" b="1" dirty="0"/>
          </a:p>
        </p:txBody>
      </p:sp>
      <p:sp>
        <p:nvSpPr>
          <p:cNvPr id="10" name="TextBox 9"/>
          <p:cNvSpPr txBox="1"/>
          <p:nvPr/>
        </p:nvSpPr>
        <p:spPr>
          <a:xfrm>
            <a:off x="533400" y="4038600"/>
            <a:ext cx="2438400" cy="2308324"/>
          </a:xfrm>
          <a:prstGeom prst="rect">
            <a:avLst/>
          </a:prstGeom>
          <a:noFill/>
          <a:ln w="0">
            <a:solidFill>
              <a:schemeClr val="bg1">
                <a:lumMod val="50000"/>
              </a:schemeClr>
            </a:solidFill>
          </a:ln>
        </p:spPr>
        <p:txBody>
          <a:bodyPr wrap="square" rtlCol="0">
            <a:spAutoFit/>
          </a:bodyPr>
          <a:lstStyle/>
          <a:p>
            <a:pPr algn="just"/>
            <a:r>
              <a:rPr lang="en-US" dirty="0" smtClean="0"/>
              <a:t>The world of telecomm-</a:t>
            </a:r>
            <a:r>
              <a:rPr lang="en-US" dirty="0" err="1" smtClean="0"/>
              <a:t>unication</a:t>
            </a:r>
            <a:r>
              <a:rPr lang="en-US" dirty="0" smtClean="0"/>
              <a:t> networking is changing rapidly. Where once we had kilobits, we now demand megabit and gigabits. And soon the world will start using terabits. </a:t>
            </a:r>
            <a:endParaRPr lang="en-US" dirty="0"/>
          </a:p>
        </p:txBody>
      </p:sp>
      <p:sp>
        <p:nvSpPr>
          <p:cNvPr id="12" name="TextBox 11"/>
          <p:cNvSpPr txBox="1"/>
          <p:nvPr/>
        </p:nvSpPr>
        <p:spPr>
          <a:xfrm>
            <a:off x="4191000" y="2819400"/>
            <a:ext cx="1066800" cy="646331"/>
          </a:xfrm>
          <a:prstGeom prst="rect">
            <a:avLst/>
          </a:prstGeom>
          <a:noFill/>
        </p:spPr>
        <p:txBody>
          <a:bodyPr wrap="square" rtlCol="0">
            <a:spAutoFit/>
          </a:bodyPr>
          <a:lstStyle/>
          <a:p>
            <a:r>
              <a:rPr lang="en-US" b="1" dirty="0" smtClean="0"/>
              <a:t>WHAT</a:t>
            </a:r>
            <a:r>
              <a:rPr lang="en-US" dirty="0" smtClean="0"/>
              <a:t> is DWDM</a:t>
            </a:r>
            <a:r>
              <a:rPr lang="en-US" b="1" dirty="0" smtClean="0"/>
              <a:t>?!</a:t>
            </a:r>
            <a:endParaRPr lang="en-US" b="1" dirty="0"/>
          </a:p>
        </p:txBody>
      </p:sp>
      <p:sp>
        <p:nvSpPr>
          <p:cNvPr id="15" name="TextBox 14"/>
          <p:cNvSpPr txBox="1"/>
          <p:nvPr/>
        </p:nvSpPr>
        <p:spPr>
          <a:xfrm>
            <a:off x="2971800" y="4038600"/>
            <a:ext cx="3352800" cy="2585323"/>
          </a:xfrm>
          <a:prstGeom prst="rect">
            <a:avLst/>
          </a:prstGeom>
          <a:noFill/>
        </p:spPr>
        <p:txBody>
          <a:bodyPr wrap="square" rtlCol="0">
            <a:spAutoFit/>
          </a:bodyPr>
          <a:lstStyle/>
          <a:p>
            <a:pPr algn="just"/>
            <a:r>
              <a:rPr lang="en-US" dirty="0" smtClean="0"/>
              <a:t>is a technology which multiplexes a number of optical carrier signals onto a single optical fiber by using     different wavelengths of laser light. This technique enables bidirectional communications over one strand of fiber, as well as increasing the capacity of the system.</a:t>
            </a:r>
            <a:endParaRPr lang="en-US" dirty="0"/>
          </a:p>
        </p:txBody>
      </p:sp>
      <p:sp>
        <p:nvSpPr>
          <p:cNvPr id="18" name="TextBox 17"/>
          <p:cNvSpPr txBox="1"/>
          <p:nvPr/>
        </p:nvSpPr>
        <p:spPr>
          <a:xfrm>
            <a:off x="6858000" y="2819400"/>
            <a:ext cx="1447800" cy="646331"/>
          </a:xfrm>
          <a:prstGeom prst="rect">
            <a:avLst/>
          </a:prstGeom>
          <a:noFill/>
        </p:spPr>
        <p:txBody>
          <a:bodyPr wrap="square" rtlCol="0">
            <a:spAutoFit/>
          </a:bodyPr>
          <a:lstStyle/>
          <a:p>
            <a:r>
              <a:rPr lang="en-US" dirty="0" smtClean="0"/>
              <a:t>DWDM</a:t>
            </a:r>
            <a:r>
              <a:rPr lang="en-US" b="1" dirty="0" smtClean="0"/>
              <a:t> </a:t>
            </a:r>
          </a:p>
          <a:p>
            <a:r>
              <a:rPr lang="en-US" b="1" dirty="0" smtClean="0"/>
              <a:t>Equipments </a:t>
            </a:r>
            <a:endParaRPr lang="en-US" b="1" dirty="0"/>
          </a:p>
        </p:txBody>
      </p:sp>
      <p:sp>
        <p:nvSpPr>
          <p:cNvPr id="19" name="TextBox 18"/>
          <p:cNvSpPr txBox="1"/>
          <p:nvPr/>
        </p:nvSpPr>
        <p:spPr>
          <a:xfrm>
            <a:off x="6400800" y="4038600"/>
            <a:ext cx="2743200" cy="2031325"/>
          </a:xfrm>
          <a:prstGeom prst="rect">
            <a:avLst/>
          </a:prstGeom>
          <a:noFill/>
        </p:spPr>
        <p:txBody>
          <a:bodyPr wrap="square" rtlCol="0">
            <a:spAutoFit/>
          </a:bodyPr>
          <a:lstStyle/>
          <a:p>
            <a:r>
              <a:rPr lang="en-US" dirty="0" smtClean="0"/>
              <a:t>1-Transponder/</a:t>
            </a:r>
            <a:r>
              <a:rPr lang="en-US" dirty="0" err="1" smtClean="0"/>
              <a:t>Muxponder</a:t>
            </a:r>
            <a:r>
              <a:rPr lang="en-US" dirty="0" smtClean="0"/>
              <a:t>  Transceivers </a:t>
            </a:r>
          </a:p>
          <a:p>
            <a:r>
              <a:rPr lang="en-US" dirty="0" smtClean="0"/>
              <a:t>2-MUX/DEMUX</a:t>
            </a:r>
          </a:p>
          <a:p>
            <a:r>
              <a:rPr lang="en-US" dirty="0" smtClean="0"/>
              <a:t>3-Amplifiers</a:t>
            </a:r>
          </a:p>
          <a:p>
            <a:r>
              <a:rPr lang="en-US" dirty="0" smtClean="0"/>
              <a:t>4- ROADM(Optical Add Drop Multiplexer).</a:t>
            </a:r>
          </a:p>
          <a:p>
            <a:endParaRPr lang="en-US" dirty="0"/>
          </a:p>
        </p:txBody>
      </p:sp>
      <p:grpSp>
        <p:nvGrpSpPr>
          <p:cNvPr id="23" name="Group 22"/>
          <p:cNvGrpSpPr/>
          <p:nvPr/>
        </p:nvGrpSpPr>
        <p:grpSpPr>
          <a:xfrm>
            <a:off x="7543800" y="5562600"/>
            <a:ext cx="1600200" cy="1295400"/>
            <a:chOff x="7543800" y="5562600"/>
            <a:chExt cx="1600200" cy="1295400"/>
          </a:xfrm>
        </p:grpSpPr>
        <p:sp>
          <p:nvSpPr>
            <p:cNvPr id="20" name="Oval 19"/>
            <p:cNvSpPr/>
            <p:nvPr/>
          </p:nvSpPr>
          <p:spPr>
            <a:xfrm>
              <a:off x="8382000" y="6096000"/>
              <a:ext cx="762000" cy="76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763000" y="5562600"/>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543800" y="6248400"/>
              <a:ext cx="609600" cy="6096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8420100" y="6268332"/>
            <a:ext cx="685800" cy="369332"/>
          </a:xfrm>
          <a:prstGeom prst="rect">
            <a:avLst/>
          </a:prstGeom>
          <a:noFill/>
        </p:spPr>
        <p:txBody>
          <a:bodyPr wrap="square" rtlCol="0">
            <a:spAutoFit/>
          </a:bodyPr>
          <a:lstStyle/>
          <a:p>
            <a:r>
              <a:rPr lang="en-US" dirty="0" smtClean="0"/>
              <a:t>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blinds(horizontal)">
                                      <p:cBhvr>
                                        <p:cTn id="7" dur="500"/>
                                        <p:tgtEl>
                                          <p:spTgt spid="2048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4"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from="(-#ppt_w/2)" to="(#ppt_x)" calcmode="lin" valueType="num">
                                      <p:cBhvr>
                                        <p:cTn id="16" dur="600" fill="hold">
                                          <p:stCondLst>
                                            <p:cond delay="0"/>
                                          </p:stCondLst>
                                        </p:cTn>
                                        <p:tgtEl>
                                          <p:spTgt spid="9"/>
                                        </p:tgtEl>
                                        <p:attrNameLst>
                                          <p:attrName>ppt_x</p:attrName>
                                        </p:attrNameLst>
                                      </p:cBhvr>
                                    </p:anim>
                                    <p:anim from="0" to="-1.0" calcmode="lin" valueType="num">
                                      <p:cBhvr>
                                        <p:cTn id="17" dur="200" decel="50000" autoRev="1" fill="hold">
                                          <p:stCondLst>
                                            <p:cond delay="600"/>
                                          </p:stCondLst>
                                        </p:cTn>
                                        <p:tgtEl>
                                          <p:spTgt spid="9"/>
                                        </p:tgtEl>
                                        <p:attrNameLst>
                                          <p:attrName>xshear</p:attrName>
                                        </p:attrNameLst>
                                      </p:cBhvr>
                                    </p:anim>
                                    <p:animScale>
                                      <p:cBhvr>
                                        <p:cTn id="18" dur="200" decel="100000" autoRev="1" fill="hold">
                                          <p:stCondLst>
                                            <p:cond delay="600"/>
                                          </p:stCondLst>
                                        </p:cTn>
                                        <p:tgtEl>
                                          <p:spTgt spid="9"/>
                                        </p:tgtEl>
                                      </p:cBhvr>
                                      <p:from x="100000" y="100000"/>
                                      <p:to x="80000" y="100000"/>
                                    </p:animScale>
                                    <p:anim by="(#ppt_h/3+#ppt_w*0.1)" calcmode="lin" valueType="num">
                                      <p:cBhvr additive="sum">
                                        <p:cTn id="19" dur="200" decel="100000" autoRev="1" fill="hold">
                                          <p:stCondLst>
                                            <p:cond delay="600"/>
                                          </p:stCondLst>
                                        </p:cTn>
                                        <p:tgtEl>
                                          <p:spTgt spid="9"/>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from="(-#ppt_w/2)" to="(#ppt_x)" calcmode="lin" valueType="num">
                                      <p:cBhvr>
                                        <p:cTn id="22" dur="600" fill="hold">
                                          <p:stCondLst>
                                            <p:cond delay="0"/>
                                          </p:stCondLst>
                                        </p:cTn>
                                        <p:tgtEl>
                                          <p:spTgt spid="8"/>
                                        </p:tgtEl>
                                        <p:attrNameLst>
                                          <p:attrName>ppt_x</p:attrName>
                                        </p:attrNameLst>
                                      </p:cBhvr>
                                    </p:anim>
                                    <p:anim from="0" to="-1.0" calcmode="lin" valueType="num">
                                      <p:cBhvr>
                                        <p:cTn id="23" dur="200" decel="50000" autoRev="1" fill="hold">
                                          <p:stCondLst>
                                            <p:cond delay="600"/>
                                          </p:stCondLst>
                                        </p:cTn>
                                        <p:tgtEl>
                                          <p:spTgt spid="8"/>
                                        </p:tgtEl>
                                        <p:attrNameLst>
                                          <p:attrName>xshear</p:attrName>
                                        </p:attrNameLst>
                                      </p:cBhvr>
                                    </p:anim>
                                    <p:animScale>
                                      <p:cBhvr>
                                        <p:cTn id="24" dur="200" decel="100000" autoRev="1" fill="hold">
                                          <p:stCondLst>
                                            <p:cond delay="600"/>
                                          </p:stCondLst>
                                        </p:cTn>
                                        <p:tgtEl>
                                          <p:spTgt spid="8"/>
                                        </p:tgtEl>
                                      </p:cBhvr>
                                      <p:from x="100000" y="100000"/>
                                      <p:to x="80000" y="100000"/>
                                    </p:animScale>
                                    <p:anim by="(#ppt_h/3+#ppt_w*0.1)" calcmode="lin" valueType="num">
                                      <p:cBhvr additive="sum">
                                        <p:cTn id="25" dur="200" decel="100000" autoRev="1" fill="hold">
                                          <p:stCondLst>
                                            <p:cond delay="600"/>
                                          </p:stCondLst>
                                        </p:cTn>
                                        <p:tgtEl>
                                          <p:spTgt spid="8"/>
                                        </p:tgtEl>
                                        <p:attrNameLst>
                                          <p:attrName>ppt_x</p:attrName>
                                        </p:attrNameLst>
                                      </p:cBhvr>
                                    </p:anim>
                                  </p:childTnLst>
                                </p:cTn>
                              </p:par>
                            </p:childTnLst>
                          </p:cTn>
                        </p:par>
                      </p:childTnLst>
                    </p:cTn>
                  </p:par>
                  <p:par>
                    <p:cTn id="26" fill="hold">
                      <p:stCondLst>
                        <p:cond delay="indefinite"/>
                      </p:stCondLst>
                      <p:childTnLst>
                        <p:par>
                          <p:cTn id="27" fill="hold">
                            <p:stCondLst>
                              <p:cond delay="0"/>
                            </p:stCondLst>
                            <p:childTnLst>
                              <p:par>
                                <p:cTn id="28" presetID="34"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from="(-#ppt_w/2)" to="(#ppt_x)" calcmode="lin" valueType="num">
                                      <p:cBhvr>
                                        <p:cTn id="30" dur="600" fill="hold">
                                          <p:stCondLst>
                                            <p:cond delay="0"/>
                                          </p:stCondLst>
                                        </p:cTn>
                                        <p:tgtEl>
                                          <p:spTgt spid="7"/>
                                        </p:tgtEl>
                                        <p:attrNameLst>
                                          <p:attrName>ppt_x</p:attrName>
                                        </p:attrNameLst>
                                      </p:cBhvr>
                                    </p:anim>
                                    <p:anim from="0" to="-1.0" calcmode="lin" valueType="num">
                                      <p:cBhvr>
                                        <p:cTn id="31" dur="200" decel="50000" autoRev="1" fill="hold">
                                          <p:stCondLst>
                                            <p:cond delay="600"/>
                                          </p:stCondLst>
                                        </p:cTn>
                                        <p:tgtEl>
                                          <p:spTgt spid="7"/>
                                        </p:tgtEl>
                                        <p:attrNameLst>
                                          <p:attrName>xshear</p:attrName>
                                        </p:attrNameLst>
                                      </p:cBhvr>
                                    </p:anim>
                                    <p:animScale>
                                      <p:cBhvr>
                                        <p:cTn id="32" dur="200" decel="100000" autoRev="1" fill="hold">
                                          <p:stCondLst>
                                            <p:cond delay="600"/>
                                          </p:stCondLst>
                                        </p:cTn>
                                        <p:tgtEl>
                                          <p:spTgt spid="7"/>
                                        </p:tgtEl>
                                      </p:cBhvr>
                                      <p:from x="100000" y="100000"/>
                                      <p:to x="80000" y="100000"/>
                                    </p:animScale>
                                    <p:anim by="(#ppt_h/3+#ppt_w*0.1)" calcmode="lin" valueType="num">
                                      <p:cBhvr additive="sum">
                                        <p:cTn id="33" dur="200" decel="100000" autoRev="1" fill="hold">
                                          <p:stCondLst>
                                            <p:cond delay="600"/>
                                          </p:stCondLst>
                                        </p:cTn>
                                        <p:tgtEl>
                                          <p:spTgt spid="7"/>
                                        </p:tgtEl>
                                        <p:attrNameLst>
                                          <p:attrName>ppt_x</p:attrName>
                                        </p:attrNameLst>
                                      </p:cBhvr>
                                    </p:anim>
                                  </p:childTnLst>
                                </p:cTn>
                              </p:par>
                              <p:par>
                                <p:cTn id="34" presetID="34"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from="(-#ppt_w/2)" to="(#ppt_x)" calcmode="lin" valueType="num">
                                      <p:cBhvr>
                                        <p:cTn id="36" dur="600" fill="hold">
                                          <p:stCondLst>
                                            <p:cond delay="0"/>
                                          </p:stCondLst>
                                        </p:cTn>
                                        <p:tgtEl>
                                          <p:spTgt spid="12"/>
                                        </p:tgtEl>
                                        <p:attrNameLst>
                                          <p:attrName>ppt_x</p:attrName>
                                        </p:attrNameLst>
                                      </p:cBhvr>
                                    </p:anim>
                                    <p:anim from="0" to="-1.0" calcmode="lin" valueType="num">
                                      <p:cBhvr>
                                        <p:cTn id="37" dur="200" decel="50000" autoRev="1" fill="hold">
                                          <p:stCondLst>
                                            <p:cond delay="600"/>
                                          </p:stCondLst>
                                        </p:cTn>
                                        <p:tgtEl>
                                          <p:spTgt spid="12"/>
                                        </p:tgtEl>
                                        <p:attrNameLst>
                                          <p:attrName>xshear</p:attrName>
                                        </p:attrNameLst>
                                      </p:cBhvr>
                                    </p:anim>
                                    <p:animScale>
                                      <p:cBhvr>
                                        <p:cTn id="38" dur="200" decel="100000" autoRev="1" fill="hold">
                                          <p:stCondLst>
                                            <p:cond delay="600"/>
                                          </p:stCondLst>
                                        </p:cTn>
                                        <p:tgtEl>
                                          <p:spTgt spid="12"/>
                                        </p:tgtEl>
                                      </p:cBhvr>
                                      <p:from x="100000" y="100000"/>
                                      <p:to x="80000" y="100000"/>
                                    </p:animScale>
                                    <p:anim by="(#ppt_h/3+#ppt_w*0.1)" calcmode="lin" valueType="num">
                                      <p:cBhvr additive="sum">
                                        <p:cTn id="39" dur="200" decel="100000" autoRev="1" fill="hold">
                                          <p:stCondLst>
                                            <p:cond delay="600"/>
                                          </p:stCondLst>
                                        </p:cTn>
                                        <p:tgtEl>
                                          <p:spTgt spid="12"/>
                                        </p:tgtEl>
                                        <p:attrNameLst>
                                          <p:attrName>ppt_x</p:attrName>
                                        </p:attrNameLst>
                                      </p:cBhvr>
                                    </p:anim>
                                  </p:childTnLst>
                                </p:cTn>
                              </p:par>
                            </p:childTnLst>
                          </p:cTn>
                        </p:par>
                      </p:childTnLst>
                    </p:cTn>
                  </p:par>
                  <p:par>
                    <p:cTn id="40" fill="hold">
                      <p:stCondLst>
                        <p:cond delay="indefinite"/>
                      </p:stCondLst>
                      <p:childTnLst>
                        <p:par>
                          <p:cTn id="41" fill="hold">
                            <p:stCondLst>
                              <p:cond delay="0"/>
                            </p:stCondLst>
                            <p:childTnLst>
                              <p:par>
                                <p:cTn id="42" presetID="34"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from="(-#ppt_w/2)" to="(#ppt_x)" calcmode="lin" valueType="num">
                                      <p:cBhvr>
                                        <p:cTn id="44" dur="600" fill="hold">
                                          <p:stCondLst>
                                            <p:cond delay="0"/>
                                          </p:stCondLst>
                                        </p:cTn>
                                        <p:tgtEl>
                                          <p:spTgt spid="18"/>
                                        </p:tgtEl>
                                        <p:attrNameLst>
                                          <p:attrName>ppt_x</p:attrName>
                                        </p:attrNameLst>
                                      </p:cBhvr>
                                    </p:anim>
                                    <p:anim from="0" to="-1.0" calcmode="lin" valueType="num">
                                      <p:cBhvr>
                                        <p:cTn id="45" dur="200" decel="50000" autoRev="1" fill="hold">
                                          <p:stCondLst>
                                            <p:cond delay="600"/>
                                          </p:stCondLst>
                                        </p:cTn>
                                        <p:tgtEl>
                                          <p:spTgt spid="18"/>
                                        </p:tgtEl>
                                        <p:attrNameLst>
                                          <p:attrName>xshear</p:attrName>
                                        </p:attrNameLst>
                                      </p:cBhvr>
                                    </p:anim>
                                    <p:animScale>
                                      <p:cBhvr>
                                        <p:cTn id="46" dur="200" decel="100000" autoRev="1" fill="hold">
                                          <p:stCondLst>
                                            <p:cond delay="600"/>
                                          </p:stCondLst>
                                        </p:cTn>
                                        <p:tgtEl>
                                          <p:spTgt spid="18"/>
                                        </p:tgtEl>
                                      </p:cBhvr>
                                      <p:from x="100000" y="100000"/>
                                      <p:to x="80000" y="100000"/>
                                    </p:animScale>
                                    <p:anim by="(#ppt_h/3+#ppt_w*0.1)" calcmode="lin" valueType="num">
                                      <p:cBhvr additive="sum">
                                        <p:cTn id="47" dur="200" decel="100000" autoRev="1" fill="hold">
                                          <p:stCondLst>
                                            <p:cond delay="600"/>
                                          </p:stCondLst>
                                        </p:cTn>
                                        <p:tgtEl>
                                          <p:spTgt spid="18"/>
                                        </p:tgtEl>
                                        <p:attrNameLst>
                                          <p:attrName>ppt_x</p:attrName>
                                        </p:attrNameLst>
                                      </p:cBhvr>
                                    </p:anim>
                                  </p:childTnLst>
                                </p:cTn>
                              </p:par>
                              <p:par>
                                <p:cTn id="48" presetID="34"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from="(-#ppt_w/2)" to="(#ppt_x)" calcmode="lin" valueType="num">
                                      <p:cBhvr>
                                        <p:cTn id="50" dur="600" fill="hold">
                                          <p:stCondLst>
                                            <p:cond delay="0"/>
                                          </p:stCondLst>
                                        </p:cTn>
                                        <p:tgtEl>
                                          <p:spTgt spid="6"/>
                                        </p:tgtEl>
                                        <p:attrNameLst>
                                          <p:attrName>ppt_x</p:attrName>
                                        </p:attrNameLst>
                                      </p:cBhvr>
                                    </p:anim>
                                    <p:anim from="0" to="-1.0" calcmode="lin" valueType="num">
                                      <p:cBhvr>
                                        <p:cTn id="51" dur="200" decel="50000" autoRev="1" fill="hold">
                                          <p:stCondLst>
                                            <p:cond delay="600"/>
                                          </p:stCondLst>
                                        </p:cTn>
                                        <p:tgtEl>
                                          <p:spTgt spid="6"/>
                                        </p:tgtEl>
                                        <p:attrNameLst>
                                          <p:attrName>xshear</p:attrName>
                                        </p:attrNameLst>
                                      </p:cBhvr>
                                    </p:anim>
                                    <p:animScale>
                                      <p:cBhvr>
                                        <p:cTn id="52" dur="200" decel="100000" autoRev="1" fill="hold">
                                          <p:stCondLst>
                                            <p:cond delay="600"/>
                                          </p:stCondLst>
                                        </p:cTn>
                                        <p:tgtEl>
                                          <p:spTgt spid="6"/>
                                        </p:tgtEl>
                                      </p:cBhvr>
                                      <p:from x="100000" y="100000"/>
                                      <p:to x="80000" y="100000"/>
                                    </p:animScale>
                                    <p:anim by="(#ppt_h/3+#ppt_w*0.1)" calcmode="lin" valueType="num">
                                      <p:cBhvr additive="sum">
                                        <p:cTn id="53" dur="200" decel="100000" autoRev="1" fill="hold">
                                          <p:stCondLst>
                                            <p:cond delay="600"/>
                                          </p:stCondLst>
                                        </p:cTn>
                                        <p:tgtEl>
                                          <p:spTgt spid="6"/>
                                        </p:tgtEl>
                                        <p:attrNameLst>
                                          <p:attrName>ppt_x</p:attrName>
                                        </p:attrNameLst>
                                      </p:cBhvr>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ppt_x"/>
                                          </p:val>
                                        </p:tav>
                                        <p:tav tm="100000">
                                          <p:val>
                                            <p:strVal val="#ppt_x"/>
                                          </p:val>
                                        </p:tav>
                                      </p:tavLst>
                                    </p:anim>
                                    <p:anim calcmode="lin" valueType="num">
                                      <p:cBhvr additive="base">
                                        <p:cTn id="5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fill="hold"/>
                                        <p:tgtEl>
                                          <p:spTgt spid="19"/>
                                        </p:tgtEl>
                                        <p:attrNameLst>
                                          <p:attrName>ppt_x</p:attrName>
                                        </p:attrNameLst>
                                      </p:cBhvr>
                                      <p:tavLst>
                                        <p:tav tm="0">
                                          <p:val>
                                            <p:strVal val="#ppt_x"/>
                                          </p:val>
                                        </p:tav>
                                        <p:tav tm="100000">
                                          <p:val>
                                            <p:strVal val="#ppt_x"/>
                                          </p:val>
                                        </p:tav>
                                      </p:tavLst>
                                    </p:anim>
                                    <p:anim calcmode="lin" valueType="num">
                                      <p:cBhvr additive="base">
                                        <p:cTn id="7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p:bldP spid="10" grpId="0" animBg="1"/>
      <p:bldP spid="12" grpId="0"/>
      <p:bldP spid="15"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90600" y="2743200"/>
            <a:ext cx="7543800" cy="646331"/>
          </a:xfrm>
          <a:prstGeom prst="rect">
            <a:avLst/>
          </a:prstGeom>
          <a:noFill/>
        </p:spPr>
        <p:txBody>
          <a:bodyPr wrap="square" rtlCol="0">
            <a:spAutoFit/>
          </a:bodyPr>
          <a:lstStyle/>
          <a:p>
            <a:r>
              <a:rPr lang="en-US" dirty="0" smtClean="0"/>
              <a:t>Designing a DWDM point to point link or a ring requires some specifications that needs to defined before starting implementation  </a:t>
            </a:r>
            <a:endParaRPr lang="en-US" dirty="0"/>
          </a:p>
        </p:txBody>
      </p:sp>
      <p:graphicFrame>
        <p:nvGraphicFramePr>
          <p:cNvPr id="17" name="Table 16"/>
          <p:cNvGraphicFramePr>
            <a:graphicFrameLocks noGrp="1"/>
          </p:cNvGraphicFramePr>
          <p:nvPr/>
        </p:nvGraphicFramePr>
        <p:xfrm>
          <a:off x="1600200" y="4267200"/>
          <a:ext cx="5867400" cy="1981200"/>
        </p:xfrm>
        <a:graphic>
          <a:graphicData uri="http://schemas.openxmlformats.org/drawingml/2006/table">
            <a:tbl>
              <a:tblPr firstRow="1" bandRow="1">
                <a:tableStyleId>{0505E3EF-67EA-436B-97B2-0124C06EBD24}</a:tableStyleId>
              </a:tblPr>
              <a:tblGrid>
                <a:gridCol w="2933700"/>
                <a:gridCol w="2933700"/>
              </a:tblGrid>
              <a:tr h="396240">
                <a:tc>
                  <a:txBody>
                    <a:bodyPr/>
                    <a:lstStyle/>
                    <a:p>
                      <a:pPr marL="0" marR="0" algn="ctr">
                        <a:spcBef>
                          <a:spcPts val="0"/>
                        </a:spcBef>
                        <a:spcAft>
                          <a:spcPts val="0"/>
                        </a:spcAft>
                      </a:pPr>
                      <a:r>
                        <a:rPr lang="en-US" sz="1600" dirty="0"/>
                        <a:t>Total Capacity</a:t>
                      </a:r>
                      <a:endParaRPr lang="en-US" sz="1600" dirty="0">
                        <a:solidFill>
                          <a:srgbClr val="000000"/>
                        </a:solidFill>
                        <a:latin typeface="Times New Roman"/>
                        <a:ea typeface="Corbel"/>
                      </a:endParaRPr>
                    </a:p>
                  </a:txBody>
                  <a:tcPr marL="68580" marR="68580" marT="0" marB="0"/>
                </a:tc>
                <a:tc>
                  <a:txBody>
                    <a:bodyPr/>
                    <a:lstStyle/>
                    <a:p>
                      <a:pPr marL="0" marR="0" algn="ctr">
                        <a:spcBef>
                          <a:spcPts val="0"/>
                        </a:spcBef>
                        <a:spcAft>
                          <a:spcPts val="0"/>
                        </a:spcAft>
                      </a:pPr>
                      <a:r>
                        <a:rPr lang="en-US" sz="1600" dirty="0"/>
                        <a:t>440Gbps</a:t>
                      </a:r>
                      <a:endParaRPr lang="en-US" sz="1600" dirty="0">
                        <a:solidFill>
                          <a:srgbClr val="000000"/>
                        </a:solidFill>
                        <a:latin typeface="Times New Roman"/>
                        <a:ea typeface="Corbel"/>
                      </a:endParaRPr>
                    </a:p>
                  </a:txBody>
                  <a:tcPr marL="68580" marR="68580" marT="0" marB="0"/>
                </a:tc>
              </a:tr>
              <a:tr h="396240">
                <a:tc>
                  <a:txBody>
                    <a:bodyPr/>
                    <a:lstStyle/>
                    <a:p>
                      <a:pPr marL="0" marR="0" algn="ctr">
                        <a:spcBef>
                          <a:spcPts val="0"/>
                        </a:spcBef>
                        <a:spcAft>
                          <a:spcPts val="0"/>
                        </a:spcAft>
                      </a:pPr>
                      <a:r>
                        <a:rPr lang="en-US" sz="1600" dirty="0"/>
                        <a:t>Number of channels</a:t>
                      </a:r>
                      <a:endParaRPr lang="en-US" sz="1600" dirty="0">
                        <a:solidFill>
                          <a:srgbClr val="000000"/>
                        </a:solidFill>
                        <a:latin typeface="Times New Roman"/>
                        <a:ea typeface="Corbel"/>
                      </a:endParaRPr>
                    </a:p>
                  </a:txBody>
                  <a:tcPr marL="68580" marR="68580" marT="0" marB="0"/>
                </a:tc>
                <a:tc>
                  <a:txBody>
                    <a:bodyPr/>
                    <a:lstStyle/>
                    <a:p>
                      <a:pPr marL="0" marR="0" algn="ctr">
                        <a:spcBef>
                          <a:spcPts val="0"/>
                        </a:spcBef>
                        <a:spcAft>
                          <a:spcPts val="0"/>
                        </a:spcAft>
                      </a:pPr>
                      <a:r>
                        <a:rPr lang="en-US" sz="1600" dirty="0"/>
                        <a:t>44</a:t>
                      </a:r>
                      <a:endParaRPr lang="en-US" sz="1600" dirty="0">
                        <a:solidFill>
                          <a:srgbClr val="000000"/>
                        </a:solidFill>
                        <a:latin typeface="Times New Roman"/>
                        <a:ea typeface="Corbel"/>
                      </a:endParaRPr>
                    </a:p>
                  </a:txBody>
                  <a:tcPr marL="68580" marR="68580" marT="0" marB="0"/>
                </a:tc>
              </a:tr>
              <a:tr h="396240">
                <a:tc>
                  <a:txBody>
                    <a:bodyPr/>
                    <a:lstStyle/>
                    <a:p>
                      <a:pPr marL="0" marR="0" algn="ctr">
                        <a:spcBef>
                          <a:spcPts val="0"/>
                        </a:spcBef>
                        <a:spcAft>
                          <a:spcPts val="0"/>
                        </a:spcAft>
                      </a:pPr>
                      <a:r>
                        <a:rPr lang="en-US" sz="1600" dirty="0"/>
                        <a:t>Data rate of each channel</a:t>
                      </a:r>
                      <a:endParaRPr lang="en-US" sz="1600" dirty="0">
                        <a:solidFill>
                          <a:srgbClr val="000000"/>
                        </a:solidFill>
                        <a:latin typeface="Times New Roman"/>
                        <a:ea typeface="Corbel"/>
                      </a:endParaRPr>
                    </a:p>
                  </a:txBody>
                  <a:tcPr marL="68580" marR="68580" marT="0" marB="0"/>
                </a:tc>
                <a:tc>
                  <a:txBody>
                    <a:bodyPr/>
                    <a:lstStyle/>
                    <a:p>
                      <a:pPr marL="0" marR="0" algn="ctr">
                        <a:spcBef>
                          <a:spcPts val="0"/>
                        </a:spcBef>
                        <a:spcAft>
                          <a:spcPts val="0"/>
                        </a:spcAft>
                      </a:pPr>
                      <a:r>
                        <a:rPr lang="en-US" sz="1600" dirty="0"/>
                        <a:t>10Gbps</a:t>
                      </a:r>
                      <a:endParaRPr lang="en-US" sz="1600" dirty="0">
                        <a:solidFill>
                          <a:srgbClr val="000000"/>
                        </a:solidFill>
                        <a:latin typeface="Times New Roman"/>
                        <a:ea typeface="Corbel"/>
                      </a:endParaRPr>
                    </a:p>
                  </a:txBody>
                  <a:tcPr marL="68580" marR="68580" marT="0" marB="0"/>
                </a:tc>
              </a:tr>
              <a:tr h="396240">
                <a:tc>
                  <a:txBody>
                    <a:bodyPr/>
                    <a:lstStyle/>
                    <a:p>
                      <a:pPr marL="0" marR="0" algn="ctr">
                        <a:spcBef>
                          <a:spcPts val="0"/>
                        </a:spcBef>
                        <a:spcAft>
                          <a:spcPts val="0"/>
                        </a:spcAft>
                      </a:pPr>
                      <a:r>
                        <a:rPr lang="en-US" sz="1600" dirty="0"/>
                        <a:t>Target BER</a:t>
                      </a:r>
                      <a:endParaRPr lang="en-US" sz="1600" dirty="0">
                        <a:solidFill>
                          <a:srgbClr val="000000"/>
                        </a:solidFill>
                        <a:latin typeface="Times New Roman"/>
                        <a:ea typeface="Corbel"/>
                      </a:endParaRPr>
                    </a:p>
                  </a:txBody>
                  <a:tcPr marL="68580" marR="68580" marT="0" marB="0"/>
                </a:tc>
                <a:tc>
                  <a:txBody>
                    <a:bodyPr/>
                    <a:lstStyle/>
                    <a:p>
                      <a:pPr marL="0" marR="0" algn="ctr">
                        <a:spcBef>
                          <a:spcPts val="0"/>
                        </a:spcBef>
                        <a:spcAft>
                          <a:spcPts val="0"/>
                        </a:spcAft>
                      </a:pPr>
                      <a:endParaRPr lang="en-US" sz="1600" dirty="0">
                        <a:solidFill>
                          <a:srgbClr val="000000"/>
                        </a:solidFill>
                        <a:latin typeface="Corbel"/>
                        <a:ea typeface="Corbel"/>
                      </a:endParaRPr>
                    </a:p>
                  </a:txBody>
                  <a:tcPr marL="68580" marR="68580" marT="0" marB="0"/>
                </a:tc>
              </a:tr>
              <a:tr h="396240">
                <a:tc>
                  <a:txBody>
                    <a:bodyPr/>
                    <a:lstStyle/>
                    <a:p>
                      <a:pPr marL="0" marR="0" algn="ctr">
                        <a:spcBef>
                          <a:spcPts val="0"/>
                        </a:spcBef>
                        <a:spcAft>
                          <a:spcPts val="0"/>
                        </a:spcAft>
                      </a:pPr>
                      <a:r>
                        <a:rPr lang="en-US" sz="1600" dirty="0"/>
                        <a:t>Target OSNR at the receiver</a:t>
                      </a:r>
                      <a:endParaRPr lang="en-US" sz="1600" dirty="0">
                        <a:solidFill>
                          <a:srgbClr val="000000"/>
                        </a:solidFill>
                        <a:latin typeface="Times New Roman"/>
                        <a:ea typeface="Corbel"/>
                      </a:endParaRPr>
                    </a:p>
                  </a:txBody>
                  <a:tcPr marL="68580" marR="68580" marT="0" marB="0"/>
                </a:tc>
                <a:tc>
                  <a:txBody>
                    <a:bodyPr/>
                    <a:lstStyle/>
                    <a:p>
                      <a:pPr marL="0" marR="0" algn="ctr">
                        <a:spcBef>
                          <a:spcPts val="0"/>
                        </a:spcBef>
                        <a:spcAft>
                          <a:spcPts val="0"/>
                        </a:spcAft>
                      </a:pPr>
                      <a:r>
                        <a:rPr lang="en-US" sz="1600" dirty="0"/>
                        <a:t>20-30 dB</a:t>
                      </a:r>
                      <a:endParaRPr lang="en-US" sz="1600" dirty="0">
                        <a:solidFill>
                          <a:srgbClr val="000000"/>
                        </a:solidFill>
                        <a:latin typeface="Times New Roman"/>
                        <a:ea typeface="Corbel"/>
                      </a:endParaRPr>
                    </a:p>
                  </a:txBody>
                  <a:tcPr marL="68580" marR="68580" marT="0" marB="0"/>
                </a:tc>
              </a:tr>
            </a:tbl>
          </a:graphicData>
        </a:graphic>
      </p:graphicFrame>
      <p:pic>
        <p:nvPicPr>
          <p:cNvPr id="1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86400" y="5463886"/>
            <a:ext cx="1066800" cy="327314"/>
          </a:xfrm>
          <a:prstGeom prst="rect">
            <a:avLst/>
          </a:prstGeom>
          <a:noFill/>
        </p:spPr>
      </p:pic>
      <p:grpSp>
        <p:nvGrpSpPr>
          <p:cNvPr id="20" name="Group 19"/>
          <p:cNvGrpSpPr/>
          <p:nvPr/>
        </p:nvGrpSpPr>
        <p:grpSpPr>
          <a:xfrm>
            <a:off x="7543800" y="5638800"/>
            <a:ext cx="1600200" cy="1219200"/>
            <a:chOff x="7543800" y="5638800"/>
            <a:chExt cx="1600200" cy="1219200"/>
          </a:xfrm>
        </p:grpSpPr>
        <p:sp>
          <p:nvSpPr>
            <p:cNvPr id="21" name="Oval 20"/>
            <p:cNvSpPr/>
            <p:nvPr/>
          </p:nvSpPr>
          <p:spPr>
            <a:xfrm>
              <a:off x="8382000" y="6096000"/>
              <a:ext cx="762000" cy="76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34400" y="5638800"/>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543800" y="6248400"/>
              <a:ext cx="609600" cy="6096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Oval 28"/>
          <p:cNvSpPr/>
          <p:nvPr/>
        </p:nvSpPr>
        <p:spPr>
          <a:xfrm>
            <a:off x="7924800" y="5715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0" y="0"/>
            <a:ext cx="9753600" cy="2155685"/>
            <a:chOff x="0" y="0"/>
            <a:chExt cx="9753600" cy="2155685"/>
          </a:xfrm>
        </p:grpSpPr>
        <p:sp>
          <p:nvSpPr>
            <p:cNvPr id="35" name="Rectangle 34"/>
            <p:cNvSpPr/>
            <p:nvPr/>
          </p:nvSpPr>
          <p:spPr>
            <a:xfrm>
              <a:off x="0" y="0"/>
              <a:ext cx="9144000" cy="2057400"/>
            </a:xfrm>
            <a:prstGeom prst="rect">
              <a:avLst/>
            </a:prstGeom>
            <a:blipFill>
              <a:blip r:embed="rId4"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0" y="0"/>
              <a:ext cx="7467600" cy="1323439"/>
            </a:xfrm>
            <a:prstGeom prst="rect">
              <a:avLst/>
            </a:prstGeom>
            <a:noFill/>
          </p:spPr>
          <p:txBody>
            <a:bodyPr wrap="square" rtlCol="0">
              <a:spAutoFit/>
            </a:bodyPr>
            <a:lstStyle/>
            <a:p>
              <a:r>
                <a:rPr lang="en-US" sz="4000" dirty="0" smtClean="0">
                  <a:solidFill>
                    <a:srgbClr val="92D050"/>
                  </a:solidFill>
                  <a:latin typeface="Route 159 Bold"/>
                </a:rPr>
                <a:t>DWDM Network Design</a:t>
              </a:r>
            </a:p>
            <a:p>
              <a:r>
                <a:rPr lang="en-US" sz="4000" dirty="0" smtClean="0">
                  <a:solidFill>
                    <a:srgbClr val="92D050"/>
                  </a:solidFill>
                  <a:latin typeface="Route 159 Bold"/>
                </a:rPr>
                <a:t>and</a:t>
              </a:r>
              <a:endParaRPr lang="en-US" sz="4000" dirty="0">
                <a:solidFill>
                  <a:srgbClr val="92D050"/>
                </a:solidFill>
                <a:latin typeface="Route 159 Bold"/>
              </a:endParaRPr>
            </a:p>
          </p:txBody>
        </p:sp>
        <p:sp>
          <p:nvSpPr>
            <p:cNvPr id="37" name="TextBox 36"/>
            <p:cNvSpPr txBox="1"/>
            <p:nvPr/>
          </p:nvSpPr>
          <p:spPr>
            <a:xfrm>
              <a:off x="3886200" y="1447800"/>
              <a:ext cx="5867400" cy="707885"/>
            </a:xfrm>
            <a:prstGeom prst="rect">
              <a:avLst/>
            </a:prstGeom>
            <a:noFill/>
          </p:spPr>
          <p:txBody>
            <a:bodyPr wrap="square" rtlCol="0">
              <a:spAutoFit/>
            </a:bodyPr>
            <a:lstStyle/>
            <a:p>
              <a:r>
                <a:rPr lang="en-US" sz="4000" dirty="0" smtClean="0">
                  <a:solidFill>
                    <a:srgbClr val="92D050"/>
                  </a:solidFill>
                  <a:latin typeface="Route 159 Bold"/>
                </a:rPr>
                <a:t>Numerical Calculations</a:t>
              </a:r>
              <a:endParaRPr lang="en-US" sz="4000" dirty="0">
                <a:latin typeface="Route 159 Bold"/>
              </a:endParaRPr>
            </a:p>
          </p:txBody>
        </p:sp>
      </p:grpSp>
      <p:pic>
        <p:nvPicPr>
          <p:cNvPr id="2051" name="Picture 3"/>
          <p:cNvPicPr>
            <a:picLocks noChangeAspect="1" noChangeArrowheads="1"/>
          </p:cNvPicPr>
          <p:nvPr/>
        </p:nvPicPr>
        <p:blipFill>
          <a:blip r:embed="rId5" cstate="print"/>
          <a:srcRect/>
          <a:stretch>
            <a:fillRect/>
          </a:stretch>
        </p:blipFill>
        <p:spPr bwMode="auto">
          <a:xfrm>
            <a:off x="0" y="2133600"/>
            <a:ext cx="914400" cy="1066800"/>
          </a:xfrm>
          <a:prstGeom prst="rect">
            <a:avLst/>
          </a:prstGeom>
          <a:noFill/>
          <a:ln w="9525">
            <a:noFill/>
            <a:miter lim="800000"/>
            <a:headEnd/>
            <a:tailEnd/>
          </a:ln>
        </p:spPr>
      </p:pic>
      <p:sp>
        <p:nvSpPr>
          <p:cNvPr id="8" name="TextBox 7"/>
          <p:cNvSpPr txBox="1"/>
          <p:nvPr/>
        </p:nvSpPr>
        <p:spPr>
          <a:xfrm>
            <a:off x="457200" y="2357735"/>
            <a:ext cx="3657600" cy="461665"/>
          </a:xfrm>
          <a:prstGeom prst="rect">
            <a:avLst/>
          </a:prstGeom>
          <a:noFill/>
        </p:spPr>
        <p:txBody>
          <a:bodyPr wrap="square" rtlCol="0">
            <a:spAutoFit/>
          </a:bodyPr>
          <a:lstStyle/>
          <a:p>
            <a:r>
              <a:rPr lang="en-US" sz="2400" dirty="0" smtClean="0">
                <a:solidFill>
                  <a:srgbClr val="92D050"/>
                </a:solidFill>
              </a:rPr>
              <a:t>INTRODUCTION</a:t>
            </a:r>
            <a:r>
              <a:rPr lang="en-US" dirty="0" smtClean="0"/>
              <a:t> </a:t>
            </a:r>
            <a:endParaRPr lang="en-US" dirty="0"/>
          </a:p>
        </p:txBody>
      </p:sp>
      <p:pic>
        <p:nvPicPr>
          <p:cNvPr id="24" name="Picture 3"/>
          <p:cNvPicPr>
            <a:picLocks noChangeAspect="1" noChangeArrowheads="1"/>
          </p:cNvPicPr>
          <p:nvPr/>
        </p:nvPicPr>
        <p:blipFill>
          <a:blip r:embed="rId5" cstate="print"/>
          <a:srcRect/>
          <a:stretch>
            <a:fillRect/>
          </a:stretch>
        </p:blipFill>
        <p:spPr bwMode="auto">
          <a:xfrm>
            <a:off x="0" y="3352800"/>
            <a:ext cx="914400" cy="1066800"/>
          </a:xfrm>
          <a:prstGeom prst="rect">
            <a:avLst/>
          </a:prstGeom>
          <a:noFill/>
          <a:ln w="9525">
            <a:noFill/>
            <a:miter lim="800000"/>
            <a:headEnd/>
            <a:tailEnd/>
          </a:ln>
        </p:spPr>
      </p:pic>
      <p:sp>
        <p:nvSpPr>
          <p:cNvPr id="14" name="TextBox 13"/>
          <p:cNvSpPr txBox="1"/>
          <p:nvPr/>
        </p:nvSpPr>
        <p:spPr>
          <a:xfrm>
            <a:off x="457200" y="3581400"/>
            <a:ext cx="5943600" cy="461665"/>
          </a:xfrm>
          <a:prstGeom prst="rect">
            <a:avLst/>
          </a:prstGeom>
          <a:noFill/>
        </p:spPr>
        <p:txBody>
          <a:bodyPr wrap="square" rtlCol="0">
            <a:spAutoFit/>
          </a:bodyPr>
          <a:lstStyle/>
          <a:p>
            <a:r>
              <a:rPr lang="en-US" sz="2400" dirty="0" smtClean="0">
                <a:solidFill>
                  <a:srgbClr val="92D050"/>
                </a:solidFill>
              </a:rPr>
              <a:t>TARGET DESIGN SPECIFICATIONS</a:t>
            </a:r>
            <a:endParaRPr lang="en-US" dirty="0"/>
          </a:p>
        </p:txBody>
      </p:sp>
      <p:sp>
        <p:nvSpPr>
          <p:cNvPr id="18" name="TextBox 17"/>
          <p:cNvSpPr txBox="1"/>
          <p:nvPr/>
        </p:nvSpPr>
        <p:spPr>
          <a:xfrm>
            <a:off x="8458200" y="6324600"/>
            <a:ext cx="685800" cy="369332"/>
          </a:xfrm>
          <a:prstGeom prst="rect">
            <a:avLst/>
          </a:prstGeom>
          <a:noFill/>
        </p:spPr>
        <p:txBody>
          <a:bodyPr wrap="square" rtlCol="0">
            <a:spAutoFit/>
          </a:bodyPr>
          <a:lstStyle/>
          <a:p>
            <a:r>
              <a:rPr lang="en-US" dirty="0" smtClean="0"/>
              <a:t>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 calcmode="lin" valueType="num">
                                      <p:cBhvr additive="base">
                                        <p:cTn id="12" dur="500" fill="hold"/>
                                        <p:tgtEl>
                                          <p:spTgt spid="2051"/>
                                        </p:tgtEl>
                                        <p:attrNameLst>
                                          <p:attrName>ppt_x</p:attrName>
                                        </p:attrNameLst>
                                      </p:cBhvr>
                                      <p:tavLst>
                                        <p:tav tm="0">
                                          <p:val>
                                            <p:strVal val="0-#ppt_w/2"/>
                                          </p:val>
                                        </p:tav>
                                        <p:tav tm="100000">
                                          <p:val>
                                            <p:strVal val="#ppt_x"/>
                                          </p:val>
                                        </p:tav>
                                      </p:tavLst>
                                    </p:anim>
                                    <p:anim calcmode="lin" valueType="num">
                                      <p:cBhvr additive="base">
                                        <p:cTn id="13" dur="50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1"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0-#ppt_w/2"/>
                                          </p:val>
                                        </p:tav>
                                        <p:tav tm="100000">
                                          <p:val>
                                            <p:strVal val="#ppt_x"/>
                                          </p:val>
                                        </p:tav>
                                      </p:tavLst>
                                    </p:anim>
                                    <p:anim calcmode="lin" valueType="num">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1+#ppt_w/2"/>
                                          </p:val>
                                        </p:tav>
                                        <p:tav tm="100000">
                                          <p:val>
                                            <p:strVal val="#ppt_x"/>
                                          </p:val>
                                        </p:tav>
                                      </p:tavLst>
                                    </p:anim>
                                    <p:anim calcmode="lin" valueType="num">
                                      <p:cBhvr additive="base">
                                        <p:cTn id="4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p:cNvGrpSpPr/>
          <p:nvPr/>
        </p:nvGrpSpPr>
        <p:grpSpPr>
          <a:xfrm>
            <a:off x="7581900" y="5576887"/>
            <a:ext cx="1600200" cy="1295400"/>
            <a:chOff x="7543800" y="5562600"/>
            <a:chExt cx="1600200" cy="1295400"/>
          </a:xfrm>
        </p:grpSpPr>
        <p:sp>
          <p:nvSpPr>
            <p:cNvPr id="32" name="Oval 31"/>
            <p:cNvSpPr/>
            <p:nvPr/>
          </p:nvSpPr>
          <p:spPr>
            <a:xfrm>
              <a:off x="8382000" y="6096000"/>
              <a:ext cx="762000" cy="76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63000" y="5562600"/>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543800" y="6248400"/>
              <a:ext cx="609600" cy="6096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0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03" name="Rectangle 11"/>
          <p:cNvSpPr>
            <a:spLocks noChangeArrowheads="1"/>
          </p:cNvSpPr>
          <p:nvPr/>
        </p:nvSpPr>
        <p:spPr bwMode="auto">
          <a:xfrm>
            <a:off x="0" y="676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10"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79" name="Group 78"/>
          <p:cNvGrpSpPr/>
          <p:nvPr/>
        </p:nvGrpSpPr>
        <p:grpSpPr>
          <a:xfrm>
            <a:off x="4343400" y="1066800"/>
            <a:ext cx="5105400" cy="2031325"/>
            <a:chOff x="4724400" y="2590800"/>
            <a:chExt cx="5105400" cy="2031325"/>
          </a:xfrm>
        </p:grpSpPr>
        <p:sp>
          <p:nvSpPr>
            <p:cNvPr id="50" name="TextBox 49"/>
            <p:cNvSpPr txBox="1"/>
            <p:nvPr/>
          </p:nvSpPr>
          <p:spPr>
            <a:xfrm>
              <a:off x="4724400" y="2590800"/>
              <a:ext cx="5105400" cy="2031325"/>
            </a:xfrm>
            <a:prstGeom prst="rect">
              <a:avLst/>
            </a:prstGeom>
            <a:noFill/>
          </p:spPr>
          <p:txBody>
            <a:bodyPr wrap="square" rtlCol="0">
              <a:spAutoFit/>
            </a:bodyPr>
            <a:lstStyle/>
            <a:p>
              <a:r>
                <a:rPr lang="en-US" dirty="0" smtClean="0"/>
                <a:t>Where:</a:t>
              </a:r>
            </a:p>
            <a:p>
              <a:r>
                <a:rPr lang="en-US" dirty="0" smtClean="0"/>
                <a:t>      is the wavelength and it is 1550 nm</a:t>
              </a:r>
            </a:p>
            <a:p>
              <a:r>
                <a:rPr lang="en-US" dirty="0" smtClean="0"/>
                <a:t> C  is the speed of light 3*10^8</a:t>
              </a:r>
            </a:p>
            <a:p>
              <a:r>
                <a:rPr lang="en-US" dirty="0" smtClean="0"/>
                <a:t> D is the dispersion coefficient 17 </a:t>
              </a:r>
              <a:r>
                <a:rPr lang="en-US" dirty="0" err="1" smtClean="0"/>
                <a:t>ps</a:t>
              </a:r>
              <a:r>
                <a:rPr lang="en-US" dirty="0" smtClean="0"/>
                <a:t>/nm.km</a:t>
              </a:r>
            </a:p>
            <a:p>
              <a:r>
                <a:rPr lang="en-US" dirty="0" smtClean="0"/>
                <a:t> Bo  is the data rate of each channel</a:t>
              </a:r>
            </a:p>
            <a:p>
              <a:endParaRPr lang="en-US" dirty="0" smtClean="0"/>
            </a:p>
            <a:p>
              <a:endParaRPr lang="en-US" dirty="0"/>
            </a:p>
          </p:txBody>
        </p:sp>
        <p:sp>
          <p:nvSpPr>
            <p:cNvPr id="59" name="Rectangle 58"/>
            <p:cNvSpPr/>
            <p:nvPr/>
          </p:nvSpPr>
          <p:spPr>
            <a:xfrm>
              <a:off x="4800600" y="2895600"/>
              <a:ext cx="381000" cy="369332"/>
            </a:xfrm>
            <a:prstGeom prst="rect">
              <a:avLst/>
            </a:prstGeom>
          </p:spPr>
          <p:txBody>
            <a:bodyPr wrap="square">
              <a:spAutoFit/>
            </a:bodyPr>
            <a:lstStyle/>
            <a:p>
              <a:r>
                <a:rPr lang="en-US" dirty="0" smtClean="0"/>
                <a:t>λ</a:t>
              </a:r>
              <a:endParaRPr lang="en-US" dirty="0"/>
            </a:p>
          </p:txBody>
        </p:sp>
      </p:grpSp>
      <p:sp>
        <p:nvSpPr>
          <p:cNvPr id="8221"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23"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27"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29" name="Rectangle 37"/>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orbel" pitchFamily="34" charset="0"/>
                <a:ea typeface="Times New Roman" pitchFamily="18" charset="0"/>
                <a:cs typeface="Tahoma" pitchFamily="34" charset="0"/>
              </a:rPr>
              <a:t>.</a:t>
            </a:r>
            <a:r>
              <a:rPr kumimoji="0" lang="en-US" altLang="ja-JP" sz="800" b="0" i="0" u="none" strike="noStrike" cap="none" normalizeH="0" baseline="0" smtClean="0">
                <a:ln>
                  <a:noFill/>
                </a:ln>
                <a:solidFill>
                  <a:schemeClr val="tx1"/>
                </a:solidFill>
                <a:effectLst/>
                <a:latin typeface="Arial" pitchFamily="34" charset="0"/>
                <a:cs typeface="Arial" pitchFamily="34" charset="0"/>
              </a:rPr>
              <a:t> </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8231"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4" name="TextBox 73"/>
          <p:cNvSpPr txBox="1"/>
          <p:nvPr/>
        </p:nvSpPr>
        <p:spPr>
          <a:xfrm>
            <a:off x="4648200" y="2895600"/>
            <a:ext cx="3505200" cy="3139321"/>
          </a:xfrm>
          <a:prstGeom prst="rect">
            <a:avLst/>
          </a:prstGeom>
          <a:solidFill>
            <a:schemeClr val="accent6">
              <a:lumMod val="20000"/>
              <a:lumOff val="80000"/>
            </a:schemeClr>
          </a:solidFill>
          <a:ln w="22225">
            <a:solidFill>
              <a:schemeClr val="accent1">
                <a:shade val="50000"/>
              </a:schemeClr>
            </a:solidFill>
          </a:ln>
        </p:spPr>
        <p:txBody>
          <a:bodyPr wrap="square" rtlCol="0">
            <a:spAutoFit/>
          </a:bodyPr>
          <a:lstStyle/>
          <a:p>
            <a:pPr algn="just"/>
            <a:r>
              <a:rPr lang="en-US" sz="2200" dirty="0" smtClean="0"/>
              <a:t>This means that the signal can pass 18.5km without the need for dispersion compensation and so in our case since the distances are larger than 18.5 a card called DCM(dispersion compensation module) must be used</a:t>
            </a:r>
            <a:endParaRPr lang="en-US" sz="2200" dirty="0"/>
          </a:p>
        </p:txBody>
      </p:sp>
      <p:grpSp>
        <p:nvGrpSpPr>
          <p:cNvPr id="77" name="Group 76"/>
          <p:cNvGrpSpPr/>
          <p:nvPr/>
        </p:nvGrpSpPr>
        <p:grpSpPr>
          <a:xfrm>
            <a:off x="609600" y="3429000"/>
            <a:ext cx="2819400" cy="1676400"/>
            <a:chOff x="838200" y="2286000"/>
            <a:chExt cx="2819400" cy="1676400"/>
          </a:xfrm>
        </p:grpSpPr>
        <p:sp>
          <p:nvSpPr>
            <p:cNvPr id="66" name="Rectangle 65"/>
            <p:cNvSpPr/>
            <p:nvPr/>
          </p:nvSpPr>
          <p:spPr>
            <a:xfrm>
              <a:off x="838200" y="2286000"/>
              <a:ext cx="2819400" cy="1676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7"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3000" y="2514600"/>
              <a:ext cx="1676400" cy="428625"/>
            </a:xfrm>
            <a:prstGeom prst="rect">
              <a:avLst/>
            </a:prstGeom>
            <a:solidFill>
              <a:schemeClr val="accent6">
                <a:lumMod val="20000"/>
                <a:lumOff val="80000"/>
              </a:schemeClr>
            </a:solidFill>
          </p:spPr>
        </p:pic>
        <p:pic>
          <p:nvPicPr>
            <p:cNvPr id="8209" name="Picture 1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143000" y="3200400"/>
              <a:ext cx="1752600" cy="438150"/>
            </a:xfrm>
            <a:prstGeom prst="rect">
              <a:avLst/>
            </a:prstGeom>
            <a:solidFill>
              <a:schemeClr val="accent6">
                <a:lumMod val="20000"/>
                <a:lumOff val="80000"/>
              </a:schemeClr>
            </a:solidFill>
          </p:spPr>
        </p:pic>
      </p:grpSp>
      <p:sp>
        <p:nvSpPr>
          <p:cNvPr id="25" name="TextBox 24"/>
          <p:cNvSpPr txBox="1"/>
          <p:nvPr/>
        </p:nvSpPr>
        <p:spPr>
          <a:xfrm>
            <a:off x="609600" y="1066800"/>
            <a:ext cx="3124200" cy="2308324"/>
          </a:xfrm>
          <a:prstGeom prst="rect">
            <a:avLst/>
          </a:prstGeom>
          <a:noFill/>
        </p:spPr>
        <p:txBody>
          <a:bodyPr wrap="square" rtlCol="0">
            <a:spAutoFit/>
          </a:bodyPr>
          <a:lstStyle/>
          <a:p>
            <a:pPr algn="just"/>
            <a:r>
              <a:rPr lang="en-US" dirty="0" smtClean="0"/>
              <a:t>The first step is to measure the distance that  a signal can pass without the need for dispersion compensation according to the following equations that find the spectral line width then use it to find the maximum distance    </a:t>
            </a:r>
            <a:endParaRPr lang="en-US" dirty="0"/>
          </a:p>
        </p:txBody>
      </p:sp>
      <p:sp>
        <p:nvSpPr>
          <p:cNvPr id="8233"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2" name="Group 81"/>
          <p:cNvGrpSpPr/>
          <p:nvPr/>
        </p:nvGrpSpPr>
        <p:grpSpPr>
          <a:xfrm>
            <a:off x="609600" y="5105400"/>
            <a:ext cx="9601200" cy="1676400"/>
            <a:chOff x="609600" y="5105400"/>
            <a:chExt cx="9601200" cy="1676400"/>
          </a:xfrm>
        </p:grpSpPr>
        <p:grpSp>
          <p:nvGrpSpPr>
            <p:cNvPr id="76" name="Group 75"/>
            <p:cNvGrpSpPr/>
            <p:nvPr/>
          </p:nvGrpSpPr>
          <p:grpSpPr>
            <a:xfrm>
              <a:off x="609600" y="5105400"/>
              <a:ext cx="9601200" cy="1676400"/>
              <a:chOff x="762000" y="4572000"/>
              <a:chExt cx="9601200" cy="1676400"/>
            </a:xfrm>
          </p:grpSpPr>
          <p:sp>
            <p:nvSpPr>
              <p:cNvPr id="62" name="Rectangle 61"/>
              <p:cNvSpPr/>
              <p:nvPr/>
            </p:nvSpPr>
            <p:spPr>
              <a:xfrm>
                <a:off x="762000" y="4572000"/>
                <a:ext cx="2819400" cy="1676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endParaRPr lang="en-US" altLang="ja-JP" sz="3200" dirty="0" smtClean="0">
                  <a:solidFill>
                    <a:schemeClr val="tx1"/>
                  </a:solidFill>
                  <a:latin typeface="Arial" pitchFamily="34" charset="0"/>
                  <a:cs typeface="Arial" pitchFamily="34" charset="0"/>
                </a:endParaRPr>
              </a:p>
            </p:txBody>
          </p:sp>
          <p:pic>
            <p:nvPicPr>
              <p:cNvPr id="8225" name="Picture 3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71600" y="5534025"/>
                <a:ext cx="1200150" cy="333375"/>
              </a:xfrm>
              <a:prstGeom prst="rect">
                <a:avLst/>
              </a:prstGeom>
              <a:noFill/>
            </p:spPr>
          </p:pic>
          <p:sp>
            <p:nvSpPr>
              <p:cNvPr id="8228" name="Rectangle 36"/>
              <p:cNvSpPr>
                <a:spLocks noChangeArrowheads="1"/>
              </p:cNvSpPr>
              <p:nvPr/>
            </p:nvSpPr>
            <p:spPr bwMode="auto">
              <a:xfrm>
                <a:off x="1219200" y="571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100" b="0" i="0" u="none" strike="noStrike" cap="none" normalizeH="0" baseline="0" dirty="0" smtClean="0">
                    <a:ln>
                      <a:noFill/>
                    </a:ln>
                    <a:solidFill>
                      <a:schemeClr val="tx1"/>
                    </a:solidFill>
                    <a:effectLst/>
                    <a:latin typeface="Corbel" pitchFamily="34" charset="0"/>
                    <a:ea typeface="Times New Roman" pitchFamily="18" charset="0"/>
                    <a:cs typeface="Tahoma" pitchFamily="34" charset="0"/>
                  </a:rPr>
                  <a:t>(</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230" name="Picture 3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838200" y="4800600"/>
                <a:ext cx="2514600" cy="428625"/>
              </a:xfrm>
              <a:prstGeom prst="rect">
                <a:avLst/>
              </a:prstGeom>
              <a:noFill/>
            </p:spPr>
          </p:pic>
        </p:grpSp>
        <p:pic>
          <p:nvPicPr>
            <p:cNvPr id="8232" name="Picture 40"/>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62000" y="6019800"/>
              <a:ext cx="371475" cy="409575"/>
            </a:xfrm>
            <a:prstGeom prst="rect">
              <a:avLst/>
            </a:prstGeom>
            <a:noFill/>
          </p:spPr>
        </p:pic>
      </p:grpSp>
      <p:pic>
        <p:nvPicPr>
          <p:cNvPr id="37" name="Picture 3"/>
          <p:cNvPicPr>
            <a:picLocks noChangeAspect="1" noChangeArrowheads="1"/>
          </p:cNvPicPr>
          <p:nvPr/>
        </p:nvPicPr>
        <p:blipFill>
          <a:blip r:embed="rId8" cstate="print"/>
          <a:srcRect/>
          <a:stretch>
            <a:fillRect/>
          </a:stretch>
        </p:blipFill>
        <p:spPr bwMode="auto">
          <a:xfrm>
            <a:off x="0" y="0"/>
            <a:ext cx="1066800" cy="1143000"/>
          </a:xfrm>
          <a:prstGeom prst="rect">
            <a:avLst/>
          </a:prstGeom>
          <a:noFill/>
          <a:ln w="9525">
            <a:noFill/>
            <a:miter lim="800000"/>
            <a:headEnd/>
            <a:tailEnd/>
          </a:ln>
        </p:spPr>
      </p:pic>
      <p:sp>
        <p:nvSpPr>
          <p:cNvPr id="27" name="TextBox 26"/>
          <p:cNvSpPr txBox="1"/>
          <p:nvPr/>
        </p:nvSpPr>
        <p:spPr>
          <a:xfrm>
            <a:off x="457200" y="304800"/>
            <a:ext cx="7620000" cy="461665"/>
          </a:xfrm>
          <a:prstGeom prst="rect">
            <a:avLst/>
          </a:prstGeom>
          <a:noFill/>
        </p:spPr>
        <p:txBody>
          <a:bodyPr wrap="square" rtlCol="0">
            <a:spAutoFit/>
          </a:bodyPr>
          <a:lstStyle/>
          <a:p>
            <a:r>
              <a:rPr lang="en-US" sz="2400" dirty="0" smtClean="0">
                <a:solidFill>
                  <a:srgbClr val="92D050"/>
                </a:solidFill>
              </a:rPr>
              <a:t>DETERMINE THE DISPERSION LIMITATION OF THE SYSTEM</a:t>
            </a:r>
            <a:endParaRPr lang="en-US" sz="2400" dirty="0">
              <a:solidFill>
                <a:srgbClr val="92D050"/>
              </a:solidFill>
            </a:endParaRPr>
          </a:p>
        </p:txBody>
      </p:sp>
      <p:sp>
        <p:nvSpPr>
          <p:cNvPr id="36" name="TextBox 35"/>
          <p:cNvSpPr txBox="1"/>
          <p:nvPr/>
        </p:nvSpPr>
        <p:spPr>
          <a:xfrm>
            <a:off x="8420100" y="6262843"/>
            <a:ext cx="685800" cy="369332"/>
          </a:xfrm>
          <a:prstGeom prst="rect">
            <a:avLst/>
          </a:prstGeom>
          <a:noFill/>
        </p:spPr>
        <p:txBody>
          <a:bodyPr wrap="square" rtlCol="0">
            <a:spAutoFit/>
          </a:bodyPr>
          <a:lstStyle/>
          <a:p>
            <a:r>
              <a:rPr lang="en-US" dirty="0" smtClean="0"/>
              <a:t>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Righ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strips(downLeft)">
                                      <p:cBhvr>
                                        <p:cTn id="18" dur="500"/>
                                        <p:tgtEl>
                                          <p:spTgt spid="77"/>
                                        </p:tgtEl>
                                      </p:cBhvr>
                                    </p:animEffect>
                                  </p:childTnLst>
                                </p:cTn>
                              </p:par>
                              <p:par>
                                <p:cTn id="19" presetID="18" presetClass="entr" presetSubtype="3"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strips(upRight)">
                                      <p:cBhvr>
                                        <p:cTn id="21" dur="500"/>
                                        <p:tgtEl>
                                          <p:spTgt spid="8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9"/>
                                        </p:tgtEl>
                                        <p:attrNameLst>
                                          <p:attrName>style.visibility</p:attrName>
                                        </p:attrNameLst>
                                      </p:cBhvr>
                                      <p:to>
                                        <p:strVal val="visible"/>
                                      </p:to>
                                    </p:set>
                                    <p:anim calcmode="lin" valueType="num">
                                      <p:cBhvr additive="base">
                                        <p:cTn id="26" dur="500" fill="hold"/>
                                        <p:tgtEl>
                                          <p:spTgt spid="79"/>
                                        </p:tgtEl>
                                        <p:attrNameLst>
                                          <p:attrName>ppt_x</p:attrName>
                                        </p:attrNameLst>
                                      </p:cBhvr>
                                      <p:tavLst>
                                        <p:tav tm="0">
                                          <p:val>
                                            <p:strVal val="#ppt_x"/>
                                          </p:val>
                                        </p:tav>
                                        <p:tav tm="100000">
                                          <p:val>
                                            <p:strVal val="#ppt_x"/>
                                          </p:val>
                                        </p:tav>
                                      </p:tavLst>
                                    </p:anim>
                                    <p:anim calcmode="lin" valueType="num">
                                      <p:cBhvr additive="base">
                                        <p:cTn id="27"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74"/>
                                        </p:tgtEl>
                                        <p:attrNameLst>
                                          <p:attrName>style.visibility</p:attrName>
                                        </p:attrNameLst>
                                      </p:cBhvr>
                                      <p:to>
                                        <p:strVal val="visible"/>
                                      </p:to>
                                    </p:set>
                                    <p:anim calcmode="discrete" valueType="clr">
                                      <p:cBhvr override="childStyle">
                                        <p:cTn id="32" dur="80"/>
                                        <p:tgtEl>
                                          <p:spTgt spid="74"/>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74"/>
                                        </p:tgtEl>
                                        <p:attrNameLst>
                                          <p:attrName>fillcolor</p:attrName>
                                        </p:attrNameLst>
                                      </p:cBhvr>
                                      <p:tavLst>
                                        <p:tav tm="0">
                                          <p:val>
                                            <p:clrVal>
                                              <a:schemeClr val="accent2"/>
                                            </p:clrVal>
                                          </p:val>
                                        </p:tav>
                                        <p:tav tm="50000">
                                          <p:val>
                                            <p:clrVal>
                                              <a:schemeClr val="hlink"/>
                                            </p:clrVal>
                                          </p:val>
                                        </p:tav>
                                      </p:tavLst>
                                    </p:anim>
                                    <p:set>
                                      <p:cBhvr>
                                        <p:cTn id="34" dur="80"/>
                                        <p:tgtEl>
                                          <p:spTgt spid="7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25"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est bank.jpg"/>
          <p:cNvPicPr>
            <a:picLocks noChangeAspect="1"/>
          </p:cNvPicPr>
          <p:nvPr/>
        </p:nvPicPr>
        <p:blipFill>
          <a:blip r:embed="rId2" cstate="print"/>
          <a:stretch>
            <a:fillRect/>
          </a:stretch>
        </p:blipFill>
        <p:spPr>
          <a:xfrm>
            <a:off x="0" y="1219200"/>
            <a:ext cx="9144000" cy="5638800"/>
          </a:xfrm>
          <a:prstGeom prst="rect">
            <a:avLst/>
          </a:prstGeom>
        </p:spPr>
      </p:pic>
      <p:sp>
        <p:nvSpPr>
          <p:cNvPr id="7" name="Rounded Rectangle 6"/>
          <p:cNvSpPr/>
          <p:nvPr/>
        </p:nvSpPr>
        <p:spPr>
          <a:xfrm>
            <a:off x="2743200" y="2286000"/>
            <a:ext cx="3810000" cy="35052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743200" y="3352800"/>
            <a:ext cx="3886200" cy="1676400"/>
          </a:xfrm>
          <a:prstGeom prst="roundRect">
            <a:avLst/>
          </a:prstGeom>
          <a:blipFill>
            <a:blip r:embed="rId4"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3" descr="https://upload.wikimedia.org/wikipedia/commons/thumb/4/47/Paltel_new_logo.png/200px-Paltel_new_logo.png"/>
          <p:cNvPicPr>
            <a:picLocks noChangeAspect="1" noChangeArrowheads="1"/>
          </p:cNvPicPr>
          <p:nvPr/>
        </p:nvPicPr>
        <p:blipFill>
          <a:blip r:embed="rId5" cstate="print"/>
          <a:srcRect/>
          <a:stretch>
            <a:fillRect/>
          </a:stretch>
        </p:blipFill>
        <p:spPr bwMode="auto">
          <a:xfrm>
            <a:off x="7772400" y="76200"/>
            <a:ext cx="1295400" cy="1143000"/>
          </a:xfrm>
          <a:prstGeom prst="rect">
            <a:avLst/>
          </a:prstGeom>
          <a:noFill/>
        </p:spPr>
      </p:pic>
      <p:pic>
        <p:nvPicPr>
          <p:cNvPr id="12" name="Picture 3"/>
          <p:cNvPicPr>
            <a:picLocks noChangeAspect="1" noChangeArrowheads="1"/>
          </p:cNvPicPr>
          <p:nvPr/>
        </p:nvPicPr>
        <p:blipFill>
          <a:blip r:embed="rId6" cstate="print"/>
          <a:srcRect/>
          <a:stretch>
            <a:fillRect/>
          </a:stretch>
        </p:blipFill>
        <p:spPr bwMode="auto">
          <a:xfrm>
            <a:off x="76200" y="76200"/>
            <a:ext cx="1066800" cy="1143000"/>
          </a:xfrm>
          <a:prstGeom prst="rect">
            <a:avLst/>
          </a:prstGeom>
          <a:noFill/>
          <a:ln w="9525">
            <a:noFill/>
            <a:miter lim="800000"/>
            <a:headEnd/>
            <a:tailEnd/>
          </a:ln>
        </p:spPr>
      </p:pic>
      <p:sp>
        <p:nvSpPr>
          <p:cNvPr id="11" name="TextBox 10"/>
          <p:cNvSpPr txBox="1"/>
          <p:nvPr/>
        </p:nvSpPr>
        <p:spPr>
          <a:xfrm>
            <a:off x="609600" y="381000"/>
            <a:ext cx="2667000" cy="430887"/>
          </a:xfrm>
          <a:prstGeom prst="rect">
            <a:avLst/>
          </a:prstGeom>
          <a:noFill/>
        </p:spPr>
        <p:txBody>
          <a:bodyPr wrap="square" rtlCol="0">
            <a:spAutoFit/>
          </a:bodyPr>
          <a:lstStyle/>
          <a:p>
            <a:r>
              <a:rPr lang="en-US" sz="2200" dirty="0" smtClean="0">
                <a:solidFill>
                  <a:srgbClr val="92D050"/>
                </a:solidFill>
              </a:rPr>
              <a:t>NORTH RING DESIGN</a:t>
            </a:r>
            <a:endParaRPr lang="en-US" sz="2200"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grpId="1" nodeType="clickEffect">
                                  <p:stCondLst>
                                    <p:cond delay="0"/>
                                  </p:stCondLst>
                                  <p:childTnLst>
                                    <p:animScale>
                                      <p:cBhvr>
                                        <p:cTn id="21" dur="500" fill="hold"/>
                                        <p:tgtEl>
                                          <p:spTgt spid="7"/>
                                        </p:tgtEl>
                                      </p:cBhvr>
                                      <p:by x="150000" y="150000"/>
                                    </p:animScale>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2"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1" nodeType="clickEffect">
                                  <p:stCondLst>
                                    <p:cond delay="0"/>
                                  </p:stCondLst>
                                  <p:childTnLst>
                                    <p:animScale>
                                      <p:cBhvr>
                                        <p:cTn id="34" dur="5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6" grpId="0" animBg="1"/>
      <p:bldP spid="6" grpId="1"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9000" r="-36000" b="-12000"/>
          </a:stretch>
        </a:blipFill>
        <a:effectLst/>
      </p:bgPr>
    </p:bg>
    <p:spTree>
      <p:nvGrpSpPr>
        <p:cNvPr id="1" name=""/>
        <p:cNvGrpSpPr/>
        <p:nvPr/>
      </p:nvGrpSpPr>
      <p:grpSpPr>
        <a:xfrm>
          <a:off x="0" y="0"/>
          <a:ext cx="0" cy="0"/>
          <a:chOff x="0" y="0"/>
          <a:chExt cx="0" cy="0"/>
        </a:xfrm>
      </p:grpSpPr>
      <p:sp>
        <p:nvSpPr>
          <p:cNvPr id="50" name="Rectangle 49"/>
          <p:cNvSpPr/>
          <p:nvPr/>
        </p:nvSpPr>
        <p:spPr>
          <a:xfrm>
            <a:off x="0" y="0"/>
            <a:ext cx="9144000" cy="1143000"/>
          </a:xfrm>
          <a:prstGeom prst="rect">
            <a:avLst/>
          </a:prstGeom>
          <a:solidFill>
            <a:schemeClr val="bg1"/>
          </a:solidFill>
          <a:ln w="0">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1066800" y="1828800"/>
            <a:ext cx="1143000" cy="1219200"/>
            <a:chOff x="1066800" y="1828800"/>
            <a:chExt cx="1143000" cy="1219200"/>
          </a:xfrm>
        </p:grpSpPr>
        <p:sp>
          <p:nvSpPr>
            <p:cNvPr id="8" name="Oval 7"/>
            <p:cNvSpPr/>
            <p:nvPr/>
          </p:nvSpPr>
          <p:spPr>
            <a:xfrm>
              <a:off x="1066800" y="1828800"/>
              <a:ext cx="990600" cy="12192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66800" y="1981200"/>
              <a:ext cx="1143000" cy="923330"/>
            </a:xfrm>
            <a:prstGeom prst="rect">
              <a:avLst/>
            </a:prstGeom>
            <a:noFill/>
          </p:spPr>
          <p:txBody>
            <a:bodyPr wrap="square" rtlCol="0">
              <a:spAutoFit/>
            </a:bodyPr>
            <a:lstStyle/>
            <a:p>
              <a:r>
                <a:rPr lang="en-US" dirty="0" smtClean="0"/>
                <a:t>Total Distance=63 Km</a:t>
              </a:r>
              <a:endParaRPr lang="en-US" dirty="0"/>
            </a:p>
          </p:txBody>
        </p:sp>
      </p:grpSp>
      <p:cxnSp>
        <p:nvCxnSpPr>
          <p:cNvPr id="11" name="Curved Connector 10"/>
          <p:cNvCxnSpPr/>
          <p:nvPr/>
        </p:nvCxnSpPr>
        <p:spPr>
          <a:xfrm flipV="1">
            <a:off x="2057400" y="1676400"/>
            <a:ext cx="1295400" cy="685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943600" y="228600"/>
            <a:ext cx="990600" cy="1219200"/>
            <a:chOff x="6477000" y="381000"/>
            <a:chExt cx="990600" cy="1219200"/>
          </a:xfrm>
          <a:solidFill>
            <a:schemeClr val="accent3">
              <a:lumMod val="60000"/>
              <a:lumOff val="40000"/>
            </a:schemeClr>
          </a:solidFill>
        </p:grpSpPr>
        <p:sp>
          <p:nvSpPr>
            <p:cNvPr id="19" name="Oval 18"/>
            <p:cNvSpPr/>
            <p:nvPr/>
          </p:nvSpPr>
          <p:spPr>
            <a:xfrm>
              <a:off x="6477000" y="381000"/>
              <a:ext cx="990600" cy="12192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629400" y="685800"/>
              <a:ext cx="666750" cy="533400"/>
            </a:xfrm>
            <a:prstGeom prst="rect">
              <a:avLst/>
            </a:prstGeom>
            <a:grpFill/>
          </p:spPr>
        </p:pic>
      </p:grpSp>
      <p:grpSp>
        <p:nvGrpSpPr>
          <p:cNvPr id="21" name="Group 20"/>
          <p:cNvGrpSpPr/>
          <p:nvPr/>
        </p:nvGrpSpPr>
        <p:grpSpPr>
          <a:xfrm>
            <a:off x="7848600" y="1828800"/>
            <a:ext cx="990600" cy="1219200"/>
            <a:chOff x="8153400" y="2286000"/>
            <a:chExt cx="990600" cy="1219200"/>
          </a:xfrm>
          <a:solidFill>
            <a:schemeClr val="accent3">
              <a:lumMod val="60000"/>
              <a:lumOff val="40000"/>
            </a:schemeClr>
          </a:solidFill>
        </p:grpSpPr>
        <p:sp>
          <p:nvSpPr>
            <p:cNvPr id="22" name="Oval 21"/>
            <p:cNvSpPr/>
            <p:nvPr/>
          </p:nvSpPr>
          <p:spPr>
            <a:xfrm>
              <a:off x="8153400" y="2286000"/>
              <a:ext cx="990600" cy="12192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229600" y="2619375"/>
              <a:ext cx="838200" cy="276225"/>
            </a:xfrm>
            <a:prstGeom prst="rect">
              <a:avLst/>
            </a:prstGeom>
            <a:grpFill/>
          </p:spPr>
        </p:pic>
        <p:pic>
          <p:nvPicPr>
            <p:cNvPr id="24"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8305800" y="2847975"/>
              <a:ext cx="762000" cy="428625"/>
            </a:xfrm>
            <a:prstGeom prst="rect">
              <a:avLst/>
            </a:prstGeom>
            <a:grpFill/>
          </p:spPr>
        </p:pic>
      </p:grpSp>
      <p:grpSp>
        <p:nvGrpSpPr>
          <p:cNvPr id="25" name="Group 24"/>
          <p:cNvGrpSpPr/>
          <p:nvPr/>
        </p:nvGrpSpPr>
        <p:grpSpPr>
          <a:xfrm>
            <a:off x="4343400" y="2667000"/>
            <a:ext cx="1066800" cy="1219200"/>
            <a:chOff x="7620000" y="5029200"/>
            <a:chExt cx="1066800" cy="1219200"/>
          </a:xfrm>
          <a:solidFill>
            <a:schemeClr val="accent3">
              <a:lumMod val="60000"/>
              <a:lumOff val="40000"/>
            </a:schemeClr>
          </a:solidFill>
        </p:grpSpPr>
        <p:sp>
          <p:nvSpPr>
            <p:cNvPr id="26" name="Oval 25"/>
            <p:cNvSpPr/>
            <p:nvPr/>
          </p:nvSpPr>
          <p:spPr>
            <a:xfrm>
              <a:off x="7620000" y="5029200"/>
              <a:ext cx="1066800" cy="12192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696200" y="5535064"/>
              <a:ext cx="971550" cy="256136"/>
            </a:xfrm>
            <a:prstGeom prst="rect">
              <a:avLst/>
            </a:prstGeom>
            <a:grpFill/>
          </p:spPr>
        </p:pic>
      </p:grpSp>
      <p:grpSp>
        <p:nvGrpSpPr>
          <p:cNvPr id="28" name="Group 27"/>
          <p:cNvGrpSpPr/>
          <p:nvPr/>
        </p:nvGrpSpPr>
        <p:grpSpPr>
          <a:xfrm>
            <a:off x="7848600" y="5029200"/>
            <a:ext cx="990600" cy="1219200"/>
            <a:chOff x="4495800" y="5257800"/>
            <a:chExt cx="990600" cy="1219200"/>
          </a:xfrm>
          <a:solidFill>
            <a:schemeClr val="accent3">
              <a:lumMod val="60000"/>
              <a:lumOff val="40000"/>
            </a:schemeClr>
          </a:solidFill>
        </p:grpSpPr>
        <p:sp>
          <p:nvSpPr>
            <p:cNvPr id="29" name="Oval 28"/>
            <p:cNvSpPr/>
            <p:nvPr/>
          </p:nvSpPr>
          <p:spPr>
            <a:xfrm>
              <a:off x="4495800" y="5257800"/>
              <a:ext cx="990600" cy="12192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2"/>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648200" y="5457825"/>
              <a:ext cx="733425" cy="257175"/>
            </a:xfrm>
            <a:prstGeom prst="rect">
              <a:avLst/>
            </a:prstGeom>
            <a:grpFill/>
          </p:spPr>
        </p:pic>
        <p:pic>
          <p:nvPicPr>
            <p:cNvPr id="31" name="Picture 2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800600" y="5686425"/>
              <a:ext cx="333375" cy="257175"/>
            </a:xfrm>
            <a:prstGeom prst="rect">
              <a:avLst/>
            </a:prstGeom>
            <a:grpFill/>
          </p:spPr>
        </p:pic>
        <p:pic>
          <p:nvPicPr>
            <p:cNvPr id="32" name="Picture 25"/>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572000" y="5895975"/>
              <a:ext cx="885825" cy="276225"/>
            </a:xfrm>
            <a:prstGeom prst="rect">
              <a:avLst/>
            </a:prstGeom>
            <a:grpFill/>
          </p:spPr>
        </p:pic>
      </p:grpSp>
      <p:grpSp>
        <p:nvGrpSpPr>
          <p:cNvPr id="33" name="Group 32"/>
          <p:cNvGrpSpPr/>
          <p:nvPr/>
        </p:nvGrpSpPr>
        <p:grpSpPr>
          <a:xfrm>
            <a:off x="5029200" y="5181600"/>
            <a:ext cx="990600" cy="1219200"/>
            <a:chOff x="1143000" y="4876800"/>
            <a:chExt cx="990600" cy="1219200"/>
          </a:xfrm>
          <a:solidFill>
            <a:schemeClr val="accent3">
              <a:lumMod val="60000"/>
              <a:lumOff val="40000"/>
            </a:schemeClr>
          </a:solidFill>
        </p:grpSpPr>
        <p:sp>
          <p:nvSpPr>
            <p:cNvPr id="34" name="Oval 33"/>
            <p:cNvSpPr/>
            <p:nvPr/>
          </p:nvSpPr>
          <p:spPr>
            <a:xfrm>
              <a:off x="1143000" y="4876800"/>
              <a:ext cx="990600" cy="12192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9"/>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219200" y="5334000"/>
              <a:ext cx="866775" cy="257175"/>
            </a:xfrm>
            <a:prstGeom prst="rect">
              <a:avLst/>
            </a:prstGeom>
            <a:grpFill/>
          </p:spPr>
        </p:pic>
      </p:grpSp>
      <p:cxnSp>
        <p:nvCxnSpPr>
          <p:cNvPr id="37" name="Curved Connector 36"/>
          <p:cNvCxnSpPr/>
          <p:nvPr/>
        </p:nvCxnSpPr>
        <p:spPr>
          <a:xfrm flipV="1">
            <a:off x="4343400" y="762000"/>
            <a:ext cx="1600200" cy="914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19" idx="6"/>
            <a:endCxn id="22" idx="0"/>
          </p:cNvCxnSpPr>
          <p:nvPr/>
        </p:nvCxnSpPr>
        <p:spPr>
          <a:xfrm>
            <a:off x="6934200" y="838200"/>
            <a:ext cx="1409700" cy="990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22" idx="2"/>
            <a:endCxn id="26" idx="6"/>
          </p:cNvCxnSpPr>
          <p:nvPr/>
        </p:nvCxnSpPr>
        <p:spPr>
          <a:xfrm rot="10800000" flipV="1">
            <a:off x="5410200" y="2438400"/>
            <a:ext cx="243840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26" idx="4"/>
            <a:endCxn id="29" idx="0"/>
          </p:cNvCxnSpPr>
          <p:nvPr/>
        </p:nvCxnSpPr>
        <p:spPr>
          <a:xfrm rot="16200000" flipH="1">
            <a:off x="6038850" y="2724150"/>
            <a:ext cx="1143000" cy="34671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29" idx="2"/>
            <a:endCxn id="34" idx="6"/>
          </p:cNvCxnSpPr>
          <p:nvPr/>
        </p:nvCxnSpPr>
        <p:spPr>
          <a:xfrm rot="10800000" flipV="1">
            <a:off x="6019800" y="5638800"/>
            <a:ext cx="1828800" cy="152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0800000" flipV="1">
            <a:off x="2133600" y="1907232"/>
            <a:ext cx="1295400" cy="738664"/>
          </a:xfrm>
          <a:prstGeom prst="rect">
            <a:avLst/>
          </a:prstGeom>
          <a:noFill/>
        </p:spPr>
        <p:txBody>
          <a:bodyPr wrap="square" rtlCol="0">
            <a:spAutoFit/>
          </a:bodyPr>
          <a:lstStyle/>
          <a:p>
            <a:r>
              <a:rPr lang="en-US" sz="1400" dirty="0" smtClean="0"/>
              <a:t>Find Number of Segments (N)</a:t>
            </a:r>
            <a:endParaRPr lang="en-US" sz="1400" dirty="0"/>
          </a:p>
        </p:txBody>
      </p:sp>
      <p:sp>
        <p:nvSpPr>
          <p:cNvPr id="58" name="TextBox 57"/>
          <p:cNvSpPr txBox="1"/>
          <p:nvPr/>
        </p:nvSpPr>
        <p:spPr>
          <a:xfrm>
            <a:off x="4495800" y="914400"/>
            <a:ext cx="1066800" cy="738664"/>
          </a:xfrm>
          <a:prstGeom prst="rect">
            <a:avLst/>
          </a:prstGeom>
          <a:noFill/>
        </p:spPr>
        <p:txBody>
          <a:bodyPr wrap="square" rtlCol="0">
            <a:spAutoFit/>
          </a:bodyPr>
          <a:lstStyle/>
          <a:p>
            <a:r>
              <a:rPr lang="en-US" sz="1400" dirty="0" smtClean="0"/>
              <a:t>Find the received Power  </a:t>
            </a:r>
            <a:endParaRPr lang="en-US" sz="1400" dirty="0"/>
          </a:p>
        </p:txBody>
      </p:sp>
      <p:sp>
        <p:nvSpPr>
          <p:cNvPr id="59" name="TextBox 58"/>
          <p:cNvSpPr txBox="1"/>
          <p:nvPr/>
        </p:nvSpPr>
        <p:spPr>
          <a:xfrm>
            <a:off x="7162800" y="685800"/>
            <a:ext cx="1371600" cy="1169551"/>
          </a:xfrm>
          <a:prstGeom prst="rect">
            <a:avLst/>
          </a:prstGeom>
          <a:noFill/>
        </p:spPr>
        <p:txBody>
          <a:bodyPr wrap="square" rtlCol="0">
            <a:spAutoFit/>
          </a:bodyPr>
          <a:lstStyle/>
          <a:p>
            <a:r>
              <a:rPr lang="en-US" sz="1400" dirty="0" smtClean="0"/>
              <a:t>Since the total distance is 63(small) the amplifier span= 63Km</a:t>
            </a:r>
            <a:endParaRPr lang="en-US" sz="1400" dirty="0"/>
          </a:p>
        </p:txBody>
      </p:sp>
      <p:sp>
        <p:nvSpPr>
          <p:cNvPr id="60" name="TextBox 59"/>
          <p:cNvSpPr txBox="1"/>
          <p:nvPr/>
        </p:nvSpPr>
        <p:spPr>
          <a:xfrm>
            <a:off x="5867400" y="2448580"/>
            <a:ext cx="1828800" cy="523220"/>
          </a:xfrm>
          <a:prstGeom prst="rect">
            <a:avLst/>
          </a:prstGeom>
          <a:noFill/>
        </p:spPr>
        <p:txBody>
          <a:bodyPr wrap="square" rtlCol="0">
            <a:spAutoFit/>
          </a:bodyPr>
          <a:lstStyle/>
          <a:p>
            <a:r>
              <a:rPr lang="en-US" sz="1400" dirty="0" smtClean="0"/>
              <a:t>Now, find min input power of the amplifier</a:t>
            </a:r>
            <a:endParaRPr lang="en-US" sz="1400" dirty="0"/>
          </a:p>
        </p:txBody>
      </p:sp>
      <p:grpSp>
        <p:nvGrpSpPr>
          <p:cNvPr id="64" name="Group 63"/>
          <p:cNvGrpSpPr/>
          <p:nvPr/>
        </p:nvGrpSpPr>
        <p:grpSpPr>
          <a:xfrm>
            <a:off x="3352800" y="1066800"/>
            <a:ext cx="990600" cy="1219200"/>
            <a:chOff x="3352800" y="1066800"/>
            <a:chExt cx="990600" cy="1219200"/>
          </a:xfrm>
        </p:grpSpPr>
        <p:sp>
          <p:nvSpPr>
            <p:cNvPr id="65" name="Oval 64"/>
            <p:cNvSpPr/>
            <p:nvPr/>
          </p:nvSpPr>
          <p:spPr>
            <a:xfrm>
              <a:off x="3352800" y="1066800"/>
              <a:ext cx="990600" cy="12192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3429000" y="1295400"/>
              <a:ext cx="838200" cy="638175"/>
            </a:xfrm>
            <a:prstGeom prst="rect">
              <a:avLst/>
            </a:prstGeom>
            <a:noFill/>
          </p:spPr>
        </p:pic>
      </p:grpSp>
      <p:pic>
        <p:nvPicPr>
          <p:cNvPr id="67" name="Picture 12"/>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5562600" y="3124200"/>
            <a:ext cx="3352800" cy="381000"/>
          </a:xfrm>
          <a:prstGeom prst="rect">
            <a:avLst/>
          </a:prstGeom>
          <a:noFill/>
        </p:spPr>
      </p:pic>
      <p:sp>
        <p:nvSpPr>
          <p:cNvPr id="68" name="TextBox 67"/>
          <p:cNvSpPr txBox="1"/>
          <p:nvPr/>
        </p:nvSpPr>
        <p:spPr>
          <a:xfrm>
            <a:off x="5181600" y="3810000"/>
            <a:ext cx="2667000" cy="523220"/>
          </a:xfrm>
          <a:prstGeom prst="rect">
            <a:avLst/>
          </a:prstGeom>
          <a:noFill/>
        </p:spPr>
        <p:txBody>
          <a:bodyPr wrap="square" rtlCol="0">
            <a:spAutoFit/>
          </a:bodyPr>
          <a:lstStyle/>
          <a:p>
            <a:r>
              <a:rPr lang="en-US" sz="1400" dirty="0" smtClean="0"/>
              <a:t>Find the span loss to find the gain of the amplifier</a:t>
            </a:r>
            <a:endParaRPr lang="en-US" sz="1400" dirty="0"/>
          </a:p>
        </p:txBody>
      </p:sp>
      <p:sp>
        <p:nvSpPr>
          <p:cNvPr id="69" name="TextBox 68"/>
          <p:cNvSpPr txBox="1"/>
          <p:nvPr/>
        </p:nvSpPr>
        <p:spPr>
          <a:xfrm>
            <a:off x="6400800" y="5486400"/>
            <a:ext cx="1295400" cy="584775"/>
          </a:xfrm>
          <a:prstGeom prst="rect">
            <a:avLst/>
          </a:prstGeom>
          <a:noFill/>
        </p:spPr>
        <p:txBody>
          <a:bodyPr wrap="square" rtlCol="0">
            <a:spAutoFit/>
          </a:bodyPr>
          <a:lstStyle/>
          <a:p>
            <a:r>
              <a:rPr lang="en-US" sz="1400" dirty="0" smtClean="0"/>
              <a:t>Calculate the </a:t>
            </a:r>
            <a:r>
              <a:rPr lang="en-US" b="1" dirty="0" smtClean="0"/>
              <a:t>OSNR</a:t>
            </a:r>
            <a:endParaRPr lang="en-US" b="1" dirty="0"/>
          </a:p>
        </p:txBody>
      </p:sp>
      <p:pic>
        <p:nvPicPr>
          <p:cNvPr id="70" name="Picture 16"/>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133975" y="4572000"/>
            <a:ext cx="4010025" cy="381000"/>
          </a:xfrm>
          <a:prstGeom prst="rect">
            <a:avLst/>
          </a:prstGeom>
          <a:noFill/>
        </p:spPr>
      </p:pic>
      <p:pic>
        <p:nvPicPr>
          <p:cNvPr id="71" name="Picture 27"/>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5334000" y="6448425"/>
            <a:ext cx="2762250" cy="409575"/>
          </a:xfrm>
          <a:prstGeom prst="rect">
            <a:avLst/>
          </a:prstGeom>
          <a:noFill/>
        </p:spPr>
      </p:pic>
      <p:cxnSp>
        <p:nvCxnSpPr>
          <p:cNvPr id="73" name="Elbow Connector 72"/>
          <p:cNvCxnSpPr/>
          <p:nvPr/>
        </p:nvCxnSpPr>
        <p:spPr>
          <a:xfrm rot="5400000">
            <a:off x="5943600" y="1371600"/>
            <a:ext cx="3048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5486400" y="1676400"/>
            <a:ext cx="1371600" cy="541867"/>
            <a:chOff x="5791200" y="2133600"/>
            <a:chExt cx="1828800" cy="609600"/>
          </a:xfrm>
        </p:grpSpPr>
        <p:sp>
          <p:nvSpPr>
            <p:cNvPr id="75" name="Rectangle 74"/>
            <p:cNvSpPr/>
            <p:nvPr/>
          </p:nvSpPr>
          <p:spPr>
            <a:xfrm>
              <a:off x="5791200" y="2133600"/>
              <a:ext cx="18288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5943600" y="2195810"/>
              <a:ext cx="1600200" cy="461665"/>
            </a:xfrm>
            <a:prstGeom prst="rect">
              <a:avLst/>
            </a:prstGeom>
            <a:noFill/>
          </p:spPr>
          <p:txBody>
            <a:bodyPr wrap="square" rtlCol="0">
              <a:spAutoFit/>
            </a:bodyPr>
            <a:lstStyle/>
            <a:p>
              <a:r>
                <a:rPr lang="en-US" sz="1200" dirty="0" smtClean="0"/>
                <a:t>System needs Amplification </a:t>
              </a:r>
              <a:endParaRPr lang="en-US" sz="1200" dirty="0"/>
            </a:p>
          </p:txBody>
        </p:sp>
      </p:grpSp>
      <p:pic>
        <p:nvPicPr>
          <p:cNvPr id="49" name="Picture 3"/>
          <p:cNvPicPr>
            <a:picLocks noChangeAspect="1" noChangeArrowheads="1"/>
          </p:cNvPicPr>
          <p:nvPr/>
        </p:nvPicPr>
        <p:blipFill>
          <a:blip r:embed="rId16" cstate="print"/>
          <a:srcRect/>
          <a:stretch>
            <a:fillRect/>
          </a:stretch>
        </p:blipFill>
        <p:spPr bwMode="auto">
          <a:xfrm>
            <a:off x="76200" y="76200"/>
            <a:ext cx="1066800" cy="1066800"/>
          </a:xfrm>
          <a:prstGeom prst="rect">
            <a:avLst/>
          </a:prstGeom>
          <a:noFill/>
          <a:ln w="9525">
            <a:noFill/>
            <a:miter lim="800000"/>
            <a:headEnd/>
            <a:tailEnd/>
          </a:ln>
        </p:spPr>
      </p:pic>
      <p:sp>
        <p:nvSpPr>
          <p:cNvPr id="6" name="TextBox 5"/>
          <p:cNvSpPr txBox="1"/>
          <p:nvPr/>
        </p:nvSpPr>
        <p:spPr>
          <a:xfrm>
            <a:off x="533400" y="304800"/>
            <a:ext cx="6400800" cy="430887"/>
          </a:xfrm>
          <a:prstGeom prst="rect">
            <a:avLst/>
          </a:prstGeom>
          <a:noFill/>
        </p:spPr>
        <p:txBody>
          <a:bodyPr wrap="square" rtlCol="0">
            <a:spAutoFit/>
          </a:bodyPr>
          <a:lstStyle/>
          <a:p>
            <a:r>
              <a:rPr lang="en-US" sz="2200" dirty="0" smtClean="0">
                <a:solidFill>
                  <a:srgbClr val="92D050"/>
                </a:solidFill>
              </a:rPr>
              <a:t>NABLUS-AZZON NUMERICAL CALCULATIONS</a:t>
            </a:r>
            <a:endParaRPr lang="en-US" sz="2200" dirty="0">
              <a:solidFill>
                <a:srgbClr val="92D050"/>
              </a:solidFill>
            </a:endParaRPr>
          </a:p>
        </p:txBody>
      </p:sp>
      <p:sp>
        <p:nvSpPr>
          <p:cNvPr id="52" name="TextBox 51"/>
          <p:cNvSpPr txBox="1"/>
          <p:nvPr/>
        </p:nvSpPr>
        <p:spPr>
          <a:xfrm>
            <a:off x="8534400" y="6415946"/>
            <a:ext cx="685800" cy="369332"/>
          </a:xfrm>
          <a:prstGeom prst="rect">
            <a:avLst/>
          </a:prstGeom>
          <a:noFill/>
        </p:spPr>
        <p:txBody>
          <a:bodyPr wrap="square" rtlCol="0">
            <a:spAutoFit/>
          </a:bodyPr>
          <a:lstStyle/>
          <a:p>
            <a:r>
              <a:rPr lang="en-US" dirty="0" smtClean="0"/>
              <a:t>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box(in)">
                                      <p:cBhvr>
                                        <p:cTn id="19" dur="500"/>
                                        <p:tgtEl>
                                          <p:spTgt spid="57"/>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trips(upRigh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box(in)">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box(in)">
                                      <p:cBhvr>
                                        <p:cTn id="34" dur="500"/>
                                        <p:tgtEl>
                                          <p:spTgt spid="64"/>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strips(upRight)">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1"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box(in)">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4"/>
                                        </p:tgtEl>
                                        <p:attrNameLst>
                                          <p:attrName>style.visibility</p:attrName>
                                        </p:attrNameLst>
                                      </p:cBhvr>
                                      <p:to>
                                        <p:strVal val="visible"/>
                                      </p:to>
                                    </p:set>
                                    <p:anim calcmode="lin" valueType="num">
                                      <p:cBhvr additive="base">
                                        <p:cTn id="54" dur="500" fill="hold"/>
                                        <p:tgtEl>
                                          <p:spTgt spid="74"/>
                                        </p:tgtEl>
                                        <p:attrNameLst>
                                          <p:attrName>ppt_x</p:attrName>
                                        </p:attrNameLst>
                                      </p:cBhvr>
                                      <p:tavLst>
                                        <p:tav tm="0">
                                          <p:val>
                                            <p:strVal val="#ppt_x"/>
                                          </p:val>
                                        </p:tav>
                                        <p:tav tm="100000">
                                          <p:val>
                                            <p:strVal val="#ppt_x"/>
                                          </p:val>
                                        </p:tav>
                                      </p:tavLst>
                                    </p:anim>
                                    <p:anim calcmode="lin" valueType="num">
                                      <p:cBhvr additive="base">
                                        <p:cTn id="55"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8" presetClass="emph" presetSubtype="0" fill="hold" nodeType="clickEffect">
                                  <p:stCondLst>
                                    <p:cond delay="0"/>
                                  </p:stCondLst>
                                  <p:childTnLst>
                                    <p:animRot by="21600000">
                                      <p:cBhvr>
                                        <p:cTn id="59" dur="2000" fill="hold"/>
                                        <p:tgtEl>
                                          <p:spTgt spid="74"/>
                                        </p:tgtEl>
                                        <p:attrNameLst>
                                          <p:attrName>r</p:attrName>
                                        </p:attrNameLst>
                                      </p:cBhvr>
                                    </p:animRot>
                                  </p:childTnLst>
                                </p:cTn>
                              </p:par>
                              <p:par>
                                <p:cTn id="60" presetID="4" presetClass="entr" presetSubtype="16" fill="hold"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box(in)">
                                      <p:cBhvr>
                                        <p:cTn id="62" dur="500"/>
                                        <p:tgtEl>
                                          <p:spTgt spid="73"/>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strips(downRight)">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iterate type="lt">
                                    <p:tmPct val="0"/>
                                  </p:iterate>
                                  <p:childTnLst>
                                    <p:set>
                                      <p:cBhvr>
                                        <p:cTn id="71" dur="1" fill="hold">
                                          <p:stCondLst>
                                            <p:cond delay="0"/>
                                          </p:stCondLst>
                                        </p:cTn>
                                        <p:tgtEl>
                                          <p:spTgt spid="59"/>
                                        </p:tgtEl>
                                        <p:attrNameLst>
                                          <p:attrName>style.visibility</p:attrName>
                                        </p:attrNameLst>
                                      </p:cBhvr>
                                      <p:to>
                                        <p:strVal val="visible"/>
                                      </p:to>
                                    </p:set>
                                    <p:animEffect transition="in" filter="box(in)">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20" presetClass="emph" presetSubtype="0" fill="hold" grpId="1" nodeType="clickEffect">
                                  <p:stCondLst>
                                    <p:cond delay="0"/>
                                  </p:stCondLst>
                                  <p:iterate type="lt">
                                    <p:tmPct val="10000"/>
                                  </p:iterate>
                                  <p:childTnLst>
                                    <p:set>
                                      <p:cBhvr override="childStyle">
                                        <p:cTn id="76" dur="250" autoRev="1" fill="hold"/>
                                        <p:tgtEl>
                                          <p:spTgt spid="59"/>
                                        </p:tgtEl>
                                        <p:attrNameLst>
                                          <p:attrName>style.color</p:attrName>
                                        </p:attrNameLst>
                                      </p:cBhvr>
                                      <p:to>
                                        <p:clrVal>
                                          <a:srgbClr val="990303"/>
                                        </p:clrVal>
                                      </p:to>
                                    </p:set>
                                    <p:set>
                                      <p:cBhvr>
                                        <p:cTn id="77" dur="250" autoRev="1" fill="hold"/>
                                        <p:tgtEl>
                                          <p:spTgt spid="59"/>
                                        </p:tgtEl>
                                        <p:attrNameLst>
                                          <p:attrName>fillcolor</p:attrName>
                                        </p:attrNameLst>
                                      </p:cBhvr>
                                      <p:to>
                                        <p:clrVal>
                                          <a:srgbClr val="990303"/>
                                        </p:clrVal>
                                      </p:to>
                                    </p:set>
                                    <p:set>
                                      <p:cBhvr>
                                        <p:cTn id="78" dur="250" autoRev="1" fill="hold"/>
                                        <p:tgtEl>
                                          <p:spTgt spid="59"/>
                                        </p:tgtEl>
                                        <p:attrNameLst>
                                          <p:attrName>fill.type</p:attrName>
                                        </p:attrNameLst>
                                      </p:cBhvr>
                                      <p:to>
                                        <p:strVal val="solid"/>
                                      </p:to>
                                    </p:se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box(in)">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12" fill="hold" nodeType="click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strips(downLeft)">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box(in)">
                                      <p:cBhvr>
                                        <p:cTn id="93" dur="500"/>
                                        <p:tgtEl>
                                          <p:spTgt spid="60"/>
                                        </p:tgtEl>
                                      </p:cBhvr>
                                    </p:animEffect>
                                  </p:childTnLst>
                                </p:cTn>
                              </p:par>
                            </p:childTnLst>
                          </p:cTn>
                        </p:par>
                      </p:childTnLst>
                    </p:cTn>
                  </p:par>
                  <p:par>
                    <p:cTn id="94" fill="hold">
                      <p:stCondLst>
                        <p:cond delay="indefinite"/>
                      </p:stCondLst>
                      <p:childTnLst>
                        <p:par>
                          <p:cTn id="95" fill="hold">
                            <p:stCondLst>
                              <p:cond delay="0"/>
                            </p:stCondLst>
                            <p:childTnLst>
                              <p:par>
                                <p:cTn id="96" presetID="18" presetClass="entr" presetSubtype="6" fill="hold" nodeType="click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strips(downRight)">
                                      <p:cBhvr>
                                        <p:cTn id="98" dur="1000"/>
                                        <p:tgtEl>
                                          <p:spTgt spid="67"/>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box(in)">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xit" presetSubtype="6" fill="hold" nodeType="clickEffect">
                                  <p:stCondLst>
                                    <p:cond delay="0"/>
                                  </p:stCondLst>
                                  <p:childTnLst>
                                    <p:animEffect transition="out" filter="strips(downRight)">
                                      <p:cBhvr>
                                        <p:cTn id="107" dur="1000"/>
                                        <p:tgtEl>
                                          <p:spTgt spid="67"/>
                                        </p:tgtEl>
                                      </p:cBhvr>
                                    </p:animEffect>
                                    <p:set>
                                      <p:cBhvr>
                                        <p:cTn id="108" dur="1" fill="hold">
                                          <p:stCondLst>
                                            <p:cond delay="999"/>
                                          </p:stCondLst>
                                        </p:cTn>
                                        <p:tgtEl>
                                          <p:spTgt spid="6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8" presetClass="entr" presetSubtype="6" fill="hold"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strips(downRight)">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box(in)">
                                      <p:cBhvr>
                                        <p:cTn id="118" dur="500"/>
                                        <p:tgtEl>
                                          <p:spTgt spid="68"/>
                                        </p:tgtEl>
                                      </p:cBhvr>
                                    </p:animEffect>
                                  </p:childTnLst>
                                </p:cTn>
                              </p:par>
                            </p:childTnLst>
                          </p:cTn>
                        </p:par>
                      </p:childTnLst>
                    </p:cTn>
                  </p:par>
                  <p:par>
                    <p:cTn id="119" fill="hold">
                      <p:stCondLst>
                        <p:cond delay="indefinite"/>
                      </p:stCondLst>
                      <p:childTnLst>
                        <p:par>
                          <p:cTn id="120" fill="hold">
                            <p:stCondLst>
                              <p:cond delay="0"/>
                            </p:stCondLst>
                            <p:childTnLst>
                              <p:par>
                                <p:cTn id="121" presetID="18" presetClass="entr" presetSubtype="6" fill="hold" nodeType="clickEffect">
                                  <p:stCondLst>
                                    <p:cond delay="0"/>
                                  </p:stCondLst>
                                  <p:childTnLst>
                                    <p:set>
                                      <p:cBhvr>
                                        <p:cTn id="122" dur="1" fill="hold">
                                          <p:stCondLst>
                                            <p:cond delay="0"/>
                                          </p:stCondLst>
                                        </p:cTn>
                                        <p:tgtEl>
                                          <p:spTgt spid="70"/>
                                        </p:tgtEl>
                                        <p:attrNameLst>
                                          <p:attrName>style.visibility</p:attrName>
                                        </p:attrNameLst>
                                      </p:cBhvr>
                                      <p:to>
                                        <p:strVal val="visible"/>
                                      </p:to>
                                    </p:set>
                                    <p:animEffect transition="in" filter="strips(downRight)">
                                      <p:cBhvr>
                                        <p:cTn id="123" dur="1000"/>
                                        <p:tgtEl>
                                          <p:spTgt spid="70"/>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16" fill="hold" nodeType="click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box(in)">
                                      <p:cBhvr>
                                        <p:cTn id="128" dur="500"/>
                                        <p:tgtEl>
                                          <p:spTgt spid="28"/>
                                        </p:tgtEl>
                                      </p:cBhvr>
                                    </p:animEffect>
                                  </p:childTnLst>
                                </p:cTn>
                              </p:par>
                            </p:childTnLst>
                          </p:cTn>
                        </p:par>
                      </p:childTnLst>
                    </p:cTn>
                  </p:par>
                  <p:par>
                    <p:cTn id="129" fill="hold">
                      <p:stCondLst>
                        <p:cond delay="indefinite"/>
                      </p:stCondLst>
                      <p:childTnLst>
                        <p:par>
                          <p:cTn id="130" fill="hold">
                            <p:stCondLst>
                              <p:cond delay="0"/>
                            </p:stCondLst>
                            <p:childTnLst>
                              <p:par>
                                <p:cTn id="131" presetID="18" presetClass="exit" presetSubtype="6" fill="hold" nodeType="clickEffect">
                                  <p:stCondLst>
                                    <p:cond delay="0"/>
                                  </p:stCondLst>
                                  <p:childTnLst>
                                    <p:animEffect transition="out" filter="strips(downRight)">
                                      <p:cBhvr>
                                        <p:cTn id="132" dur="1000"/>
                                        <p:tgtEl>
                                          <p:spTgt spid="70"/>
                                        </p:tgtEl>
                                      </p:cBhvr>
                                    </p:animEffect>
                                    <p:set>
                                      <p:cBhvr>
                                        <p:cTn id="133" dur="1" fill="hold">
                                          <p:stCondLst>
                                            <p:cond delay="999"/>
                                          </p:stCondLst>
                                        </p:cTn>
                                        <p:tgtEl>
                                          <p:spTgt spid="7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8" presetClass="entr" presetSubtype="12" fill="hold" nodeType="click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strips(downLeft)">
                                      <p:cBhvr>
                                        <p:cTn id="138" dur="500"/>
                                        <p:tgtEl>
                                          <p:spTgt spid="46"/>
                                        </p:tgtEl>
                                      </p:cBhvr>
                                    </p:animEffect>
                                  </p:childTnLst>
                                </p:cTn>
                              </p:par>
                            </p:childTnLst>
                          </p:cTn>
                        </p:par>
                      </p:childTnLst>
                    </p:cTn>
                  </p:par>
                  <p:par>
                    <p:cTn id="139" fill="hold">
                      <p:stCondLst>
                        <p:cond delay="indefinite"/>
                      </p:stCondLst>
                      <p:childTnLst>
                        <p:par>
                          <p:cTn id="140" fill="hold">
                            <p:stCondLst>
                              <p:cond delay="0"/>
                            </p:stCondLst>
                            <p:childTnLst>
                              <p:par>
                                <p:cTn id="141" presetID="4" presetClass="entr" presetSubtype="16" fill="hold" grpId="0" nodeType="clickEffect">
                                  <p:stCondLst>
                                    <p:cond delay="0"/>
                                  </p:stCondLst>
                                  <p:childTnLst>
                                    <p:set>
                                      <p:cBhvr>
                                        <p:cTn id="142" dur="1" fill="hold">
                                          <p:stCondLst>
                                            <p:cond delay="0"/>
                                          </p:stCondLst>
                                        </p:cTn>
                                        <p:tgtEl>
                                          <p:spTgt spid="69"/>
                                        </p:tgtEl>
                                        <p:attrNameLst>
                                          <p:attrName>style.visibility</p:attrName>
                                        </p:attrNameLst>
                                      </p:cBhvr>
                                      <p:to>
                                        <p:strVal val="visible"/>
                                      </p:to>
                                    </p:set>
                                    <p:animEffect transition="in" filter="box(in)">
                                      <p:cBhvr>
                                        <p:cTn id="143" dur="500"/>
                                        <p:tgtEl>
                                          <p:spTgt spid="69"/>
                                        </p:tgtEl>
                                      </p:cBhvr>
                                    </p:animEffect>
                                  </p:childTnLst>
                                </p:cTn>
                              </p:par>
                            </p:childTnLst>
                          </p:cTn>
                        </p:par>
                      </p:childTnLst>
                    </p:cTn>
                  </p:par>
                  <p:par>
                    <p:cTn id="144" fill="hold">
                      <p:stCondLst>
                        <p:cond delay="indefinite"/>
                      </p:stCondLst>
                      <p:childTnLst>
                        <p:par>
                          <p:cTn id="145" fill="hold">
                            <p:stCondLst>
                              <p:cond delay="0"/>
                            </p:stCondLst>
                            <p:childTnLst>
                              <p:par>
                                <p:cTn id="146" presetID="18" presetClass="entr" presetSubtype="6" fill="hold" nodeType="clickEffect">
                                  <p:stCondLst>
                                    <p:cond delay="0"/>
                                  </p:stCondLst>
                                  <p:childTnLst>
                                    <p:set>
                                      <p:cBhvr>
                                        <p:cTn id="147" dur="1" fill="hold">
                                          <p:stCondLst>
                                            <p:cond delay="0"/>
                                          </p:stCondLst>
                                        </p:cTn>
                                        <p:tgtEl>
                                          <p:spTgt spid="71"/>
                                        </p:tgtEl>
                                        <p:attrNameLst>
                                          <p:attrName>style.visibility</p:attrName>
                                        </p:attrNameLst>
                                      </p:cBhvr>
                                      <p:to>
                                        <p:strVal val="visible"/>
                                      </p:to>
                                    </p:set>
                                    <p:animEffect transition="in" filter="strips(downRight)">
                                      <p:cBhvr>
                                        <p:cTn id="148" dur="1000"/>
                                        <p:tgtEl>
                                          <p:spTgt spid="71"/>
                                        </p:tgtEl>
                                      </p:cBhvr>
                                    </p:animEffect>
                                  </p:childTnLst>
                                </p:cTn>
                              </p:par>
                            </p:childTnLst>
                          </p:cTn>
                        </p:par>
                      </p:childTnLst>
                    </p:cTn>
                  </p:par>
                  <p:par>
                    <p:cTn id="149" fill="hold">
                      <p:stCondLst>
                        <p:cond delay="indefinite"/>
                      </p:stCondLst>
                      <p:childTnLst>
                        <p:par>
                          <p:cTn id="150" fill="hold">
                            <p:stCondLst>
                              <p:cond delay="0"/>
                            </p:stCondLst>
                            <p:childTnLst>
                              <p:par>
                                <p:cTn id="151" presetID="4" presetClass="entr" presetSubtype="16"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box(in)">
                                      <p:cBhvr>
                                        <p:cTn id="15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8" grpId="1"/>
      <p:bldP spid="59" grpId="0"/>
      <p:bldP spid="59" grpId="1"/>
      <p:bldP spid="60" grpId="0"/>
      <p:bldP spid="68" grpId="0"/>
      <p:bldP spid="6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12000" r="-50000" b="-9000"/>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52600" y="1600200"/>
          <a:ext cx="6553200" cy="2209800"/>
        </p:xfrm>
        <a:graphic>
          <a:graphicData uri="http://schemas.openxmlformats.org/drawingml/2006/table">
            <a:tbl>
              <a:tblPr firstRow="1" bandRow="1">
                <a:tableStyleId>{8799B23B-EC83-4686-B30A-512413B5E67A}</a:tableStyleId>
              </a:tblPr>
              <a:tblGrid>
                <a:gridCol w="1310640"/>
                <a:gridCol w="1310640"/>
                <a:gridCol w="1310640"/>
                <a:gridCol w="1310640"/>
                <a:gridCol w="1310640"/>
              </a:tblGrid>
              <a:tr h="441960">
                <a:tc>
                  <a:txBody>
                    <a:bodyPr/>
                    <a:lstStyle/>
                    <a:p>
                      <a:pPr marL="0" marR="0" algn="ctr">
                        <a:lnSpc>
                          <a:spcPct val="110000"/>
                        </a:lnSpc>
                        <a:spcBef>
                          <a:spcPts val="600"/>
                        </a:spcBef>
                        <a:spcAft>
                          <a:spcPts val="0"/>
                        </a:spcAft>
                      </a:pPr>
                      <a:r>
                        <a:rPr lang="en-US" sz="1400" dirty="0" smtClean="0"/>
                        <a:t>Link Name</a:t>
                      </a:r>
                      <a:endParaRPr lang="en-US" sz="1400" dirty="0">
                        <a:solidFill>
                          <a:schemeClr val="tx1"/>
                        </a:solidFill>
                        <a:latin typeface="Corbel"/>
                        <a:ea typeface="Times New Roman"/>
                        <a:cs typeface="Tahoma"/>
                      </a:endParaRPr>
                    </a:p>
                  </a:txBody>
                  <a:tcPr marL="68580" marR="68580" marT="0" marB="0"/>
                </a:tc>
                <a:tc>
                  <a:txBody>
                    <a:bodyPr/>
                    <a:lstStyle/>
                    <a:p>
                      <a:pPr marL="0" marR="0" algn="ctr">
                        <a:spcBef>
                          <a:spcPts val="0"/>
                        </a:spcBef>
                        <a:spcAft>
                          <a:spcPts val="0"/>
                        </a:spcAft>
                      </a:pPr>
                      <a:r>
                        <a:rPr lang="en-US" sz="1400" dirty="0" smtClean="0"/>
                        <a:t>=</a:t>
                      </a:r>
                      <a:endParaRPr lang="en-US" sz="1400" dirty="0">
                        <a:solidFill>
                          <a:schemeClr val="tx1"/>
                        </a:solidFill>
                        <a:latin typeface="Times New Roman"/>
                        <a:ea typeface="Corbel"/>
                      </a:endParaRPr>
                    </a:p>
                  </a:txBody>
                  <a:tcPr marL="68580" marR="68580" marT="0" marB="0"/>
                </a:tc>
                <a:tc>
                  <a:txBody>
                    <a:bodyPr/>
                    <a:lstStyle/>
                    <a:p>
                      <a:pPr marL="0" marR="0" algn="ctr">
                        <a:spcBef>
                          <a:spcPts val="0"/>
                        </a:spcBef>
                        <a:spcAft>
                          <a:spcPts val="0"/>
                        </a:spcAft>
                      </a:pPr>
                      <a:endParaRPr lang="en-US" sz="1400">
                        <a:solidFill>
                          <a:schemeClr val="tx1"/>
                        </a:solidFill>
                        <a:latin typeface="Times New Roman"/>
                        <a:ea typeface="Corbel"/>
                      </a:endParaRPr>
                    </a:p>
                  </a:txBody>
                  <a:tcPr marL="68580" marR="68580" marT="0" marB="0"/>
                </a:tc>
                <a:tc>
                  <a:txBody>
                    <a:bodyPr/>
                    <a:lstStyle/>
                    <a:p>
                      <a:pPr marL="0" marR="0" algn="ctr">
                        <a:spcBef>
                          <a:spcPts val="0"/>
                        </a:spcBef>
                        <a:spcAft>
                          <a:spcPts val="0"/>
                        </a:spcAft>
                      </a:pPr>
                      <a:r>
                        <a:rPr lang="en-US" sz="1400" smtClean="0"/>
                        <a:t>Estimated Loss</a:t>
                      </a:r>
                      <a:endParaRPr lang="en-US" sz="1400">
                        <a:solidFill>
                          <a:schemeClr val="tx1"/>
                        </a:solidFill>
                        <a:latin typeface="Times New Roman"/>
                        <a:ea typeface="Corbel"/>
                      </a:endParaRPr>
                    </a:p>
                  </a:txBody>
                  <a:tcPr marL="68580" marR="68580" marT="0" marB="0"/>
                </a:tc>
                <a:tc>
                  <a:txBody>
                    <a:bodyPr/>
                    <a:lstStyle/>
                    <a:p>
                      <a:pPr marL="0" marR="0" algn="ctr">
                        <a:spcBef>
                          <a:spcPts val="0"/>
                        </a:spcBef>
                        <a:spcAft>
                          <a:spcPts val="0"/>
                        </a:spcAft>
                      </a:pPr>
                      <a:r>
                        <a:rPr lang="en-US" sz="1400" dirty="0" smtClean="0"/>
                        <a:t>OSNR</a:t>
                      </a:r>
                      <a:endParaRPr lang="en-US" sz="1400" dirty="0">
                        <a:solidFill>
                          <a:schemeClr val="tx1"/>
                        </a:solidFill>
                        <a:latin typeface="Times New Roman"/>
                        <a:ea typeface="Corbel"/>
                      </a:endParaRPr>
                    </a:p>
                  </a:txBody>
                  <a:tcPr marL="68580" marR="68580" marT="0" marB="0"/>
                </a:tc>
              </a:tr>
              <a:tr h="441960">
                <a:tc>
                  <a:txBody>
                    <a:bodyPr/>
                    <a:lstStyle/>
                    <a:p>
                      <a:pPr marL="0" marR="0" algn="ctr">
                        <a:lnSpc>
                          <a:spcPct val="110000"/>
                        </a:lnSpc>
                        <a:spcBef>
                          <a:spcPts val="600"/>
                        </a:spcBef>
                        <a:spcAft>
                          <a:spcPts val="0"/>
                        </a:spcAft>
                      </a:pPr>
                      <a:r>
                        <a:rPr lang="en-US" sz="1400" smtClean="0"/>
                        <a:t>Nablus-Jenin</a:t>
                      </a:r>
                      <a:endParaRPr lang="en-US" sz="1400">
                        <a:solidFill>
                          <a:schemeClr val="tx1"/>
                        </a:solidFill>
                        <a:latin typeface="Corbel"/>
                        <a:ea typeface="Times New Roman"/>
                        <a:cs typeface="Tahoma"/>
                      </a:endParaRPr>
                    </a:p>
                  </a:txBody>
                  <a:tcPr marL="68580" marR="68580" marT="0" marB="0"/>
                </a:tc>
                <a:tc>
                  <a:txBody>
                    <a:bodyPr/>
                    <a:lstStyle/>
                    <a:p>
                      <a:pPr marL="0" marR="0" algn="ctr">
                        <a:spcBef>
                          <a:spcPts val="0"/>
                        </a:spcBef>
                        <a:spcAft>
                          <a:spcPts val="0"/>
                        </a:spcAft>
                      </a:pPr>
                      <a:r>
                        <a:rPr lang="en-US" sz="1400" dirty="0" smtClean="0"/>
                        <a:t>59.5km</a:t>
                      </a:r>
                      <a:endParaRPr lang="en-US" sz="1400" dirty="0">
                        <a:solidFill>
                          <a:schemeClr val="tx1"/>
                        </a:solidFill>
                        <a:latin typeface="Times New Roman"/>
                        <a:ea typeface="Corbel"/>
                      </a:endParaRPr>
                    </a:p>
                  </a:txBody>
                  <a:tcPr marL="68580" marR="68580" marT="0" marB="0"/>
                </a:tc>
                <a:tc>
                  <a:txBody>
                    <a:bodyPr/>
                    <a:lstStyle/>
                    <a:p>
                      <a:pPr marL="0" marR="0" algn="ctr">
                        <a:spcBef>
                          <a:spcPts val="0"/>
                        </a:spcBef>
                        <a:spcAft>
                          <a:spcPts val="0"/>
                        </a:spcAft>
                      </a:pPr>
                      <a:r>
                        <a:rPr lang="en-US" sz="1400" dirty="0" smtClean="0"/>
                        <a:t>-22.95</a:t>
                      </a:r>
                      <a:endParaRPr lang="en-US" sz="1400" dirty="0">
                        <a:solidFill>
                          <a:schemeClr val="tx1"/>
                        </a:solidFill>
                        <a:latin typeface="Times New Roman"/>
                        <a:ea typeface="Corbel"/>
                      </a:endParaRPr>
                    </a:p>
                  </a:txBody>
                  <a:tcPr marL="68580" marR="68580" marT="0" marB="0"/>
                </a:tc>
                <a:tc>
                  <a:txBody>
                    <a:bodyPr/>
                    <a:lstStyle/>
                    <a:p>
                      <a:pPr marL="0" marR="0" algn="ctr">
                        <a:lnSpc>
                          <a:spcPct val="110000"/>
                        </a:lnSpc>
                        <a:spcBef>
                          <a:spcPts val="600"/>
                        </a:spcBef>
                        <a:spcAft>
                          <a:spcPts val="0"/>
                        </a:spcAft>
                      </a:pPr>
                      <a:r>
                        <a:rPr lang="en-US" sz="1400" dirty="0" smtClean="0"/>
                        <a:t>23.875</a:t>
                      </a:r>
                      <a:endParaRPr lang="en-US" sz="1400" dirty="0">
                        <a:solidFill>
                          <a:schemeClr val="tx1"/>
                        </a:solidFill>
                        <a:latin typeface="Corbel"/>
                        <a:ea typeface="Times New Roman"/>
                        <a:cs typeface="Tahoma"/>
                      </a:endParaRPr>
                    </a:p>
                  </a:txBody>
                  <a:tcPr marL="68580" marR="68580" marT="0" marB="0"/>
                </a:tc>
                <a:tc>
                  <a:txBody>
                    <a:bodyPr/>
                    <a:lstStyle/>
                    <a:p>
                      <a:pPr marL="0" marR="0" algn="ctr">
                        <a:spcBef>
                          <a:spcPts val="0"/>
                        </a:spcBef>
                        <a:spcAft>
                          <a:spcPts val="0"/>
                        </a:spcAft>
                      </a:pPr>
                      <a:r>
                        <a:rPr lang="en-US" sz="1400" smtClean="0"/>
                        <a:t>30</a:t>
                      </a:r>
                      <a:endParaRPr lang="en-US" sz="1400">
                        <a:solidFill>
                          <a:schemeClr val="tx1"/>
                        </a:solidFill>
                        <a:latin typeface="Times New Roman"/>
                        <a:ea typeface="Corbel"/>
                      </a:endParaRPr>
                    </a:p>
                  </a:txBody>
                  <a:tcPr marL="68580" marR="68580" marT="0" marB="0"/>
                </a:tc>
              </a:tr>
              <a:tr h="441960">
                <a:tc>
                  <a:txBody>
                    <a:bodyPr/>
                    <a:lstStyle/>
                    <a:p>
                      <a:pPr marL="0" marR="0" algn="ctr">
                        <a:lnSpc>
                          <a:spcPct val="110000"/>
                        </a:lnSpc>
                        <a:spcBef>
                          <a:spcPts val="600"/>
                        </a:spcBef>
                        <a:spcAft>
                          <a:spcPts val="0"/>
                        </a:spcAft>
                      </a:pPr>
                      <a:r>
                        <a:rPr lang="en-US" sz="1400" smtClean="0"/>
                        <a:t>Jenin-Tolkarem</a:t>
                      </a:r>
                      <a:endParaRPr lang="en-US" sz="1400">
                        <a:solidFill>
                          <a:schemeClr val="tx1"/>
                        </a:solidFill>
                        <a:latin typeface="Corbel"/>
                        <a:ea typeface="Times New Roman"/>
                        <a:cs typeface="Tahoma"/>
                      </a:endParaRPr>
                    </a:p>
                  </a:txBody>
                  <a:tcPr marL="68580" marR="68580" marT="0" marB="0"/>
                </a:tc>
                <a:tc>
                  <a:txBody>
                    <a:bodyPr/>
                    <a:lstStyle/>
                    <a:p>
                      <a:pPr marL="0" marR="0" algn="ctr">
                        <a:spcBef>
                          <a:spcPts val="0"/>
                        </a:spcBef>
                        <a:spcAft>
                          <a:spcPts val="0"/>
                        </a:spcAft>
                      </a:pPr>
                      <a:r>
                        <a:rPr lang="en-US" sz="1400" smtClean="0"/>
                        <a:t>60km</a:t>
                      </a:r>
                      <a:endParaRPr lang="en-US" sz="1400">
                        <a:solidFill>
                          <a:schemeClr val="tx1"/>
                        </a:solidFill>
                        <a:latin typeface="Times New Roman"/>
                        <a:ea typeface="Corbel"/>
                      </a:endParaRPr>
                    </a:p>
                  </a:txBody>
                  <a:tcPr marL="68580" marR="68580" marT="0" marB="0"/>
                </a:tc>
                <a:tc>
                  <a:txBody>
                    <a:bodyPr/>
                    <a:lstStyle/>
                    <a:p>
                      <a:pPr marL="0" marR="0" algn="ctr">
                        <a:spcBef>
                          <a:spcPts val="0"/>
                        </a:spcBef>
                        <a:spcAft>
                          <a:spcPts val="0"/>
                        </a:spcAft>
                      </a:pPr>
                      <a:r>
                        <a:rPr lang="en-US" sz="1400" dirty="0" smtClean="0"/>
                        <a:t>-22.95</a:t>
                      </a:r>
                      <a:endParaRPr lang="en-US" sz="1400" dirty="0">
                        <a:solidFill>
                          <a:schemeClr val="tx1"/>
                        </a:solidFill>
                        <a:latin typeface="Times New Roman"/>
                        <a:ea typeface="Corbel"/>
                      </a:endParaRPr>
                    </a:p>
                  </a:txBody>
                  <a:tcPr marL="68580" marR="68580" marT="0" marB="0"/>
                </a:tc>
                <a:tc>
                  <a:txBody>
                    <a:bodyPr/>
                    <a:lstStyle/>
                    <a:p>
                      <a:pPr marL="0" marR="0" algn="ctr">
                        <a:lnSpc>
                          <a:spcPct val="110000"/>
                        </a:lnSpc>
                        <a:spcBef>
                          <a:spcPts val="600"/>
                        </a:spcBef>
                        <a:spcAft>
                          <a:spcPts val="0"/>
                        </a:spcAft>
                      </a:pPr>
                      <a:r>
                        <a:rPr lang="en-US" sz="1400" smtClean="0"/>
                        <a:t>24</a:t>
                      </a:r>
                      <a:endParaRPr lang="en-US" sz="1400">
                        <a:solidFill>
                          <a:schemeClr val="tx1"/>
                        </a:solidFill>
                        <a:latin typeface="Corbel"/>
                        <a:ea typeface="Times New Roman"/>
                        <a:cs typeface="Tahoma"/>
                      </a:endParaRPr>
                    </a:p>
                  </a:txBody>
                  <a:tcPr marL="68580" marR="68580" marT="0" marB="0"/>
                </a:tc>
                <a:tc>
                  <a:txBody>
                    <a:bodyPr/>
                    <a:lstStyle/>
                    <a:p>
                      <a:pPr marL="0" marR="0" algn="ctr">
                        <a:spcBef>
                          <a:spcPts val="0"/>
                        </a:spcBef>
                        <a:spcAft>
                          <a:spcPts val="0"/>
                        </a:spcAft>
                      </a:pPr>
                      <a:r>
                        <a:rPr lang="en-US" sz="1400" smtClean="0"/>
                        <a:t>30</a:t>
                      </a:r>
                      <a:endParaRPr lang="en-US" sz="1400">
                        <a:solidFill>
                          <a:schemeClr val="tx1"/>
                        </a:solidFill>
                        <a:latin typeface="Times New Roman"/>
                        <a:ea typeface="Corbel"/>
                      </a:endParaRPr>
                    </a:p>
                  </a:txBody>
                  <a:tcPr marL="68580" marR="68580" marT="0" marB="0"/>
                </a:tc>
              </a:tr>
              <a:tr h="441960">
                <a:tc>
                  <a:txBody>
                    <a:bodyPr/>
                    <a:lstStyle/>
                    <a:p>
                      <a:pPr marL="0" marR="0" algn="ctr">
                        <a:lnSpc>
                          <a:spcPct val="110000"/>
                        </a:lnSpc>
                        <a:spcBef>
                          <a:spcPts val="600"/>
                        </a:spcBef>
                        <a:spcAft>
                          <a:spcPts val="0"/>
                        </a:spcAft>
                      </a:pPr>
                      <a:r>
                        <a:rPr lang="en-US" sz="1400" smtClean="0"/>
                        <a:t>Tolkarem-Azzon</a:t>
                      </a:r>
                      <a:endParaRPr lang="en-US" sz="1400">
                        <a:solidFill>
                          <a:schemeClr val="tx1"/>
                        </a:solidFill>
                        <a:latin typeface="Corbel"/>
                        <a:ea typeface="Times New Roman"/>
                        <a:cs typeface="Tahoma"/>
                      </a:endParaRPr>
                    </a:p>
                  </a:txBody>
                  <a:tcPr marL="68580" marR="68580" marT="0" marB="0"/>
                </a:tc>
                <a:tc>
                  <a:txBody>
                    <a:bodyPr/>
                    <a:lstStyle/>
                    <a:p>
                      <a:pPr marL="0" marR="0" algn="ctr">
                        <a:spcBef>
                          <a:spcPts val="0"/>
                        </a:spcBef>
                        <a:spcAft>
                          <a:spcPts val="0"/>
                        </a:spcAft>
                      </a:pPr>
                      <a:r>
                        <a:rPr lang="en-US" sz="1400" smtClean="0"/>
                        <a:t>31km</a:t>
                      </a:r>
                      <a:endParaRPr lang="en-US" sz="1400">
                        <a:solidFill>
                          <a:schemeClr val="tx1"/>
                        </a:solidFill>
                        <a:latin typeface="Times New Roman"/>
                        <a:ea typeface="Corbel"/>
                      </a:endParaRPr>
                    </a:p>
                  </a:txBody>
                  <a:tcPr marL="68580" marR="68580" marT="0" marB="0"/>
                </a:tc>
                <a:tc>
                  <a:txBody>
                    <a:bodyPr/>
                    <a:lstStyle/>
                    <a:p>
                      <a:pPr marL="0" marR="0" algn="ctr">
                        <a:spcBef>
                          <a:spcPts val="0"/>
                        </a:spcBef>
                        <a:spcAft>
                          <a:spcPts val="0"/>
                        </a:spcAft>
                      </a:pPr>
                      <a:r>
                        <a:rPr lang="en-US" sz="1400" dirty="0" smtClean="0">
                          <a:solidFill>
                            <a:schemeClr val="tx1"/>
                          </a:solidFill>
                          <a:latin typeface="Times New Roman"/>
                          <a:ea typeface="Corbel"/>
                        </a:rPr>
                        <a:t>-14</a:t>
                      </a:r>
                      <a:endParaRPr lang="en-US" sz="1400" dirty="0">
                        <a:solidFill>
                          <a:schemeClr val="tx1"/>
                        </a:solidFill>
                        <a:latin typeface="Times New Roman"/>
                        <a:ea typeface="Corbel"/>
                      </a:endParaRPr>
                    </a:p>
                  </a:txBody>
                  <a:tcPr marL="68580" marR="68580" marT="0" marB="0"/>
                </a:tc>
                <a:tc>
                  <a:txBody>
                    <a:bodyPr/>
                    <a:lstStyle/>
                    <a:p>
                      <a:pPr marL="0" marR="0" algn="ctr">
                        <a:lnSpc>
                          <a:spcPct val="110000"/>
                        </a:lnSpc>
                        <a:spcBef>
                          <a:spcPts val="600"/>
                        </a:spcBef>
                        <a:spcAft>
                          <a:spcPts val="0"/>
                        </a:spcAft>
                      </a:pPr>
                      <a:r>
                        <a:rPr lang="en-US" sz="1400" dirty="0" smtClean="0"/>
                        <a:t>-----</a:t>
                      </a:r>
                      <a:endParaRPr lang="en-US" sz="1400" dirty="0">
                        <a:solidFill>
                          <a:schemeClr val="tx1"/>
                        </a:solidFill>
                        <a:latin typeface="Corbel"/>
                        <a:ea typeface="Times New Roman"/>
                        <a:cs typeface="Tahoma"/>
                      </a:endParaRPr>
                    </a:p>
                  </a:txBody>
                  <a:tcPr marL="68580" marR="68580" marT="0" marB="0"/>
                </a:tc>
                <a:tc>
                  <a:txBody>
                    <a:bodyPr/>
                    <a:lstStyle/>
                    <a:p>
                      <a:pPr marL="0" marR="0" algn="ctr">
                        <a:spcBef>
                          <a:spcPts val="0"/>
                        </a:spcBef>
                        <a:spcAft>
                          <a:spcPts val="0"/>
                        </a:spcAft>
                      </a:pPr>
                      <a:r>
                        <a:rPr lang="en-US" sz="1400" dirty="0" smtClean="0"/>
                        <a:t>-----</a:t>
                      </a:r>
                      <a:endParaRPr lang="en-US" sz="1400" dirty="0">
                        <a:solidFill>
                          <a:schemeClr val="tx1"/>
                        </a:solidFill>
                        <a:latin typeface="Times New Roman"/>
                        <a:ea typeface="Corbel"/>
                      </a:endParaRPr>
                    </a:p>
                  </a:txBody>
                  <a:tcPr marL="68580" marR="68580" marT="0" marB="0"/>
                </a:tc>
              </a:tr>
              <a:tr h="441960">
                <a:tc>
                  <a:txBody>
                    <a:bodyPr/>
                    <a:lstStyle/>
                    <a:p>
                      <a:pPr marL="0" marR="0" algn="ctr">
                        <a:lnSpc>
                          <a:spcPct val="110000"/>
                        </a:lnSpc>
                        <a:spcBef>
                          <a:spcPts val="600"/>
                        </a:spcBef>
                        <a:spcAft>
                          <a:spcPts val="0"/>
                        </a:spcAft>
                      </a:pPr>
                      <a:r>
                        <a:rPr lang="en-US" sz="1400" dirty="0" err="1" smtClean="0"/>
                        <a:t>Azzon</a:t>
                      </a:r>
                      <a:r>
                        <a:rPr lang="en-US" sz="1400" dirty="0" smtClean="0"/>
                        <a:t>-Nablus</a:t>
                      </a:r>
                      <a:endParaRPr lang="en-US" sz="1400" dirty="0">
                        <a:solidFill>
                          <a:schemeClr val="tx1"/>
                        </a:solidFill>
                        <a:latin typeface="Corbel"/>
                        <a:ea typeface="Times New Roman"/>
                        <a:cs typeface="Tahoma"/>
                      </a:endParaRPr>
                    </a:p>
                  </a:txBody>
                  <a:tcPr marL="68580" marR="68580" marT="0" marB="0"/>
                </a:tc>
                <a:tc>
                  <a:txBody>
                    <a:bodyPr/>
                    <a:lstStyle/>
                    <a:p>
                      <a:pPr marL="0" marR="0" algn="ctr">
                        <a:spcBef>
                          <a:spcPts val="0"/>
                        </a:spcBef>
                        <a:spcAft>
                          <a:spcPts val="0"/>
                        </a:spcAft>
                      </a:pPr>
                      <a:r>
                        <a:rPr lang="en-US" sz="1400" smtClean="0"/>
                        <a:t>63km</a:t>
                      </a:r>
                      <a:endParaRPr lang="en-US" sz="1400">
                        <a:solidFill>
                          <a:schemeClr val="tx1"/>
                        </a:solidFill>
                        <a:latin typeface="Times New Roman"/>
                        <a:ea typeface="Corbel"/>
                      </a:endParaRPr>
                    </a:p>
                  </a:txBody>
                  <a:tcPr marL="68580" marR="68580" marT="0" marB="0"/>
                </a:tc>
                <a:tc>
                  <a:txBody>
                    <a:bodyPr/>
                    <a:lstStyle/>
                    <a:p>
                      <a:pPr marL="0" marR="0" algn="ctr">
                        <a:spcBef>
                          <a:spcPts val="0"/>
                        </a:spcBef>
                        <a:spcAft>
                          <a:spcPts val="0"/>
                        </a:spcAft>
                      </a:pPr>
                      <a:r>
                        <a:rPr lang="en-US" sz="1400" smtClean="0"/>
                        <a:t>-23.8</a:t>
                      </a:r>
                      <a:endParaRPr lang="en-US" sz="1400">
                        <a:solidFill>
                          <a:schemeClr val="tx1"/>
                        </a:solidFill>
                        <a:latin typeface="Times New Roman"/>
                        <a:ea typeface="Corbel"/>
                      </a:endParaRPr>
                    </a:p>
                  </a:txBody>
                  <a:tcPr marL="68580" marR="68580" marT="0" marB="0"/>
                </a:tc>
                <a:tc>
                  <a:txBody>
                    <a:bodyPr/>
                    <a:lstStyle/>
                    <a:p>
                      <a:pPr marL="0" marR="0" algn="ctr">
                        <a:lnSpc>
                          <a:spcPct val="110000"/>
                        </a:lnSpc>
                        <a:spcBef>
                          <a:spcPts val="600"/>
                        </a:spcBef>
                        <a:spcAft>
                          <a:spcPts val="0"/>
                        </a:spcAft>
                      </a:pPr>
                      <a:r>
                        <a:rPr lang="en-US" sz="1400" dirty="0" smtClean="0"/>
                        <a:t>24.85</a:t>
                      </a:r>
                      <a:endParaRPr lang="en-US" sz="1400" dirty="0">
                        <a:solidFill>
                          <a:schemeClr val="tx1"/>
                        </a:solidFill>
                        <a:latin typeface="Corbel"/>
                        <a:ea typeface="Times New Roman"/>
                        <a:cs typeface="Tahoma"/>
                      </a:endParaRPr>
                    </a:p>
                  </a:txBody>
                  <a:tcPr marL="68580" marR="68580" marT="0" marB="0"/>
                </a:tc>
                <a:tc>
                  <a:txBody>
                    <a:bodyPr/>
                    <a:lstStyle/>
                    <a:p>
                      <a:pPr marL="0" marR="0" algn="ctr">
                        <a:spcBef>
                          <a:spcPts val="0"/>
                        </a:spcBef>
                        <a:spcAft>
                          <a:spcPts val="0"/>
                        </a:spcAft>
                      </a:pPr>
                      <a:r>
                        <a:rPr lang="en-US" sz="1400" dirty="0" smtClean="0"/>
                        <a:t>29.15</a:t>
                      </a:r>
                      <a:endParaRPr lang="en-US" sz="1400" dirty="0">
                        <a:solidFill>
                          <a:schemeClr val="tx1"/>
                        </a:solidFill>
                        <a:latin typeface="Times New Roman"/>
                        <a:ea typeface="Corbel"/>
                      </a:endParaRPr>
                    </a:p>
                  </a:txBody>
                  <a:tcPr marL="68580" marR="68580" marT="0" marB="0"/>
                </a:tc>
              </a:tr>
            </a:tbl>
          </a:graphicData>
        </a:graphic>
      </p:graphicFrame>
      <p:sp>
        <p:nvSpPr>
          <p:cNvPr id="1843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7" name="Rectangle 5"/>
          <p:cNvSpPr>
            <a:spLocks noChangeArrowheads="1"/>
          </p:cNvSpPr>
          <p:nvPr/>
        </p:nvSpPr>
        <p:spPr bwMode="auto">
          <a:xfrm>
            <a:off x="0" y="495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7" name="Group 16"/>
          <p:cNvGrpSpPr/>
          <p:nvPr/>
        </p:nvGrpSpPr>
        <p:grpSpPr>
          <a:xfrm>
            <a:off x="3276600" y="1524000"/>
            <a:ext cx="1981200" cy="285750"/>
            <a:chOff x="3352800" y="1343025"/>
            <a:chExt cx="1981200" cy="285750"/>
          </a:xfrm>
        </p:grpSpPr>
        <p:pic>
          <p:nvPicPr>
            <p:cNvPr id="18434"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352800" y="1343025"/>
              <a:ext cx="314325" cy="257175"/>
            </a:xfrm>
            <a:prstGeom prst="rect">
              <a:avLst/>
            </a:prstGeom>
            <a:noFill/>
          </p:spPr>
        </p:pic>
        <p:pic>
          <p:nvPicPr>
            <p:cNvPr id="1843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886200" y="1362075"/>
              <a:ext cx="314325" cy="238125"/>
            </a:xfrm>
            <a:prstGeom prst="rect">
              <a:avLst/>
            </a:prstGeom>
            <a:noFill/>
          </p:spPr>
        </p:pic>
        <p:pic>
          <p:nvPicPr>
            <p:cNvPr id="18438"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876800" y="1371600"/>
              <a:ext cx="457200" cy="257175"/>
            </a:xfrm>
            <a:prstGeom prst="rect">
              <a:avLst/>
            </a:prstGeom>
            <a:noFill/>
          </p:spPr>
        </p:pic>
      </p:grpSp>
      <p:grpSp>
        <p:nvGrpSpPr>
          <p:cNvPr id="16" name="Group 15"/>
          <p:cNvGrpSpPr/>
          <p:nvPr/>
        </p:nvGrpSpPr>
        <p:grpSpPr>
          <a:xfrm>
            <a:off x="5638800" y="3962400"/>
            <a:ext cx="3352800" cy="2743200"/>
            <a:chOff x="5638800" y="3962400"/>
            <a:chExt cx="3352800" cy="2743200"/>
          </a:xfrm>
        </p:grpSpPr>
        <p:sp>
          <p:nvSpPr>
            <p:cNvPr id="14" name="Oval 13"/>
            <p:cNvSpPr/>
            <p:nvPr/>
          </p:nvSpPr>
          <p:spPr>
            <a:xfrm>
              <a:off x="5638800" y="3962400"/>
              <a:ext cx="3352800" cy="27432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72200" y="4267200"/>
              <a:ext cx="2438400" cy="2308324"/>
            </a:xfrm>
            <a:prstGeom prst="rect">
              <a:avLst/>
            </a:prstGeom>
            <a:noFill/>
          </p:spPr>
          <p:txBody>
            <a:bodyPr wrap="square" rtlCol="0">
              <a:spAutoFit/>
            </a:bodyPr>
            <a:lstStyle/>
            <a:p>
              <a:pPr algn="just"/>
              <a:r>
                <a:rPr lang="en-US" b="1" i="1" u="sng" dirty="0" smtClean="0">
                  <a:solidFill>
                    <a:srgbClr val="00B0F0"/>
                  </a:solidFill>
                </a:rPr>
                <a:t>For </a:t>
              </a:r>
              <a:r>
                <a:rPr lang="en-US" b="1" i="1" u="sng" dirty="0" err="1" smtClean="0">
                  <a:solidFill>
                    <a:srgbClr val="00B0F0"/>
                  </a:solidFill>
                </a:rPr>
                <a:t>Tolkarem</a:t>
              </a:r>
              <a:r>
                <a:rPr lang="en-US" b="1" i="1" u="sng" dirty="0" smtClean="0">
                  <a:solidFill>
                    <a:srgbClr val="00B0F0"/>
                  </a:solidFill>
                </a:rPr>
                <a:t>- </a:t>
              </a:r>
              <a:r>
                <a:rPr lang="en-US" b="1" i="1" u="sng" dirty="0" err="1" smtClean="0">
                  <a:solidFill>
                    <a:srgbClr val="00B0F0"/>
                  </a:solidFill>
                </a:rPr>
                <a:t>Azzon</a:t>
              </a:r>
              <a:r>
                <a:rPr lang="en-US" b="1" i="1" u="sng" dirty="0" smtClean="0">
                  <a:solidFill>
                    <a:srgbClr val="00B0F0"/>
                  </a:solidFill>
                </a:rPr>
                <a:t> link, it was found that the signal can reach it’s distention without the need for optical amplifier since the distance is 31 Km </a:t>
              </a:r>
            </a:p>
            <a:p>
              <a:endParaRPr lang="en-US" dirty="0"/>
            </a:p>
          </p:txBody>
        </p:sp>
      </p:grpSp>
      <p:pic>
        <p:nvPicPr>
          <p:cNvPr id="20" name="Picture 3"/>
          <p:cNvPicPr>
            <a:picLocks noChangeAspect="1" noChangeArrowheads="1"/>
          </p:cNvPicPr>
          <p:nvPr/>
        </p:nvPicPr>
        <p:blipFill>
          <a:blip r:embed="rId7" cstate="print"/>
          <a:srcRect/>
          <a:stretch>
            <a:fillRect/>
          </a:stretch>
        </p:blipFill>
        <p:spPr bwMode="auto">
          <a:xfrm>
            <a:off x="0" y="0"/>
            <a:ext cx="1066800" cy="1143000"/>
          </a:xfrm>
          <a:prstGeom prst="rect">
            <a:avLst/>
          </a:prstGeom>
          <a:noFill/>
          <a:ln w="9525">
            <a:noFill/>
            <a:miter lim="800000"/>
            <a:headEnd/>
            <a:tailEnd/>
          </a:ln>
        </p:spPr>
      </p:pic>
      <p:sp>
        <p:nvSpPr>
          <p:cNvPr id="5" name="TextBox 4"/>
          <p:cNvSpPr txBox="1"/>
          <p:nvPr/>
        </p:nvSpPr>
        <p:spPr>
          <a:xfrm>
            <a:off x="533400" y="228600"/>
            <a:ext cx="4800600" cy="461665"/>
          </a:xfrm>
          <a:prstGeom prst="rect">
            <a:avLst/>
          </a:prstGeom>
          <a:noFill/>
        </p:spPr>
        <p:txBody>
          <a:bodyPr wrap="square" rtlCol="0">
            <a:spAutoFit/>
          </a:bodyPr>
          <a:lstStyle/>
          <a:p>
            <a:r>
              <a:rPr lang="en-US" sz="2400" dirty="0" smtClean="0">
                <a:solidFill>
                  <a:srgbClr val="92D050"/>
                </a:solidFill>
              </a:rPr>
              <a:t>North Ring Design Results </a:t>
            </a:r>
            <a:endParaRPr lang="en-US" sz="2400" dirty="0">
              <a:solidFill>
                <a:srgbClr val="92D050"/>
              </a:solidFill>
            </a:endParaRPr>
          </a:p>
        </p:txBody>
      </p:sp>
      <p:sp>
        <p:nvSpPr>
          <p:cNvPr id="18" name="TextBox 17"/>
          <p:cNvSpPr txBox="1"/>
          <p:nvPr/>
        </p:nvSpPr>
        <p:spPr>
          <a:xfrm>
            <a:off x="8374505" y="6394979"/>
            <a:ext cx="685800" cy="369332"/>
          </a:xfrm>
          <a:prstGeom prst="rect">
            <a:avLst/>
          </a:prstGeom>
          <a:noFill/>
        </p:spPr>
        <p:txBody>
          <a:bodyPr wrap="square" rtlCol="0">
            <a:spAutoFit/>
          </a:bodyPr>
          <a:lstStyle/>
          <a:p>
            <a:r>
              <a:rPr lang="en-US" dirty="0" smtClean="0"/>
              <a:t>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0-#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ppt_x"/>
                                          </p:val>
                                        </p:tav>
                                        <p:tav tm="100000">
                                          <p:val>
                                            <p:strVal val="#ppt_x"/>
                                          </p:val>
                                        </p:tav>
                                      </p:tavLst>
                                    </p:anim>
                                    <p:anim calcmode="lin" valueType="num">
                                      <p:cBhvr additive="base">
                                        <p:cTn id="2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3.33333E-6 1.72063E-6 L -0.28333 -0.28862 " pathEditMode="relative" ptsTypes="AA">
                                      <p:cBhvr>
                                        <p:cTn id="32" dur="1000" fill="hold"/>
                                        <p:tgtEl>
                                          <p:spTgt spid="16"/>
                                        </p:tgtEl>
                                        <p:attrNameLst>
                                          <p:attrName>ppt_x</p:attrName>
                                          <p:attrName>ppt_y</p:attrName>
                                        </p:attrNameLst>
                                      </p:cBhvr>
                                    </p:animMotion>
                                  </p:childTnLst>
                                </p:cTn>
                              </p:par>
                            </p:childTnLst>
                          </p:cTn>
                        </p:par>
                        <p:par>
                          <p:cTn id="33" fill="hold">
                            <p:stCondLst>
                              <p:cond delay="1000"/>
                            </p:stCondLst>
                            <p:childTnLst>
                              <p:par>
                                <p:cTn id="34" presetID="6" presetClass="emph" presetSubtype="0" fill="hold" nodeType="afterEffect">
                                  <p:stCondLst>
                                    <p:cond delay="0"/>
                                  </p:stCondLst>
                                  <p:childTnLst>
                                    <p:animScale>
                                      <p:cBhvr>
                                        <p:cTn id="35" dur="500" fill="hold"/>
                                        <p:tgtEl>
                                          <p:spTgt spid="1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4970</TotalTime>
  <Words>1052</Words>
  <Application>Microsoft Office PowerPoint</Application>
  <PresentationFormat>On-screen Show (4:3)</PresentationFormat>
  <Paragraphs>187</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Elec</cp:lastModifiedBy>
  <cp:revision>25</cp:revision>
  <dcterms:created xsi:type="dcterms:W3CDTF">2016-05-04T20:29:53Z</dcterms:created>
  <dcterms:modified xsi:type="dcterms:W3CDTF">2016-05-24T06:57:14Z</dcterms:modified>
</cp:coreProperties>
</file>