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13.xml" ContentType="application/vnd.openxmlformats-officedocument.presentationml.slide+xml"/>
  <Override PartName="/ppt/slides/slide66.xml" ContentType="application/vnd.openxmlformats-officedocument.presentationml.slide+xml"/>
  <Override PartName="/ppt/slides/slide6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67.xml" ContentType="application/vnd.openxmlformats-officedocument.presentationml.slide+xml"/>
  <Override PartName="/ppt/slides/slide11.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10.xml" ContentType="application/vnd.openxmlformats-officedocument.presentationml.slide+xml"/>
  <Override PartName="/ppt/slides/slide74.xml" ContentType="application/vnd.openxmlformats-officedocument.presentationml.slide+xml"/>
  <Override PartName="/ppt/slides/slide12.xml" ContentType="application/vnd.openxmlformats-officedocument.presentationml.slide+xml"/>
  <Override PartName="/ppt/slides/slide73.xml" ContentType="application/vnd.openxmlformats-officedocument.presentationml.slide+xml"/>
  <Override PartName="/ppt/slides/slide7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17.xml" ContentType="application/vnd.openxmlformats-officedocument.presentationml.notesSlide+xml"/>
  <Override PartName="/ppt/notesSlides/notesSlide9.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77"/>
  </p:notesMasterIdLst>
  <p:handoutMasterIdLst>
    <p:handoutMasterId r:id="rId78"/>
  </p:handoutMasterIdLst>
  <p:sldIdLst>
    <p:sldId id="275" r:id="rId2"/>
    <p:sldId id="302" r:id="rId3"/>
    <p:sldId id="304" r:id="rId4"/>
    <p:sldId id="303" r:id="rId5"/>
    <p:sldId id="292" r:id="rId6"/>
    <p:sldId id="305" r:id="rId7"/>
    <p:sldId id="262" r:id="rId8"/>
    <p:sldId id="259" r:id="rId9"/>
    <p:sldId id="293" r:id="rId10"/>
    <p:sldId id="260" r:id="rId11"/>
    <p:sldId id="263" r:id="rId12"/>
    <p:sldId id="264" r:id="rId13"/>
    <p:sldId id="276" r:id="rId14"/>
    <p:sldId id="268" r:id="rId15"/>
    <p:sldId id="294" r:id="rId16"/>
    <p:sldId id="296" r:id="rId17"/>
    <p:sldId id="297" r:id="rId18"/>
    <p:sldId id="269" r:id="rId19"/>
    <p:sldId id="295" r:id="rId20"/>
    <p:sldId id="265" r:id="rId21"/>
    <p:sldId id="267" r:id="rId22"/>
    <p:sldId id="266" r:id="rId23"/>
    <p:sldId id="329" r:id="rId24"/>
    <p:sldId id="330" r:id="rId25"/>
    <p:sldId id="331" r:id="rId26"/>
    <p:sldId id="332" r:id="rId27"/>
    <p:sldId id="306" r:id="rId28"/>
    <p:sldId id="333"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34" r:id="rId52"/>
    <p:sldId id="336" r:id="rId53"/>
    <p:sldId id="337" r:id="rId54"/>
    <p:sldId id="338" r:id="rId55"/>
    <p:sldId id="339" r:id="rId56"/>
    <p:sldId id="340" r:id="rId57"/>
    <p:sldId id="341" r:id="rId58"/>
    <p:sldId id="342" r:id="rId59"/>
    <p:sldId id="343" r:id="rId60"/>
    <p:sldId id="344" r:id="rId61"/>
    <p:sldId id="345" r:id="rId62"/>
    <p:sldId id="346" r:id="rId63"/>
    <p:sldId id="347" r:id="rId64"/>
    <p:sldId id="348" r:id="rId65"/>
    <p:sldId id="349" r:id="rId66"/>
    <p:sldId id="350" r:id="rId67"/>
    <p:sldId id="351" r:id="rId68"/>
    <p:sldId id="352" r:id="rId69"/>
    <p:sldId id="353" r:id="rId70"/>
    <p:sldId id="354" r:id="rId71"/>
    <p:sldId id="355" r:id="rId72"/>
    <p:sldId id="356" r:id="rId73"/>
    <p:sldId id="357" r:id="rId74"/>
    <p:sldId id="358" r:id="rId75"/>
    <p:sldId id="359" r:id="rId76"/>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5" d="100"/>
          <a:sy n="115" d="100"/>
        </p:scale>
        <p:origin x="147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2.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85"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7687BFE7-560B-431C-BDF8-C4DB1A863D00}" type="datetimeFigureOut">
              <a:rPr lang="en-US" smtClean="0"/>
              <a:pPr/>
              <a:t>8/10/2018</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E36A87EE-8072-43C0-8CD9-8D5571F46E2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6543F175-349A-4610-8F2F-EB52BB8994D2}" type="datetimeFigureOut">
              <a:rPr lang="en-US" smtClean="0"/>
              <a:pPr/>
              <a:t>8/10/2018</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B1344270-230A-48D0-81A7-A288B57E2093}" type="slidenum">
              <a:rPr lang="en-US" smtClean="0"/>
              <a:pPr/>
              <a:t>‹#›</a:t>
            </a:fld>
            <a:endParaRPr lang="en-US"/>
          </a:p>
        </p:txBody>
      </p:sp>
    </p:spTree>
    <p:extLst>
      <p:ext uri="{BB962C8B-B14F-4D97-AF65-F5344CB8AC3E}">
        <p14:creationId xmlns:p14="http://schemas.microsoft.com/office/powerpoint/2010/main" val="333088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44270-230A-48D0-81A7-A288B57E2093}" type="slidenum">
              <a:rPr lang="en-US" smtClean="0"/>
              <a:pPr/>
              <a:t>5</a:t>
            </a:fld>
            <a:endParaRPr lang="en-US" dirty="0"/>
          </a:p>
        </p:txBody>
      </p:sp>
    </p:spTree>
    <p:extLst>
      <p:ext uri="{BB962C8B-B14F-4D97-AF65-F5344CB8AC3E}">
        <p14:creationId xmlns:p14="http://schemas.microsoft.com/office/powerpoint/2010/main" val="1387033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44270-230A-48D0-81A7-A288B57E2093}" type="slidenum">
              <a:rPr lang="en-US" smtClean="0"/>
              <a:pPr/>
              <a:t>22</a:t>
            </a:fld>
            <a:endParaRPr lang="en-US"/>
          </a:p>
        </p:txBody>
      </p:sp>
    </p:spTree>
    <p:extLst>
      <p:ext uri="{BB962C8B-B14F-4D97-AF65-F5344CB8AC3E}">
        <p14:creationId xmlns:p14="http://schemas.microsoft.com/office/powerpoint/2010/main" val="1763013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44270-230A-48D0-81A7-A288B57E2093}" type="slidenum">
              <a:rPr lang="en-US" smtClean="0"/>
              <a:pPr/>
              <a:t>23</a:t>
            </a:fld>
            <a:endParaRPr lang="en-US"/>
          </a:p>
        </p:txBody>
      </p:sp>
    </p:spTree>
    <p:extLst>
      <p:ext uri="{BB962C8B-B14F-4D97-AF65-F5344CB8AC3E}">
        <p14:creationId xmlns:p14="http://schemas.microsoft.com/office/powerpoint/2010/main" val="1763013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44270-230A-48D0-81A7-A288B57E2093}" type="slidenum">
              <a:rPr lang="en-US" smtClean="0"/>
              <a:pPr/>
              <a:t>24</a:t>
            </a:fld>
            <a:endParaRPr lang="en-US"/>
          </a:p>
        </p:txBody>
      </p:sp>
    </p:spTree>
    <p:extLst>
      <p:ext uri="{BB962C8B-B14F-4D97-AF65-F5344CB8AC3E}">
        <p14:creationId xmlns:p14="http://schemas.microsoft.com/office/powerpoint/2010/main" val="1763013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44270-230A-48D0-81A7-A288B57E2093}" type="slidenum">
              <a:rPr lang="en-US" smtClean="0"/>
              <a:pPr/>
              <a:t>25</a:t>
            </a:fld>
            <a:endParaRPr lang="en-US"/>
          </a:p>
        </p:txBody>
      </p:sp>
    </p:spTree>
    <p:extLst>
      <p:ext uri="{BB962C8B-B14F-4D97-AF65-F5344CB8AC3E}">
        <p14:creationId xmlns:p14="http://schemas.microsoft.com/office/powerpoint/2010/main" val="1763013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44270-230A-48D0-81A7-A288B57E2093}" type="slidenum">
              <a:rPr lang="en-US" smtClean="0"/>
              <a:pPr/>
              <a:t>26</a:t>
            </a:fld>
            <a:endParaRPr lang="en-US"/>
          </a:p>
        </p:txBody>
      </p:sp>
    </p:spTree>
    <p:extLst>
      <p:ext uri="{BB962C8B-B14F-4D97-AF65-F5344CB8AC3E}">
        <p14:creationId xmlns:p14="http://schemas.microsoft.com/office/powerpoint/2010/main" val="1763013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44270-230A-48D0-81A7-A288B57E2093}" type="slidenum">
              <a:rPr lang="en-US" smtClean="0"/>
              <a:pPr/>
              <a:t>27</a:t>
            </a:fld>
            <a:endParaRPr lang="en-US"/>
          </a:p>
        </p:txBody>
      </p:sp>
    </p:spTree>
    <p:extLst>
      <p:ext uri="{BB962C8B-B14F-4D97-AF65-F5344CB8AC3E}">
        <p14:creationId xmlns:p14="http://schemas.microsoft.com/office/powerpoint/2010/main" val="1763013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44270-230A-48D0-81A7-A288B57E2093}" type="slidenum">
              <a:rPr lang="en-US" smtClean="0"/>
              <a:pPr/>
              <a:t>29</a:t>
            </a:fld>
            <a:endParaRPr lang="en-US"/>
          </a:p>
        </p:txBody>
      </p:sp>
    </p:spTree>
    <p:extLst>
      <p:ext uri="{BB962C8B-B14F-4D97-AF65-F5344CB8AC3E}">
        <p14:creationId xmlns:p14="http://schemas.microsoft.com/office/powerpoint/2010/main" val="1763013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44270-230A-48D0-81A7-A288B57E2093}" type="slidenum">
              <a:rPr lang="en-US" smtClean="0"/>
              <a:pPr/>
              <a:t>30</a:t>
            </a:fld>
            <a:endParaRPr lang="en-US"/>
          </a:p>
        </p:txBody>
      </p:sp>
    </p:spTree>
    <p:extLst>
      <p:ext uri="{BB962C8B-B14F-4D97-AF65-F5344CB8AC3E}">
        <p14:creationId xmlns:p14="http://schemas.microsoft.com/office/powerpoint/2010/main" val="1763013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44270-230A-48D0-81A7-A288B57E2093}" type="slidenum">
              <a:rPr lang="en-US" smtClean="0"/>
              <a:pPr/>
              <a:t>31</a:t>
            </a:fld>
            <a:endParaRPr lang="en-US"/>
          </a:p>
        </p:txBody>
      </p:sp>
    </p:spTree>
    <p:extLst>
      <p:ext uri="{BB962C8B-B14F-4D97-AF65-F5344CB8AC3E}">
        <p14:creationId xmlns:p14="http://schemas.microsoft.com/office/powerpoint/2010/main" val="1763013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44270-230A-48D0-81A7-A288B57E2093}"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44270-230A-48D0-81A7-A288B57E2093}" type="slidenum">
              <a:rPr lang="en-US" smtClean="0"/>
              <a:pPr/>
              <a:t>7</a:t>
            </a:fld>
            <a:endParaRPr lang="en-US" dirty="0"/>
          </a:p>
        </p:txBody>
      </p:sp>
    </p:spTree>
    <p:extLst>
      <p:ext uri="{BB962C8B-B14F-4D97-AF65-F5344CB8AC3E}">
        <p14:creationId xmlns:p14="http://schemas.microsoft.com/office/powerpoint/2010/main" val="494877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44270-230A-48D0-81A7-A288B57E2093}" type="slidenum">
              <a:rPr lang="en-US" smtClean="0"/>
              <a:pPr/>
              <a:t>51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44270-230A-48D0-81A7-A288B57E2093}" type="slidenum">
              <a:rPr lang="en-US" smtClean="0"/>
              <a:pPr/>
              <a:t>69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44270-230A-48D0-81A7-A288B57E2093}" type="slidenum">
              <a:rPr lang="en-US" smtClean="0"/>
              <a:pPr/>
              <a:t>8</a:t>
            </a:fld>
            <a:endParaRPr lang="en-US" dirty="0"/>
          </a:p>
        </p:txBody>
      </p:sp>
    </p:spTree>
    <p:extLst>
      <p:ext uri="{BB962C8B-B14F-4D97-AF65-F5344CB8AC3E}">
        <p14:creationId xmlns:p14="http://schemas.microsoft.com/office/powerpoint/2010/main" val="364284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44270-230A-48D0-81A7-A288B57E2093}" type="slidenum">
              <a:rPr lang="en-US" smtClean="0"/>
              <a:pPr/>
              <a:t>9</a:t>
            </a:fld>
            <a:endParaRPr lang="en-US" dirty="0"/>
          </a:p>
        </p:txBody>
      </p:sp>
    </p:spTree>
    <p:extLst>
      <p:ext uri="{BB962C8B-B14F-4D97-AF65-F5344CB8AC3E}">
        <p14:creationId xmlns:p14="http://schemas.microsoft.com/office/powerpoint/2010/main" val="383786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44270-230A-48D0-81A7-A288B57E2093}" type="slidenum">
              <a:rPr lang="en-US" smtClean="0"/>
              <a:pPr/>
              <a:t>10</a:t>
            </a:fld>
            <a:endParaRPr lang="en-US" dirty="0"/>
          </a:p>
        </p:txBody>
      </p:sp>
    </p:spTree>
    <p:extLst>
      <p:ext uri="{BB962C8B-B14F-4D97-AF65-F5344CB8AC3E}">
        <p14:creationId xmlns:p14="http://schemas.microsoft.com/office/powerpoint/2010/main" val="3296531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44270-230A-48D0-81A7-A288B57E2093}" type="slidenum">
              <a:rPr lang="en-US" smtClean="0"/>
              <a:pPr/>
              <a:t>11</a:t>
            </a:fld>
            <a:endParaRPr lang="en-US" dirty="0"/>
          </a:p>
        </p:txBody>
      </p:sp>
    </p:spTree>
    <p:extLst>
      <p:ext uri="{BB962C8B-B14F-4D97-AF65-F5344CB8AC3E}">
        <p14:creationId xmlns:p14="http://schemas.microsoft.com/office/powerpoint/2010/main" val="2158304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44270-230A-48D0-81A7-A288B57E2093}" type="slidenum">
              <a:rPr lang="en-US" smtClean="0"/>
              <a:pPr/>
              <a:t>12</a:t>
            </a:fld>
            <a:endParaRPr lang="en-US" dirty="0"/>
          </a:p>
        </p:txBody>
      </p:sp>
    </p:spTree>
    <p:extLst>
      <p:ext uri="{BB962C8B-B14F-4D97-AF65-F5344CB8AC3E}">
        <p14:creationId xmlns:p14="http://schemas.microsoft.com/office/powerpoint/2010/main" val="3755076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44270-230A-48D0-81A7-A288B57E2093}" type="slidenum">
              <a:rPr lang="en-US" smtClean="0"/>
              <a:pPr/>
              <a:t>20</a:t>
            </a:fld>
            <a:endParaRPr lang="en-US"/>
          </a:p>
        </p:txBody>
      </p:sp>
    </p:spTree>
    <p:extLst>
      <p:ext uri="{BB962C8B-B14F-4D97-AF65-F5344CB8AC3E}">
        <p14:creationId xmlns:p14="http://schemas.microsoft.com/office/powerpoint/2010/main" val="2172804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44270-230A-48D0-81A7-A288B57E2093}" type="slidenum">
              <a:rPr lang="en-US" smtClean="0"/>
              <a:pPr/>
              <a:t>21</a:t>
            </a:fld>
            <a:endParaRPr lang="en-US"/>
          </a:p>
        </p:txBody>
      </p:sp>
    </p:spTree>
    <p:extLst>
      <p:ext uri="{BB962C8B-B14F-4D97-AF65-F5344CB8AC3E}">
        <p14:creationId xmlns:p14="http://schemas.microsoft.com/office/powerpoint/2010/main" val="3003223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5A72DA-7F3E-417E-91C0-5177CC5D0AC4}" type="datetimeFigureOut">
              <a:rPr lang="en-US" smtClean="0"/>
              <a:pPr/>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F7AAC-3F59-45B6-AD4A-0FD87F1521B6}" type="slidenum">
              <a:rPr lang="en-US" smtClean="0"/>
              <a:pPr/>
              <a:t>‹#›</a:t>
            </a:fld>
            <a:endParaRPr lang="en-US"/>
          </a:p>
        </p:txBody>
      </p:sp>
    </p:spTree>
    <p:extLst>
      <p:ext uri="{BB962C8B-B14F-4D97-AF65-F5344CB8AC3E}">
        <p14:creationId xmlns:p14="http://schemas.microsoft.com/office/powerpoint/2010/main" val="2865111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5A72DA-7F3E-417E-91C0-5177CC5D0AC4}" type="datetimeFigureOut">
              <a:rPr lang="en-US" smtClean="0"/>
              <a:pPr/>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F7AAC-3F59-45B6-AD4A-0FD87F1521B6}" type="slidenum">
              <a:rPr lang="en-US" smtClean="0"/>
              <a:pPr/>
              <a:t>‹#›</a:t>
            </a:fld>
            <a:endParaRPr lang="en-US"/>
          </a:p>
        </p:txBody>
      </p:sp>
    </p:spTree>
    <p:extLst>
      <p:ext uri="{BB962C8B-B14F-4D97-AF65-F5344CB8AC3E}">
        <p14:creationId xmlns:p14="http://schemas.microsoft.com/office/powerpoint/2010/main" val="359022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5A72DA-7F3E-417E-91C0-5177CC5D0AC4}" type="datetimeFigureOut">
              <a:rPr lang="en-US" smtClean="0"/>
              <a:pPr/>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F7AAC-3F59-45B6-AD4A-0FD87F1521B6}" type="slidenum">
              <a:rPr lang="en-US" smtClean="0"/>
              <a:pPr/>
              <a:t>‹#›</a:t>
            </a:fld>
            <a:endParaRPr lang="en-US"/>
          </a:p>
        </p:txBody>
      </p:sp>
    </p:spTree>
    <p:extLst>
      <p:ext uri="{BB962C8B-B14F-4D97-AF65-F5344CB8AC3E}">
        <p14:creationId xmlns:p14="http://schemas.microsoft.com/office/powerpoint/2010/main" val="3627899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5A72DA-7F3E-417E-91C0-5177CC5D0AC4}" type="datetimeFigureOut">
              <a:rPr lang="en-US" smtClean="0"/>
              <a:pPr/>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F7AAC-3F59-45B6-AD4A-0FD87F1521B6}" type="slidenum">
              <a:rPr lang="en-US" smtClean="0"/>
              <a:pPr/>
              <a:t>‹#›</a:t>
            </a:fld>
            <a:endParaRPr lang="en-US"/>
          </a:p>
        </p:txBody>
      </p:sp>
    </p:spTree>
    <p:extLst>
      <p:ext uri="{BB962C8B-B14F-4D97-AF65-F5344CB8AC3E}">
        <p14:creationId xmlns:p14="http://schemas.microsoft.com/office/powerpoint/2010/main" val="256044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5A72DA-7F3E-417E-91C0-5177CC5D0AC4}" type="datetimeFigureOut">
              <a:rPr lang="en-US" smtClean="0"/>
              <a:pPr/>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F7AAC-3F59-45B6-AD4A-0FD87F1521B6}" type="slidenum">
              <a:rPr lang="en-US" smtClean="0"/>
              <a:pPr/>
              <a:t>‹#›</a:t>
            </a:fld>
            <a:endParaRPr lang="en-US"/>
          </a:p>
        </p:txBody>
      </p:sp>
    </p:spTree>
    <p:extLst>
      <p:ext uri="{BB962C8B-B14F-4D97-AF65-F5344CB8AC3E}">
        <p14:creationId xmlns:p14="http://schemas.microsoft.com/office/powerpoint/2010/main" val="2335937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5A72DA-7F3E-417E-91C0-5177CC5D0AC4}" type="datetimeFigureOut">
              <a:rPr lang="en-US" smtClean="0"/>
              <a:pPr/>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F7AAC-3F59-45B6-AD4A-0FD87F1521B6}" type="slidenum">
              <a:rPr lang="en-US" smtClean="0"/>
              <a:pPr/>
              <a:t>‹#›</a:t>
            </a:fld>
            <a:endParaRPr lang="en-US"/>
          </a:p>
        </p:txBody>
      </p:sp>
    </p:spTree>
    <p:extLst>
      <p:ext uri="{BB962C8B-B14F-4D97-AF65-F5344CB8AC3E}">
        <p14:creationId xmlns:p14="http://schemas.microsoft.com/office/powerpoint/2010/main" val="3453581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5A72DA-7F3E-417E-91C0-5177CC5D0AC4}" type="datetimeFigureOut">
              <a:rPr lang="en-US" smtClean="0"/>
              <a:pPr/>
              <a:t>8/10/2018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FF7AAC-3F59-45B6-AD4A-0FD87F1521B6}" type="slidenum">
              <a:rPr lang="en-US" smtClean="0"/>
              <a:pPr/>
              <a:t>‹#›</a:t>
            </a:fld>
            <a:endParaRPr lang="en-US"/>
          </a:p>
        </p:txBody>
      </p:sp>
    </p:spTree>
    <p:extLst>
      <p:ext uri="{BB962C8B-B14F-4D97-AF65-F5344CB8AC3E}">
        <p14:creationId xmlns:p14="http://schemas.microsoft.com/office/powerpoint/2010/main" val="305485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5A72DA-7F3E-417E-91C0-5177CC5D0AC4}" type="datetimeFigureOut">
              <a:rPr lang="en-US" smtClean="0"/>
              <a:pPr/>
              <a:t>8/10/2018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FF7AAC-3F59-45B6-AD4A-0FD87F1521B6}" type="slidenum">
              <a:rPr lang="en-US" smtClean="0"/>
              <a:pPr/>
              <a:t>‹#›</a:t>
            </a:fld>
            <a:endParaRPr lang="en-US"/>
          </a:p>
        </p:txBody>
      </p:sp>
    </p:spTree>
    <p:extLst>
      <p:ext uri="{BB962C8B-B14F-4D97-AF65-F5344CB8AC3E}">
        <p14:creationId xmlns:p14="http://schemas.microsoft.com/office/powerpoint/2010/main" val="242510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5A72DA-7F3E-417E-91C0-5177CC5D0AC4}" type="datetimeFigureOut">
              <a:rPr lang="en-US" smtClean="0"/>
              <a:pPr/>
              <a:t>8/10/2018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FF7AAC-3F59-45B6-AD4A-0FD87F1521B6}" type="slidenum">
              <a:rPr lang="en-US" smtClean="0"/>
              <a:pPr/>
              <a:t>‹#›</a:t>
            </a:fld>
            <a:endParaRPr lang="en-US"/>
          </a:p>
        </p:txBody>
      </p:sp>
    </p:spTree>
    <p:extLst>
      <p:ext uri="{BB962C8B-B14F-4D97-AF65-F5344CB8AC3E}">
        <p14:creationId xmlns:p14="http://schemas.microsoft.com/office/powerpoint/2010/main" val="396610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5A72DA-7F3E-417E-91C0-5177CC5D0AC4}" type="datetimeFigureOut">
              <a:rPr lang="en-US" smtClean="0"/>
              <a:pPr/>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F7AAC-3F59-45B6-AD4A-0FD87F1521B6}" type="slidenum">
              <a:rPr lang="en-US" smtClean="0"/>
              <a:pPr/>
              <a:t>‹#›</a:t>
            </a:fld>
            <a:endParaRPr lang="en-US"/>
          </a:p>
        </p:txBody>
      </p:sp>
    </p:spTree>
    <p:extLst>
      <p:ext uri="{BB962C8B-B14F-4D97-AF65-F5344CB8AC3E}">
        <p14:creationId xmlns:p14="http://schemas.microsoft.com/office/powerpoint/2010/main" val="3621284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5A72DA-7F3E-417E-91C0-5177CC5D0AC4}" type="datetimeFigureOut">
              <a:rPr lang="en-US" smtClean="0"/>
              <a:pPr/>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F7AAC-3F59-45B6-AD4A-0FD87F1521B6}" type="slidenum">
              <a:rPr lang="en-US" smtClean="0"/>
              <a:pPr/>
              <a:t>‹#›</a:t>
            </a:fld>
            <a:endParaRPr lang="en-US"/>
          </a:p>
        </p:txBody>
      </p:sp>
    </p:spTree>
    <p:extLst>
      <p:ext uri="{BB962C8B-B14F-4D97-AF65-F5344CB8AC3E}">
        <p14:creationId xmlns:p14="http://schemas.microsoft.com/office/powerpoint/2010/main" val="209262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B5A72DA-7F3E-417E-91C0-5177CC5D0AC4}" type="datetimeFigureOut">
              <a:rPr lang="en-US" smtClean="0"/>
              <a:pPr/>
              <a:t>8/10/2018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FF7AAC-3F59-45B6-AD4A-0FD87F1521B6}" type="slidenum">
              <a:rPr lang="en-US" smtClean="0"/>
              <a:pPr/>
              <a:t>‹#›</a:t>
            </a:fld>
            <a:endParaRPr lang="en-US"/>
          </a:p>
        </p:txBody>
      </p:sp>
    </p:spTree>
    <p:extLst>
      <p:ext uri="{BB962C8B-B14F-4D97-AF65-F5344CB8AC3E}">
        <p14:creationId xmlns:p14="http://schemas.microsoft.com/office/powerpoint/2010/main" val="155510765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smtClean="0">
                <a:solidFill>
                  <a:srgbClr val="00B050"/>
                </a:solidFill>
              </a:rPr>
              <a:t>SQL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76200"/>
            <a:ext cx="8763000" cy="4524315"/>
          </a:xfrm>
          <a:prstGeom prst="rect">
            <a:avLst/>
          </a:prstGeom>
          <a:noFill/>
        </p:spPr>
        <p:txBody>
          <a:bodyPr wrap="square" rtlCol="0">
            <a:spAutoFit/>
          </a:bodyPr>
          <a:lstStyle/>
          <a:p>
            <a:r>
              <a:rPr lang="en-US" sz="2800" b="1" dirty="0" smtClean="0">
                <a:solidFill>
                  <a:srgbClr val="00B050"/>
                </a:solidFill>
              </a:rPr>
              <a:t>SQL CREATE TABLE + CONSTRAINT Syntax</a:t>
            </a:r>
          </a:p>
          <a:p>
            <a:endParaRPr lang="en-US" sz="2800" b="1" dirty="0" smtClean="0">
              <a:solidFill>
                <a:srgbClr val="00B050"/>
              </a:solidFill>
            </a:endParaRPr>
          </a:p>
          <a:p>
            <a:r>
              <a:rPr lang="en-US" sz="2800" dirty="0" smtClean="0"/>
              <a:t>CREATE TABLE </a:t>
            </a:r>
            <a:r>
              <a:rPr lang="en-US" sz="2800" i="1" dirty="0" err="1" smtClean="0"/>
              <a:t>table_name</a:t>
            </a:r>
            <a:r>
              <a:rPr lang="en-US" sz="2800" dirty="0" smtClean="0"/>
              <a:t/>
            </a:r>
            <a:br>
              <a:rPr lang="en-US" sz="2800" dirty="0" smtClean="0"/>
            </a:br>
            <a:r>
              <a:rPr lang="en-US" sz="2800" dirty="0" smtClean="0"/>
              <a:t>(</a:t>
            </a:r>
            <a:br>
              <a:rPr lang="en-US" sz="2800" dirty="0" smtClean="0"/>
            </a:br>
            <a:r>
              <a:rPr lang="en-US" sz="2800" i="1" dirty="0" smtClean="0"/>
              <a:t>column_name1 </a:t>
            </a:r>
            <a:r>
              <a:rPr lang="en-US" sz="2800" i="1" dirty="0" err="1" smtClean="0"/>
              <a:t>data_type</a:t>
            </a:r>
            <a:r>
              <a:rPr lang="en-US" sz="2800" dirty="0" smtClean="0"/>
              <a:t>(</a:t>
            </a:r>
            <a:r>
              <a:rPr lang="en-US" sz="2800" i="1" dirty="0" smtClean="0"/>
              <a:t>size</a:t>
            </a:r>
            <a:r>
              <a:rPr lang="en-US" sz="2800" dirty="0" smtClean="0"/>
              <a:t>) </a:t>
            </a:r>
            <a:r>
              <a:rPr lang="en-US" sz="2800" i="1" dirty="0" err="1" smtClean="0"/>
              <a:t>constraint_name</a:t>
            </a:r>
            <a:r>
              <a:rPr lang="en-US" sz="2800" dirty="0" smtClean="0"/>
              <a:t>,</a:t>
            </a:r>
            <a:br>
              <a:rPr lang="en-US" sz="2800" dirty="0" smtClean="0"/>
            </a:br>
            <a:r>
              <a:rPr lang="en-US" sz="2800" i="1" dirty="0" smtClean="0"/>
              <a:t>column_name2 </a:t>
            </a:r>
            <a:r>
              <a:rPr lang="en-US" sz="2800" i="1" dirty="0" err="1" smtClean="0"/>
              <a:t>data_type</a:t>
            </a:r>
            <a:r>
              <a:rPr lang="en-US" sz="2800" dirty="0" smtClean="0"/>
              <a:t>(</a:t>
            </a:r>
            <a:r>
              <a:rPr lang="en-US" sz="2800" i="1" dirty="0" smtClean="0"/>
              <a:t>size</a:t>
            </a:r>
            <a:r>
              <a:rPr lang="en-US" sz="2800" dirty="0" smtClean="0"/>
              <a:t>) </a:t>
            </a:r>
            <a:r>
              <a:rPr lang="en-US" sz="2800" i="1" dirty="0" err="1" smtClean="0"/>
              <a:t>constraint_name</a:t>
            </a:r>
            <a:r>
              <a:rPr lang="en-US" sz="2800" dirty="0" smtClean="0"/>
              <a:t>,</a:t>
            </a:r>
            <a:br>
              <a:rPr lang="en-US" sz="2800" dirty="0" smtClean="0"/>
            </a:br>
            <a:r>
              <a:rPr lang="en-US" sz="2800" i="1" dirty="0" smtClean="0"/>
              <a:t>column_name3 </a:t>
            </a:r>
            <a:r>
              <a:rPr lang="en-US" sz="2800" i="1" dirty="0" err="1" smtClean="0"/>
              <a:t>data_type</a:t>
            </a:r>
            <a:r>
              <a:rPr lang="en-US" sz="2800" dirty="0" smtClean="0"/>
              <a:t>(</a:t>
            </a:r>
            <a:r>
              <a:rPr lang="en-US" sz="2800" i="1" dirty="0" smtClean="0"/>
              <a:t>size</a:t>
            </a:r>
            <a:r>
              <a:rPr lang="en-US" sz="2800" dirty="0" smtClean="0"/>
              <a:t>) </a:t>
            </a:r>
            <a:r>
              <a:rPr lang="en-US" sz="2800" i="1" dirty="0" err="1" smtClean="0"/>
              <a:t>constraint_name</a:t>
            </a:r>
            <a:r>
              <a:rPr lang="en-US" sz="2800" dirty="0" smtClean="0"/>
              <a:t>,</a:t>
            </a:r>
            <a:br>
              <a:rPr lang="en-US" sz="2800" dirty="0" smtClean="0"/>
            </a:br>
            <a:r>
              <a:rPr lang="en-US" sz="2800" dirty="0" smtClean="0"/>
              <a:t>....</a:t>
            </a:r>
            <a:br>
              <a:rPr lang="en-US" sz="2800" dirty="0" smtClean="0"/>
            </a:br>
            <a:r>
              <a:rPr lang="en-US" sz="2800"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8915400" cy="7109639"/>
          </a:xfrm>
          <a:prstGeom prst="rect">
            <a:avLst/>
          </a:prstGeom>
          <a:noFill/>
        </p:spPr>
        <p:txBody>
          <a:bodyPr wrap="square" rtlCol="0">
            <a:spAutoFit/>
          </a:bodyPr>
          <a:lstStyle/>
          <a:p>
            <a:r>
              <a:rPr lang="en-US" sz="2800" b="1" dirty="0" smtClean="0">
                <a:solidFill>
                  <a:srgbClr val="00B050"/>
                </a:solidFill>
              </a:rPr>
              <a:t>SQL NOT NULL Constraint</a:t>
            </a:r>
          </a:p>
          <a:p>
            <a:r>
              <a:rPr lang="en-US" sz="2400" dirty="0" smtClean="0"/>
              <a:t>The NOT NULL constraint enforces a column to NOT accept NULL values.</a:t>
            </a:r>
          </a:p>
          <a:p>
            <a:r>
              <a:rPr lang="en-US" sz="2800" b="1" dirty="0" smtClean="0">
                <a:solidFill>
                  <a:srgbClr val="00B050"/>
                </a:solidFill>
              </a:rPr>
              <a:t>SQL UNIQUE Constraint</a:t>
            </a:r>
          </a:p>
          <a:p>
            <a:r>
              <a:rPr lang="en-US" sz="2400" dirty="0" smtClean="0"/>
              <a:t>The UNIQUE constraint uniquely identifies each record in a database table.</a:t>
            </a:r>
          </a:p>
          <a:p>
            <a:endParaRPr lang="en-US" sz="2400" dirty="0" smtClean="0"/>
          </a:p>
          <a:p>
            <a:r>
              <a:rPr lang="en-US" sz="2800" dirty="0" smtClean="0"/>
              <a:t>CREATE TABLE Persons</a:t>
            </a:r>
            <a:br>
              <a:rPr lang="en-US" sz="2800" dirty="0" smtClean="0"/>
            </a:br>
            <a:r>
              <a:rPr lang="en-US" sz="2800" dirty="0" smtClean="0"/>
              <a:t>(</a:t>
            </a:r>
            <a:br>
              <a:rPr lang="en-US" sz="2800" dirty="0" smtClean="0"/>
            </a:br>
            <a:r>
              <a:rPr lang="en-US" sz="2800" dirty="0" err="1" smtClean="0"/>
              <a:t>P_Id</a:t>
            </a:r>
            <a:r>
              <a:rPr lang="en-US" sz="2800" dirty="0" smtClean="0"/>
              <a:t> </a:t>
            </a:r>
            <a:r>
              <a:rPr lang="en-US" sz="2800" dirty="0" err="1" smtClean="0"/>
              <a:t>int</a:t>
            </a:r>
            <a:r>
              <a:rPr lang="en-US" sz="2800" dirty="0" smtClean="0"/>
              <a:t> NOT NULL,</a:t>
            </a:r>
            <a:br>
              <a:rPr lang="en-US" sz="2800" dirty="0" smtClean="0"/>
            </a:br>
            <a:r>
              <a:rPr lang="en-US" sz="2800" dirty="0" err="1" smtClean="0"/>
              <a:t>LastName</a:t>
            </a:r>
            <a:r>
              <a:rPr lang="en-US" sz="2800" dirty="0" smtClean="0"/>
              <a:t> </a:t>
            </a:r>
            <a:r>
              <a:rPr lang="en-US" sz="2800" dirty="0" err="1" smtClean="0"/>
              <a:t>varchar</a:t>
            </a:r>
            <a:r>
              <a:rPr lang="en-US" sz="2800" dirty="0" smtClean="0"/>
              <a:t>(255) NOT NULL,</a:t>
            </a:r>
            <a:br>
              <a:rPr lang="en-US" sz="2800" dirty="0" smtClean="0"/>
            </a:br>
            <a:r>
              <a:rPr lang="en-US" sz="2800" dirty="0" err="1" smtClean="0"/>
              <a:t>FirstName</a:t>
            </a:r>
            <a:r>
              <a:rPr lang="en-US" sz="2800" dirty="0" smtClean="0"/>
              <a:t> </a:t>
            </a:r>
            <a:r>
              <a:rPr lang="en-US" sz="2800" dirty="0" err="1" smtClean="0"/>
              <a:t>varchar</a:t>
            </a:r>
            <a:r>
              <a:rPr lang="en-US" sz="2800" dirty="0" smtClean="0"/>
              <a:t>(255),</a:t>
            </a:r>
            <a:br>
              <a:rPr lang="en-US" sz="2800" dirty="0" smtClean="0"/>
            </a:br>
            <a:r>
              <a:rPr lang="en-US" sz="2800" dirty="0" smtClean="0"/>
              <a:t>Address </a:t>
            </a:r>
            <a:r>
              <a:rPr lang="en-US" sz="2800" dirty="0" err="1" smtClean="0"/>
              <a:t>varchar</a:t>
            </a:r>
            <a:r>
              <a:rPr lang="en-US" sz="2800" dirty="0" smtClean="0"/>
              <a:t>(255),</a:t>
            </a:r>
            <a:br>
              <a:rPr lang="en-US" sz="2800" dirty="0" smtClean="0"/>
            </a:br>
            <a:r>
              <a:rPr lang="en-US" sz="2800" dirty="0" smtClean="0"/>
              <a:t>City </a:t>
            </a:r>
            <a:r>
              <a:rPr lang="en-US" sz="2800" dirty="0" err="1" smtClean="0"/>
              <a:t>varchar</a:t>
            </a:r>
            <a:r>
              <a:rPr lang="en-US" sz="2800" dirty="0" smtClean="0"/>
              <a:t>(255),</a:t>
            </a:r>
            <a:br>
              <a:rPr lang="en-US" sz="2800" dirty="0" smtClean="0"/>
            </a:br>
            <a:r>
              <a:rPr lang="en-US" sz="2800" dirty="0" smtClean="0"/>
              <a:t>UNIQUE (</a:t>
            </a:r>
            <a:r>
              <a:rPr lang="en-US" sz="2800" dirty="0" err="1" smtClean="0"/>
              <a:t>P_Id</a:t>
            </a:r>
            <a:r>
              <a:rPr lang="en-US" sz="2800" dirty="0" smtClean="0"/>
              <a:t>)</a:t>
            </a:r>
            <a:br>
              <a:rPr lang="en-US" sz="2800" dirty="0" smtClean="0"/>
            </a:br>
            <a:r>
              <a:rPr lang="en-US" sz="2800" dirty="0" smtClean="0"/>
              <a:t>)</a:t>
            </a:r>
          </a:p>
          <a:p>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381000"/>
            <a:ext cx="8229600" cy="6432530"/>
          </a:xfrm>
          <a:prstGeom prst="rect">
            <a:avLst/>
          </a:prstGeom>
          <a:noFill/>
        </p:spPr>
        <p:txBody>
          <a:bodyPr wrap="square" rtlCol="0">
            <a:spAutoFit/>
          </a:bodyPr>
          <a:lstStyle/>
          <a:p>
            <a:r>
              <a:rPr lang="en-US" sz="2400" b="1" dirty="0" smtClean="0">
                <a:solidFill>
                  <a:srgbClr val="00B050"/>
                </a:solidFill>
              </a:rPr>
              <a:t>SQL PRIMARY KEY Constraint</a:t>
            </a:r>
          </a:p>
          <a:p>
            <a:r>
              <a:rPr lang="en-US" sz="2000" dirty="0" smtClean="0"/>
              <a:t>The PRIMARY KEY constraint uniquely identifies each record in a database table. Primary keys must contain unique values. A primary key column cannot contain NULL values.</a:t>
            </a:r>
          </a:p>
          <a:p>
            <a:endParaRPr lang="en-US" sz="2400" dirty="0" smtClean="0"/>
          </a:p>
          <a:p>
            <a:r>
              <a:rPr lang="en-US" sz="2400" b="1" dirty="0" smtClean="0">
                <a:solidFill>
                  <a:srgbClr val="00B050"/>
                </a:solidFill>
              </a:rPr>
              <a:t>SQL PRIMARY KEY Constraint on CREATE TABLE</a:t>
            </a:r>
          </a:p>
          <a:p>
            <a:r>
              <a:rPr lang="en-US" sz="2000" dirty="0" smtClean="0"/>
              <a:t>The following SQL creates a PRIMARY KEY on the "</a:t>
            </a:r>
            <a:r>
              <a:rPr lang="en-US" sz="2000" dirty="0" err="1" smtClean="0"/>
              <a:t>P_Id</a:t>
            </a:r>
            <a:r>
              <a:rPr lang="en-US" sz="2000" dirty="0" smtClean="0"/>
              <a:t>" column when the "Persons" table is created:</a:t>
            </a:r>
          </a:p>
          <a:p>
            <a:endParaRPr lang="en-US" sz="2000" dirty="0" smtClean="0"/>
          </a:p>
          <a:p>
            <a:r>
              <a:rPr lang="en-US" sz="2000" b="1" dirty="0" err="1" smtClean="0">
                <a:solidFill>
                  <a:srgbClr val="00B050"/>
                </a:solidFill>
              </a:rPr>
              <a:t>MySQL</a:t>
            </a:r>
            <a:r>
              <a:rPr lang="en-US" sz="2000" b="1" dirty="0" smtClean="0">
                <a:solidFill>
                  <a:srgbClr val="00B050"/>
                </a:solidFill>
              </a:rPr>
              <a:t>:</a:t>
            </a:r>
            <a:endParaRPr lang="en-US" sz="2000" dirty="0" smtClean="0">
              <a:solidFill>
                <a:srgbClr val="00B050"/>
              </a:solidFill>
            </a:endParaRPr>
          </a:p>
          <a:p>
            <a:r>
              <a:rPr lang="en-US" sz="2000" dirty="0" smtClean="0"/>
              <a:t>CREATE TABLE Persons</a:t>
            </a:r>
            <a:br>
              <a:rPr lang="en-US" sz="2000" dirty="0" smtClean="0"/>
            </a:br>
            <a:r>
              <a:rPr lang="en-US" sz="2000" dirty="0" smtClean="0"/>
              <a:t>(</a:t>
            </a:r>
            <a:br>
              <a:rPr lang="en-US" sz="2000" dirty="0" smtClean="0"/>
            </a:br>
            <a:r>
              <a:rPr lang="en-US" sz="2000" dirty="0" err="1" smtClean="0"/>
              <a:t>P_Id</a:t>
            </a:r>
            <a:r>
              <a:rPr lang="en-US" sz="2000" dirty="0" smtClean="0"/>
              <a:t> </a:t>
            </a:r>
            <a:r>
              <a:rPr lang="en-US" sz="2000" dirty="0" err="1" smtClean="0"/>
              <a:t>int</a:t>
            </a:r>
            <a:r>
              <a:rPr lang="en-US" sz="2000" dirty="0" smtClean="0"/>
              <a:t> NOT NULL,</a:t>
            </a:r>
            <a:br>
              <a:rPr lang="en-US" sz="2000" dirty="0" smtClean="0"/>
            </a:br>
            <a:r>
              <a:rPr lang="en-US" sz="2000" dirty="0" err="1" smtClean="0"/>
              <a:t>LastName</a:t>
            </a:r>
            <a:r>
              <a:rPr lang="en-US" sz="2000" dirty="0" smtClean="0"/>
              <a:t> </a:t>
            </a:r>
            <a:r>
              <a:rPr lang="en-US" sz="2000" dirty="0" err="1" smtClean="0"/>
              <a:t>varchar</a:t>
            </a:r>
            <a:r>
              <a:rPr lang="en-US" sz="2000" dirty="0" smtClean="0"/>
              <a:t>(255) NOT NULL,</a:t>
            </a:r>
            <a:br>
              <a:rPr lang="en-US" sz="2000" dirty="0" smtClean="0"/>
            </a:br>
            <a:r>
              <a:rPr lang="en-US" sz="2000" dirty="0" err="1" smtClean="0"/>
              <a:t>FirstName</a:t>
            </a:r>
            <a:r>
              <a:rPr lang="en-US" sz="2000" dirty="0" smtClean="0"/>
              <a:t> </a:t>
            </a:r>
            <a:r>
              <a:rPr lang="en-US" sz="2000" dirty="0" err="1" smtClean="0"/>
              <a:t>varchar</a:t>
            </a:r>
            <a:r>
              <a:rPr lang="en-US" sz="2000" dirty="0" smtClean="0"/>
              <a:t>(255),</a:t>
            </a:r>
            <a:br>
              <a:rPr lang="en-US" sz="2000" dirty="0" smtClean="0"/>
            </a:br>
            <a:r>
              <a:rPr lang="en-US" sz="2000" dirty="0" smtClean="0"/>
              <a:t>Address </a:t>
            </a:r>
            <a:r>
              <a:rPr lang="en-US" sz="2000" dirty="0" err="1" smtClean="0"/>
              <a:t>varchar</a:t>
            </a:r>
            <a:r>
              <a:rPr lang="en-US" sz="2000" dirty="0" smtClean="0"/>
              <a:t>(255),</a:t>
            </a:r>
            <a:br>
              <a:rPr lang="en-US" sz="2000" dirty="0" smtClean="0"/>
            </a:br>
            <a:r>
              <a:rPr lang="en-US" sz="2000" dirty="0" smtClean="0"/>
              <a:t>City </a:t>
            </a:r>
            <a:r>
              <a:rPr lang="en-US" sz="2000" dirty="0" err="1" smtClean="0"/>
              <a:t>varchar</a:t>
            </a:r>
            <a:r>
              <a:rPr lang="en-US" sz="2000" dirty="0" smtClean="0"/>
              <a:t>(255),</a:t>
            </a:r>
            <a:br>
              <a:rPr lang="en-US" sz="2000" dirty="0" smtClean="0"/>
            </a:br>
            <a:r>
              <a:rPr lang="en-US" sz="2000" dirty="0" smtClean="0"/>
              <a:t>PRIMARY KEY (</a:t>
            </a:r>
            <a:r>
              <a:rPr lang="en-US" sz="2000" dirty="0" err="1" smtClean="0"/>
              <a:t>P_Id</a:t>
            </a:r>
            <a:r>
              <a:rPr lang="en-US" sz="2000" dirty="0" smtClean="0"/>
              <a:t>)</a:t>
            </a:r>
            <a:br>
              <a:rPr lang="en-US" sz="2000" dirty="0" smtClean="0"/>
            </a:br>
            <a:r>
              <a:rPr lang="en-US" sz="2000" dirty="0" smtClean="0"/>
              <a:t>)</a:t>
            </a:r>
          </a:p>
          <a:p>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76200"/>
            <a:ext cx="8382000" cy="7386638"/>
          </a:xfrm>
          <a:prstGeom prst="rect">
            <a:avLst/>
          </a:prstGeom>
          <a:noFill/>
        </p:spPr>
        <p:txBody>
          <a:bodyPr wrap="square" rtlCol="0">
            <a:spAutoFit/>
          </a:bodyPr>
          <a:lstStyle/>
          <a:p>
            <a:endParaRPr lang="en-US" dirty="0" smtClean="0"/>
          </a:p>
          <a:p>
            <a:r>
              <a:rPr lang="en-US" sz="2400" dirty="0" smtClean="0">
                <a:solidFill>
                  <a:srgbClr val="00B050"/>
                </a:solidFill>
              </a:rPr>
              <a:t> </a:t>
            </a:r>
            <a:r>
              <a:rPr lang="en-US" sz="2400" b="1" dirty="0" smtClean="0">
                <a:solidFill>
                  <a:srgbClr val="00B050"/>
                </a:solidFill>
              </a:rPr>
              <a:t>SQL FOREIGN KEY Constraint</a:t>
            </a:r>
          </a:p>
          <a:p>
            <a:r>
              <a:rPr lang="en-US" sz="2400" dirty="0" smtClean="0"/>
              <a:t> A FOREIGN KEY in one table points to a PRIMARY KEY in another   table.</a:t>
            </a:r>
          </a:p>
          <a:p>
            <a:endParaRPr lang="en-US" sz="2400" b="1" dirty="0" smtClean="0"/>
          </a:p>
          <a:p>
            <a:r>
              <a:rPr lang="en-US" sz="2400" b="1" dirty="0" smtClean="0">
                <a:solidFill>
                  <a:srgbClr val="00B050"/>
                </a:solidFill>
              </a:rPr>
              <a:t>SQL FOREIGN KEY Constraint on CREATE TABLE</a:t>
            </a:r>
          </a:p>
          <a:p>
            <a:r>
              <a:rPr lang="en-US" sz="2400" dirty="0" smtClean="0"/>
              <a:t>The following SQL creates a FOREIGN KEY on the "</a:t>
            </a:r>
            <a:r>
              <a:rPr lang="en-US" sz="2400" dirty="0" err="1" smtClean="0"/>
              <a:t>P_Id</a:t>
            </a:r>
            <a:r>
              <a:rPr lang="en-US" sz="2400" dirty="0" smtClean="0"/>
              <a:t>" column when the "Orders" table is created:</a:t>
            </a:r>
          </a:p>
          <a:p>
            <a:r>
              <a:rPr lang="en-US" sz="2400" b="1" dirty="0" err="1" smtClean="0">
                <a:solidFill>
                  <a:srgbClr val="00B050"/>
                </a:solidFill>
              </a:rPr>
              <a:t>MySQL</a:t>
            </a:r>
            <a:r>
              <a:rPr lang="en-US" sz="2400" b="1" dirty="0" smtClean="0">
                <a:solidFill>
                  <a:srgbClr val="00B050"/>
                </a:solidFill>
              </a:rPr>
              <a:t>:</a:t>
            </a:r>
            <a:endParaRPr lang="en-US" sz="2400" dirty="0" smtClean="0">
              <a:solidFill>
                <a:srgbClr val="00B050"/>
              </a:solidFill>
            </a:endParaRPr>
          </a:p>
          <a:p>
            <a:r>
              <a:rPr lang="en-US" sz="2400" dirty="0" smtClean="0"/>
              <a:t>CREATE TABLE Orders</a:t>
            </a:r>
            <a:br>
              <a:rPr lang="en-US" sz="2400" dirty="0" smtClean="0"/>
            </a:br>
            <a:r>
              <a:rPr lang="en-US" sz="2400" dirty="0" smtClean="0"/>
              <a:t>(</a:t>
            </a:r>
            <a:br>
              <a:rPr lang="en-US" sz="2400" dirty="0" smtClean="0"/>
            </a:br>
            <a:r>
              <a:rPr lang="en-US" sz="2400" dirty="0" err="1" smtClean="0"/>
              <a:t>O_Id</a:t>
            </a:r>
            <a:r>
              <a:rPr lang="en-US" sz="2400" dirty="0" smtClean="0"/>
              <a:t> </a:t>
            </a:r>
            <a:r>
              <a:rPr lang="en-US" sz="2400" dirty="0" err="1" smtClean="0"/>
              <a:t>int</a:t>
            </a:r>
            <a:r>
              <a:rPr lang="en-US" sz="2400" dirty="0" smtClean="0"/>
              <a:t> NOT NULL,</a:t>
            </a:r>
            <a:br>
              <a:rPr lang="en-US" sz="2400" dirty="0" smtClean="0"/>
            </a:br>
            <a:r>
              <a:rPr lang="en-US" sz="2400" dirty="0" err="1" smtClean="0"/>
              <a:t>OrderNo</a:t>
            </a:r>
            <a:r>
              <a:rPr lang="en-US" sz="2400" dirty="0" smtClean="0"/>
              <a:t> </a:t>
            </a:r>
            <a:r>
              <a:rPr lang="en-US" sz="2400" dirty="0" err="1" smtClean="0"/>
              <a:t>int</a:t>
            </a:r>
            <a:r>
              <a:rPr lang="en-US" sz="2400" dirty="0" smtClean="0"/>
              <a:t> NOT NULL,</a:t>
            </a:r>
            <a:br>
              <a:rPr lang="en-US" sz="2400" dirty="0" smtClean="0"/>
            </a:br>
            <a:r>
              <a:rPr lang="en-US" sz="2400" dirty="0" err="1" smtClean="0"/>
              <a:t>P_Id</a:t>
            </a:r>
            <a:r>
              <a:rPr lang="en-US" sz="2400" dirty="0" smtClean="0"/>
              <a:t> </a:t>
            </a:r>
            <a:r>
              <a:rPr lang="en-US" sz="2400" dirty="0" err="1" smtClean="0"/>
              <a:t>int</a:t>
            </a:r>
            <a:r>
              <a:rPr lang="en-US" sz="2400" dirty="0" smtClean="0"/>
              <a:t>,</a:t>
            </a:r>
            <a:br>
              <a:rPr lang="en-US" sz="2400" dirty="0" smtClean="0"/>
            </a:br>
            <a:r>
              <a:rPr lang="en-US" sz="2400" dirty="0" smtClean="0"/>
              <a:t>PRIMARY KEY (</a:t>
            </a:r>
            <a:r>
              <a:rPr lang="en-US" sz="2400" dirty="0" err="1" smtClean="0"/>
              <a:t>O_Id</a:t>
            </a:r>
            <a:r>
              <a:rPr lang="en-US" sz="2400" dirty="0" smtClean="0"/>
              <a:t>),</a:t>
            </a:r>
            <a:br>
              <a:rPr lang="en-US" sz="2400" dirty="0" smtClean="0"/>
            </a:br>
            <a:r>
              <a:rPr lang="en-US" sz="2400" dirty="0" smtClean="0"/>
              <a:t>FOREIGN KEY (</a:t>
            </a:r>
            <a:r>
              <a:rPr lang="en-US" sz="2400" dirty="0" err="1" smtClean="0"/>
              <a:t>P_Id</a:t>
            </a:r>
            <a:r>
              <a:rPr lang="en-US" sz="2400" dirty="0" smtClean="0"/>
              <a:t>) REFERENCES Persons(</a:t>
            </a:r>
            <a:r>
              <a:rPr lang="en-US" sz="2400" dirty="0" err="1" smtClean="0"/>
              <a:t>P_Id</a:t>
            </a:r>
            <a:r>
              <a:rPr lang="en-US" sz="2400" dirty="0" smtClean="0"/>
              <a:t>)</a:t>
            </a:r>
            <a:br>
              <a:rPr lang="en-US" sz="2400" dirty="0" smtClean="0"/>
            </a:br>
            <a:r>
              <a:rPr lang="en-US" sz="2400" dirty="0" smtClean="0"/>
              <a:t>)</a:t>
            </a:r>
          </a:p>
          <a:p>
            <a:endParaRPr lang="en-US" sz="2400" dirty="0" smtClean="0"/>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8229600" cy="5257800"/>
          </a:xfrm>
        </p:spPr>
        <p:txBody>
          <a:bodyPr>
            <a:noAutofit/>
          </a:bodyPr>
          <a:lstStyle/>
          <a:p>
            <a:pPr>
              <a:buNone/>
            </a:pPr>
            <a:r>
              <a:rPr lang="en-US" sz="2400" b="1" dirty="0" smtClean="0">
                <a:solidFill>
                  <a:srgbClr val="00B050"/>
                </a:solidFill>
              </a:rPr>
              <a:t>SQL FOREIGN KEY Constraint on ALTER TABLE</a:t>
            </a:r>
          </a:p>
          <a:p>
            <a:pPr>
              <a:buNone/>
            </a:pPr>
            <a:endParaRPr lang="en-US" sz="2400" b="1" dirty="0" smtClean="0">
              <a:solidFill>
                <a:srgbClr val="00B050"/>
              </a:solidFill>
            </a:endParaRPr>
          </a:p>
          <a:p>
            <a:r>
              <a:rPr lang="en-US" sz="2400" dirty="0" smtClean="0"/>
              <a:t>To create a FOREIGN KEY constraint on the "</a:t>
            </a:r>
            <a:r>
              <a:rPr lang="en-US" sz="2400" dirty="0" err="1" smtClean="0"/>
              <a:t>P_Id</a:t>
            </a:r>
            <a:r>
              <a:rPr lang="en-US" sz="2400" dirty="0" smtClean="0"/>
              <a:t>" column when the "Orders" table is already created, use the following SQL:</a:t>
            </a:r>
          </a:p>
          <a:p>
            <a:endParaRPr lang="en-US" sz="2400" dirty="0" smtClean="0"/>
          </a:p>
          <a:p>
            <a:pPr>
              <a:buNone/>
            </a:pPr>
            <a:r>
              <a:rPr lang="en-US" sz="2400" b="1" dirty="0" err="1" smtClean="0">
                <a:solidFill>
                  <a:srgbClr val="00B050"/>
                </a:solidFill>
              </a:rPr>
              <a:t>MySQL</a:t>
            </a:r>
            <a:r>
              <a:rPr lang="en-US" sz="2400" b="1" dirty="0" smtClean="0">
                <a:solidFill>
                  <a:srgbClr val="00B050"/>
                </a:solidFill>
              </a:rPr>
              <a:t> / SQL Server / Oracle / MS Access:</a:t>
            </a:r>
            <a:endParaRPr lang="en-US" sz="2400" dirty="0" smtClean="0">
              <a:solidFill>
                <a:srgbClr val="00B050"/>
              </a:solidFill>
            </a:endParaRPr>
          </a:p>
          <a:p>
            <a:r>
              <a:rPr lang="en-US" sz="2400" dirty="0" smtClean="0"/>
              <a:t>ALTER TABLE Orders</a:t>
            </a:r>
            <a:br>
              <a:rPr lang="en-US" sz="2400" dirty="0" smtClean="0"/>
            </a:br>
            <a:r>
              <a:rPr lang="en-US" sz="2400" dirty="0" smtClean="0"/>
              <a:t>ADD FOREIGN KEY (</a:t>
            </a:r>
            <a:r>
              <a:rPr lang="en-US" sz="2400" dirty="0" err="1" smtClean="0"/>
              <a:t>P_Id</a:t>
            </a:r>
            <a:r>
              <a:rPr lang="en-US" sz="2400" dirty="0" smtClean="0"/>
              <a:t>)</a:t>
            </a:r>
            <a:br>
              <a:rPr lang="en-US" sz="2400" dirty="0" smtClean="0"/>
            </a:br>
            <a:r>
              <a:rPr lang="en-US" sz="2400" dirty="0" smtClean="0"/>
              <a:t>REFERENCES Persons(</a:t>
            </a:r>
            <a:r>
              <a:rPr lang="en-US" sz="2400" dirty="0" err="1" smtClean="0"/>
              <a:t>P_Id</a:t>
            </a:r>
            <a:r>
              <a:rPr lang="en-US" sz="2400" dirty="0" smtClean="0"/>
              <a:t>)</a:t>
            </a:r>
          </a:p>
          <a:p>
            <a:pPr algn="just">
              <a:buNone/>
            </a:pPr>
            <a:endParaRPr lang="en-US" sz="2000" dirty="0"/>
          </a:p>
        </p:txBody>
      </p:sp>
    </p:spTree>
    <p:extLst>
      <p:ext uri="{BB962C8B-B14F-4D97-AF65-F5344CB8AC3E}">
        <p14:creationId xmlns:p14="http://schemas.microsoft.com/office/powerpoint/2010/main" val="1668433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00800"/>
          </a:xfrm>
        </p:spPr>
        <p:txBody>
          <a:bodyPr>
            <a:normAutofit fontScale="70000" lnSpcReduction="20000"/>
          </a:bodyPr>
          <a:lstStyle/>
          <a:p>
            <a:pPr>
              <a:buNone/>
            </a:pPr>
            <a:r>
              <a:rPr lang="en-US" sz="3400" b="1" dirty="0" smtClean="0">
                <a:solidFill>
                  <a:srgbClr val="00B050"/>
                </a:solidFill>
              </a:rPr>
              <a:t>SQL CHECK Constraint</a:t>
            </a:r>
          </a:p>
          <a:p>
            <a:r>
              <a:rPr lang="en-US" sz="3400" dirty="0" smtClean="0"/>
              <a:t>The CHECK constraint is used to limit the value range that can be placed in a column.</a:t>
            </a:r>
          </a:p>
          <a:p>
            <a:r>
              <a:rPr lang="en-US" sz="3400" dirty="0" smtClean="0"/>
              <a:t>If you define a CHECK constraint on a single column it allows only certain values for this column.</a:t>
            </a:r>
          </a:p>
          <a:p>
            <a:pPr>
              <a:buNone/>
            </a:pPr>
            <a:endParaRPr lang="en-US" sz="3400" dirty="0" smtClean="0"/>
          </a:p>
          <a:p>
            <a:pPr>
              <a:buNone/>
            </a:pPr>
            <a:r>
              <a:rPr lang="en-US" sz="3400" b="1" dirty="0" smtClean="0">
                <a:solidFill>
                  <a:srgbClr val="00B050"/>
                </a:solidFill>
              </a:rPr>
              <a:t>SQL CHECK Constraint on CREATE TABLE</a:t>
            </a:r>
          </a:p>
          <a:p>
            <a:r>
              <a:rPr lang="en-US" sz="3400" dirty="0" smtClean="0"/>
              <a:t>The following SQL creates a CHECK constraint on the "</a:t>
            </a:r>
            <a:r>
              <a:rPr lang="en-US" sz="3400" dirty="0" err="1" smtClean="0"/>
              <a:t>P_Id</a:t>
            </a:r>
            <a:r>
              <a:rPr lang="en-US" sz="3400" dirty="0" smtClean="0"/>
              <a:t>" column when the "Persons" table is created. The CHECK constraint specifies that the column "</a:t>
            </a:r>
            <a:r>
              <a:rPr lang="en-US" sz="3400" dirty="0" err="1" smtClean="0"/>
              <a:t>P_Id</a:t>
            </a:r>
            <a:r>
              <a:rPr lang="en-US" sz="3400" dirty="0" smtClean="0"/>
              <a:t>" must only include integers greater than 0.</a:t>
            </a:r>
          </a:p>
          <a:p>
            <a:pPr>
              <a:buNone/>
            </a:pPr>
            <a:endParaRPr lang="en-US" sz="3400" dirty="0" smtClean="0"/>
          </a:p>
          <a:p>
            <a:pPr>
              <a:buNone/>
            </a:pPr>
            <a:r>
              <a:rPr lang="en-US" sz="3400" b="1" dirty="0" err="1" smtClean="0">
                <a:solidFill>
                  <a:srgbClr val="00B050"/>
                </a:solidFill>
              </a:rPr>
              <a:t>MySQL</a:t>
            </a:r>
            <a:r>
              <a:rPr lang="en-US" sz="3400" b="1" dirty="0" smtClean="0">
                <a:solidFill>
                  <a:srgbClr val="00B050"/>
                </a:solidFill>
              </a:rPr>
              <a:t>:</a:t>
            </a:r>
            <a:endParaRPr lang="en-US" sz="3400" dirty="0" smtClean="0">
              <a:solidFill>
                <a:srgbClr val="00B050"/>
              </a:solidFill>
            </a:endParaRPr>
          </a:p>
          <a:p>
            <a:pPr>
              <a:buNone/>
            </a:pPr>
            <a:r>
              <a:rPr lang="en-US" sz="3400" dirty="0" smtClean="0"/>
              <a:t> CREATE TABLE Persons</a:t>
            </a:r>
            <a:br>
              <a:rPr lang="en-US" sz="3400" dirty="0" smtClean="0"/>
            </a:br>
            <a:r>
              <a:rPr lang="en-US" sz="3400" dirty="0" smtClean="0"/>
              <a:t>(</a:t>
            </a:r>
            <a:br>
              <a:rPr lang="en-US" sz="3400" dirty="0" smtClean="0"/>
            </a:br>
            <a:r>
              <a:rPr lang="en-US" sz="3400" dirty="0" err="1" smtClean="0"/>
              <a:t>P_Id</a:t>
            </a:r>
            <a:r>
              <a:rPr lang="en-US" sz="3400" dirty="0" smtClean="0"/>
              <a:t> </a:t>
            </a:r>
            <a:r>
              <a:rPr lang="en-US" sz="3400" dirty="0" err="1" smtClean="0"/>
              <a:t>int</a:t>
            </a:r>
            <a:r>
              <a:rPr lang="en-US" sz="3400" dirty="0" smtClean="0"/>
              <a:t> NOT NULL,</a:t>
            </a:r>
            <a:br>
              <a:rPr lang="en-US" sz="3400" dirty="0" smtClean="0"/>
            </a:br>
            <a:r>
              <a:rPr lang="en-US" sz="3400" dirty="0" err="1" smtClean="0"/>
              <a:t>LastName</a:t>
            </a:r>
            <a:r>
              <a:rPr lang="en-US" sz="3400" dirty="0" smtClean="0"/>
              <a:t> </a:t>
            </a:r>
            <a:r>
              <a:rPr lang="en-US" sz="3400" dirty="0" err="1" smtClean="0"/>
              <a:t>varchar</a:t>
            </a:r>
            <a:r>
              <a:rPr lang="en-US" sz="3400" dirty="0" smtClean="0"/>
              <a:t>(255) NOT NULL,</a:t>
            </a:r>
            <a:br>
              <a:rPr lang="en-US" sz="3400" dirty="0" smtClean="0"/>
            </a:br>
            <a:r>
              <a:rPr lang="en-US" sz="3400" dirty="0" err="1" smtClean="0"/>
              <a:t>FirstName</a:t>
            </a:r>
            <a:r>
              <a:rPr lang="en-US" sz="3400" dirty="0" smtClean="0"/>
              <a:t> </a:t>
            </a:r>
            <a:r>
              <a:rPr lang="en-US" sz="3400" dirty="0" err="1" smtClean="0"/>
              <a:t>varchar</a:t>
            </a:r>
            <a:r>
              <a:rPr lang="en-US" sz="3400" dirty="0" smtClean="0"/>
              <a:t>(255),</a:t>
            </a:r>
            <a:br>
              <a:rPr lang="en-US" sz="3400" dirty="0" smtClean="0"/>
            </a:br>
            <a:r>
              <a:rPr lang="en-US" sz="3400" dirty="0" smtClean="0"/>
              <a:t>Address </a:t>
            </a:r>
            <a:r>
              <a:rPr lang="en-US" sz="3400" dirty="0" err="1" smtClean="0"/>
              <a:t>varchar</a:t>
            </a:r>
            <a:r>
              <a:rPr lang="en-US" sz="3400" dirty="0" smtClean="0"/>
              <a:t>(255),</a:t>
            </a:r>
            <a:br>
              <a:rPr lang="en-US" sz="3400" dirty="0" smtClean="0"/>
            </a:br>
            <a:r>
              <a:rPr lang="en-US" sz="3400" dirty="0" smtClean="0"/>
              <a:t>City </a:t>
            </a:r>
            <a:r>
              <a:rPr lang="en-US" sz="3400" dirty="0" err="1" smtClean="0"/>
              <a:t>varchar</a:t>
            </a:r>
            <a:r>
              <a:rPr lang="en-US" sz="3400" dirty="0" smtClean="0"/>
              <a:t>(255),</a:t>
            </a:r>
            <a:br>
              <a:rPr lang="en-US" sz="3400" dirty="0" smtClean="0"/>
            </a:br>
            <a:r>
              <a:rPr lang="en-US" sz="3400" dirty="0" smtClean="0"/>
              <a:t>CHECK (</a:t>
            </a:r>
            <a:r>
              <a:rPr lang="en-US" sz="3400" dirty="0" err="1" smtClean="0"/>
              <a:t>P_Id</a:t>
            </a:r>
            <a:r>
              <a:rPr lang="en-US" sz="3400" dirty="0" smtClean="0"/>
              <a:t>&gt;0)</a:t>
            </a:r>
            <a:br>
              <a:rPr lang="en-US" sz="3400" dirty="0" smtClean="0"/>
            </a:br>
            <a:r>
              <a:rPr lang="en-US" sz="3400" dirty="0" smtClean="0"/>
              <a:t>)</a:t>
            </a:r>
          </a:p>
          <a:p>
            <a:endParaRPr lang="en-US" sz="2400" dirty="0" smtClean="0"/>
          </a:p>
          <a:p>
            <a:pPr>
              <a:buNone/>
            </a:pP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839200" cy="5414963"/>
          </a:xfrm>
        </p:spPr>
        <p:txBody>
          <a:bodyPr>
            <a:normAutofit/>
          </a:bodyPr>
          <a:lstStyle/>
          <a:p>
            <a:pPr>
              <a:buNone/>
            </a:pPr>
            <a:r>
              <a:rPr lang="en-US" sz="2800" b="1" dirty="0" smtClean="0">
                <a:solidFill>
                  <a:srgbClr val="00B050"/>
                </a:solidFill>
              </a:rPr>
              <a:t>The SQL SELECT Statement</a:t>
            </a:r>
          </a:p>
          <a:p>
            <a:r>
              <a:rPr lang="en-US" sz="2800" dirty="0" smtClean="0"/>
              <a:t>The SELECT statement is used to select data from a database.</a:t>
            </a:r>
          </a:p>
          <a:p>
            <a:r>
              <a:rPr lang="en-US" sz="2800" dirty="0" smtClean="0"/>
              <a:t>The result is stored in a result table, called the result-set.</a:t>
            </a:r>
          </a:p>
          <a:p>
            <a:pPr>
              <a:buNone/>
            </a:pPr>
            <a:endParaRPr lang="en-US" sz="2800" b="1" dirty="0" smtClean="0"/>
          </a:p>
          <a:p>
            <a:pPr>
              <a:buNone/>
            </a:pPr>
            <a:r>
              <a:rPr lang="en-US" sz="2800" b="1" dirty="0" smtClean="0">
                <a:solidFill>
                  <a:srgbClr val="00B050"/>
                </a:solidFill>
              </a:rPr>
              <a:t>SQL SELECT Syntax</a:t>
            </a:r>
          </a:p>
          <a:p>
            <a:pPr>
              <a:buNone/>
            </a:pPr>
            <a:r>
              <a:rPr lang="en-US" sz="2800" dirty="0" smtClean="0"/>
              <a:t>  SELECT </a:t>
            </a:r>
            <a:r>
              <a:rPr lang="en-US" sz="2800" i="1" dirty="0" err="1" smtClean="0"/>
              <a:t>column_name</a:t>
            </a:r>
            <a:r>
              <a:rPr lang="en-US" sz="2800" dirty="0" err="1" smtClean="0"/>
              <a:t>,</a:t>
            </a:r>
            <a:r>
              <a:rPr lang="en-US" sz="2800" i="1" dirty="0" err="1" smtClean="0"/>
              <a:t>column_name</a:t>
            </a:r>
            <a:r>
              <a:rPr lang="en-US" sz="2800" dirty="0" smtClean="0"/>
              <a:t/>
            </a:r>
            <a:br>
              <a:rPr lang="en-US" sz="2800" dirty="0" smtClean="0"/>
            </a:br>
            <a:r>
              <a:rPr lang="en-US" sz="2800" dirty="0" smtClean="0"/>
              <a:t>FROM </a:t>
            </a:r>
            <a:r>
              <a:rPr lang="en-US" sz="2800" i="1" dirty="0" err="1" smtClean="0"/>
              <a:t>table_name</a:t>
            </a:r>
            <a:r>
              <a:rPr lang="en-US" sz="2800" dirty="0" smtClean="0"/>
              <a:t>;</a:t>
            </a:r>
          </a:p>
          <a:p>
            <a:pPr>
              <a:buNone/>
            </a:pPr>
            <a:r>
              <a:rPr lang="en-US" sz="2800" dirty="0" smtClean="0"/>
              <a:t>  and</a:t>
            </a:r>
          </a:p>
          <a:p>
            <a:pPr>
              <a:buNone/>
            </a:pPr>
            <a:r>
              <a:rPr lang="en-US" sz="2800" dirty="0" smtClean="0"/>
              <a:t>  SELECT * FROM </a:t>
            </a:r>
            <a:r>
              <a:rPr lang="en-US" sz="2800" i="1" dirty="0" err="1" smtClean="0"/>
              <a:t>table_name</a:t>
            </a:r>
            <a:r>
              <a:rPr lang="en-US" sz="2800" dirty="0" smtClean="0"/>
              <a:t>;</a:t>
            </a:r>
          </a:p>
          <a:p>
            <a:pPr algn="just">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913146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28600"/>
            <a:ext cx="8134350" cy="5948363"/>
          </a:xfrm>
        </p:spPr>
        <p:txBody>
          <a:bodyPr/>
          <a:lstStyle/>
          <a:p>
            <a:pPr>
              <a:buNone/>
            </a:pPr>
            <a:r>
              <a:rPr lang="en-US" sz="2400" b="1" dirty="0" smtClean="0">
                <a:solidFill>
                  <a:srgbClr val="00B050"/>
                </a:solidFill>
              </a:rPr>
              <a:t>The SQL INSERT INTO Statement</a:t>
            </a:r>
          </a:p>
          <a:p>
            <a:pPr>
              <a:buNone/>
            </a:pPr>
            <a:r>
              <a:rPr lang="en-US" sz="2400" dirty="0" smtClean="0"/>
              <a:t>  The INSERT INTO statement is used to insert new records in a table.</a:t>
            </a:r>
          </a:p>
          <a:p>
            <a:pPr>
              <a:buNone/>
            </a:pPr>
            <a:r>
              <a:rPr lang="en-US" sz="2400" b="1" dirty="0" smtClean="0">
                <a:solidFill>
                  <a:srgbClr val="00B050"/>
                </a:solidFill>
              </a:rPr>
              <a:t>SQL INSERT INTO Syntax</a:t>
            </a:r>
          </a:p>
          <a:p>
            <a:r>
              <a:rPr lang="en-US" sz="2400" dirty="0" smtClean="0"/>
              <a:t>It is possible to write the INSERT INTO statement in two forms. </a:t>
            </a:r>
          </a:p>
          <a:p>
            <a:r>
              <a:rPr lang="en-US" sz="2400" dirty="0" smtClean="0"/>
              <a:t>The first form does not specify the column names where the data will be inserted, only their values:</a:t>
            </a:r>
          </a:p>
          <a:p>
            <a:pPr>
              <a:buNone/>
            </a:pPr>
            <a:r>
              <a:rPr lang="en-US" sz="2400" dirty="0" smtClean="0"/>
              <a:t>   INSERT INTO </a:t>
            </a:r>
            <a:r>
              <a:rPr lang="en-US" sz="2400" i="1" dirty="0" err="1" smtClean="0"/>
              <a:t>table_name</a:t>
            </a:r>
            <a:r>
              <a:rPr lang="en-US" sz="2400" dirty="0" smtClean="0"/>
              <a:t/>
            </a:r>
            <a:br>
              <a:rPr lang="en-US" sz="2400" dirty="0" smtClean="0"/>
            </a:br>
            <a:r>
              <a:rPr lang="en-US" sz="2400" dirty="0" smtClean="0"/>
              <a:t>VALUES (</a:t>
            </a:r>
            <a:r>
              <a:rPr lang="en-US" sz="2400" i="1" dirty="0" smtClean="0"/>
              <a:t>value1</a:t>
            </a:r>
            <a:r>
              <a:rPr lang="en-US" sz="2400" dirty="0" smtClean="0"/>
              <a:t>,</a:t>
            </a:r>
            <a:r>
              <a:rPr lang="en-US" sz="2400" i="1" dirty="0" smtClean="0"/>
              <a:t>value2</a:t>
            </a:r>
            <a:r>
              <a:rPr lang="en-US" sz="2400" dirty="0" smtClean="0"/>
              <a:t>,</a:t>
            </a:r>
            <a:r>
              <a:rPr lang="en-US" sz="2400" i="1" dirty="0" smtClean="0"/>
              <a:t>value3</a:t>
            </a:r>
            <a:r>
              <a:rPr lang="en-US" sz="2400" dirty="0" smtClean="0"/>
              <a:t>,...);</a:t>
            </a:r>
          </a:p>
          <a:p>
            <a:r>
              <a:rPr lang="en-US" sz="2400" dirty="0" smtClean="0"/>
              <a:t>The second form specifies both the column names and the values to be inserted:</a:t>
            </a:r>
          </a:p>
          <a:p>
            <a:pPr>
              <a:buNone/>
            </a:pPr>
            <a:r>
              <a:rPr lang="en-US" sz="2400" dirty="0" smtClean="0"/>
              <a:t>  INSERT INTO </a:t>
            </a:r>
            <a:r>
              <a:rPr lang="en-US" sz="2400" i="1" dirty="0" err="1" smtClean="0"/>
              <a:t>table_name</a:t>
            </a:r>
            <a:r>
              <a:rPr lang="en-US" sz="2400" dirty="0" smtClean="0"/>
              <a:t> (</a:t>
            </a:r>
            <a:r>
              <a:rPr lang="en-US" sz="2400" i="1" dirty="0" smtClean="0"/>
              <a:t>column1</a:t>
            </a:r>
            <a:r>
              <a:rPr lang="en-US" sz="2400" dirty="0" smtClean="0"/>
              <a:t>,</a:t>
            </a:r>
            <a:r>
              <a:rPr lang="en-US" sz="2400" i="1" dirty="0" smtClean="0"/>
              <a:t>column2</a:t>
            </a:r>
            <a:r>
              <a:rPr lang="en-US" sz="2400" dirty="0" smtClean="0"/>
              <a:t>,</a:t>
            </a:r>
            <a:r>
              <a:rPr lang="en-US" sz="2400" i="1" dirty="0" smtClean="0"/>
              <a:t>column3</a:t>
            </a:r>
            <a:r>
              <a:rPr lang="en-US" sz="2400" dirty="0" smtClean="0"/>
              <a:t>,...)</a:t>
            </a:r>
            <a:br>
              <a:rPr lang="en-US" sz="2400" dirty="0" smtClean="0"/>
            </a:br>
            <a:r>
              <a:rPr lang="en-US" sz="2400" dirty="0" smtClean="0"/>
              <a:t>VALUES (</a:t>
            </a:r>
            <a:r>
              <a:rPr lang="en-US" sz="2400" i="1" dirty="0" smtClean="0"/>
              <a:t>value1</a:t>
            </a:r>
            <a:r>
              <a:rPr lang="en-US" sz="2400" dirty="0" smtClean="0"/>
              <a:t>,</a:t>
            </a:r>
            <a:r>
              <a:rPr lang="en-US" sz="2400" i="1" dirty="0" smtClean="0"/>
              <a:t>value2</a:t>
            </a:r>
            <a:r>
              <a:rPr lang="en-US" sz="2400" dirty="0" smtClean="0"/>
              <a:t>,</a:t>
            </a:r>
            <a:r>
              <a:rPr lang="en-US" sz="2400" i="1" dirty="0" smtClean="0"/>
              <a:t>value3</a:t>
            </a:r>
            <a:r>
              <a:rPr lang="en-US" sz="2400" dirty="0" smtClean="0"/>
              <a:t>,...);</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62950" cy="6024563"/>
          </a:xfrm>
        </p:spPr>
        <p:txBody>
          <a:bodyPr>
            <a:normAutofit fontScale="92500"/>
          </a:bodyPr>
          <a:lstStyle/>
          <a:p>
            <a:pPr>
              <a:buNone/>
            </a:pPr>
            <a:r>
              <a:rPr lang="en-US" sz="2800" b="1" dirty="0" smtClean="0">
                <a:solidFill>
                  <a:srgbClr val="00B050"/>
                </a:solidFill>
              </a:rPr>
              <a:t>INSERT INTO Example</a:t>
            </a:r>
          </a:p>
          <a:p>
            <a:r>
              <a:rPr lang="en-US" sz="2800" dirty="0" smtClean="0"/>
              <a:t>Assume we wish to insert a new row in the "Customers" table.</a:t>
            </a:r>
          </a:p>
          <a:p>
            <a:r>
              <a:rPr lang="en-US" sz="2800" dirty="0" smtClean="0"/>
              <a:t>We can use the following SQL statement:</a:t>
            </a:r>
          </a:p>
          <a:p>
            <a:pPr>
              <a:buNone/>
            </a:pPr>
            <a:r>
              <a:rPr lang="en-US" sz="2800" b="1" dirty="0" smtClean="0">
                <a:solidFill>
                  <a:srgbClr val="00B050"/>
                </a:solidFill>
              </a:rPr>
              <a:t>Example</a:t>
            </a:r>
          </a:p>
          <a:p>
            <a:r>
              <a:rPr lang="en-US" sz="2800" dirty="0" smtClean="0"/>
              <a:t>INSERT INTO Customers (</a:t>
            </a:r>
            <a:r>
              <a:rPr lang="en-US" sz="2800" dirty="0" err="1" smtClean="0"/>
              <a:t>CustomerName,ContactName</a:t>
            </a:r>
            <a:r>
              <a:rPr lang="en-US" sz="2800" dirty="0" smtClean="0"/>
              <a:t>, Address, City, </a:t>
            </a:r>
            <a:r>
              <a:rPr lang="en-US" sz="2800" dirty="0" err="1" smtClean="0"/>
              <a:t>PostalCode</a:t>
            </a:r>
            <a:r>
              <a:rPr lang="en-US" sz="2800" dirty="0" smtClean="0"/>
              <a:t>, Country)</a:t>
            </a:r>
            <a:br>
              <a:rPr lang="en-US" sz="2800" dirty="0" smtClean="0"/>
            </a:br>
            <a:r>
              <a:rPr lang="en-US" sz="2800" dirty="0" smtClean="0"/>
              <a:t>VALUES (‘</a:t>
            </a:r>
            <a:r>
              <a:rPr lang="en-US" sz="2800" dirty="0" err="1" smtClean="0"/>
              <a:t>Arun',Kumar',‘First</a:t>
            </a:r>
            <a:r>
              <a:rPr lang="en-US" sz="2800" dirty="0" smtClean="0"/>
              <a:t> Street',’Trichy',’620015',’India'); </a:t>
            </a:r>
          </a:p>
          <a:p>
            <a:pPr>
              <a:buNone/>
            </a:pPr>
            <a:endParaRPr lang="en-US" sz="2800" b="1" dirty="0" smtClean="0"/>
          </a:p>
          <a:p>
            <a:pPr>
              <a:buNone/>
            </a:pPr>
            <a:r>
              <a:rPr lang="en-US" sz="2800" b="1" dirty="0" smtClean="0">
                <a:solidFill>
                  <a:srgbClr val="00B050"/>
                </a:solidFill>
              </a:rPr>
              <a:t>Insert Data Only in Specified Columns</a:t>
            </a:r>
          </a:p>
          <a:p>
            <a:pPr>
              <a:buNone/>
            </a:pPr>
            <a:r>
              <a:rPr lang="en-US" sz="2800" b="1" dirty="0" smtClean="0"/>
              <a:t>Example</a:t>
            </a:r>
          </a:p>
          <a:p>
            <a:r>
              <a:rPr lang="en-US" sz="2800" dirty="0" smtClean="0"/>
              <a:t>INSERT INTO Customers (</a:t>
            </a:r>
            <a:r>
              <a:rPr lang="en-US" sz="2800" dirty="0" err="1" smtClean="0"/>
              <a:t>CustomerName</a:t>
            </a:r>
            <a:r>
              <a:rPr lang="en-US" sz="2800" dirty="0" smtClean="0"/>
              <a:t>, City, Country)VALUES (‘</a:t>
            </a:r>
            <a:r>
              <a:rPr lang="en-US" sz="2800" dirty="0" err="1" smtClean="0"/>
              <a:t>Arun</a:t>
            </a:r>
            <a:r>
              <a:rPr lang="en-US" sz="2800" dirty="0" smtClean="0"/>
              <a:t>', ‘</a:t>
            </a:r>
            <a:r>
              <a:rPr lang="en-US" sz="2800" dirty="0" err="1" smtClean="0"/>
              <a:t>Trichy</a:t>
            </a:r>
            <a:r>
              <a:rPr lang="en-US" sz="2800" dirty="0" smtClean="0"/>
              <a:t>', ‘India'); </a:t>
            </a:r>
          </a:p>
          <a:p>
            <a:pPr algn="just">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9131467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019800"/>
          </a:xfrm>
        </p:spPr>
        <p:txBody>
          <a:bodyPr>
            <a:normAutofit lnSpcReduction="10000"/>
          </a:bodyPr>
          <a:lstStyle/>
          <a:p>
            <a:pPr>
              <a:buNone/>
            </a:pPr>
            <a:r>
              <a:rPr lang="en-US" sz="2800" b="1" dirty="0" smtClean="0">
                <a:solidFill>
                  <a:srgbClr val="00B050"/>
                </a:solidFill>
              </a:rPr>
              <a:t>The SQL UPDATE Statement</a:t>
            </a:r>
          </a:p>
          <a:p>
            <a:pPr>
              <a:buNone/>
            </a:pPr>
            <a:r>
              <a:rPr lang="en-US" sz="2800" dirty="0" smtClean="0"/>
              <a:t>  The UPDATE statement is used to update existing records in a table.</a:t>
            </a:r>
          </a:p>
          <a:p>
            <a:pPr>
              <a:buNone/>
            </a:pPr>
            <a:endParaRPr lang="en-US" sz="2800" dirty="0" smtClean="0"/>
          </a:p>
          <a:p>
            <a:pPr>
              <a:buNone/>
            </a:pPr>
            <a:r>
              <a:rPr lang="en-US" sz="2800" b="1" dirty="0" smtClean="0">
                <a:solidFill>
                  <a:srgbClr val="00B050"/>
                </a:solidFill>
              </a:rPr>
              <a:t>SQL UPDATE Syntax</a:t>
            </a:r>
          </a:p>
          <a:p>
            <a:pPr>
              <a:buNone/>
            </a:pPr>
            <a:r>
              <a:rPr lang="en-US" sz="2800" dirty="0" smtClean="0"/>
              <a:t>  UPDATE </a:t>
            </a:r>
            <a:r>
              <a:rPr lang="en-US" sz="2800" i="1" dirty="0" err="1" smtClean="0"/>
              <a:t>table_name</a:t>
            </a:r>
            <a:r>
              <a:rPr lang="en-US" sz="2800" dirty="0" smtClean="0"/>
              <a:t/>
            </a:r>
            <a:br>
              <a:rPr lang="en-US" sz="2800" dirty="0" smtClean="0"/>
            </a:br>
            <a:r>
              <a:rPr lang="en-US" sz="2800" dirty="0" smtClean="0"/>
              <a:t>SET </a:t>
            </a:r>
            <a:r>
              <a:rPr lang="en-US" sz="2800" i="1" dirty="0" smtClean="0"/>
              <a:t>column1</a:t>
            </a:r>
            <a:r>
              <a:rPr lang="en-US" sz="2800" dirty="0" smtClean="0"/>
              <a:t>=</a:t>
            </a:r>
            <a:r>
              <a:rPr lang="en-US" sz="2800" i="1" dirty="0" smtClean="0"/>
              <a:t>value1</a:t>
            </a:r>
            <a:r>
              <a:rPr lang="en-US" sz="2800" dirty="0" smtClean="0"/>
              <a:t>,</a:t>
            </a:r>
            <a:r>
              <a:rPr lang="en-US" sz="2800" i="1" dirty="0" smtClean="0"/>
              <a:t>column2</a:t>
            </a:r>
            <a:r>
              <a:rPr lang="en-US" sz="2800" dirty="0" smtClean="0"/>
              <a:t>=</a:t>
            </a:r>
            <a:r>
              <a:rPr lang="en-US" sz="2800" i="1" dirty="0" smtClean="0"/>
              <a:t>value2</a:t>
            </a:r>
            <a:r>
              <a:rPr lang="en-US" sz="2800" dirty="0" smtClean="0"/>
              <a:t>,...</a:t>
            </a:r>
            <a:br>
              <a:rPr lang="en-US" sz="2800" dirty="0" smtClean="0"/>
            </a:br>
            <a:r>
              <a:rPr lang="en-US" sz="2800" dirty="0" smtClean="0"/>
              <a:t>WHERE </a:t>
            </a:r>
            <a:r>
              <a:rPr lang="en-US" sz="2800" i="1" dirty="0" err="1" smtClean="0"/>
              <a:t>some_column</a:t>
            </a:r>
            <a:r>
              <a:rPr lang="en-US" sz="2800" dirty="0" smtClean="0"/>
              <a:t>=</a:t>
            </a:r>
            <a:r>
              <a:rPr lang="en-US" sz="2800" i="1" dirty="0" err="1" smtClean="0"/>
              <a:t>some_value</a:t>
            </a:r>
            <a:r>
              <a:rPr lang="en-US" sz="2800" dirty="0" smtClean="0"/>
              <a:t>;</a:t>
            </a:r>
          </a:p>
          <a:p>
            <a:pPr>
              <a:buNone/>
            </a:pPr>
            <a:endParaRPr lang="en-US" sz="2800" b="1" dirty="0" smtClean="0"/>
          </a:p>
          <a:p>
            <a:pPr>
              <a:buNone/>
            </a:pPr>
            <a:r>
              <a:rPr lang="en-US" sz="2800" b="1" dirty="0" smtClean="0">
                <a:solidFill>
                  <a:srgbClr val="00B050"/>
                </a:solidFill>
              </a:rPr>
              <a:t>SQL UPDATE Example</a:t>
            </a:r>
          </a:p>
          <a:p>
            <a:pPr>
              <a:buNone/>
            </a:pPr>
            <a:endParaRPr lang="en-US" sz="2800" dirty="0" smtClean="0"/>
          </a:p>
          <a:p>
            <a:pPr>
              <a:buNone/>
            </a:pPr>
            <a:r>
              <a:rPr lang="en-US" sz="2800" dirty="0" smtClean="0"/>
              <a:t> UPDATE Customers</a:t>
            </a:r>
            <a:br>
              <a:rPr lang="en-US" sz="2800" dirty="0" smtClean="0"/>
            </a:br>
            <a:r>
              <a:rPr lang="en-US" sz="2800" dirty="0" smtClean="0"/>
              <a:t>SET </a:t>
            </a:r>
            <a:r>
              <a:rPr lang="en-US" sz="2800" dirty="0" err="1" smtClean="0"/>
              <a:t>ContactName</a:t>
            </a:r>
            <a:r>
              <a:rPr lang="en-US" sz="2800" dirty="0" smtClean="0"/>
              <a:t>=‘Raj', City=‘Madurai'</a:t>
            </a:r>
            <a:br>
              <a:rPr lang="en-US" sz="2800" dirty="0" smtClean="0"/>
            </a:br>
            <a:r>
              <a:rPr lang="en-US" sz="2800" dirty="0" smtClean="0"/>
              <a:t>WHERE </a:t>
            </a:r>
            <a:r>
              <a:rPr lang="en-US" sz="2800" dirty="0" err="1" smtClean="0"/>
              <a:t>CustomerName</a:t>
            </a:r>
            <a:r>
              <a:rPr lang="en-US" sz="2800" dirty="0" smtClean="0"/>
              <a:t>='</a:t>
            </a:r>
            <a:r>
              <a:rPr lang="en-US" sz="2800" dirty="0" err="1" smtClean="0"/>
              <a:t>Arun</a:t>
            </a:r>
            <a:r>
              <a:rPr lang="en-US" sz="2800" dirty="0" smtClean="0"/>
              <a:t>';</a:t>
            </a:r>
          </a:p>
          <a:p>
            <a:pPr algn="just">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913146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886700" cy="990600"/>
          </a:xfrm>
        </p:spPr>
        <p:txBody>
          <a:bodyPr>
            <a:normAutofit fontScale="90000"/>
          </a:bodyPr>
          <a:lstStyle/>
          <a:p>
            <a:r>
              <a:rPr lang="en-US" sz="3600" b="1" dirty="0" smtClean="0">
                <a:solidFill>
                  <a:srgbClr val="00B050"/>
                </a:solidFill>
              </a:rPr>
              <a:t/>
            </a:r>
            <a:br>
              <a:rPr lang="en-US" sz="3600" b="1" dirty="0" smtClean="0">
                <a:solidFill>
                  <a:srgbClr val="00B050"/>
                </a:solidFill>
              </a:rPr>
            </a:br>
            <a:r>
              <a:rPr lang="en-US" sz="3600" b="1" dirty="0" smtClean="0">
                <a:solidFill>
                  <a:srgbClr val="00B050"/>
                </a:solidFill>
              </a:rPr>
              <a:t/>
            </a:r>
            <a:br>
              <a:rPr lang="en-US" sz="3600" b="1" dirty="0" smtClean="0">
                <a:solidFill>
                  <a:srgbClr val="00B050"/>
                </a:solidFill>
              </a:rPr>
            </a:br>
            <a:r>
              <a:rPr lang="en-US" sz="3600" b="1" dirty="0" smtClean="0">
                <a:solidFill>
                  <a:srgbClr val="00B050"/>
                </a:solidFill>
              </a:rPr>
              <a:t>Introduction to SQL</a:t>
            </a:r>
            <a:br>
              <a:rPr lang="en-US" sz="3600" b="1" dirty="0" smtClean="0">
                <a:solidFill>
                  <a:srgbClr val="00B050"/>
                </a:solidFill>
              </a:rPr>
            </a:br>
            <a:r>
              <a:rPr lang="en-US" sz="3600" b="1" dirty="0" smtClean="0">
                <a:solidFill>
                  <a:srgbClr val="00B050"/>
                </a:solidFill>
              </a:rPr>
              <a:t/>
            </a:r>
            <a:br>
              <a:rPr lang="en-US" sz="3600" b="1" dirty="0" smtClean="0">
                <a:solidFill>
                  <a:srgbClr val="00B050"/>
                </a:solidFill>
              </a:rPr>
            </a:br>
            <a:endParaRPr lang="en-US" sz="3600" b="1" dirty="0">
              <a:solidFill>
                <a:srgbClr val="00B050"/>
              </a:solidFill>
            </a:endParaRPr>
          </a:p>
        </p:txBody>
      </p:sp>
      <p:sp>
        <p:nvSpPr>
          <p:cNvPr id="3" name="Content Placeholder 2"/>
          <p:cNvSpPr>
            <a:spLocks noGrp="1"/>
          </p:cNvSpPr>
          <p:nvPr>
            <p:ph idx="1"/>
          </p:nvPr>
        </p:nvSpPr>
        <p:spPr>
          <a:xfrm>
            <a:off x="533400" y="1143000"/>
            <a:ext cx="8458200" cy="3505201"/>
          </a:xfrm>
        </p:spPr>
        <p:txBody>
          <a:bodyPr>
            <a:normAutofit/>
          </a:bodyPr>
          <a:lstStyle/>
          <a:p>
            <a:pPr>
              <a:buNone/>
            </a:pPr>
            <a:endParaRPr lang="en-US" b="1" dirty="0" smtClean="0">
              <a:solidFill>
                <a:srgbClr val="00B050"/>
              </a:solidFill>
            </a:endParaRPr>
          </a:p>
          <a:p>
            <a:pPr>
              <a:buNone/>
            </a:pPr>
            <a:r>
              <a:rPr lang="en-US" sz="2400" dirty="0" smtClean="0"/>
              <a:t>  SQL is a standard language for accessing and manipulating databases.</a:t>
            </a:r>
          </a:p>
          <a:p>
            <a:pPr>
              <a:buNone/>
            </a:pPr>
            <a:endParaRPr lang="en-US" b="1" dirty="0" smtClean="0">
              <a:solidFill>
                <a:srgbClr val="00B050"/>
              </a:solidFill>
            </a:endParaRPr>
          </a:p>
          <a:p>
            <a:pPr>
              <a:buNone/>
            </a:pPr>
            <a:r>
              <a:rPr lang="en-US" b="1" dirty="0" smtClean="0">
                <a:solidFill>
                  <a:srgbClr val="00B050"/>
                </a:solidFill>
              </a:rPr>
              <a:t>What is SQL?</a:t>
            </a:r>
          </a:p>
          <a:p>
            <a:r>
              <a:rPr lang="en-US" dirty="0" smtClean="0"/>
              <a:t>SQL stands for Structured Query Language</a:t>
            </a:r>
          </a:p>
          <a:p>
            <a:r>
              <a:rPr lang="en-US" dirty="0" smtClean="0"/>
              <a:t>SQL lets you access and manipulate databases</a:t>
            </a:r>
          </a:p>
          <a:p>
            <a:r>
              <a:rPr lang="en-US" dirty="0" smtClean="0"/>
              <a:t>SQL is an ANSI (American National Standards Institute) standard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8763000" cy="5693866"/>
          </a:xfrm>
          <a:prstGeom prst="rect">
            <a:avLst/>
          </a:prstGeom>
          <a:noFill/>
        </p:spPr>
        <p:txBody>
          <a:bodyPr wrap="square" rtlCol="0">
            <a:spAutoFit/>
          </a:bodyPr>
          <a:lstStyle/>
          <a:p>
            <a:r>
              <a:rPr lang="en-US" sz="2800" b="1" dirty="0" smtClean="0">
                <a:solidFill>
                  <a:srgbClr val="00B050"/>
                </a:solidFill>
              </a:rPr>
              <a:t>The SQL DELETE Statement</a:t>
            </a:r>
          </a:p>
          <a:p>
            <a:r>
              <a:rPr lang="en-US" sz="2800" dirty="0" smtClean="0"/>
              <a:t>The DELETE statement is used to delete rows in a table.</a:t>
            </a:r>
          </a:p>
          <a:p>
            <a:endParaRPr lang="en-US" sz="2800" b="1" dirty="0" smtClean="0">
              <a:solidFill>
                <a:srgbClr val="00B050"/>
              </a:solidFill>
            </a:endParaRPr>
          </a:p>
          <a:p>
            <a:r>
              <a:rPr lang="en-US" sz="2800" b="1" dirty="0" smtClean="0">
                <a:solidFill>
                  <a:srgbClr val="00B050"/>
                </a:solidFill>
              </a:rPr>
              <a:t>SQL DELETE Syntax</a:t>
            </a:r>
          </a:p>
          <a:p>
            <a:r>
              <a:rPr lang="en-US" sz="2800" dirty="0" smtClean="0"/>
              <a:t>DELETE FROM </a:t>
            </a:r>
            <a:r>
              <a:rPr lang="en-US" sz="2800" i="1" dirty="0" err="1" smtClean="0"/>
              <a:t>table_name</a:t>
            </a:r>
            <a:r>
              <a:rPr lang="en-US" sz="2800" dirty="0" smtClean="0"/>
              <a:t/>
            </a:r>
            <a:br>
              <a:rPr lang="en-US" sz="2800" dirty="0" smtClean="0"/>
            </a:br>
            <a:r>
              <a:rPr lang="en-US" sz="2800" dirty="0" smtClean="0"/>
              <a:t>WHERE </a:t>
            </a:r>
            <a:r>
              <a:rPr lang="en-US" sz="2800" i="1" dirty="0" err="1" smtClean="0"/>
              <a:t>some_column</a:t>
            </a:r>
            <a:r>
              <a:rPr lang="en-US" sz="2800" dirty="0" smtClean="0"/>
              <a:t>=</a:t>
            </a:r>
            <a:r>
              <a:rPr lang="en-US" sz="2800" i="1" dirty="0" err="1" smtClean="0"/>
              <a:t>some_value</a:t>
            </a:r>
            <a:r>
              <a:rPr lang="en-US" sz="2800" dirty="0" smtClean="0"/>
              <a:t>;</a:t>
            </a:r>
          </a:p>
          <a:p>
            <a:endParaRPr lang="en-US" sz="2800" dirty="0" smtClean="0"/>
          </a:p>
          <a:p>
            <a:r>
              <a:rPr lang="en-US" sz="2800" dirty="0" smtClean="0"/>
              <a:t>DELETE FROM Customers</a:t>
            </a:r>
            <a:br>
              <a:rPr lang="en-US" sz="2800" dirty="0" smtClean="0"/>
            </a:br>
            <a:r>
              <a:rPr lang="en-US" sz="2800" dirty="0" smtClean="0"/>
              <a:t>WHERE </a:t>
            </a:r>
            <a:r>
              <a:rPr lang="en-US" sz="2800" dirty="0" err="1" smtClean="0"/>
              <a:t>CustomerName</a:t>
            </a:r>
            <a:r>
              <a:rPr lang="en-US" sz="2800" dirty="0" smtClean="0"/>
              <a:t>='</a:t>
            </a:r>
            <a:r>
              <a:rPr lang="en-US" sz="2800" dirty="0" err="1" smtClean="0"/>
              <a:t>Arun</a:t>
            </a:r>
            <a:r>
              <a:rPr lang="en-US" sz="2800" dirty="0" smtClean="0"/>
              <a:t>' AND </a:t>
            </a:r>
            <a:r>
              <a:rPr lang="en-US" sz="2800" dirty="0" err="1" smtClean="0"/>
              <a:t>ContactName</a:t>
            </a:r>
            <a:r>
              <a:rPr lang="en-US" sz="2800" dirty="0" smtClean="0"/>
              <a:t>=‘Raj';</a:t>
            </a:r>
          </a:p>
          <a:p>
            <a:endParaRPr lang="en-US" sz="2800" dirty="0" smtClean="0"/>
          </a:p>
          <a:p>
            <a:endParaRPr lang="en-US" sz="2800" dirty="0" smtClean="0"/>
          </a:p>
          <a:p>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8763000" cy="4832092"/>
          </a:xfrm>
          <a:prstGeom prst="rect">
            <a:avLst/>
          </a:prstGeom>
          <a:noFill/>
        </p:spPr>
        <p:txBody>
          <a:bodyPr wrap="square" rtlCol="0">
            <a:spAutoFit/>
          </a:bodyPr>
          <a:lstStyle/>
          <a:p>
            <a:r>
              <a:rPr lang="en-US" sz="2800" b="1" dirty="0" smtClean="0">
                <a:solidFill>
                  <a:srgbClr val="00B050"/>
                </a:solidFill>
              </a:rPr>
              <a:t>Delete All Data</a:t>
            </a:r>
          </a:p>
          <a:p>
            <a:r>
              <a:rPr lang="en-US" sz="2800" dirty="0" smtClean="0"/>
              <a:t>It is possible to delete all rows in a table without deleting the table. This means that the table structure, attributes, and indexes will be intact:</a:t>
            </a:r>
          </a:p>
          <a:p>
            <a:endParaRPr lang="en-US" sz="2800" dirty="0" smtClean="0"/>
          </a:p>
          <a:p>
            <a:r>
              <a:rPr lang="en-US" sz="2800" dirty="0" smtClean="0"/>
              <a:t>DELETE FROM </a:t>
            </a:r>
            <a:r>
              <a:rPr lang="en-US" sz="2800" i="1" dirty="0" err="1" smtClean="0"/>
              <a:t>table_name</a:t>
            </a:r>
            <a:r>
              <a:rPr lang="en-US" sz="2800" dirty="0" smtClean="0"/>
              <a:t>;</a:t>
            </a:r>
            <a:br>
              <a:rPr lang="en-US" sz="2800" dirty="0" smtClean="0"/>
            </a:br>
            <a:r>
              <a:rPr lang="en-US" sz="2800" dirty="0" smtClean="0"/>
              <a:t/>
            </a:r>
            <a:br>
              <a:rPr lang="en-US" sz="2800" dirty="0" smtClean="0"/>
            </a:br>
            <a:r>
              <a:rPr lang="en-US" sz="2800" dirty="0" smtClean="0"/>
              <a:t>or</a:t>
            </a:r>
            <a:br>
              <a:rPr lang="en-US" sz="2800" dirty="0" smtClean="0"/>
            </a:br>
            <a:r>
              <a:rPr lang="en-US" sz="2800" dirty="0" smtClean="0"/>
              <a:t/>
            </a:r>
            <a:br>
              <a:rPr lang="en-US" sz="2800" dirty="0" smtClean="0"/>
            </a:br>
            <a:r>
              <a:rPr lang="en-US" sz="2800" dirty="0" smtClean="0"/>
              <a:t>DELETE * FROM </a:t>
            </a:r>
            <a:r>
              <a:rPr lang="en-US" sz="2800" i="1" dirty="0" err="1" smtClean="0"/>
              <a:t>table_name</a:t>
            </a:r>
            <a:r>
              <a:rPr lang="en-US" sz="2800" dirty="0" smtClean="0"/>
              <a:t>;</a:t>
            </a:r>
          </a:p>
          <a:p>
            <a:endParaRPr lang="en-US" sz="2800" dirty="0"/>
          </a:p>
        </p:txBody>
      </p:sp>
    </p:spTree>
    <p:extLst>
      <p:ext uri="{BB962C8B-B14F-4D97-AF65-F5344CB8AC3E}">
        <p14:creationId xmlns:p14="http://schemas.microsoft.com/office/powerpoint/2010/main" val="41574260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52400"/>
            <a:ext cx="8686800" cy="954107"/>
          </a:xfrm>
          <a:prstGeom prst="rect">
            <a:avLst/>
          </a:prstGeom>
          <a:noFill/>
        </p:spPr>
        <p:txBody>
          <a:bodyPr wrap="square" rtlCol="0">
            <a:spAutoFit/>
          </a:bodyPr>
          <a:lstStyle/>
          <a:p>
            <a:endParaRPr lang="en-US" sz="2800" b="1" dirty="0" smtClean="0"/>
          </a:p>
          <a:p>
            <a:endParaRPr lang="en-US" sz="2800" b="1" dirty="0" smtClean="0"/>
          </a:p>
        </p:txBody>
      </p:sp>
      <p:sp>
        <p:nvSpPr>
          <p:cNvPr id="4" name="TextBox 3"/>
          <p:cNvSpPr txBox="1"/>
          <p:nvPr/>
        </p:nvSpPr>
        <p:spPr>
          <a:xfrm>
            <a:off x="304800" y="381000"/>
            <a:ext cx="8229600" cy="6186309"/>
          </a:xfrm>
          <a:prstGeom prst="rect">
            <a:avLst/>
          </a:prstGeom>
          <a:noFill/>
        </p:spPr>
        <p:txBody>
          <a:bodyPr wrap="square" rtlCol="0">
            <a:spAutoFit/>
          </a:bodyPr>
          <a:lstStyle/>
          <a:p>
            <a:r>
              <a:rPr lang="en-US" b="1" dirty="0" smtClean="0">
                <a:solidFill>
                  <a:srgbClr val="00B050"/>
                </a:solidFill>
                <a:latin typeface="Times New Roman" pitchFamily="18" charset="0"/>
                <a:cs typeface="Times New Roman" pitchFamily="18" charset="0"/>
              </a:rPr>
              <a:t>The SQL WHERE Clause</a:t>
            </a:r>
            <a:r>
              <a:rPr lang="en-US" b="1"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The WHERE clause is used to extract only those records that fulfill a specified criterion.</a:t>
            </a:r>
          </a:p>
          <a:p>
            <a:endParaRPr lang="en-US" dirty="0" smtClean="0">
              <a:latin typeface="Times New Roman" pitchFamily="18" charset="0"/>
              <a:cs typeface="Times New Roman" pitchFamily="18" charset="0"/>
            </a:endParaRPr>
          </a:p>
          <a:p>
            <a:r>
              <a:rPr lang="en-US" b="1" dirty="0" smtClean="0">
                <a:solidFill>
                  <a:srgbClr val="00B050"/>
                </a:solidFill>
                <a:latin typeface="Times New Roman" pitchFamily="18" charset="0"/>
                <a:cs typeface="Times New Roman" pitchFamily="18" charset="0"/>
              </a:rPr>
              <a:t>SQL WHERE Syntax</a:t>
            </a:r>
          </a:p>
          <a:p>
            <a:r>
              <a:rPr lang="en-US" dirty="0" smtClean="0">
                <a:latin typeface="Times New Roman" pitchFamily="18" charset="0"/>
                <a:cs typeface="Times New Roman" pitchFamily="18" charset="0"/>
              </a:rPr>
              <a:t>SELECT </a:t>
            </a:r>
            <a:r>
              <a:rPr lang="en-US" i="1" dirty="0" err="1" smtClean="0">
                <a:latin typeface="Times New Roman" pitchFamily="18" charset="0"/>
                <a:cs typeface="Times New Roman" pitchFamily="18" charset="0"/>
              </a:rPr>
              <a:t>column_name</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column_name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FROM </a:t>
            </a:r>
            <a:r>
              <a:rPr lang="en-US" i="1"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WHERE </a:t>
            </a:r>
            <a:r>
              <a:rPr lang="en-US" i="1" dirty="0" err="1" smtClean="0">
                <a:latin typeface="Times New Roman" pitchFamily="18" charset="0"/>
                <a:cs typeface="Times New Roman" pitchFamily="18" charset="0"/>
              </a:rPr>
              <a:t>column_name</a:t>
            </a:r>
            <a:r>
              <a:rPr lang="en-US" i="1" dirty="0" smtClean="0">
                <a:latin typeface="Times New Roman" pitchFamily="18" charset="0"/>
                <a:cs typeface="Times New Roman" pitchFamily="18" charset="0"/>
              </a:rPr>
              <a:t> =operator value</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solidFill>
                  <a:srgbClr val="00B050"/>
                </a:solidFill>
                <a:latin typeface="Times New Roman" pitchFamily="18" charset="0"/>
                <a:cs typeface="Times New Roman" pitchFamily="18" charset="0"/>
              </a:rPr>
              <a:t>Example</a:t>
            </a:r>
          </a:p>
          <a:p>
            <a:r>
              <a:rPr lang="en-US" dirty="0" smtClean="0">
                <a:latin typeface="Times New Roman" pitchFamily="18" charset="0"/>
                <a:cs typeface="Times New Roman" pitchFamily="18" charset="0"/>
              </a:rPr>
              <a:t>SELECT * FROM Customers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WHERE Country=‘India';</a:t>
            </a:r>
          </a:p>
          <a:p>
            <a:endParaRPr lang="en-US" dirty="0" smtClean="0">
              <a:latin typeface="Times New Roman" pitchFamily="18" charset="0"/>
              <a:cs typeface="Times New Roman" pitchFamily="18" charset="0"/>
            </a:endParaRPr>
          </a:p>
          <a:p>
            <a:r>
              <a:rPr lang="en-US" b="1" dirty="0" smtClean="0">
                <a:solidFill>
                  <a:srgbClr val="00B050"/>
                </a:solidFill>
                <a:latin typeface="Times New Roman" pitchFamily="18" charset="0"/>
                <a:cs typeface="Times New Roman" pitchFamily="18" charset="0"/>
              </a:rPr>
              <a:t>Example</a:t>
            </a:r>
          </a:p>
          <a:p>
            <a:r>
              <a:rPr lang="en-US" dirty="0" smtClean="0">
                <a:latin typeface="Times New Roman" pitchFamily="18" charset="0"/>
                <a:cs typeface="Times New Roman" pitchFamily="18" charset="0"/>
              </a:rPr>
              <a:t>SELECT * FROM Customers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WHERE </a:t>
            </a:r>
            <a:r>
              <a:rPr lang="en-US" dirty="0" err="1" smtClean="0">
                <a:latin typeface="Times New Roman" pitchFamily="18" charset="0"/>
                <a:cs typeface="Times New Roman" pitchFamily="18" charset="0"/>
              </a:rPr>
              <a:t>CustomerID</a:t>
            </a:r>
            <a:r>
              <a:rPr lang="en-US" dirty="0" smtClean="0">
                <a:latin typeface="Times New Roman" pitchFamily="18" charset="0"/>
                <a:cs typeface="Times New Roman" pitchFamily="18" charset="0"/>
              </a:rPr>
              <a:t>=1;</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133018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52400"/>
            <a:ext cx="8686800" cy="954107"/>
          </a:xfrm>
          <a:prstGeom prst="rect">
            <a:avLst/>
          </a:prstGeom>
          <a:noFill/>
        </p:spPr>
        <p:txBody>
          <a:bodyPr wrap="square" rtlCol="0">
            <a:spAutoFit/>
          </a:bodyPr>
          <a:lstStyle/>
          <a:p>
            <a:endParaRPr lang="en-US" sz="2800" b="1" dirty="0" smtClean="0"/>
          </a:p>
          <a:p>
            <a:endParaRPr lang="en-US" sz="2800" b="1" dirty="0" smtClean="0"/>
          </a:p>
        </p:txBody>
      </p:sp>
      <p:sp>
        <p:nvSpPr>
          <p:cNvPr id="4" name="TextBox 3"/>
          <p:cNvSpPr txBox="1"/>
          <p:nvPr/>
        </p:nvSpPr>
        <p:spPr>
          <a:xfrm>
            <a:off x="228600" y="228600"/>
            <a:ext cx="8686800" cy="5355312"/>
          </a:xfrm>
          <a:prstGeom prst="rect">
            <a:avLst/>
          </a:prstGeom>
          <a:noFill/>
        </p:spPr>
        <p:txBody>
          <a:bodyPr wrap="square" rtlCol="0">
            <a:spAutoFit/>
          </a:bodyPr>
          <a:lstStyle/>
          <a:p>
            <a:r>
              <a:rPr lang="en-US" b="1" dirty="0" smtClean="0">
                <a:solidFill>
                  <a:srgbClr val="00B050"/>
                </a:solidFill>
                <a:latin typeface="Times New Roman" pitchFamily="18" charset="0"/>
                <a:cs typeface="Times New Roman" pitchFamily="18" charset="0"/>
              </a:rPr>
              <a:t>SQL LIKE Operator Examples</a:t>
            </a:r>
          </a:p>
          <a:p>
            <a:r>
              <a:rPr lang="en-US" dirty="0" smtClean="0">
                <a:latin typeface="Times New Roman" pitchFamily="18" charset="0"/>
                <a:cs typeface="Times New Roman" pitchFamily="18" charset="0"/>
              </a:rPr>
              <a:t>The following SQL statement selects all customers with a City starting with the letter "s".</a:t>
            </a:r>
          </a:p>
          <a:p>
            <a:endParaRPr lang="en-US" dirty="0" smtClean="0">
              <a:latin typeface="Times New Roman" pitchFamily="18" charset="0"/>
              <a:cs typeface="Times New Roman" pitchFamily="18" charset="0"/>
            </a:endParaRPr>
          </a:p>
          <a:p>
            <a:r>
              <a:rPr lang="en-US" b="1" dirty="0" smtClean="0">
                <a:solidFill>
                  <a:srgbClr val="00B050"/>
                </a:solidFill>
                <a:latin typeface="Times New Roman" pitchFamily="18" charset="0"/>
                <a:cs typeface="Times New Roman" pitchFamily="18" charset="0"/>
              </a:rPr>
              <a:t>Example</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SELECT * FROM Customers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WHERE City LIKE 's%'; </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following SQL statement selects all customers with a City ending with the letter "s":</a:t>
            </a:r>
          </a:p>
          <a:p>
            <a:endParaRPr lang="en-US" b="1" dirty="0" smtClean="0">
              <a:solidFill>
                <a:srgbClr val="00B050"/>
              </a:solidFill>
              <a:latin typeface="Times New Roman" pitchFamily="18" charset="0"/>
              <a:cs typeface="Times New Roman" pitchFamily="18" charset="0"/>
            </a:endParaRPr>
          </a:p>
          <a:p>
            <a:r>
              <a:rPr lang="en-US" b="1" dirty="0" smtClean="0">
                <a:solidFill>
                  <a:srgbClr val="00B050"/>
                </a:solidFill>
                <a:latin typeface="Times New Roman" pitchFamily="18" charset="0"/>
                <a:cs typeface="Times New Roman" pitchFamily="18" charset="0"/>
              </a:rPr>
              <a:t>Example</a:t>
            </a:r>
          </a:p>
          <a:p>
            <a:r>
              <a:rPr lang="en-US" dirty="0" smtClean="0">
                <a:latin typeface="Times New Roman" pitchFamily="18" charset="0"/>
                <a:cs typeface="Times New Roman" pitchFamily="18" charset="0"/>
              </a:rPr>
              <a:t>SELECT * FROM Customers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WHERE City LIKE '%s'; </a:t>
            </a:r>
          </a:p>
          <a:p>
            <a:endParaRPr lang="en-US" b="1" dirty="0" smtClean="0">
              <a:solidFill>
                <a:srgbClr val="00B050"/>
              </a:solidFill>
            </a:endParaRP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133018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52400"/>
            <a:ext cx="8686800" cy="954107"/>
          </a:xfrm>
          <a:prstGeom prst="rect">
            <a:avLst/>
          </a:prstGeom>
          <a:noFill/>
        </p:spPr>
        <p:txBody>
          <a:bodyPr wrap="square" rtlCol="0">
            <a:spAutoFit/>
          </a:bodyPr>
          <a:lstStyle/>
          <a:p>
            <a:endParaRPr lang="en-US" sz="2800" b="1" dirty="0" smtClean="0"/>
          </a:p>
          <a:p>
            <a:endParaRPr lang="en-US" sz="2800" b="1" dirty="0" smtClean="0"/>
          </a:p>
        </p:txBody>
      </p:sp>
      <p:sp>
        <p:nvSpPr>
          <p:cNvPr id="4" name="TextBox 3"/>
          <p:cNvSpPr txBox="1"/>
          <p:nvPr/>
        </p:nvSpPr>
        <p:spPr>
          <a:xfrm>
            <a:off x="304800" y="228600"/>
            <a:ext cx="8610600" cy="5970865"/>
          </a:xfrm>
          <a:prstGeom prst="rect">
            <a:avLst/>
          </a:prstGeom>
          <a:noFill/>
        </p:spPr>
        <p:txBody>
          <a:bodyPr wrap="square" rtlCol="0">
            <a:spAutoFit/>
          </a:bodyPr>
          <a:lstStyle/>
          <a:p>
            <a:r>
              <a:rPr lang="en-US" dirty="0" smtClean="0">
                <a:latin typeface="Times New Roman" pitchFamily="18" charset="0"/>
                <a:cs typeface="Times New Roman" pitchFamily="18" charset="0"/>
              </a:rPr>
              <a:t>The following SQL statement selects all customers with a Country containing the pattern "land":.</a:t>
            </a:r>
          </a:p>
          <a:p>
            <a:endParaRPr lang="en-US" dirty="0" smtClean="0">
              <a:latin typeface="Times New Roman" pitchFamily="18" charset="0"/>
              <a:cs typeface="Times New Roman" pitchFamily="18" charset="0"/>
            </a:endParaRPr>
          </a:p>
          <a:p>
            <a:r>
              <a:rPr lang="en-US" b="1" dirty="0" smtClean="0">
                <a:solidFill>
                  <a:srgbClr val="00B050"/>
                </a:solidFill>
                <a:latin typeface="Times New Roman" pitchFamily="18" charset="0"/>
                <a:cs typeface="Times New Roman" pitchFamily="18" charset="0"/>
              </a:rPr>
              <a:t>Example</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SELECT * FROM Customers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WHERE Country LIKE '%land%';</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Using the NOT keyword allows you to select records that do NOT match the pattern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following SQL statement selects all customers with Country NOT containing the pattern "land":</a:t>
            </a:r>
          </a:p>
          <a:p>
            <a:endParaRPr lang="en-US" dirty="0" smtClean="0">
              <a:latin typeface="Times New Roman" pitchFamily="18" charset="0"/>
              <a:cs typeface="Times New Roman" pitchFamily="18" charset="0"/>
            </a:endParaRPr>
          </a:p>
          <a:p>
            <a:r>
              <a:rPr lang="en-US" b="1" dirty="0" smtClean="0">
                <a:solidFill>
                  <a:srgbClr val="00B050"/>
                </a:solidFill>
                <a:latin typeface="Times New Roman" pitchFamily="18" charset="0"/>
                <a:cs typeface="Times New Roman" pitchFamily="18" charset="0"/>
              </a:rPr>
              <a:t>Example</a:t>
            </a:r>
          </a:p>
          <a:p>
            <a:r>
              <a:rPr lang="en-US" dirty="0" smtClean="0">
                <a:latin typeface="Times New Roman" pitchFamily="18" charset="0"/>
                <a:cs typeface="Times New Roman" pitchFamily="18" charset="0"/>
              </a:rPr>
              <a:t>SELECT * FROM Customers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WHERE Country NOT LIKE '%land%'; </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p>
          <a:p>
            <a:endParaRPr lang="en-US" dirty="0"/>
          </a:p>
        </p:txBody>
      </p:sp>
    </p:spTree>
    <p:extLst>
      <p:ext uri="{BB962C8B-B14F-4D97-AF65-F5344CB8AC3E}">
        <p14:creationId xmlns:p14="http://schemas.microsoft.com/office/powerpoint/2010/main" val="4013301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52400"/>
            <a:ext cx="8686800" cy="954107"/>
          </a:xfrm>
          <a:prstGeom prst="rect">
            <a:avLst/>
          </a:prstGeom>
          <a:noFill/>
        </p:spPr>
        <p:txBody>
          <a:bodyPr wrap="square" rtlCol="0">
            <a:spAutoFit/>
          </a:bodyPr>
          <a:lstStyle/>
          <a:p>
            <a:endParaRPr lang="en-US" sz="2800" b="1" dirty="0" smtClean="0"/>
          </a:p>
          <a:p>
            <a:endParaRPr lang="en-US" sz="2800" b="1" dirty="0" smtClean="0"/>
          </a:p>
        </p:txBody>
      </p:sp>
      <p:sp>
        <p:nvSpPr>
          <p:cNvPr id="4" name="TextBox 3"/>
          <p:cNvSpPr txBox="1"/>
          <p:nvPr/>
        </p:nvSpPr>
        <p:spPr>
          <a:xfrm>
            <a:off x="304800" y="228600"/>
            <a:ext cx="8610600" cy="7232749"/>
          </a:xfrm>
          <a:prstGeom prst="rect">
            <a:avLst/>
          </a:prstGeom>
          <a:noFill/>
        </p:spPr>
        <p:txBody>
          <a:bodyPr wrap="square" rtlCol="0">
            <a:spAutoFit/>
          </a:bodyPr>
          <a:lstStyle/>
          <a:p>
            <a:r>
              <a:rPr lang="en-US" sz="2000" b="1" dirty="0" smtClean="0">
                <a:solidFill>
                  <a:srgbClr val="00B050"/>
                </a:solidFill>
              </a:rPr>
              <a:t>Wildcard    Description </a:t>
            </a:r>
          </a:p>
          <a:p>
            <a:r>
              <a:rPr lang="en-US" sz="2000" dirty="0" smtClean="0"/>
              <a:t>%                 A substitute for zero or more characters </a:t>
            </a:r>
          </a:p>
          <a:p>
            <a:r>
              <a:rPr lang="en-US" sz="2000" dirty="0" smtClean="0"/>
              <a:t>_                  A substitute for a single character</a:t>
            </a:r>
          </a:p>
          <a:p>
            <a:r>
              <a:rPr lang="en-US" sz="2000" dirty="0" smtClean="0"/>
              <a:t>[^</a:t>
            </a:r>
            <a:r>
              <a:rPr lang="en-US" sz="2000" i="1" dirty="0" err="1" smtClean="0"/>
              <a:t>charlist</a:t>
            </a:r>
            <a:r>
              <a:rPr lang="en-US" sz="2000" dirty="0" smtClean="0"/>
              <a:t>]    Sets and ranges of characters to match [^</a:t>
            </a:r>
            <a:r>
              <a:rPr lang="en-US" sz="2000" i="1" dirty="0" err="1" smtClean="0"/>
              <a:t>charlist</a:t>
            </a:r>
            <a:r>
              <a:rPr lang="en-US" sz="2000" dirty="0" smtClean="0"/>
              <a:t>]</a:t>
            </a:r>
            <a:br>
              <a:rPr lang="en-US" sz="2000" dirty="0" smtClean="0"/>
            </a:br>
            <a:r>
              <a:rPr lang="en-US" sz="2000" dirty="0" smtClean="0"/>
              <a:t>or</a:t>
            </a:r>
            <a:br>
              <a:rPr lang="en-US" sz="2000" dirty="0" smtClean="0"/>
            </a:br>
            <a:r>
              <a:rPr lang="en-US" sz="2000" dirty="0" smtClean="0"/>
              <a:t>[!</a:t>
            </a:r>
            <a:r>
              <a:rPr lang="en-US" sz="2000" i="1" dirty="0" err="1" smtClean="0"/>
              <a:t>charlist</a:t>
            </a:r>
            <a:r>
              <a:rPr lang="en-US" sz="2000" dirty="0" smtClean="0"/>
              <a:t>]  Matches only a character NOT specified within the brackets</a:t>
            </a:r>
          </a:p>
          <a:p>
            <a:endParaRPr lang="en-US" sz="2000" dirty="0" smtClean="0"/>
          </a:p>
          <a:p>
            <a:r>
              <a:rPr lang="en-US" dirty="0" smtClean="0"/>
              <a:t>The following SQL statement selects all customers with a City starting with any character, followed by "</a:t>
            </a:r>
            <a:r>
              <a:rPr lang="en-US" dirty="0" err="1" smtClean="0"/>
              <a:t>erlin</a:t>
            </a:r>
            <a:r>
              <a:rPr lang="en-US" dirty="0" smtClean="0"/>
              <a:t>":</a:t>
            </a:r>
          </a:p>
          <a:p>
            <a:endParaRPr lang="en-US" dirty="0" smtClean="0"/>
          </a:p>
          <a:p>
            <a:r>
              <a:rPr lang="en-US" b="1" dirty="0" smtClean="0">
                <a:solidFill>
                  <a:srgbClr val="00B050"/>
                </a:solidFill>
              </a:rPr>
              <a:t>Example</a:t>
            </a:r>
          </a:p>
          <a:p>
            <a:r>
              <a:rPr lang="en-US" dirty="0" smtClean="0"/>
              <a:t>SELECT * FROM Customers</a:t>
            </a:r>
            <a:br>
              <a:rPr lang="en-US" dirty="0" smtClean="0"/>
            </a:br>
            <a:r>
              <a:rPr lang="en-US" dirty="0" smtClean="0"/>
              <a:t>WHERE City LIKE '_</a:t>
            </a:r>
            <a:r>
              <a:rPr lang="en-US" dirty="0" err="1" smtClean="0"/>
              <a:t>erlin</a:t>
            </a:r>
            <a:r>
              <a:rPr lang="en-US" dirty="0" smtClean="0"/>
              <a:t>'; </a:t>
            </a:r>
          </a:p>
          <a:p>
            <a:endParaRPr lang="en-US" dirty="0" smtClean="0"/>
          </a:p>
          <a:p>
            <a:r>
              <a:rPr lang="en-US" dirty="0" smtClean="0"/>
              <a:t>The following SQL statement selects all customers with a City starting with "b", "s", or "p":</a:t>
            </a:r>
          </a:p>
          <a:p>
            <a:endParaRPr lang="en-US" b="1" dirty="0" smtClean="0"/>
          </a:p>
          <a:p>
            <a:r>
              <a:rPr lang="en-US" b="1" dirty="0" smtClean="0">
                <a:solidFill>
                  <a:srgbClr val="00B050"/>
                </a:solidFill>
              </a:rPr>
              <a:t>Example</a:t>
            </a:r>
          </a:p>
          <a:p>
            <a:r>
              <a:rPr lang="en-US" dirty="0" smtClean="0"/>
              <a:t>SELECT * FROM Customers</a:t>
            </a:r>
            <a:br>
              <a:rPr lang="en-US" dirty="0" smtClean="0"/>
            </a:br>
            <a:r>
              <a:rPr lang="en-US" dirty="0" smtClean="0"/>
              <a:t>WHERE City LIKE '[</a:t>
            </a:r>
            <a:r>
              <a:rPr lang="en-US" dirty="0" err="1" smtClean="0"/>
              <a:t>bsp</a:t>
            </a: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13301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52400"/>
            <a:ext cx="8686800" cy="954107"/>
          </a:xfrm>
          <a:prstGeom prst="rect">
            <a:avLst/>
          </a:prstGeom>
          <a:noFill/>
        </p:spPr>
        <p:txBody>
          <a:bodyPr wrap="square" rtlCol="0">
            <a:spAutoFit/>
          </a:bodyPr>
          <a:lstStyle/>
          <a:p>
            <a:endParaRPr lang="en-US" sz="2800" b="1" dirty="0" smtClean="0"/>
          </a:p>
          <a:p>
            <a:endParaRPr lang="en-US" sz="2800" b="1" dirty="0" smtClean="0"/>
          </a:p>
        </p:txBody>
      </p:sp>
      <p:sp>
        <p:nvSpPr>
          <p:cNvPr id="4" name="TextBox 3"/>
          <p:cNvSpPr txBox="1"/>
          <p:nvPr/>
        </p:nvSpPr>
        <p:spPr>
          <a:xfrm>
            <a:off x="304800" y="228600"/>
            <a:ext cx="8610600" cy="7232749"/>
          </a:xfrm>
          <a:prstGeom prst="rect">
            <a:avLst/>
          </a:prstGeom>
          <a:noFill/>
        </p:spPr>
        <p:txBody>
          <a:bodyPr wrap="square" rtlCol="0">
            <a:spAutoFit/>
          </a:bodyPr>
          <a:lstStyle/>
          <a:p>
            <a:r>
              <a:rPr lang="en-US" sz="2000" b="1" dirty="0" smtClean="0">
                <a:solidFill>
                  <a:srgbClr val="00B050"/>
                </a:solidFill>
              </a:rPr>
              <a:t>Wildcard    Description </a:t>
            </a:r>
          </a:p>
          <a:p>
            <a:r>
              <a:rPr lang="en-US" sz="2000" dirty="0" smtClean="0"/>
              <a:t>%                 A substitute for zero or more characters </a:t>
            </a:r>
          </a:p>
          <a:p>
            <a:r>
              <a:rPr lang="en-US" sz="2000" dirty="0" smtClean="0"/>
              <a:t>_                  A substitute for a single character</a:t>
            </a:r>
          </a:p>
          <a:p>
            <a:r>
              <a:rPr lang="en-US" sz="2000" dirty="0" smtClean="0"/>
              <a:t>[^</a:t>
            </a:r>
            <a:r>
              <a:rPr lang="en-US" sz="2000" i="1" dirty="0" err="1" smtClean="0"/>
              <a:t>charlist</a:t>
            </a:r>
            <a:r>
              <a:rPr lang="en-US" sz="2000" dirty="0" smtClean="0"/>
              <a:t>]    Sets and ranges of characters to match [^</a:t>
            </a:r>
            <a:r>
              <a:rPr lang="en-US" sz="2000" i="1" dirty="0" err="1" smtClean="0"/>
              <a:t>charlist</a:t>
            </a:r>
            <a:r>
              <a:rPr lang="en-US" sz="2000" dirty="0" smtClean="0"/>
              <a:t>]</a:t>
            </a:r>
            <a:br>
              <a:rPr lang="en-US" sz="2000" dirty="0" smtClean="0"/>
            </a:br>
            <a:r>
              <a:rPr lang="en-US" sz="2000" dirty="0" smtClean="0"/>
              <a:t>or</a:t>
            </a:r>
            <a:br>
              <a:rPr lang="en-US" sz="2000" dirty="0" smtClean="0"/>
            </a:br>
            <a:r>
              <a:rPr lang="en-US" sz="2000" dirty="0" smtClean="0"/>
              <a:t>[!</a:t>
            </a:r>
            <a:r>
              <a:rPr lang="en-US" sz="2000" i="1" dirty="0" err="1" smtClean="0"/>
              <a:t>charlist</a:t>
            </a:r>
            <a:r>
              <a:rPr lang="en-US" sz="2000" dirty="0" smtClean="0"/>
              <a:t>]  Matches only a character NOT specified within the brackets</a:t>
            </a:r>
          </a:p>
          <a:p>
            <a:endParaRPr lang="en-US" sz="2000" dirty="0" smtClean="0"/>
          </a:p>
          <a:p>
            <a:r>
              <a:rPr lang="en-US" dirty="0" smtClean="0"/>
              <a:t>The following SQL statement selects all customers with a City starting with any character, followed by "</a:t>
            </a:r>
            <a:r>
              <a:rPr lang="en-US" dirty="0" err="1" smtClean="0"/>
              <a:t>erlin</a:t>
            </a:r>
            <a:r>
              <a:rPr lang="en-US" dirty="0" smtClean="0"/>
              <a:t>":</a:t>
            </a:r>
          </a:p>
          <a:p>
            <a:endParaRPr lang="en-US" dirty="0" smtClean="0"/>
          </a:p>
          <a:p>
            <a:r>
              <a:rPr lang="en-US" b="1" dirty="0" smtClean="0">
                <a:solidFill>
                  <a:srgbClr val="00B050"/>
                </a:solidFill>
              </a:rPr>
              <a:t>Example</a:t>
            </a:r>
          </a:p>
          <a:p>
            <a:r>
              <a:rPr lang="en-US" dirty="0" smtClean="0"/>
              <a:t>SELECT * FROM Customers</a:t>
            </a:r>
            <a:br>
              <a:rPr lang="en-US" dirty="0" smtClean="0"/>
            </a:br>
            <a:r>
              <a:rPr lang="en-US" dirty="0" smtClean="0"/>
              <a:t>WHERE City LIKE '_</a:t>
            </a:r>
            <a:r>
              <a:rPr lang="en-US" dirty="0" err="1" smtClean="0"/>
              <a:t>erlin</a:t>
            </a:r>
            <a:r>
              <a:rPr lang="en-US" dirty="0" smtClean="0"/>
              <a:t>'; </a:t>
            </a:r>
          </a:p>
          <a:p>
            <a:endParaRPr lang="en-US" dirty="0" smtClean="0"/>
          </a:p>
          <a:p>
            <a:r>
              <a:rPr lang="en-US" dirty="0" smtClean="0"/>
              <a:t>The following SQL statement selects all customers with a City starting with "b", "s", or "p":</a:t>
            </a:r>
          </a:p>
          <a:p>
            <a:endParaRPr lang="en-US" b="1" dirty="0" smtClean="0"/>
          </a:p>
          <a:p>
            <a:r>
              <a:rPr lang="en-US" b="1" dirty="0" smtClean="0">
                <a:solidFill>
                  <a:srgbClr val="00B050"/>
                </a:solidFill>
              </a:rPr>
              <a:t>Example</a:t>
            </a:r>
          </a:p>
          <a:p>
            <a:r>
              <a:rPr lang="en-US" dirty="0" smtClean="0"/>
              <a:t>SELECT * FROM Customers</a:t>
            </a:r>
            <a:br>
              <a:rPr lang="en-US" dirty="0" smtClean="0"/>
            </a:br>
            <a:r>
              <a:rPr lang="en-US" dirty="0" smtClean="0"/>
              <a:t>WHERE City LIKE '[</a:t>
            </a:r>
            <a:r>
              <a:rPr lang="en-US" dirty="0" err="1" smtClean="0"/>
              <a:t>bsp</a:t>
            </a: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133018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52400"/>
            <a:ext cx="8686800" cy="954107"/>
          </a:xfrm>
          <a:prstGeom prst="rect">
            <a:avLst/>
          </a:prstGeom>
          <a:noFill/>
        </p:spPr>
        <p:txBody>
          <a:bodyPr wrap="square" rtlCol="0">
            <a:spAutoFit/>
          </a:bodyPr>
          <a:lstStyle/>
          <a:p>
            <a:endParaRPr lang="en-US" sz="2800" b="1" dirty="0" smtClean="0"/>
          </a:p>
          <a:p>
            <a:endParaRPr lang="en-US" sz="2800" b="1" dirty="0" smtClean="0"/>
          </a:p>
        </p:txBody>
      </p:sp>
      <p:sp>
        <p:nvSpPr>
          <p:cNvPr id="4" name="TextBox 3"/>
          <p:cNvSpPr txBox="1"/>
          <p:nvPr/>
        </p:nvSpPr>
        <p:spPr>
          <a:xfrm>
            <a:off x="304800" y="228600"/>
            <a:ext cx="8610600" cy="6186309"/>
          </a:xfrm>
          <a:prstGeom prst="rect">
            <a:avLst/>
          </a:prstGeom>
          <a:noFill/>
        </p:spPr>
        <p:txBody>
          <a:bodyPr wrap="square" rtlCol="0">
            <a:spAutoFit/>
          </a:bodyPr>
          <a:lstStyle/>
          <a:p>
            <a:r>
              <a:rPr lang="en-US" sz="2800" b="1" dirty="0" smtClean="0">
                <a:solidFill>
                  <a:srgbClr val="00B050"/>
                </a:solidFill>
              </a:rPr>
              <a:t>The SQL AND &amp; OR Operators</a:t>
            </a:r>
          </a:p>
          <a:p>
            <a:r>
              <a:rPr lang="en-US" sz="2000" dirty="0" smtClean="0"/>
              <a:t>The AND operator displays a record if both the first condition AND the second condition are true.</a:t>
            </a:r>
          </a:p>
          <a:p>
            <a:r>
              <a:rPr lang="en-US" sz="2000" dirty="0" smtClean="0"/>
              <a:t>The OR operator displays a record if either the first condition OR the second condition is true.</a:t>
            </a:r>
          </a:p>
          <a:p>
            <a:endParaRPr lang="en-US" dirty="0" smtClean="0"/>
          </a:p>
          <a:p>
            <a:r>
              <a:rPr lang="en-US" b="1" dirty="0" smtClean="0">
                <a:solidFill>
                  <a:srgbClr val="00B050"/>
                </a:solidFill>
              </a:rPr>
              <a:t>Example</a:t>
            </a:r>
            <a:endParaRPr lang="en-US" dirty="0" smtClean="0"/>
          </a:p>
          <a:p>
            <a:r>
              <a:rPr lang="en-US" dirty="0" smtClean="0"/>
              <a:t>SELECT * FROM Customers</a:t>
            </a:r>
            <a:br>
              <a:rPr lang="en-US" dirty="0" smtClean="0"/>
            </a:br>
            <a:r>
              <a:rPr lang="en-US" dirty="0" smtClean="0"/>
              <a:t>WHERE Country=‘India'</a:t>
            </a:r>
            <a:br>
              <a:rPr lang="en-US" dirty="0" smtClean="0"/>
            </a:br>
            <a:r>
              <a:rPr lang="en-US" dirty="0" smtClean="0"/>
              <a:t>AND City=‘</a:t>
            </a:r>
            <a:r>
              <a:rPr lang="en-US" dirty="0" err="1" smtClean="0"/>
              <a:t>Trichy</a:t>
            </a:r>
            <a:r>
              <a:rPr lang="en-US" dirty="0" smtClean="0"/>
              <a:t>';</a:t>
            </a:r>
            <a:endParaRPr lang="en-US" b="1" dirty="0" smtClean="0">
              <a:solidFill>
                <a:srgbClr val="00B050"/>
              </a:solidFill>
            </a:endParaRPr>
          </a:p>
          <a:p>
            <a:endParaRPr lang="en-US" dirty="0" smtClean="0"/>
          </a:p>
          <a:p>
            <a:r>
              <a:rPr lang="en-US" b="1" dirty="0" smtClean="0">
                <a:solidFill>
                  <a:srgbClr val="00B050"/>
                </a:solidFill>
              </a:rPr>
              <a:t>Example</a:t>
            </a:r>
          </a:p>
          <a:p>
            <a:r>
              <a:rPr lang="en-US" dirty="0" smtClean="0"/>
              <a:t>SELECT * FROM Customers</a:t>
            </a:r>
            <a:br>
              <a:rPr lang="en-US" dirty="0" smtClean="0"/>
            </a:br>
            <a:r>
              <a:rPr lang="en-US" dirty="0" smtClean="0"/>
              <a:t>WHERE Country=‘India'</a:t>
            </a:r>
            <a:br>
              <a:rPr lang="en-US" dirty="0" smtClean="0"/>
            </a:br>
            <a:r>
              <a:rPr lang="en-US" dirty="0" smtClean="0"/>
              <a:t>OR City=‘</a:t>
            </a:r>
            <a:r>
              <a:rPr lang="en-US" dirty="0" err="1" smtClean="0"/>
              <a:t>Trichy</a:t>
            </a:r>
            <a:r>
              <a:rPr lang="en-US" dirty="0" smtClean="0"/>
              <a:t>';</a:t>
            </a:r>
            <a:endParaRPr lang="en-US" b="1" dirty="0" smtClean="0">
              <a:solidFill>
                <a:srgbClr val="00B050"/>
              </a:solidFill>
            </a:endParaRP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133018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286750" cy="5872163"/>
          </a:xfrm>
        </p:spPr>
        <p:txBody>
          <a:bodyPr/>
          <a:lstStyle/>
          <a:p>
            <a:pPr>
              <a:buNone/>
            </a:pPr>
            <a:r>
              <a:rPr lang="en-US" b="1" dirty="0" smtClean="0">
                <a:solidFill>
                  <a:srgbClr val="00B050"/>
                </a:solidFill>
              </a:rPr>
              <a:t>IN Operator</a:t>
            </a:r>
          </a:p>
          <a:p>
            <a:pPr>
              <a:buNone/>
            </a:pPr>
            <a:r>
              <a:rPr lang="en-US" dirty="0" smtClean="0"/>
              <a:t>The following SQL statement selects all customers with a City of "Paris" </a:t>
            </a:r>
          </a:p>
          <a:p>
            <a:pPr>
              <a:buNone/>
            </a:pPr>
            <a:r>
              <a:rPr lang="en-US" dirty="0" smtClean="0"/>
              <a:t>or "London":</a:t>
            </a:r>
          </a:p>
          <a:p>
            <a:pPr>
              <a:buNone/>
            </a:pPr>
            <a:endParaRPr lang="en-US" dirty="0" smtClean="0"/>
          </a:p>
          <a:p>
            <a:pPr>
              <a:buNone/>
            </a:pPr>
            <a:r>
              <a:rPr lang="en-US" b="1" dirty="0" smtClean="0"/>
              <a:t>Example</a:t>
            </a:r>
          </a:p>
          <a:p>
            <a:pPr>
              <a:buNone/>
            </a:pPr>
            <a:r>
              <a:rPr lang="en-US" dirty="0" smtClean="0"/>
              <a:t>SELECT * FROM Customers WHERE City IN ('</a:t>
            </a:r>
            <a:r>
              <a:rPr lang="en-US" dirty="0" err="1" smtClean="0"/>
              <a:t>Paris','London</a:t>
            </a:r>
            <a:r>
              <a:rPr lang="en-US" dirty="0" smtClean="0"/>
              <a:t>');</a:t>
            </a:r>
          </a:p>
          <a:p>
            <a:pPr>
              <a:buNone/>
            </a:pPr>
            <a:endParaRPr lang="en-US" dirty="0" smtClean="0"/>
          </a:p>
          <a:p>
            <a:pPr>
              <a:buNone/>
            </a:pPr>
            <a:r>
              <a:rPr lang="en-US" b="1" dirty="0" smtClean="0">
                <a:solidFill>
                  <a:srgbClr val="00B050"/>
                </a:solidFill>
              </a:rPr>
              <a:t>BETWEEN Operator Example</a:t>
            </a:r>
          </a:p>
          <a:p>
            <a:pPr>
              <a:buNone/>
            </a:pPr>
            <a:r>
              <a:rPr lang="en-US" dirty="0" smtClean="0"/>
              <a:t>The following SQL statement selects all products with a price BETWEEN </a:t>
            </a:r>
          </a:p>
          <a:p>
            <a:pPr>
              <a:buNone/>
            </a:pPr>
            <a:r>
              <a:rPr lang="en-US" dirty="0" smtClean="0"/>
              <a:t>10 and 20:</a:t>
            </a:r>
          </a:p>
          <a:p>
            <a:pPr>
              <a:buNone/>
            </a:pPr>
            <a:r>
              <a:rPr lang="en-US" b="1" dirty="0" smtClean="0"/>
              <a:t>Example</a:t>
            </a:r>
          </a:p>
          <a:p>
            <a:r>
              <a:rPr lang="en-US" dirty="0" smtClean="0"/>
              <a:t>SELECT * FROM Products WHERE Price BETWEEN 10 AND 20; </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52400"/>
            <a:ext cx="8686800" cy="954107"/>
          </a:xfrm>
          <a:prstGeom prst="rect">
            <a:avLst/>
          </a:prstGeom>
          <a:noFill/>
        </p:spPr>
        <p:txBody>
          <a:bodyPr wrap="square" rtlCol="0">
            <a:spAutoFit/>
          </a:bodyPr>
          <a:lstStyle/>
          <a:p>
            <a:endParaRPr lang="en-US" sz="2800" b="1" dirty="0" smtClean="0"/>
          </a:p>
          <a:p>
            <a:endParaRPr lang="en-US" sz="2800" b="1" dirty="0" smtClean="0"/>
          </a:p>
        </p:txBody>
      </p:sp>
      <p:sp>
        <p:nvSpPr>
          <p:cNvPr id="4" name="TextBox 3"/>
          <p:cNvSpPr txBox="1"/>
          <p:nvPr/>
        </p:nvSpPr>
        <p:spPr>
          <a:xfrm>
            <a:off x="152400" y="228600"/>
            <a:ext cx="8763000" cy="8371523"/>
          </a:xfrm>
          <a:prstGeom prst="rect">
            <a:avLst/>
          </a:prstGeom>
          <a:noFill/>
        </p:spPr>
        <p:txBody>
          <a:bodyPr wrap="square" rtlCol="0">
            <a:spAutoFit/>
          </a:bodyPr>
          <a:lstStyle/>
          <a:p>
            <a:r>
              <a:rPr lang="en-US" sz="2800" b="1" dirty="0" smtClean="0">
                <a:solidFill>
                  <a:srgbClr val="00B050"/>
                </a:solidFill>
              </a:rPr>
              <a:t>The SQL ORDER BY Keyword</a:t>
            </a:r>
          </a:p>
          <a:p>
            <a:r>
              <a:rPr lang="en-US" sz="2000" dirty="0" smtClean="0"/>
              <a:t>The ORDER BY keyword is used to sort the result-set by one or more columns.</a:t>
            </a:r>
          </a:p>
          <a:p>
            <a:r>
              <a:rPr lang="en-US" sz="2000" dirty="0" smtClean="0"/>
              <a:t>The ORDER BY keyword sorts the records in ascending order by default. To sort the records in a descending order, you can use the DESC keyword.</a:t>
            </a:r>
          </a:p>
          <a:p>
            <a:endParaRPr lang="en-US" dirty="0" smtClean="0"/>
          </a:p>
          <a:p>
            <a:r>
              <a:rPr lang="en-US" b="1" dirty="0" smtClean="0">
                <a:solidFill>
                  <a:srgbClr val="00B050"/>
                </a:solidFill>
              </a:rPr>
              <a:t>SQL ORDER BY Syntax</a:t>
            </a:r>
          </a:p>
          <a:p>
            <a:r>
              <a:rPr lang="en-US" dirty="0" smtClean="0"/>
              <a:t>SELECT </a:t>
            </a:r>
            <a:r>
              <a:rPr lang="en-US" i="1" dirty="0" err="1" smtClean="0"/>
              <a:t>column_name</a:t>
            </a:r>
            <a:r>
              <a:rPr lang="en-US" dirty="0" err="1" smtClean="0"/>
              <a:t>,</a:t>
            </a:r>
            <a:r>
              <a:rPr lang="en-US" i="1" dirty="0" err="1" smtClean="0"/>
              <a:t>column_name</a:t>
            </a:r>
            <a:r>
              <a:rPr lang="en-US" dirty="0" smtClean="0"/>
              <a:t/>
            </a:r>
            <a:br>
              <a:rPr lang="en-US" dirty="0" smtClean="0"/>
            </a:br>
            <a:r>
              <a:rPr lang="en-US" dirty="0" smtClean="0"/>
              <a:t>FROM </a:t>
            </a:r>
            <a:r>
              <a:rPr lang="en-US" i="1" dirty="0" err="1" smtClean="0"/>
              <a:t>table_name</a:t>
            </a:r>
            <a:r>
              <a:rPr lang="en-US" dirty="0" smtClean="0"/>
              <a:t/>
            </a:r>
            <a:br>
              <a:rPr lang="en-US" dirty="0" smtClean="0"/>
            </a:br>
            <a:r>
              <a:rPr lang="en-US" dirty="0" smtClean="0"/>
              <a:t>ORDER BY </a:t>
            </a:r>
            <a:r>
              <a:rPr lang="en-US" i="1" dirty="0" err="1" smtClean="0"/>
              <a:t>column_name</a:t>
            </a:r>
            <a:r>
              <a:rPr lang="en-US" dirty="0" err="1" smtClean="0"/>
              <a:t>,</a:t>
            </a:r>
            <a:r>
              <a:rPr lang="en-US" i="1" dirty="0" err="1" smtClean="0"/>
              <a:t>column_name</a:t>
            </a:r>
            <a:r>
              <a:rPr lang="en-US" dirty="0" smtClean="0"/>
              <a:t> ASC|DESC;</a:t>
            </a:r>
          </a:p>
          <a:p>
            <a:endParaRPr lang="en-US" dirty="0" smtClean="0"/>
          </a:p>
          <a:p>
            <a:r>
              <a:rPr lang="en-US" dirty="0" smtClean="0"/>
              <a:t>The following SQL statement selects all customers from the "Customers" table, sorted by the "Country" column:</a:t>
            </a:r>
          </a:p>
          <a:p>
            <a:r>
              <a:rPr lang="en-US" b="1" dirty="0" smtClean="0">
                <a:solidFill>
                  <a:srgbClr val="00B050"/>
                </a:solidFill>
              </a:rPr>
              <a:t>Example</a:t>
            </a:r>
          </a:p>
          <a:p>
            <a:r>
              <a:rPr lang="en-US" dirty="0" smtClean="0"/>
              <a:t>SELECT * FROM Customers</a:t>
            </a:r>
            <a:br>
              <a:rPr lang="en-US" dirty="0" smtClean="0"/>
            </a:br>
            <a:r>
              <a:rPr lang="en-US" dirty="0" smtClean="0"/>
              <a:t>ORDER BY Country; </a:t>
            </a:r>
          </a:p>
          <a:p>
            <a:endParaRPr lang="en-US" dirty="0" smtClean="0"/>
          </a:p>
          <a:p>
            <a:r>
              <a:rPr lang="en-US" b="1" dirty="0" smtClean="0">
                <a:solidFill>
                  <a:srgbClr val="00B050"/>
                </a:solidFill>
              </a:rPr>
              <a:t>ORDER BY DESC Example</a:t>
            </a:r>
          </a:p>
          <a:p>
            <a:r>
              <a:rPr lang="en-US" dirty="0" smtClean="0"/>
              <a:t>The following SQL statement selects all customers from the "Customers" table, sorted DESCENDING by the "Country" column:</a:t>
            </a:r>
          </a:p>
          <a:p>
            <a:r>
              <a:rPr lang="en-US" b="1" dirty="0" smtClean="0">
                <a:solidFill>
                  <a:srgbClr val="00B050"/>
                </a:solidFill>
              </a:rPr>
              <a:t>Example</a:t>
            </a:r>
          </a:p>
          <a:p>
            <a:r>
              <a:rPr lang="en-US" dirty="0" smtClean="0"/>
              <a:t>SELECT * FROM Customers</a:t>
            </a:r>
            <a:br>
              <a:rPr lang="en-US" dirty="0" smtClean="0"/>
            </a:br>
            <a:r>
              <a:rPr lang="en-US" dirty="0" smtClean="0"/>
              <a:t>ORDER BY Country DESC;</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13301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610600" cy="5795963"/>
          </a:xfrm>
        </p:spPr>
        <p:txBody>
          <a:bodyPr>
            <a:normAutofit/>
          </a:bodyPr>
          <a:lstStyle/>
          <a:p>
            <a:pPr>
              <a:buNone/>
            </a:pPr>
            <a:r>
              <a:rPr lang="en-US" i="1" dirty="0" smtClean="0"/>
              <a:t> </a:t>
            </a:r>
            <a:r>
              <a:rPr lang="en-US" sz="2800" b="1" dirty="0" smtClean="0">
                <a:solidFill>
                  <a:srgbClr val="00B050"/>
                </a:solidFill>
              </a:rPr>
              <a:t>What Can SQL do?</a:t>
            </a:r>
          </a:p>
          <a:p>
            <a:pPr>
              <a:buNone/>
            </a:pPr>
            <a:endParaRPr lang="en-US" sz="2800" b="1" dirty="0" smtClean="0">
              <a:solidFill>
                <a:srgbClr val="00B050"/>
              </a:solidFill>
            </a:endParaRPr>
          </a:p>
          <a:p>
            <a:r>
              <a:rPr lang="en-US" dirty="0" smtClean="0"/>
              <a:t>SQL can execute queries against a database</a:t>
            </a:r>
          </a:p>
          <a:p>
            <a:r>
              <a:rPr lang="en-US" dirty="0" smtClean="0"/>
              <a:t>SQL can retrieve data from a database</a:t>
            </a:r>
          </a:p>
          <a:p>
            <a:r>
              <a:rPr lang="en-US" dirty="0" smtClean="0"/>
              <a:t>SQL can insert records in a database</a:t>
            </a:r>
          </a:p>
          <a:p>
            <a:r>
              <a:rPr lang="en-US" dirty="0" smtClean="0"/>
              <a:t>SQL can update records in a database</a:t>
            </a:r>
          </a:p>
          <a:p>
            <a:r>
              <a:rPr lang="en-US" dirty="0" smtClean="0"/>
              <a:t>SQL can delete records from a database</a:t>
            </a:r>
          </a:p>
          <a:p>
            <a:r>
              <a:rPr lang="en-US" dirty="0" smtClean="0"/>
              <a:t>SQL can create new databases</a:t>
            </a:r>
          </a:p>
          <a:p>
            <a:r>
              <a:rPr lang="en-US" dirty="0" smtClean="0"/>
              <a:t>SQL can create new tables in a database</a:t>
            </a:r>
          </a:p>
          <a:p>
            <a:r>
              <a:rPr lang="en-US" dirty="0" smtClean="0"/>
              <a:t>SQL can create stored procedures in a database</a:t>
            </a:r>
          </a:p>
          <a:p>
            <a:r>
              <a:rPr lang="en-US" dirty="0" smtClean="0"/>
              <a:t>SQL can create views in a database</a:t>
            </a:r>
          </a:p>
          <a:p>
            <a:r>
              <a:rPr lang="en-US" dirty="0" smtClean="0"/>
              <a:t>SQL can set permissions on tables, procedures, and views</a:t>
            </a:r>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52400"/>
            <a:ext cx="8686800" cy="954107"/>
          </a:xfrm>
          <a:prstGeom prst="rect">
            <a:avLst/>
          </a:prstGeom>
          <a:noFill/>
        </p:spPr>
        <p:txBody>
          <a:bodyPr wrap="square" rtlCol="0">
            <a:spAutoFit/>
          </a:bodyPr>
          <a:lstStyle/>
          <a:p>
            <a:endParaRPr lang="en-US" sz="2800" b="1" dirty="0" smtClean="0"/>
          </a:p>
          <a:p>
            <a:endParaRPr lang="en-US" sz="2800" b="1" dirty="0" smtClean="0"/>
          </a:p>
        </p:txBody>
      </p:sp>
      <p:sp>
        <p:nvSpPr>
          <p:cNvPr id="4" name="TextBox 3"/>
          <p:cNvSpPr txBox="1"/>
          <p:nvPr/>
        </p:nvSpPr>
        <p:spPr>
          <a:xfrm>
            <a:off x="152400" y="0"/>
            <a:ext cx="8839200" cy="7294305"/>
          </a:xfrm>
          <a:prstGeom prst="rect">
            <a:avLst/>
          </a:prstGeom>
          <a:noFill/>
        </p:spPr>
        <p:txBody>
          <a:bodyPr wrap="square" rtlCol="0">
            <a:spAutoFit/>
          </a:bodyPr>
          <a:lstStyle/>
          <a:p>
            <a:r>
              <a:rPr lang="en-US" sz="2400" b="1" dirty="0" smtClean="0">
                <a:solidFill>
                  <a:srgbClr val="00B050"/>
                </a:solidFill>
              </a:rPr>
              <a:t>The ALTER TABLE Statement</a:t>
            </a:r>
          </a:p>
          <a:p>
            <a:r>
              <a:rPr lang="en-US" sz="2400" dirty="0" smtClean="0"/>
              <a:t>The ALTER TABLE statement is used to add, delete, or modify columns in an existing table.</a:t>
            </a:r>
          </a:p>
          <a:p>
            <a:endParaRPr lang="en-US" sz="2400" dirty="0" smtClean="0"/>
          </a:p>
          <a:p>
            <a:r>
              <a:rPr lang="en-US" sz="2400" b="1" dirty="0" smtClean="0">
                <a:solidFill>
                  <a:srgbClr val="00B050"/>
                </a:solidFill>
              </a:rPr>
              <a:t>SQL ALTER TABLE Syntax</a:t>
            </a:r>
          </a:p>
          <a:p>
            <a:r>
              <a:rPr lang="en-US" sz="2400" dirty="0" smtClean="0"/>
              <a:t>To add a column in a table, use the following syntax:</a:t>
            </a:r>
          </a:p>
          <a:p>
            <a:endParaRPr lang="en-US" sz="2400" dirty="0" smtClean="0"/>
          </a:p>
          <a:p>
            <a:r>
              <a:rPr lang="en-US" sz="2400" dirty="0" smtClean="0"/>
              <a:t>ALTER TABLE </a:t>
            </a:r>
            <a:r>
              <a:rPr lang="en-US" sz="2400" dirty="0" err="1" smtClean="0"/>
              <a:t>table_name</a:t>
            </a:r>
            <a:r>
              <a:rPr lang="en-US" sz="2400" dirty="0" smtClean="0"/>
              <a:t/>
            </a:r>
            <a:br>
              <a:rPr lang="en-US" sz="2400" dirty="0" smtClean="0"/>
            </a:br>
            <a:r>
              <a:rPr lang="en-US" sz="2400" dirty="0" smtClean="0"/>
              <a:t>ADD </a:t>
            </a:r>
            <a:r>
              <a:rPr lang="en-US" sz="2400" dirty="0" err="1" smtClean="0"/>
              <a:t>column_name</a:t>
            </a:r>
            <a:r>
              <a:rPr lang="en-US" sz="2400" dirty="0" smtClean="0"/>
              <a:t> </a:t>
            </a:r>
            <a:r>
              <a:rPr lang="en-US" sz="2400" dirty="0" err="1" smtClean="0"/>
              <a:t>datatype</a:t>
            </a:r>
            <a:endParaRPr lang="en-US" sz="2400" dirty="0" smtClean="0"/>
          </a:p>
          <a:p>
            <a:endParaRPr lang="en-US" sz="2400" dirty="0" smtClean="0"/>
          </a:p>
          <a:p>
            <a:r>
              <a:rPr lang="en-US" sz="2400" dirty="0" smtClean="0"/>
              <a:t>To delete a column in a table, use the following syntax (notice that some database systems don't allow deleting a column):</a:t>
            </a:r>
          </a:p>
          <a:p>
            <a:endParaRPr lang="en-US" sz="2400" dirty="0" smtClean="0"/>
          </a:p>
          <a:p>
            <a:r>
              <a:rPr lang="en-US" sz="2400" dirty="0" smtClean="0"/>
              <a:t>ALTER TABLE </a:t>
            </a:r>
            <a:r>
              <a:rPr lang="en-US" sz="2400" dirty="0" err="1" smtClean="0"/>
              <a:t>table_name</a:t>
            </a:r>
            <a:r>
              <a:rPr lang="en-US" sz="2400" dirty="0" smtClean="0"/>
              <a:t/>
            </a:r>
            <a:br>
              <a:rPr lang="en-US" sz="2400" dirty="0" smtClean="0"/>
            </a:br>
            <a:r>
              <a:rPr lang="en-US" sz="2400" dirty="0" smtClean="0"/>
              <a:t>DROP COLUMN </a:t>
            </a:r>
            <a:r>
              <a:rPr lang="en-US" sz="2400" dirty="0" err="1" smtClean="0"/>
              <a:t>column_name</a:t>
            </a:r>
            <a:endParaRPr lang="en-US" sz="2400"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133018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52400"/>
            <a:ext cx="8686800" cy="954107"/>
          </a:xfrm>
          <a:prstGeom prst="rect">
            <a:avLst/>
          </a:prstGeom>
          <a:noFill/>
        </p:spPr>
        <p:txBody>
          <a:bodyPr wrap="square" rtlCol="0">
            <a:spAutoFit/>
          </a:bodyPr>
          <a:lstStyle/>
          <a:p>
            <a:endParaRPr lang="en-US" sz="2800" b="1" dirty="0" smtClean="0"/>
          </a:p>
          <a:p>
            <a:endParaRPr lang="en-US" sz="2800" b="1" dirty="0" smtClean="0"/>
          </a:p>
        </p:txBody>
      </p:sp>
      <p:sp>
        <p:nvSpPr>
          <p:cNvPr id="4" name="TextBox 3"/>
          <p:cNvSpPr txBox="1"/>
          <p:nvPr/>
        </p:nvSpPr>
        <p:spPr>
          <a:xfrm>
            <a:off x="304800" y="381000"/>
            <a:ext cx="8229600" cy="3416320"/>
          </a:xfrm>
          <a:prstGeom prst="rect">
            <a:avLst/>
          </a:prstGeom>
          <a:noFill/>
        </p:spPr>
        <p:txBody>
          <a:bodyPr wrap="square" rtlCol="0">
            <a:spAutoFit/>
          </a:bodyPr>
          <a:lstStyle/>
          <a:p>
            <a:r>
              <a:rPr lang="en-US" sz="2400" b="1" dirty="0" smtClean="0">
                <a:solidFill>
                  <a:srgbClr val="00B050"/>
                </a:solidFill>
              </a:rPr>
              <a:t>The DROP TABLE Statement</a:t>
            </a:r>
          </a:p>
          <a:p>
            <a:r>
              <a:rPr lang="en-US" sz="2400" dirty="0" smtClean="0"/>
              <a:t>The DROP TABLE statement is used to delete a table.</a:t>
            </a:r>
          </a:p>
          <a:p>
            <a:endParaRPr lang="en-US" sz="2400" dirty="0" smtClean="0"/>
          </a:p>
          <a:p>
            <a:r>
              <a:rPr lang="en-US" sz="2400" dirty="0" smtClean="0"/>
              <a:t>DROP TABLE </a:t>
            </a:r>
            <a:r>
              <a:rPr lang="en-US" sz="2400" dirty="0" err="1" smtClean="0"/>
              <a:t>table_name</a:t>
            </a:r>
            <a:endParaRPr lang="en-US" sz="2400" dirty="0" smtClean="0"/>
          </a:p>
          <a:p>
            <a:r>
              <a:rPr lang="en-US" sz="2400" dirty="0" smtClean="0">
                <a:solidFill>
                  <a:srgbClr val="00B050"/>
                </a:solidFill>
              </a:rPr>
              <a:t/>
            </a:r>
            <a:br>
              <a:rPr lang="en-US" sz="2400" dirty="0" smtClean="0">
                <a:solidFill>
                  <a:srgbClr val="00B050"/>
                </a:solidFill>
              </a:rPr>
            </a:br>
            <a:r>
              <a:rPr lang="en-US" sz="2400" b="1" dirty="0" smtClean="0">
                <a:solidFill>
                  <a:srgbClr val="00B050"/>
                </a:solidFill>
              </a:rPr>
              <a:t>The DROP DATABASE Statement</a:t>
            </a:r>
          </a:p>
          <a:p>
            <a:r>
              <a:rPr lang="en-US" sz="2400" dirty="0" smtClean="0"/>
              <a:t>The DROP DATABASE statement is used to delete a database.</a:t>
            </a:r>
          </a:p>
          <a:p>
            <a:endParaRPr lang="en-US" sz="2400" dirty="0" smtClean="0"/>
          </a:p>
          <a:p>
            <a:r>
              <a:rPr lang="en-US" sz="2400" dirty="0" smtClean="0"/>
              <a:t>DROP DATABASE </a:t>
            </a:r>
            <a:r>
              <a:rPr lang="en-US" sz="2400" dirty="0" err="1" smtClean="0"/>
              <a:t>database_name</a:t>
            </a:r>
            <a:endParaRPr lang="en-US" sz="2400" dirty="0"/>
          </a:p>
        </p:txBody>
      </p:sp>
    </p:spTree>
    <p:extLst>
      <p:ext uri="{BB962C8B-B14F-4D97-AF65-F5344CB8AC3E}">
        <p14:creationId xmlns:p14="http://schemas.microsoft.com/office/powerpoint/2010/main" val="40133018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448550" cy="930274"/>
          </a:xfrm>
        </p:spPr>
        <p:txBody>
          <a:bodyPr>
            <a:normAutofit/>
          </a:bodyPr>
          <a:lstStyle/>
          <a:p>
            <a:r>
              <a:rPr lang="en-US" sz="2800" b="1" dirty="0" smtClean="0">
                <a:solidFill>
                  <a:srgbClr val="00B050"/>
                </a:solidFill>
                <a:latin typeface="Times New Roman" pitchFamily="18" charset="0"/>
                <a:cs typeface="Times New Roman" pitchFamily="18" charset="0"/>
              </a:rPr>
              <a:t>Joins</a:t>
            </a:r>
            <a:endParaRPr lang="en-US" sz="2800" b="1"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990600"/>
            <a:ext cx="8382000" cy="5181600"/>
          </a:xfrm>
        </p:spPr>
        <p:txBody>
          <a:bodyPr>
            <a:noAutofit/>
          </a:bodyPr>
          <a:lstStyle/>
          <a:p>
            <a:r>
              <a:rPr lang="en-US" sz="2000" dirty="0" smtClean="0">
                <a:latin typeface="Times New Roman" pitchFamily="18" charset="0"/>
                <a:cs typeface="Times New Roman" pitchFamily="18" charset="0"/>
              </a:rPr>
              <a:t>INNER JOIN: returns rows when there is a match in both tables.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LEFT JOIN: returns all rows from the left table, even if there are no matches in the right table.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RIGHT JOIN: returns all rows from the right table, even if there are no matches in the left table.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FULL JOIN: returns rows when there is a match in one of the tables.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SELF JOIN: is used to join a table to itself as if the table were two tables, temporarily renaming at least one table in the SQL statement.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CARTESIAN JOIN: returns the Cartesian product of the sets of records from the two or more joined tables.</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534400" cy="6096000"/>
          </a:xfrm>
        </p:spPr>
        <p:txBody>
          <a:bodyPr>
            <a:noAutofit/>
          </a:bodyPr>
          <a:lstStyle/>
          <a:p>
            <a:pPr>
              <a:buNone/>
            </a:pPr>
            <a:r>
              <a:rPr lang="en-US" sz="1800" b="1" dirty="0" smtClean="0">
                <a:solidFill>
                  <a:srgbClr val="00B050"/>
                </a:solidFill>
                <a:latin typeface="Times New Roman" pitchFamily="18" charset="0"/>
                <a:cs typeface="Times New Roman" pitchFamily="18" charset="0"/>
              </a:rPr>
              <a:t>SQL  LEFT JOIN</a:t>
            </a:r>
          </a:p>
          <a:p>
            <a:pPr>
              <a:buNone/>
            </a:pPr>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The SQL  LEFT JOIN returns all rows from the left table, even if there are no matches in </a:t>
            </a:r>
          </a:p>
          <a:p>
            <a:pPr algn="just">
              <a:buNone/>
            </a:pPr>
            <a:r>
              <a:rPr lang="en-US" sz="1800" dirty="0" smtClean="0">
                <a:latin typeface="Times New Roman" pitchFamily="18" charset="0"/>
                <a:cs typeface="Times New Roman" pitchFamily="18" charset="0"/>
              </a:rPr>
              <a:t>the right table. </a:t>
            </a:r>
          </a:p>
          <a:p>
            <a:pPr algn="just">
              <a:buNone/>
            </a:pPr>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This means that a left join returns all the values from the left table, plus matched </a:t>
            </a:r>
          </a:p>
          <a:p>
            <a:pPr algn="just">
              <a:buNone/>
            </a:pPr>
            <a:r>
              <a:rPr lang="en-US" sz="1800" dirty="0" smtClean="0">
                <a:latin typeface="Times New Roman" pitchFamily="18" charset="0"/>
                <a:cs typeface="Times New Roman" pitchFamily="18" charset="0"/>
              </a:rPr>
              <a:t>values from the right table or NULL in case of no matching join predicate.</a:t>
            </a:r>
          </a:p>
          <a:p>
            <a:pPr>
              <a:buNone/>
            </a:pPr>
            <a:endParaRPr lang="en-US" sz="1800"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Syntax:</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The basic syntax of LEFT JOIN is as follows:</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SELECT table1.column1, table2.column2...</a:t>
            </a:r>
          </a:p>
          <a:p>
            <a:pPr>
              <a:buNone/>
            </a:pPr>
            <a:r>
              <a:rPr lang="en-US" sz="1800" dirty="0" smtClean="0">
                <a:latin typeface="Times New Roman" pitchFamily="18" charset="0"/>
                <a:cs typeface="Times New Roman" pitchFamily="18" charset="0"/>
              </a:rPr>
              <a:t>FROM table1</a:t>
            </a:r>
          </a:p>
          <a:p>
            <a:pPr>
              <a:buNone/>
            </a:pPr>
            <a:r>
              <a:rPr lang="en-US" sz="1800" dirty="0" smtClean="0">
                <a:latin typeface="Times New Roman" pitchFamily="18" charset="0"/>
                <a:cs typeface="Times New Roman" pitchFamily="18" charset="0"/>
              </a:rPr>
              <a:t>LEFT JOIN table2</a:t>
            </a:r>
          </a:p>
          <a:p>
            <a:pPr>
              <a:buNone/>
            </a:pPr>
            <a:r>
              <a:rPr lang="en-US" sz="1800" dirty="0" smtClean="0">
                <a:latin typeface="Times New Roman" pitchFamily="18" charset="0"/>
                <a:cs typeface="Times New Roman" pitchFamily="18" charset="0"/>
              </a:rPr>
              <a:t>ON table1.common_field = table2.common_field;</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134350" cy="5872163"/>
          </a:xfrm>
        </p:spPr>
        <p:txBody>
          <a:bodyPr/>
          <a:lstStyle/>
          <a:p>
            <a:pPr>
              <a:buNone/>
            </a:pPr>
            <a:endParaRPr lang="en-US" dirty="0" smtClean="0"/>
          </a:p>
          <a:p>
            <a:pPr>
              <a:buNone/>
            </a:pPr>
            <a:r>
              <a:rPr lang="en-US" sz="1800" dirty="0" smtClean="0">
                <a:latin typeface="Times New Roman" pitchFamily="18" charset="0"/>
                <a:cs typeface="Times New Roman" pitchFamily="18" charset="0"/>
              </a:rPr>
              <a:t>Consider the following two tables, (a) CUSTOMERS table is as follows:</a:t>
            </a:r>
          </a:p>
          <a:p>
            <a:pPr>
              <a:buNone/>
            </a:pP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ID | NAME     | AGE | ADDRESS   | SALARY   |</a:t>
            </a:r>
          </a:p>
          <a:p>
            <a:pPr>
              <a:buNone/>
            </a:pP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1 | </a:t>
            </a:r>
            <a:r>
              <a:rPr lang="en-US" sz="1800" dirty="0" err="1" smtClean="0">
                <a:latin typeface="Times New Roman" pitchFamily="18" charset="0"/>
                <a:cs typeface="Times New Roman" pitchFamily="18" charset="0"/>
              </a:rPr>
              <a:t>Ramesh</a:t>
            </a:r>
            <a:r>
              <a:rPr lang="en-US" sz="1800" dirty="0" smtClean="0">
                <a:latin typeface="Times New Roman" pitchFamily="18" charset="0"/>
                <a:cs typeface="Times New Roman" pitchFamily="18" charset="0"/>
              </a:rPr>
              <a:t> |  32 | </a:t>
            </a:r>
            <a:r>
              <a:rPr lang="en-US" sz="1800" dirty="0" err="1" smtClean="0">
                <a:latin typeface="Times New Roman" pitchFamily="18" charset="0"/>
                <a:cs typeface="Times New Roman" pitchFamily="18" charset="0"/>
              </a:rPr>
              <a:t>Ahmedabad</a:t>
            </a:r>
            <a:r>
              <a:rPr lang="en-US" sz="1800" dirty="0" smtClean="0">
                <a:latin typeface="Times New Roman" pitchFamily="18" charset="0"/>
                <a:cs typeface="Times New Roman" pitchFamily="18" charset="0"/>
              </a:rPr>
              <a:t> |  2000.00 |</a:t>
            </a:r>
          </a:p>
          <a:p>
            <a:pPr>
              <a:buNone/>
            </a:pPr>
            <a:r>
              <a:rPr lang="en-US" sz="1800" dirty="0" smtClean="0">
                <a:latin typeface="Times New Roman" pitchFamily="18" charset="0"/>
                <a:cs typeface="Times New Roman" pitchFamily="18" charset="0"/>
              </a:rPr>
              <a:t>|  2 | </a:t>
            </a:r>
            <a:r>
              <a:rPr lang="en-US" sz="1800" dirty="0" err="1" smtClean="0">
                <a:latin typeface="Times New Roman" pitchFamily="18" charset="0"/>
                <a:cs typeface="Times New Roman" pitchFamily="18" charset="0"/>
              </a:rPr>
              <a:t>Khilan</a:t>
            </a:r>
            <a:r>
              <a:rPr lang="en-US" sz="1800" dirty="0" smtClean="0">
                <a:latin typeface="Times New Roman" pitchFamily="18" charset="0"/>
                <a:cs typeface="Times New Roman" pitchFamily="18" charset="0"/>
              </a:rPr>
              <a:t>    |  25 | Delhi              |  1500.00 |</a:t>
            </a:r>
          </a:p>
          <a:p>
            <a:pPr>
              <a:buNone/>
            </a:pPr>
            <a:r>
              <a:rPr lang="en-US" sz="1800" dirty="0" smtClean="0">
                <a:latin typeface="Times New Roman" pitchFamily="18" charset="0"/>
                <a:cs typeface="Times New Roman" pitchFamily="18" charset="0"/>
              </a:rPr>
              <a:t>|  3 | </a:t>
            </a:r>
            <a:r>
              <a:rPr lang="en-US" sz="1800" dirty="0" err="1" smtClean="0">
                <a:latin typeface="Times New Roman" pitchFamily="18" charset="0"/>
                <a:cs typeface="Times New Roman" pitchFamily="18" charset="0"/>
              </a:rPr>
              <a:t>kaushik</a:t>
            </a:r>
            <a:r>
              <a:rPr lang="en-US" sz="1800" dirty="0" smtClean="0">
                <a:latin typeface="Times New Roman" pitchFamily="18" charset="0"/>
                <a:cs typeface="Times New Roman" pitchFamily="18" charset="0"/>
              </a:rPr>
              <a:t>  |  23 | Kota              |  2000.00 |</a:t>
            </a:r>
          </a:p>
          <a:p>
            <a:pPr>
              <a:buNone/>
            </a:pPr>
            <a:r>
              <a:rPr lang="en-US" sz="1800" dirty="0" smtClean="0">
                <a:latin typeface="Times New Roman" pitchFamily="18" charset="0"/>
                <a:cs typeface="Times New Roman" pitchFamily="18" charset="0"/>
              </a:rPr>
              <a:t>|  4 | </a:t>
            </a:r>
            <a:r>
              <a:rPr lang="en-US" sz="1800" dirty="0" err="1" smtClean="0">
                <a:latin typeface="Times New Roman" pitchFamily="18" charset="0"/>
                <a:cs typeface="Times New Roman" pitchFamily="18" charset="0"/>
              </a:rPr>
              <a:t>Chaitali</a:t>
            </a:r>
            <a:r>
              <a:rPr lang="en-US" sz="1800" dirty="0" smtClean="0">
                <a:latin typeface="Times New Roman" pitchFamily="18" charset="0"/>
                <a:cs typeface="Times New Roman" pitchFamily="18" charset="0"/>
              </a:rPr>
              <a:t> |  25 | Mumbai        |  6500.00 |</a:t>
            </a:r>
          </a:p>
          <a:p>
            <a:pPr>
              <a:buNone/>
            </a:pPr>
            <a:r>
              <a:rPr lang="en-US" sz="1800" dirty="0" smtClean="0">
                <a:latin typeface="Times New Roman" pitchFamily="18" charset="0"/>
                <a:cs typeface="Times New Roman" pitchFamily="18" charset="0"/>
              </a:rPr>
              <a:t>|  5 | </a:t>
            </a:r>
            <a:r>
              <a:rPr lang="en-US" sz="1800" dirty="0" err="1" smtClean="0">
                <a:latin typeface="Times New Roman" pitchFamily="18" charset="0"/>
                <a:cs typeface="Times New Roman" pitchFamily="18" charset="0"/>
              </a:rPr>
              <a:t>Hardik</a:t>
            </a:r>
            <a:r>
              <a:rPr lang="en-US" sz="1800" dirty="0" smtClean="0">
                <a:latin typeface="Times New Roman" pitchFamily="18" charset="0"/>
                <a:cs typeface="Times New Roman" pitchFamily="18" charset="0"/>
              </a:rPr>
              <a:t>   |  27 | Bhopal          |  8500.00 |</a:t>
            </a:r>
          </a:p>
          <a:p>
            <a:pPr>
              <a:buNone/>
            </a:pPr>
            <a:r>
              <a:rPr lang="en-US" sz="1800" dirty="0" smtClean="0">
                <a:latin typeface="Times New Roman" pitchFamily="18" charset="0"/>
                <a:cs typeface="Times New Roman" pitchFamily="18" charset="0"/>
              </a:rPr>
              <a:t>|  6 | </a:t>
            </a:r>
            <a:r>
              <a:rPr lang="en-US" sz="1800" dirty="0" err="1" smtClean="0">
                <a:latin typeface="Times New Roman" pitchFamily="18" charset="0"/>
                <a:cs typeface="Times New Roman" pitchFamily="18" charset="0"/>
              </a:rPr>
              <a:t>Komal</a:t>
            </a:r>
            <a:r>
              <a:rPr lang="en-US" sz="1800" dirty="0" smtClean="0">
                <a:latin typeface="Times New Roman" pitchFamily="18" charset="0"/>
                <a:cs typeface="Times New Roman" pitchFamily="18" charset="0"/>
              </a:rPr>
              <a:t>    |  22 | MP               |  4500.00 |</a:t>
            </a:r>
          </a:p>
          <a:p>
            <a:pPr>
              <a:buNone/>
            </a:pPr>
            <a:r>
              <a:rPr lang="en-US" sz="1800" dirty="0" smtClean="0">
                <a:latin typeface="Times New Roman" pitchFamily="18" charset="0"/>
                <a:cs typeface="Times New Roman" pitchFamily="18" charset="0"/>
              </a:rPr>
              <a:t>|  7 | </a:t>
            </a:r>
            <a:r>
              <a:rPr lang="en-US" sz="1800" dirty="0" err="1" smtClean="0">
                <a:latin typeface="Times New Roman" pitchFamily="18" charset="0"/>
                <a:cs typeface="Times New Roman" pitchFamily="18" charset="0"/>
              </a:rPr>
              <a:t>Muffy</a:t>
            </a:r>
            <a:r>
              <a:rPr lang="en-US" sz="1800" dirty="0" smtClean="0">
                <a:latin typeface="Times New Roman" pitchFamily="18" charset="0"/>
                <a:cs typeface="Times New Roman" pitchFamily="18" charset="0"/>
              </a:rPr>
              <a:t>    |  24 | Indore          | 10000.00 |</a:t>
            </a:r>
          </a:p>
          <a:p>
            <a:pPr>
              <a:buNone/>
            </a:pP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134350" cy="5491163"/>
          </a:xfrm>
        </p:spPr>
        <p:txBody>
          <a:bodyPr/>
          <a:lstStyle/>
          <a:p>
            <a:pPr>
              <a:buNone/>
            </a:pPr>
            <a:endParaRPr lang="en-US" dirty="0" smtClean="0"/>
          </a:p>
          <a:p>
            <a:pPr>
              <a:buNone/>
            </a:pPr>
            <a:endParaRPr lang="en-US" dirty="0" smtClean="0"/>
          </a:p>
          <a:p>
            <a:pPr>
              <a:buNone/>
            </a:pPr>
            <a:r>
              <a:rPr lang="en-US" sz="1800" dirty="0" smtClean="0">
                <a:latin typeface="Times New Roman" pitchFamily="18" charset="0"/>
                <a:cs typeface="Times New Roman" pitchFamily="18" charset="0"/>
              </a:rPr>
              <a:t>(b) Another table is ORDERS as follows:</a:t>
            </a:r>
          </a:p>
          <a:p>
            <a:pPr>
              <a:buNone/>
            </a:pP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OID | DATE                            | CUSTOMER_ID | AMOUNT |</a:t>
            </a:r>
          </a:p>
          <a:p>
            <a:pPr>
              <a:buNone/>
            </a:pP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102 | 2009-10-08 00:00:00 |           3              |   3000 |</a:t>
            </a:r>
          </a:p>
          <a:p>
            <a:pPr>
              <a:buNone/>
            </a:pPr>
            <a:r>
              <a:rPr lang="en-US" sz="1800" dirty="0" smtClean="0">
                <a:latin typeface="Times New Roman" pitchFamily="18" charset="0"/>
                <a:cs typeface="Times New Roman" pitchFamily="18" charset="0"/>
              </a:rPr>
              <a:t>| 100 | 2009-10-08 00:00:00 |           3              |   1500 |</a:t>
            </a:r>
          </a:p>
          <a:p>
            <a:pPr>
              <a:buNone/>
            </a:pPr>
            <a:r>
              <a:rPr lang="en-US" sz="1800" dirty="0" smtClean="0">
                <a:latin typeface="Times New Roman" pitchFamily="18" charset="0"/>
                <a:cs typeface="Times New Roman" pitchFamily="18" charset="0"/>
              </a:rPr>
              <a:t>| 101 | 2009-11-20 00:00:00 |           2              |   1560 |</a:t>
            </a:r>
          </a:p>
          <a:p>
            <a:pPr>
              <a:buNone/>
            </a:pPr>
            <a:r>
              <a:rPr lang="en-US" sz="1800" dirty="0" smtClean="0">
                <a:latin typeface="Times New Roman" pitchFamily="18" charset="0"/>
                <a:cs typeface="Times New Roman" pitchFamily="18" charset="0"/>
              </a:rPr>
              <a:t>| 103 | 2008-05-20 00:00:00 |           4              |   2060 |</a:t>
            </a:r>
          </a:p>
          <a:p>
            <a:pPr>
              <a:buNone/>
            </a:pP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286750" cy="5719763"/>
          </a:xfrm>
        </p:spPr>
        <p:txBody>
          <a:bodyPr>
            <a:normAutofit/>
          </a:bodyPr>
          <a:lstStyle/>
          <a:p>
            <a:pPr>
              <a:buNone/>
            </a:pPr>
            <a:r>
              <a:rPr lang="en-US" sz="1800" dirty="0" smtClean="0">
                <a:latin typeface="Times New Roman" pitchFamily="18" charset="0"/>
                <a:cs typeface="Times New Roman" pitchFamily="18" charset="0"/>
              </a:rPr>
              <a:t>let us join these two tables using LEFT JOIN as follows:</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SQL&gt; SELECT  ID, NAME, AMOUNT, DATE</a:t>
            </a:r>
          </a:p>
          <a:p>
            <a:pPr>
              <a:buNone/>
            </a:pPr>
            <a:r>
              <a:rPr lang="en-US" sz="1800" dirty="0" smtClean="0">
                <a:latin typeface="Times New Roman" pitchFamily="18" charset="0"/>
                <a:cs typeface="Times New Roman" pitchFamily="18" charset="0"/>
              </a:rPr>
              <a:t>     FROM CUSTOMERS</a:t>
            </a:r>
          </a:p>
          <a:p>
            <a:pPr>
              <a:buNone/>
            </a:pPr>
            <a:r>
              <a:rPr lang="en-US" sz="1800" dirty="0" smtClean="0">
                <a:latin typeface="Times New Roman" pitchFamily="18" charset="0"/>
                <a:cs typeface="Times New Roman" pitchFamily="18" charset="0"/>
              </a:rPr>
              <a:t>     LEFT JOIN ORDERS</a:t>
            </a:r>
          </a:p>
          <a:p>
            <a:pPr>
              <a:buNone/>
            </a:pPr>
            <a:r>
              <a:rPr lang="en-US" sz="1800" dirty="0" smtClean="0">
                <a:latin typeface="Times New Roman" pitchFamily="18" charset="0"/>
                <a:cs typeface="Times New Roman" pitchFamily="18" charset="0"/>
              </a:rPr>
              <a:t>     ON CUSTOMERS.ID = ORDERS.CUSTOMER_ID;</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This would produce the following result:</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134350" cy="5872163"/>
          </a:xfrm>
        </p:spPr>
        <p:txBody>
          <a:bodyPr>
            <a:normAutofit/>
          </a:bodyPr>
          <a:lstStyle/>
          <a:p>
            <a:pPr>
              <a:buNone/>
            </a:pP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ID | NAME    | AMOUNT | DATE                |</a:t>
            </a:r>
          </a:p>
          <a:p>
            <a:pPr>
              <a:buNone/>
            </a:pP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1 | </a:t>
            </a:r>
            <a:r>
              <a:rPr lang="en-US" sz="1800" dirty="0" err="1" smtClean="0">
                <a:latin typeface="Times New Roman" pitchFamily="18" charset="0"/>
                <a:cs typeface="Times New Roman" pitchFamily="18" charset="0"/>
              </a:rPr>
              <a:t>Ramesh</a:t>
            </a:r>
            <a:r>
              <a:rPr lang="en-US" sz="1800" dirty="0" smtClean="0">
                <a:latin typeface="Times New Roman" pitchFamily="18" charset="0"/>
                <a:cs typeface="Times New Roman" pitchFamily="18" charset="0"/>
              </a:rPr>
              <a:t> |   NULL | NULL                |</a:t>
            </a:r>
          </a:p>
          <a:p>
            <a:pPr>
              <a:buNone/>
            </a:pPr>
            <a:r>
              <a:rPr lang="en-US" sz="1800" dirty="0" smtClean="0">
                <a:latin typeface="Times New Roman" pitchFamily="18" charset="0"/>
                <a:cs typeface="Times New Roman" pitchFamily="18" charset="0"/>
              </a:rPr>
              <a:t>|  2 | </a:t>
            </a:r>
            <a:r>
              <a:rPr lang="en-US" sz="1800" dirty="0" err="1" smtClean="0">
                <a:latin typeface="Times New Roman" pitchFamily="18" charset="0"/>
                <a:cs typeface="Times New Roman" pitchFamily="18" charset="0"/>
              </a:rPr>
              <a:t>Khilan</a:t>
            </a:r>
            <a:r>
              <a:rPr lang="en-US" sz="1800" dirty="0" smtClean="0">
                <a:latin typeface="Times New Roman" pitchFamily="18" charset="0"/>
                <a:cs typeface="Times New Roman" pitchFamily="18" charset="0"/>
              </a:rPr>
              <a:t>    |   1560 | 2009-11-20 00:00:00 |</a:t>
            </a:r>
          </a:p>
          <a:p>
            <a:pPr>
              <a:buNone/>
            </a:pPr>
            <a:r>
              <a:rPr lang="en-US" sz="1800" dirty="0" smtClean="0">
                <a:latin typeface="Times New Roman" pitchFamily="18" charset="0"/>
                <a:cs typeface="Times New Roman" pitchFamily="18" charset="0"/>
              </a:rPr>
              <a:t>|  3 | </a:t>
            </a:r>
            <a:r>
              <a:rPr lang="en-US" sz="1800" dirty="0" err="1" smtClean="0">
                <a:latin typeface="Times New Roman" pitchFamily="18" charset="0"/>
                <a:cs typeface="Times New Roman" pitchFamily="18" charset="0"/>
              </a:rPr>
              <a:t>kaushik</a:t>
            </a:r>
            <a:r>
              <a:rPr lang="en-US" sz="1800" dirty="0" smtClean="0">
                <a:latin typeface="Times New Roman" pitchFamily="18" charset="0"/>
                <a:cs typeface="Times New Roman" pitchFamily="18" charset="0"/>
              </a:rPr>
              <a:t>  |   3000 | 2009-10-08 00:00:00 |</a:t>
            </a:r>
          </a:p>
          <a:p>
            <a:pPr>
              <a:buNone/>
            </a:pPr>
            <a:r>
              <a:rPr lang="en-US" sz="1800" dirty="0" smtClean="0">
                <a:latin typeface="Times New Roman" pitchFamily="18" charset="0"/>
                <a:cs typeface="Times New Roman" pitchFamily="18" charset="0"/>
              </a:rPr>
              <a:t>|  3 | </a:t>
            </a:r>
            <a:r>
              <a:rPr lang="en-US" sz="1800" dirty="0" err="1" smtClean="0">
                <a:latin typeface="Times New Roman" pitchFamily="18" charset="0"/>
                <a:cs typeface="Times New Roman" pitchFamily="18" charset="0"/>
              </a:rPr>
              <a:t>kaushik</a:t>
            </a:r>
            <a:r>
              <a:rPr lang="en-US" sz="1800" dirty="0" smtClean="0">
                <a:latin typeface="Times New Roman" pitchFamily="18" charset="0"/>
                <a:cs typeface="Times New Roman" pitchFamily="18" charset="0"/>
              </a:rPr>
              <a:t>  |   1500 | 2009-10-08 00:00:00 |</a:t>
            </a:r>
          </a:p>
          <a:p>
            <a:pPr>
              <a:buNone/>
            </a:pPr>
            <a:r>
              <a:rPr lang="en-US" sz="1800" dirty="0" smtClean="0">
                <a:latin typeface="Times New Roman" pitchFamily="18" charset="0"/>
                <a:cs typeface="Times New Roman" pitchFamily="18" charset="0"/>
              </a:rPr>
              <a:t>|  4 | </a:t>
            </a:r>
            <a:r>
              <a:rPr lang="en-US" sz="1800" dirty="0" err="1" smtClean="0">
                <a:latin typeface="Times New Roman" pitchFamily="18" charset="0"/>
                <a:cs typeface="Times New Roman" pitchFamily="18" charset="0"/>
              </a:rPr>
              <a:t>Chaitali</a:t>
            </a:r>
            <a:r>
              <a:rPr lang="en-US" sz="1800" dirty="0" smtClean="0">
                <a:latin typeface="Times New Roman" pitchFamily="18" charset="0"/>
                <a:cs typeface="Times New Roman" pitchFamily="18" charset="0"/>
              </a:rPr>
              <a:t> |   2060 | 2008-05-20 00:00:00 |</a:t>
            </a:r>
          </a:p>
          <a:p>
            <a:pPr>
              <a:buNone/>
            </a:pPr>
            <a:r>
              <a:rPr lang="en-US" sz="1800" dirty="0" smtClean="0">
                <a:latin typeface="Times New Roman" pitchFamily="18" charset="0"/>
                <a:cs typeface="Times New Roman" pitchFamily="18" charset="0"/>
              </a:rPr>
              <a:t>|  5 | </a:t>
            </a:r>
            <a:r>
              <a:rPr lang="en-US" sz="1800" dirty="0" err="1" smtClean="0">
                <a:latin typeface="Times New Roman" pitchFamily="18" charset="0"/>
                <a:cs typeface="Times New Roman" pitchFamily="18" charset="0"/>
              </a:rPr>
              <a:t>Hardik</a:t>
            </a:r>
            <a:r>
              <a:rPr lang="en-US" sz="1800" dirty="0" smtClean="0">
                <a:latin typeface="Times New Roman" pitchFamily="18" charset="0"/>
                <a:cs typeface="Times New Roman" pitchFamily="18" charset="0"/>
              </a:rPr>
              <a:t>   |   NULL | NULL                |</a:t>
            </a:r>
          </a:p>
          <a:p>
            <a:pPr>
              <a:buNone/>
            </a:pPr>
            <a:r>
              <a:rPr lang="en-US" sz="1800" dirty="0" smtClean="0">
                <a:latin typeface="Times New Roman" pitchFamily="18" charset="0"/>
                <a:cs typeface="Times New Roman" pitchFamily="18" charset="0"/>
              </a:rPr>
              <a:t>|  6 | </a:t>
            </a:r>
            <a:r>
              <a:rPr lang="en-US" sz="1800" dirty="0" err="1" smtClean="0">
                <a:latin typeface="Times New Roman" pitchFamily="18" charset="0"/>
                <a:cs typeface="Times New Roman" pitchFamily="18" charset="0"/>
              </a:rPr>
              <a:t>Komal</a:t>
            </a:r>
            <a:r>
              <a:rPr lang="en-US" sz="1800" dirty="0" smtClean="0">
                <a:latin typeface="Times New Roman" pitchFamily="18" charset="0"/>
                <a:cs typeface="Times New Roman" pitchFamily="18" charset="0"/>
              </a:rPr>
              <a:t>    |   NULL | NULL                |</a:t>
            </a:r>
          </a:p>
          <a:p>
            <a:pPr>
              <a:buNone/>
            </a:pPr>
            <a:r>
              <a:rPr lang="en-US" sz="1800" dirty="0" smtClean="0">
                <a:latin typeface="Times New Roman" pitchFamily="18" charset="0"/>
                <a:cs typeface="Times New Roman" pitchFamily="18" charset="0"/>
              </a:rPr>
              <a:t>|  7 | </a:t>
            </a:r>
            <a:r>
              <a:rPr lang="en-US" sz="1800" dirty="0" err="1" smtClean="0">
                <a:latin typeface="Times New Roman" pitchFamily="18" charset="0"/>
                <a:cs typeface="Times New Roman" pitchFamily="18" charset="0"/>
              </a:rPr>
              <a:t>Muffy</a:t>
            </a:r>
            <a:r>
              <a:rPr lang="en-US" sz="1800" dirty="0" smtClean="0">
                <a:latin typeface="Times New Roman" pitchFamily="18" charset="0"/>
                <a:cs typeface="Times New Roman" pitchFamily="18" charset="0"/>
              </a:rPr>
              <a:t>    |   NULL | NULL                |</a:t>
            </a:r>
          </a:p>
          <a:p>
            <a:pPr>
              <a:buNone/>
            </a:pP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610600" cy="5872163"/>
          </a:xfrm>
        </p:spPr>
        <p:txBody>
          <a:bodyPr>
            <a:normAutofit/>
          </a:bodyPr>
          <a:lstStyle/>
          <a:p>
            <a:pPr>
              <a:buNone/>
            </a:pPr>
            <a:r>
              <a:rPr lang="en-US" sz="2000" b="1" dirty="0" smtClean="0">
                <a:solidFill>
                  <a:srgbClr val="00B050"/>
                </a:solidFill>
                <a:latin typeface="Times New Roman" pitchFamily="18" charset="0"/>
                <a:cs typeface="Times New Roman" pitchFamily="18" charset="0"/>
              </a:rPr>
              <a:t>  SQL Right Join</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The SQL Right Join returns all rows from the right table, even if there are no matches in the left table.</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This means that a right join returns all the values from the right table, plus matched values from the left table or NULL in  case of no matching join predicate.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286750" cy="5414963"/>
          </a:xfrm>
        </p:spPr>
        <p:txBody>
          <a:bodyPr/>
          <a:lstStyle/>
          <a:p>
            <a:pPr>
              <a:buNone/>
            </a:pPr>
            <a:endParaRPr lang="en-US" dirty="0" smtClean="0"/>
          </a:p>
          <a:p>
            <a:pPr>
              <a:buNone/>
            </a:pPr>
            <a:endParaRPr lang="en-US" dirty="0"/>
          </a:p>
        </p:txBody>
      </p:sp>
      <p:sp>
        <p:nvSpPr>
          <p:cNvPr id="4" name="TextBox 3"/>
          <p:cNvSpPr txBox="1"/>
          <p:nvPr/>
        </p:nvSpPr>
        <p:spPr>
          <a:xfrm>
            <a:off x="228600" y="304800"/>
            <a:ext cx="8077200" cy="4801314"/>
          </a:xfrm>
          <a:prstGeom prst="rect">
            <a:avLst/>
          </a:prstGeom>
          <a:noFill/>
        </p:spPr>
        <p:txBody>
          <a:bodyPr wrap="square" rtlCol="0">
            <a:spAutoFit/>
          </a:bodyPr>
          <a:lstStyle/>
          <a:p>
            <a:r>
              <a:rPr lang="en-US" dirty="0" smtClean="0">
                <a:latin typeface="Times New Roman" pitchFamily="18" charset="0"/>
                <a:cs typeface="Times New Roman" pitchFamily="18" charset="0"/>
              </a:rPr>
              <a:t>let us join these two tables using RIGHT JOIN as follows: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SQL&gt; SELECT  ID, NAME, AMOUNT, DATE</a:t>
            </a:r>
          </a:p>
          <a:p>
            <a:r>
              <a:rPr lang="en-US" dirty="0" smtClean="0">
                <a:latin typeface="Times New Roman" pitchFamily="18" charset="0"/>
                <a:cs typeface="Times New Roman" pitchFamily="18" charset="0"/>
              </a:rPr>
              <a:t>     FROM CUSTOMERS</a:t>
            </a:r>
          </a:p>
          <a:p>
            <a:r>
              <a:rPr lang="en-US" dirty="0" smtClean="0">
                <a:latin typeface="Times New Roman" pitchFamily="18" charset="0"/>
                <a:cs typeface="Times New Roman" pitchFamily="18" charset="0"/>
              </a:rPr>
              <a:t>     RIGHT JOIN ORDERS</a:t>
            </a:r>
          </a:p>
          <a:p>
            <a:r>
              <a:rPr lang="en-US" dirty="0" smtClean="0">
                <a:latin typeface="Times New Roman" pitchFamily="18" charset="0"/>
                <a:cs typeface="Times New Roman" pitchFamily="18" charset="0"/>
              </a:rPr>
              <a:t>     ON CUSTOMERS.ID = ORDERS.CUSTOMER_ID;</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would produce the following result: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ID   | NAME     | AMOUNT | DATE                            </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3 | </a:t>
            </a:r>
            <a:r>
              <a:rPr lang="en-US" dirty="0" err="1" smtClean="0">
                <a:latin typeface="Times New Roman" pitchFamily="18" charset="0"/>
                <a:cs typeface="Times New Roman" pitchFamily="18" charset="0"/>
              </a:rPr>
              <a:t>kaushik</a:t>
            </a:r>
            <a:r>
              <a:rPr lang="en-US" dirty="0" smtClean="0">
                <a:latin typeface="Times New Roman" pitchFamily="18" charset="0"/>
                <a:cs typeface="Times New Roman" pitchFamily="18" charset="0"/>
              </a:rPr>
              <a:t>  |   3000        | 2009-10-08 00:00:00 |</a:t>
            </a:r>
          </a:p>
          <a:p>
            <a:r>
              <a:rPr lang="en-US" dirty="0" smtClean="0">
                <a:latin typeface="Times New Roman" pitchFamily="18" charset="0"/>
                <a:cs typeface="Times New Roman" pitchFamily="18" charset="0"/>
              </a:rPr>
              <a:t>|    3 | </a:t>
            </a:r>
            <a:r>
              <a:rPr lang="en-US" dirty="0" err="1" smtClean="0">
                <a:latin typeface="Times New Roman" pitchFamily="18" charset="0"/>
                <a:cs typeface="Times New Roman" pitchFamily="18" charset="0"/>
              </a:rPr>
              <a:t>kaushik</a:t>
            </a:r>
            <a:r>
              <a:rPr lang="en-US" dirty="0" smtClean="0">
                <a:latin typeface="Times New Roman" pitchFamily="18" charset="0"/>
                <a:cs typeface="Times New Roman" pitchFamily="18" charset="0"/>
              </a:rPr>
              <a:t>  |   1500        | 2009-10-08 00:00:00 |</a:t>
            </a:r>
          </a:p>
          <a:p>
            <a:r>
              <a:rPr lang="en-US" dirty="0" smtClean="0">
                <a:latin typeface="Times New Roman" pitchFamily="18" charset="0"/>
                <a:cs typeface="Times New Roman" pitchFamily="18" charset="0"/>
              </a:rPr>
              <a:t>|    2 | </a:t>
            </a:r>
            <a:r>
              <a:rPr lang="en-US" dirty="0" err="1" smtClean="0">
                <a:latin typeface="Times New Roman" pitchFamily="18" charset="0"/>
                <a:cs typeface="Times New Roman" pitchFamily="18" charset="0"/>
              </a:rPr>
              <a:t>Khilan</a:t>
            </a:r>
            <a:r>
              <a:rPr lang="en-US" dirty="0" smtClean="0">
                <a:latin typeface="Times New Roman" pitchFamily="18" charset="0"/>
                <a:cs typeface="Times New Roman" pitchFamily="18" charset="0"/>
              </a:rPr>
              <a:t>    |   1560        | 2009-11-20 00:00:00 |</a:t>
            </a:r>
          </a:p>
          <a:p>
            <a:r>
              <a:rPr lang="en-US" dirty="0" smtClean="0">
                <a:latin typeface="Times New Roman" pitchFamily="18" charset="0"/>
                <a:cs typeface="Times New Roman" pitchFamily="18" charset="0"/>
              </a:rPr>
              <a:t>|    4 | </a:t>
            </a:r>
            <a:r>
              <a:rPr lang="en-US" dirty="0" err="1" smtClean="0">
                <a:latin typeface="Times New Roman" pitchFamily="18" charset="0"/>
                <a:cs typeface="Times New Roman" pitchFamily="18" charset="0"/>
              </a:rPr>
              <a:t>Chaitali</a:t>
            </a:r>
            <a:r>
              <a:rPr lang="en-US" dirty="0" smtClean="0">
                <a:latin typeface="Times New Roman" pitchFamily="18" charset="0"/>
                <a:cs typeface="Times New Roman" pitchFamily="18" charset="0"/>
              </a:rPr>
              <a:t>  |   2060        | 2008-05-20 00:00:00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362950" cy="4579938"/>
          </a:xfrm>
        </p:spPr>
        <p:txBody>
          <a:bodyPr/>
          <a:lstStyle/>
          <a:p>
            <a:pPr>
              <a:buNone/>
            </a:pPr>
            <a:r>
              <a:rPr lang="en-US" sz="2800" b="1" dirty="0" smtClean="0">
                <a:solidFill>
                  <a:srgbClr val="00B050"/>
                </a:solidFill>
              </a:rPr>
              <a:t>RDBMS</a:t>
            </a:r>
          </a:p>
          <a:p>
            <a:r>
              <a:rPr lang="en-US" dirty="0" smtClean="0"/>
              <a:t>RDBMS stands for Relational Database Management System.</a:t>
            </a:r>
          </a:p>
          <a:p>
            <a:r>
              <a:rPr lang="en-US" dirty="0" smtClean="0"/>
              <a:t>RDBMS is the basis for SQL, and for all modern database systems such as MS SQL Server, IBM DB2, Oracle, </a:t>
            </a:r>
            <a:r>
              <a:rPr lang="en-US" dirty="0" err="1" smtClean="0"/>
              <a:t>MySQL</a:t>
            </a:r>
            <a:r>
              <a:rPr lang="en-US" dirty="0" smtClean="0"/>
              <a:t>, and Microsoft Access.</a:t>
            </a:r>
          </a:p>
          <a:p>
            <a:r>
              <a:rPr lang="en-US" dirty="0" smtClean="0"/>
              <a:t>The data in RDBMS is stored in database objects called tables.</a:t>
            </a:r>
          </a:p>
          <a:p>
            <a:r>
              <a:rPr lang="en-US" dirty="0" smtClean="0"/>
              <a:t>A table is a collection of related data entries and it consists of columns and rows.</a:t>
            </a:r>
          </a:p>
          <a:p>
            <a:pPr algn="just">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458200" cy="5719763"/>
          </a:xfrm>
        </p:spPr>
        <p:txBody>
          <a:bodyPr>
            <a:normAutofit/>
          </a:bodyPr>
          <a:lstStyle/>
          <a:p>
            <a:pPr>
              <a:buNone/>
            </a:pPr>
            <a:r>
              <a:rPr lang="en-US" sz="1800" b="1" dirty="0" smtClean="0">
                <a:solidFill>
                  <a:srgbClr val="00B050"/>
                </a:solidFill>
                <a:latin typeface="Times New Roman" pitchFamily="18" charset="0"/>
                <a:cs typeface="Times New Roman" pitchFamily="18" charset="0"/>
              </a:rPr>
              <a:t>INNER JOIN: </a:t>
            </a:r>
            <a:r>
              <a:rPr lang="en-US" sz="1800" dirty="0" smtClean="0">
                <a:latin typeface="Times New Roman" pitchFamily="18" charset="0"/>
                <a:cs typeface="Times New Roman" pitchFamily="18" charset="0"/>
              </a:rPr>
              <a:t>returns rows when there is a match in both tables.</a:t>
            </a:r>
          </a:p>
          <a:p>
            <a:pPr>
              <a:buNone/>
            </a:pPr>
            <a:endParaRPr lang="en-US" sz="1800" dirty="0" smtClean="0">
              <a:latin typeface="Times New Roman" pitchFamily="18" charset="0"/>
              <a:cs typeface="Times New Roman" pitchFamily="18" charset="0"/>
            </a:endParaRPr>
          </a:p>
          <a:p>
            <a:pPr>
              <a:buNone/>
            </a:pPr>
            <a:r>
              <a:rPr lang="en-US" sz="1800" b="1" dirty="0" smtClean="0">
                <a:solidFill>
                  <a:srgbClr val="00B050"/>
                </a:solidFill>
                <a:latin typeface="Times New Roman" pitchFamily="18" charset="0"/>
                <a:cs typeface="Times New Roman" pitchFamily="18" charset="0"/>
              </a:rPr>
              <a:t>Syntax:</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The basic syntax of INNER JOIN is as follows:</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SELECT table1.column1, table2.column2...</a:t>
            </a:r>
          </a:p>
          <a:p>
            <a:pPr>
              <a:buNone/>
            </a:pPr>
            <a:r>
              <a:rPr lang="en-US" sz="1800" dirty="0" smtClean="0">
                <a:latin typeface="Times New Roman" pitchFamily="18" charset="0"/>
                <a:cs typeface="Times New Roman" pitchFamily="18" charset="0"/>
              </a:rPr>
              <a:t>FROM table1</a:t>
            </a:r>
          </a:p>
          <a:p>
            <a:pPr>
              <a:buNone/>
            </a:pPr>
            <a:r>
              <a:rPr lang="en-US" sz="1800" dirty="0" smtClean="0">
                <a:latin typeface="Times New Roman" pitchFamily="18" charset="0"/>
                <a:cs typeface="Times New Roman" pitchFamily="18" charset="0"/>
              </a:rPr>
              <a:t>INNER JOIN table2</a:t>
            </a:r>
          </a:p>
          <a:p>
            <a:pPr>
              <a:buNone/>
            </a:pPr>
            <a:r>
              <a:rPr lang="en-US" sz="1800" dirty="0" smtClean="0">
                <a:latin typeface="Times New Roman" pitchFamily="18" charset="0"/>
                <a:cs typeface="Times New Roman" pitchFamily="18" charset="0"/>
              </a:rPr>
              <a:t>ON table1.common_field = table2.common_field;</a:t>
            </a:r>
          </a:p>
          <a:p>
            <a:pPr>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7981950" cy="5414963"/>
          </a:xfrm>
        </p:spPr>
        <p:txBody>
          <a:bodyPr>
            <a:normAutofit/>
          </a:bodyPr>
          <a:lstStyle/>
          <a:p>
            <a:pPr>
              <a:buNone/>
            </a:pPr>
            <a:r>
              <a:rPr lang="en-US" sz="1800" dirty="0" smtClean="0">
                <a:latin typeface="Times New Roman" pitchFamily="18" charset="0"/>
                <a:cs typeface="Times New Roman" pitchFamily="18" charset="0"/>
              </a:rPr>
              <a:t>let us join these two tables using INNER JOIN as follows:</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SQL&gt; SELECT  ID, NAME, AMOUNT, DATE</a:t>
            </a:r>
          </a:p>
          <a:p>
            <a:pPr>
              <a:buNone/>
            </a:pPr>
            <a:r>
              <a:rPr lang="en-US" sz="1800" dirty="0" smtClean="0">
                <a:latin typeface="Times New Roman" pitchFamily="18" charset="0"/>
                <a:cs typeface="Times New Roman" pitchFamily="18" charset="0"/>
              </a:rPr>
              <a:t>     FROM CUSTOMERS</a:t>
            </a:r>
          </a:p>
          <a:p>
            <a:pPr>
              <a:buNone/>
            </a:pPr>
            <a:r>
              <a:rPr lang="en-US" sz="1800" dirty="0" smtClean="0">
                <a:latin typeface="Times New Roman" pitchFamily="18" charset="0"/>
                <a:cs typeface="Times New Roman" pitchFamily="18" charset="0"/>
              </a:rPr>
              <a:t>     INNER JOIN ORDERS</a:t>
            </a:r>
          </a:p>
          <a:p>
            <a:pPr>
              <a:buNone/>
            </a:pPr>
            <a:r>
              <a:rPr lang="en-US" sz="1800" dirty="0" smtClean="0">
                <a:latin typeface="Times New Roman" pitchFamily="18" charset="0"/>
                <a:cs typeface="Times New Roman" pitchFamily="18" charset="0"/>
              </a:rPr>
              <a:t>     ON CUSTOMERS.ID = ORDERS.CUSTOMER_ID;</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This would produce the following result:</a:t>
            </a:r>
          </a:p>
          <a:p>
            <a:pPr>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210550" cy="5643563"/>
          </a:xfrm>
        </p:spPr>
        <p:txBody>
          <a:bodyPr>
            <a:normAutofit/>
          </a:bodyPr>
          <a:lstStyle/>
          <a:p>
            <a:pPr>
              <a:buNone/>
            </a:pP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ID | NAME     | AMOUNT | DATE                            |</a:t>
            </a:r>
          </a:p>
          <a:p>
            <a:pPr>
              <a:buNone/>
            </a:pP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3 | </a:t>
            </a:r>
            <a:r>
              <a:rPr lang="en-US" sz="1800" dirty="0" err="1" smtClean="0">
                <a:latin typeface="Times New Roman" pitchFamily="18" charset="0"/>
                <a:cs typeface="Times New Roman" pitchFamily="18" charset="0"/>
              </a:rPr>
              <a:t>kaushik</a:t>
            </a:r>
            <a:r>
              <a:rPr lang="en-US" sz="1800" dirty="0" smtClean="0">
                <a:latin typeface="Times New Roman" pitchFamily="18" charset="0"/>
                <a:cs typeface="Times New Roman" pitchFamily="18" charset="0"/>
              </a:rPr>
              <a:t>  |   3000        | 2009-10-08 00:00:00 |</a:t>
            </a:r>
          </a:p>
          <a:p>
            <a:pPr>
              <a:buNone/>
            </a:pPr>
            <a:r>
              <a:rPr lang="en-US" sz="1800" dirty="0" smtClean="0">
                <a:latin typeface="Times New Roman" pitchFamily="18" charset="0"/>
                <a:cs typeface="Times New Roman" pitchFamily="18" charset="0"/>
              </a:rPr>
              <a:t>|  3 | </a:t>
            </a:r>
            <a:r>
              <a:rPr lang="en-US" sz="1800" dirty="0" err="1" smtClean="0">
                <a:latin typeface="Times New Roman" pitchFamily="18" charset="0"/>
                <a:cs typeface="Times New Roman" pitchFamily="18" charset="0"/>
              </a:rPr>
              <a:t>kaushik</a:t>
            </a:r>
            <a:r>
              <a:rPr lang="en-US" sz="1800" dirty="0" smtClean="0">
                <a:latin typeface="Times New Roman" pitchFamily="18" charset="0"/>
                <a:cs typeface="Times New Roman" pitchFamily="18" charset="0"/>
              </a:rPr>
              <a:t>  |   1500        | 2009-10-08 00:00:00 |</a:t>
            </a:r>
          </a:p>
          <a:p>
            <a:pPr>
              <a:buNone/>
            </a:pPr>
            <a:r>
              <a:rPr lang="en-US" sz="1800" dirty="0" smtClean="0">
                <a:latin typeface="Times New Roman" pitchFamily="18" charset="0"/>
                <a:cs typeface="Times New Roman" pitchFamily="18" charset="0"/>
              </a:rPr>
              <a:t>|  2 | </a:t>
            </a:r>
            <a:r>
              <a:rPr lang="en-US" sz="1800" dirty="0" err="1" smtClean="0">
                <a:latin typeface="Times New Roman" pitchFamily="18" charset="0"/>
                <a:cs typeface="Times New Roman" pitchFamily="18" charset="0"/>
              </a:rPr>
              <a:t>Khilan</a:t>
            </a:r>
            <a:r>
              <a:rPr lang="en-US" sz="1800" dirty="0" smtClean="0">
                <a:latin typeface="Times New Roman" pitchFamily="18" charset="0"/>
                <a:cs typeface="Times New Roman" pitchFamily="18" charset="0"/>
              </a:rPr>
              <a:t>    |   1560        | 2009-11-20 00:00:00 |</a:t>
            </a:r>
          </a:p>
          <a:p>
            <a:pPr>
              <a:buNone/>
            </a:pPr>
            <a:r>
              <a:rPr lang="en-US" sz="1800" dirty="0" smtClean="0">
                <a:latin typeface="Times New Roman" pitchFamily="18" charset="0"/>
                <a:cs typeface="Times New Roman" pitchFamily="18" charset="0"/>
              </a:rPr>
              <a:t>|  4 | </a:t>
            </a:r>
            <a:r>
              <a:rPr lang="en-US" sz="1800" dirty="0" err="1" smtClean="0">
                <a:latin typeface="Times New Roman" pitchFamily="18" charset="0"/>
                <a:cs typeface="Times New Roman" pitchFamily="18" charset="0"/>
              </a:rPr>
              <a:t>Chaitali</a:t>
            </a:r>
            <a:r>
              <a:rPr lang="en-US" sz="1800" dirty="0" smtClean="0">
                <a:latin typeface="Times New Roman" pitchFamily="18" charset="0"/>
                <a:cs typeface="Times New Roman" pitchFamily="18" charset="0"/>
              </a:rPr>
              <a:t>  |   2060        | 2008-05-20 00:00:00 |</a:t>
            </a:r>
          </a:p>
          <a:p>
            <a:pPr>
              <a:buNone/>
            </a:pP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86750" cy="5795963"/>
          </a:xfrm>
        </p:spPr>
        <p:txBody>
          <a:bodyPr/>
          <a:lstStyle/>
          <a:p>
            <a:pPr>
              <a:buNone/>
            </a:pPr>
            <a:r>
              <a:rPr lang="en-US" sz="1800" b="1" dirty="0" smtClean="0">
                <a:solidFill>
                  <a:srgbClr val="00B050"/>
                </a:solidFill>
                <a:latin typeface="Times New Roman" pitchFamily="18" charset="0"/>
                <a:cs typeface="Times New Roman" pitchFamily="18" charset="0"/>
              </a:rPr>
              <a:t>FULL JOIN: </a:t>
            </a:r>
            <a:r>
              <a:rPr lang="en-US" sz="1800" dirty="0" smtClean="0">
                <a:latin typeface="Times New Roman" pitchFamily="18" charset="0"/>
                <a:cs typeface="Times New Roman" pitchFamily="18" charset="0"/>
              </a:rPr>
              <a:t>returns rows when there is a match in one of the tables.</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The basic syntax of FULL JOIN is as follows:</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SELECT table1.column1, table2.column2...</a:t>
            </a:r>
          </a:p>
          <a:p>
            <a:pPr>
              <a:buNone/>
            </a:pPr>
            <a:r>
              <a:rPr lang="en-US" sz="1800" dirty="0" smtClean="0">
                <a:latin typeface="Times New Roman" pitchFamily="18" charset="0"/>
                <a:cs typeface="Times New Roman" pitchFamily="18" charset="0"/>
              </a:rPr>
              <a:t>FROM table1</a:t>
            </a:r>
          </a:p>
          <a:p>
            <a:pPr>
              <a:buNone/>
            </a:pPr>
            <a:r>
              <a:rPr lang="en-US" sz="1800" dirty="0" smtClean="0">
                <a:latin typeface="Times New Roman" pitchFamily="18" charset="0"/>
                <a:cs typeface="Times New Roman" pitchFamily="18" charset="0"/>
              </a:rPr>
              <a:t>FULL JOIN table2</a:t>
            </a:r>
          </a:p>
          <a:p>
            <a:pPr>
              <a:buNone/>
            </a:pPr>
            <a:r>
              <a:rPr lang="en-US" sz="1800" dirty="0" smtClean="0">
                <a:latin typeface="Times New Roman" pitchFamily="18" charset="0"/>
                <a:cs typeface="Times New Roman" pitchFamily="18" charset="0"/>
              </a:rPr>
              <a:t>ON table1.common_field = table2.common_field;</a:t>
            </a:r>
          </a:p>
          <a:p>
            <a:pPr>
              <a:buNone/>
            </a:pP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115300" cy="4884738"/>
          </a:xfrm>
        </p:spPr>
        <p:txBody>
          <a:bodyPr/>
          <a:lstStyle/>
          <a:p>
            <a:pPr>
              <a:buNone/>
            </a:pPr>
            <a:r>
              <a:rPr lang="en-US" sz="1800" dirty="0" smtClean="0">
                <a:latin typeface="Times New Roman" pitchFamily="18" charset="0"/>
                <a:cs typeface="Times New Roman" pitchFamily="18" charset="0"/>
              </a:rPr>
              <a:t>let us join these two tables using FULL JOIN as follows:</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SQL&gt; SELECT  ID, NAME, AMOUNT, DATE</a:t>
            </a:r>
          </a:p>
          <a:p>
            <a:pPr>
              <a:buNone/>
            </a:pPr>
            <a:r>
              <a:rPr lang="en-US" sz="1800" dirty="0" smtClean="0">
                <a:latin typeface="Times New Roman" pitchFamily="18" charset="0"/>
                <a:cs typeface="Times New Roman" pitchFamily="18" charset="0"/>
              </a:rPr>
              <a:t>     FROM CUSTOMERS</a:t>
            </a:r>
          </a:p>
          <a:p>
            <a:pPr>
              <a:buNone/>
            </a:pPr>
            <a:r>
              <a:rPr lang="en-US" sz="1800" dirty="0" smtClean="0">
                <a:latin typeface="Times New Roman" pitchFamily="18" charset="0"/>
                <a:cs typeface="Times New Roman" pitchFamily="18" charset="0"/>
              </a:rPr>
              <a:t>     FULL JOIN ORDERS</a:t>
            </a:r>
          </a:p>
          <a:p>
            <a:pPr>
              <a:buNone/>
            </a:pPr>
            <a:r>
              <a:rPr lang="en-US" sz="1800" dirty="0" smtClean="0">
                <a:latin typeface="Times New Roman" pitchFamily="18" charset="0"/>
                <a:cs typeface="Times New Roman" pitchFamily="18" charset="0"/>
              </a:rPr>
              <a:t>     ON CUSTOMERS.ID = ORDERS.CUSTOMER_ID;</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This would produce the following result:</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115300" cy="4503738"/>
          </a:xfrm>
        </p:spPr>
        <p:txBody>
          <a:bodyPr>
            <a:normAutofit fontScale="40000" lnSpcReduction="20000"/>
          </a:bodyPr>
          <a:lstStyle/>
          <a:p>
            <a:pPr>
              <a:buNone/>
            </a:pPr>
            <a:endParaRPr lang="en-US" dirty="0" smtClean="0"/>
          </a:p>
          <a:p>
            <a:pPr>
              <a:buNone/>
            </a:pPr>
            <a:r>
              <a:rPr lang="en-US" sz="2900" dirty="0" smtClean="0">
                <a:latin typeface="Times New Roman" pitchFamily="18" charset="0"/>
                <a:cs typeface="Times New Roman" pitchFamily="18" charset="0"/>
              </a:rPr>
              <a:t>+------+----------+--------+---------------------+</a:t>
            </a:r>
          </a:p>
          <a:p>
            <a:pPr>
              <a:buNone/>
            </a:pPr>
            <a:r>
              <a:rPr lang="en-US" sz="2900" dirty="0" smtClean="0">
                <a:latin typeface="Times New Roman" pitchFamily="18" charset="0"/>
                <a:cs typeface="Times New Roman" pitchFamily="18" charset="0"/>
              </a:rPr>
              <a:t>| </a:t>
            </a:r>
            <a:r>
              <a:rPr lang="en-US" sz="3800" dirty="0" smtClean="0">
                <a:latin typeface="Times New Roman" pitchFamily="18" charset="0"/>
                <a:cs typeface="Times New Roman" pitchFamily="18" charset="0"/>
              </a:rPr>
              <a:t>ID   | NAME     | AMOUNT | DATE                |</a:t>
            </a:r>
          </a:p>
          <a:p>
            <a:pPr>
              <a:buNone/>
            </a:pPr>
            <a:r>
              <a:rPr lang="en-US" sz="3800" dirty="0" smtClean="0">
                <a:latin typeface="Times New Roman" pitchFamily="18" charset="0"/>
                <a:cs typeface="Times New Roman" pitchFamily="18" charset="0"/>
              </a:rPr>
              <a:t>+------+----------+--------+---------------------+</a:t>
            </a:r>
          </a:p>
          <a:p>
            <a:pPr>
              <a:buNone/>
            </a:pPr>
            <a:r>
              <a:rPr lang="en-US" sz="3800" dirty="0" smtClean="0">
                <a:latin typeface="Times New Roman" pitchFamily="18" charset="0"/>
                <a:cs typeface="Times New Roman" pitchFamily="18" charset="0"/>
              </a:rPr>
              <a:t>|    1 | </a:t>
            </a:r>
            <a:r>
              <a:rPr lang="en-US" sz="3800" dirty="0" err="1" smtClean="0">
                <a:latin typeface="Times New Roman" pitchFamily="18" charset="0"/>
                <a:cs typeface="Times New Roman" pitchFamily="18" charset="0"/>
              </a:rPr>
              <a:t>Ramesh</a:t>
            </a:r>
            <a:r>
              <a:rPr lang="en-US" sz="3800" dirty="0" smtClean="0">
                <a:latin typeface="Times New Roman" pitchFamily="18" charset="0"/>
                <a:cs typeface="Times New Roman" pitchFamily="18" charset="0"/>
              </a:rPr>
              <a:t>   |   NULL | NULL                           |</a:t>
            </a:r>
          </a:p>
          <a:p>
            <a:pPr>
              <a:buNone/>
            </a:pPr>
            <a:r>
              <a:rPr lang="en-US" sz="3800" dirty="0" smtClean="0">
                <a:latin typeface="Times New Roman" pitchFamily="18" charset="0"/>
                <a:cs typeface="Times New Roman" pitchFamily="18" charset="0"/>
              </a:rPr>
              <a:t>|    2 | </a:t>
            </a:r>
            <a:r>
              <a:rPr lang="en-US" sz="3800" dirty="0" err="1" smtClean="0">
                <a:latin typeface="Times New Roman" pitchFamily="18" charset="0"/>
                <a:cs typeface="Times New Roman" pitchFamily="18" charset="0"/>
              </a:rPr>
              <a:t>Khilan</a:t>
            </a:r>
            <a:r>
              <a:rPr lang="en-US" sz="3800" dirty="0" smtClean="0">
                <a:latin typeface="Times New Roman" pitchFamily="18" charset="0"/>
                <a:cs typeface="Times New Roman" pitchFamily="18" charset="0"/>
              </a:rPr>
              <a:t>     |   1560 | 2009-11-20 00:00:00 |</a:t>
            </a:r>
          </a:p>
          <a:p>
            <a:pPr>
              <a:buNone/>
            </a:pPr>
            <a:r>
              <a:rPr lang="en-US" sz="3800" dirty="0" smtClean="0">
                <a:latin typeface="Times New Roman" pitchFamily="18" charset="0"/>
                <a:cs typeface="Times New Roman" pitchFamily="18" charset="0"/>
              </a:rPr>
              <a:t>|    3 | </a:t>
            </a:r>
            <a:r>
              <a:rPr lang="en-US" sz="3800" dirty="0" err="1" smtClean="0">
                <a:latin typeface="Times New Roman" pitchFamily="18" charset="0"/>
                <a:cs typeface="Times New Roman" pitchFamily="18" charset="0"/>
              </a:rPr>
              <a:t>kaushik</a:t>
            </a:r>
            <a:r>
              <a:rPr lang="en-US" sz="3800" dirty="0" smtClean="0">
                <a:latin typeface="Times New Roman" pitchFamily="18" charset="0"/>
                <a:cs typeface="Times New Roman" pitchFamily="18" charset="0"/>
              </a:rPr>
              <a:t>  |   3000 | 2009-10-08 00:00:00 |</a:t>
            </a:r>
          </a:p>
          <a:p>
            <a:pPr>
              <a:buNone/>
            </a:pPr>
            <a:r>
              <a:rPr lang="en-US" sz="3800" dirty="0" smtClean="0">
                <a:latin typeface="Times New Roman" pitchFamily="18" charset="0"/>
                <a:cs typeface="Times New Roman" pitchFamily="18" charset="0"/>
              </a:rPr>
              <a:t>|    3 | </a:t>
            </a:r>
            <a:r>
              <a:rPr lang="en-US" sz="3800" dirty="0" err="1" smtClean="0">
                <a:latin typeface="Times New Roman" pitchFamily="18" charset="0"/>
                <a:cs typeface="Times New Roman" pitchFamily="18" charset="0"/>
              </a:rPr>
              <a:t>kaushik</a:t>
            </a:r>
            <a:r>
              <a:rPr lang="en-US" sz="3800" dirty="0" smtClean="0">
                <a:latin typeface="Times New Roman" pitchFamily="18" charset="0"/>
                <a:cs typeface="Times New Roman" pitchFamily="18" charset="0"/>
              </a:rPr>
              <a:t>  |   1500 | 2009-10-08 00:00:00 |</a:t>
            </a:r>
          </a:p>
          <a:p>
            <a:pPr>
              <a:buNone/>
            </a:pPr>
            <a:r>
              <a:rPr lang="en-US" sz="3800" dirty="0" smtClean="0">
                <a:latin typeface="Times New Roman" pitchFamily="18" charset="0"/>
                <a:cs typeface="Times New Roman" pitchFamily="18" charset="0"/>
              </a:rPr>
              <a:t>|    4 | </a:t>
            </a:r>
            <a:r>
              <a:rPr lang="en-US" sz="3800" dirty="0" err="1" smtClean="0">
                <a:latin typeface="Times New Roman" pitchFamily="18" charset="0"/>
                <a:cs typeface="Times New Roman" pitchFamily="18" charset="0"/>
              </a:rPr>
              <a:t>Chaitali</a:t>
            </a:r>
            <a:r>
              <a:rPr lang="en-US" sz="3800" dirty="0" smtClean="0">
                <a:latin typeface="Times New Roman" pitchFamily="18" charset="0"/>
                <a:cs typeface="Times New Roman" pitchFamily="18" charset="0"/>
              </a:rPr>
              <a:t> |   2060 | 2008-05-20 00:00:00 |</a:t>
            </a:r>
          </a:p>
          <a:p>
            <a:pPr>
              <a:buNone/>
            </a:pPr>
            <a:r>
              <a:rPr lang="en-US" sz="3800" dirty="0" smtClean="0">
                <a:latin typeface="Times New Roman" pitchFamily="18" charset="0"/>
                <a:cs typeface="Times New Roman" pitchFamily="18" charset="0"/>
              </a:rPr>
              <a:t>|    5 | </a:t>
            </a:r>
            <a:r>
              <a:rPr lang="en-US" sz="3800" dirty="0" err="1" smtClean="0">
                <a:latin typeface="Times New Roman" pitchFamily="18" charset="0"/>
                <a:cs typeface="Times New Roman" pitchFamily="18" charset="0"/>
              </a:rPr>
              <a:t>Hardik</a:t>
            </a:r>
            <a:r>
              <a:rPr lang="en-US" sz="3800" dirty="0" smtClean="0">
                <a:latin typeface="Times New Roman" pitchFamily="18" charset="0"/>
                <a:cs typeface="Times New Roman" pitchFamily="18" charset="0"/>
              </a:rPr>
              <a:t>   |   NULL | NULL                           |</a:t>
            </a:r>
          </a:p>
          <a:p>
            <a:pPr>
              <a:buNone/>
            </a:pPr>
            <a:r>
              <a:rPr lang="en-US" sz="3800" dirty="0" smtClean="0">
                <a:latin typeface="Times New Roman" pitchFamily="18" charset="0"/>
                <a:cs typeface="Times New Roman" pitchFamily="18" charset="0"/>
              </a:rPr>
              <a:t>|    6 | </a:t>
            </a:r>
            <a:r>
              <a:rPr lang="en-US" sz="3800" dirty="0" err="1" smtClean="0">
                <a:latin typeface="Times New Roman" pitchFamily="18" charset="0"/>
                <a:cs typeface="Times New Roman" pitchFamily="18" charset="0"/>
              </a:rPr>
              <a:t>Komal</a:t>
            </a:r>
            <a:r>
              <a:rPr lang="en-US" sz="3800" dirty="0" smtClean="0">
                <a:latin typeface="Times New Roman" pitchFamily="18" charset="0"/>
                <a:cs typeface="Times New Roman" pitchFamily="18" charset="0"/>
              </a:rPr>
              <a:t>    |   NULL | NULL                           |</a:t>
            </a:r>
          </a:p>
          <a:p>
            <a:pPr>
              <a:buNone/>
            </a:pPr>
            <a:r>
              <a:rPr lang="en-US" sz="3800" dirty="0" smtClean="0">
                <a:latin typeface="Times New Roman" pitchFamily="18" charset="0"/>
                <a:cs typeface="Times New Roman" pitchFamily="18" charset="0"/>
              </a:rPr>
              <a:t>|    7 | </a:t>
            </a:r>
            <a:r>
              <a:rPr lang="en-US" sz="3800" dirty="0" err="1" smtClean="0">
                <a:latin typeface="Times New Roman" pitchFamily="18" charset="0"/>
                <a:cs typeface="Times New Roman" pitchFamily="18" charset="0"/>
              </a:rPr>
              <a:t>Muffy</a:t>
            </a:r>
            <a:r>
              <a:rPr lang="en-US" sz="3800" dirty="0" smtClean="0">
                <a:latin typeface="Times New Roman" pitchFamily="18" charset="0"/>
                <a:cs typeface="Times New Roman" pitchFamily="18" charset="0"/>
              </a:rPr>
              <a:t>    |   NULL | NULL                            |</a:t>
            </a:r>
          </a:p>
          <a:p>
            <a:pPr>
              <a:buNone/>
            </a:pPr>
            <a:r>
              <a:rPr lang="en-US" sz="3800" dirty="0" smtClean="0">
                <a:latin typeface="Times New Roman" pitchFamily="18" charset="0"/>
                <a:cs typeface="Times New Roman" pitchFamily="18" charset="0"/>
              </a:rPr>
              <a:t>|    3 | </a:t>
            </a:r>
            <a:r>
              <a:rPr lang="en-US" sz="3800" dirty="0" err="1" smtClean="0">
                <a:latin typeface="Times New Roman" pitchFamily="18" charset="0"/>
                <a:cs typeface="Times New Roman" pitchFamily="18" charset="0"/>
              </a:rPr>
              <a:t>kaushik</a:t>
            </a:r>
            <a:r>
              <a:rPr lang="en-US" sz="3800" dirty="0" smtClean="0">
                <a:latin typeface="Times New Roman" pitchFamily="18" charset="0"/>
                <a:cs typeface="Times New Roman" pitchFamily="18" charset="0"/>
              </a:rPr>
              <a:t>  |   3000 | 2009-10-08 00:00:00|</a:t>
            </a:r>
          </a:p>
          <a:p>
            <a:pPr>
              <a:buNone/>
            </a:pPr>
            <a:r>
              <a:rPr lang="en-US" sz="3800" dirty="0" smtClean="0">
                <a:latin typeface="Times New Roman" pitchFamily="18" charset="0"/>
                <a:cs typeface="Times New Roman" pitchFamily="18" charset="0"/>
              </a:rPr>
              <a:t>|    3 | </a:t>
            </a:r>
            <a:r>
              <a:rPr lang="en-US" sz="3800" dirty="0" err="1" smtClean="0">
                <a:latin typeface="Times New Roman" pitchFamily="18" charset="0"/>
                <a:cs typeface="Times New Roman" pitchFamily="18" charset="0"/>
              </a:rPr>
              <a:t>kaushik</a:t>
            </a:r>
            <a:r>
              <a:rPr lang="en-US" sz="3800" dirty="0" smtClean="0">
                <a:latin typeface="Times New Roman" pitchFamily="18" charset="0"/>
                <a:cs typeface="Times New Roman" pitchFamily="18" charset="0"/>
              </a:rPr>
              <a:t>  |   1500 | 2009-10-08 00:00:00|</a:t>
            </a:r>
          </a:p>
          <a:p>
            <a:pPr>
              <a:buNone/>
            </a:pPr>
            <a:r>
              <a:rPr lang="en-US" sz="3800" dirty="0" smtClean="0">
                <a:latin typeface="Times New Roman" pitchFamily="18" charset="0"/>
                <a:cs typeface="Times New Roman" pitchFamily="18" charset="0"/>
              </a:rPr>
              <a:t>|    2 | </a:t>
            </a:r>
            <a:r>
              <a:rPr lang="en-US" sz="3800" dirty="0" err="1" smtClean="0">
                <a:latin typeface="Times New Roman" pitchFamily="18" charset="0"/>
                <a:cs typeface="Times New Roman" pitchFamily="18" charset="0"/>
              </a:rPr>
              <a:t>Khilan</a:t>
            </a:r>
            <a:r>
              <a:rPr lang="en-US" sz="3800" dirty="0" smtClean="0">
                <a:latin typeface="Times New Roman" pitchFamily="18" charset="0"/>
                <a:cs typeface="Times New Roman" pitchFamily="18" charset="0"/>
              </a:rPr>
              <a:t>   |   1560 | 2009-11-20 00:00:00 |</a:t>
            </a:r>
          </a:p>
          <a:p>
            <a:pPr>
              <a:buNone/>
            </a:pPr>
            <a:r>
              <a:rPr lang="en-US" sz="3800" dirty="0" smtClean="0">
                <a:latin typeface="Times New Roman" pitchFamily="18" charset="0"/>
                <a:cs typeface="Times New Roman" pitchFamily="18" charset="0"/>
              </a:rPr>
              <a:t>|    4 | </a:t>
            </a:r>
            <a:r>
              <a:rPr lang="en-US" sz="3800" dirty="0" err="1" smtClean="0">
                <a:latin typeface="Times New Roman" pitchFamily="18" charset="0"/>
                <a:cs typeface="Times New Roman" pitchFamily="18" charset="0"/>
              </a:rPr>
              <a:t>Chaitali</a:t>
            </a:r>
            <a:r>
              <a:rPr lang="en-US" sz="3800" dirty="0" smtClean="0">
                <a:latin typeface="Times New Roman" pitchFamily="18" charset="0"/>
                <a:cs typeface="Times New Roman" pitchFamily="18" charset="0"/>
              </a:rPr>
              <a:t> |   2060 | 2008-05-20 00:00:00 |</a:t>
            </a:r>
          </a:p>
          <a:p>
            <a:pPr>
              <a:buNone/>
            </a:pPr>
            <a:r>
              <a:rPr lang="en-US" sz="3800" dirty="0" smtClean="0">
                <a:latin typeface="Times New Roman" pitchFamily="18" charset="0"/>
                <a:cs typeface="Times New Roman" pitchFamily="18" charset="0"/>
              </a:rPr>
              <a:t>+------+----------+--------+---------------------+</a:t>
            </a:r>
            <a:endParaRPr lang="en-US" sz="3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6172200"/>
          </a:xfrm>
        </p:spPr>
        <p:txBody>
          <a:bodyPr>
            <a:noAutofit/>
          </a:bodyPr>
          <a:lstStyle/>
          <a:p>
            <a:pPr>
              <a:buNone/>
            </a:pPr>
            <a:r>
              <a:rPr lang="en-US" sz="1800" b="1" dirty="0" smtClean="0">
                <a:solidFill>
                  <a:srgbClr val="00B050"/>
                </a:solidFill>
                <a:latin typeface="Times New Roman" pitchFamily="18" charset="0"/>
                <a:cs typeface="Times New Roman" pitchFamily="18" charset="0"/>
              </a:rPr>
              <a:t>CARTESIAN JOIN</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The CARTESIAN JOIN or CROSS JOIN returns the Cartesian product  of the sets of  records from the two or more joined tables.</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Syntax:</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SELECT table1.column1, table2.column2...</a:t>
            </a:r>
          </a:p>
          <a:p>
            <a:pPr>
              <a:buNone/>
            </a:pPr>
            <a:r>
              <a:rPr lang="en-US" sz="1800" dirty="0" smtClean="0">
                <a:latin typeface="Times New Roman" pitchFamily="18" charset="0"/>
                <a:cs typeface="Times New Roman" pitchFamily="18" charset="0"/>
              </a:rPr>
              <a:t>FROM  table1, table2 [, table3 ]</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Now, let us join these two tables using CARTESIAN JOIN as follows:</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SQL&gt; SELECT  ID, NAME, AMOUNT, DATE</a:t>
            </a:r>
          </a:p>
          <a:p>
            <a:pPr>
              <a:buNone/>
            </a:pPr>
            <a:r>
              <a:rPr lang="en-US" sz="1800" dirty="0" smtClean="0">
                <a:latin typeface="Times New Roman" pitchFamily="18" charset="0"/>
                <a:cs typeface="Times New Roman" pitchFamily="18" charset="0"/>
              </a:rPr>
              <a:t>     FROM CUSTOMERS, ORDERS;</a:t>
            </a:r>
          </a:p>
          <a:p>
            <a:pPr>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191500" cy="6858000"/>
          </a:xfrm>
        </p:spPr>
        <p:txBody>
          <a:bodyPr>
            <a:normAutofit fontScale="25000" lnSpcReduction="20000"/>
          </a:bodyPr>
          <a:lstStyle/>
          <a:p>
            <a:pPr>
              <a:buNone/>
            </a:pPr>
            <a:r>
              <a:rPr lang="en-US" dirty="0" smtClean="0"/>
              <a:t>+----+----------+--------+---------------------+</a:t>
            </a:r>
          </a:p>
          <a:p>
            <a:pPr>
              <a:buNone/>
            </a:pPr>
            <a:r>
              <a:rPr lang="en-US" sz="4000" dirty="0" smtClean="0">
                <a:latin typeface="Times New Roman" pitchFamily="18" charset="0"/>
                <a:cs typeface="Times New Roman" pitchFamily="18" charset="0"/>
              </a:rPr>
              <a:t>| ID | NAME     | AMOUNT | DATE                |</a:t>
            </a:r>
          </a:p>
          <a:p>
            <a:pPr>
              <a:buNone/>
            </a:pPr>
            <a:r>
              <a:rPr lang="en-US" sz="4000" dirty="0" smtClean="0">
                <a:latin typeface="Times New Roman" pitchFamily="18" charset="0"/>
                <a:cs typeface="Times New Roman" pitchFamily="18" charset="0"/>
              </a:rPr>
              <a:t>+----+----------+--------+---------------------+</a:t>
            </a:r>
          </a:p>
          <a:p>
            <a:pPr>
              <a:buNone/>
            </a:pPr>
            <a:r>
              <a:rPr lang="en-US" sz="4000" dirty="0" smtClean="0">
                <a:latin typeface="Times New Roman" pitchFamily="18" charset="0"/>
                <a:cs typeface="Times New Roman" pitchFamily="18" charset="0"/>
              </a:rPr>
              <a:t>|  1 | </a:t>
            </a:r>
            <a:r>
              <a:rPr lang="en-US" sz="4000" dirty="0" err="1" smtClean="0">
                <a:latin typeface="Times New Roman" pitchFamily="18" charset="0"/>
                <a:cs typeface="Times New Roman" pitchFamily="18" charset="0"/>
              </a:rPr>
              <a:t>Ramesh</a:t>
            </a:r>
            <a:r>
              <a:rPr lang="en-US" sz="4000" dirty="0" smtClean="0">
                <a:latin typeface="Times New Roman" pitchFamily="18" charset="0"/>
                <a:cs typeface="Times New Roman" pitchFamily="18" charset="0"/>
              </a:rPr>
              <a:t>   |   3000 | 2009-10-08 00:00:00 |</a:t>
            </a:r>
          </a:p>
          <a:p>
            <a:pPr>
              <a:buNone/>
            </a:pPr>
            <a:r>
              <a:rPr lang="en-US" sz="4000" dirty="0" smtClean="0">
                <a:latin typeface="Times New Roman" pitchFamily="18" charset="0"/>
                <a:cs typeface="Times New Roman" pitchFamily="18" charset="0"/>
              </a:rPr>
              <a:t>|  1 | </a:t>
            </a:r>
            <a:r>
              <a:rPr lang="en-US" sz="4000" dirty="0" err="1" smtClean="0">
                <a:latin typeface="Times New Roman" pitchFamily="18" charset="0"/>
                <a:cs typeface="Times New Roman" pitchFamily="18" charset="0"/>
              </a:rPr>
              <a:t>Ramesh</a:t>
            </a:r>
            <a:r>
              <a:rPr lang="en-US" sz="4000" dirty="0" smtClean="0">
                <a:latin typeface="Times New Roman" pitchFamily="18" charset="0"/>
                <a:cs typeface="Times New Roman" pitchFamily="18" charset="0"/>
              </a:rPr>
              <a:t>   |   1500 | 2009-10-08 00:00:00 |</a:t>
            </a:r>
          </a:p>
          <a:p>
            <a:pPr>
              <a:buNone/>
            </a:pPr>
            <a:r>
              <a:rPr lang="en-US" sz="4000" dirty="0" smtClean="0">
                <a:latin typeface="Times New Roman" pitchFamily="18" charset="0"/>
                <a:cs typeface="Times New Roman" pitchFamily="18" charset="0"/>
              </a:rPr>
              <a:t>|  1 | </a:t>
            </a:r>
            <a:r>
              <a:rPr lang="en-US" sz="4000" dirty="0" err="1" smtClean="0">
                <a:latin typeface="Times New Roman" pitchFamily="18" charset="0"/>
                <a:cs typeface="Times New Roman" pitchFamily="18" charset="0"/>
              </a:rPr>
              <a:t>Ramesh</a:t>
            </a:r>
            <a:r>
              <a:rPr lang="en-US" sz="4000" dirty="0" smtClean="0">
                <a:latin typeface="Times New Roman" pitchFamily="18" charset="0"/>
                <a:cs typeface="Times New Roman" pitchFamily="18" charset="0"/>
              </a:rPr>
              <a:t>   |   1560 | 2009-11-20 00:00:00 |</a:t>
            </a:r>
          </a:p>
          <a:p>
            <a:pPr>
              <a:buNone/>
            </a:pPr>
            <a:r>
              <a:rPr lang="en-US" sz="4000" dirty="0" smtClean="0">
                <a:latin typeface="Times New Roman" pitchFamily="18" charset="0"/>
                <a:cs typeface="Times New Roman" pitchFamily="18" charset="0"/>
              </a:rPr>
              <a:t>|  1 | </a:t>
            </a:r>
            <a:r>
              <a:rPr lang="en-US" sz="4000" dirty="0" err="1" smtClean="0">
                <a:latin typeface="Times New Roman" pitchFamily="18" charset="0"/>
                <a:cs typeface="Times New Roman" pitchFamily="18" charset="0"/>
              </a:rPr>
              <a:t>Ramesh</a:t>
            </a:r>
            <a:r>
              <a:rPr lang="en-US" sz="4000" dirty="0" smtClean="0">
                <a:latin typeface="Times New Roman" pitchFamily="18" charset="0"/>
                <a:cs typeface="Times New Roman" pitchFamily="18" charset="0"/>
              </a:rPr>
              <a:t>   |   2060 | 2008-05-20 00:00:00 |</a:t>
            </a:r>
          </a:p>
          <a:p>
            <a:pPr>
              <a:buNone/>
            </a:pPr>
            <a:r>
              <a:rPr lang="en-US" sz="4000" dirty="0" smtClean="0">
                <a:latin typeface="Times New Roman" pitchFamily="18" charset="0"/>
                <a:cs typeface="Times New Roman" pitchFamily="18" charset="0"/>
              </a:rPr>
              <a:t>|  2 | </a:t>
            </a:r>
            <a:r>
              <a:rPr lang="en-US" sz="4000" dirty="0" err="1" smtClean="0">
                <a:latin typeface="Times New Roman" pitchFamily="18" charset="0"/>
                <a:cs typeface="Times New Roman" pitchFamily="18" charset="0"/>
              </a:rPr>
              <a:t>Khilan</a:t>
            </a:r>
            <a:r>
              <a:rPr lang="en-US" sz="4000" dirty="0" smtClean="0">
                <a:latin typeface="Times New Roman" pitchFamily="18" charset="0"/>
                <a:cs typeface="Times New Roman" pitchFamily="18" charset="0"/>
              </a:rPr>
              <a:t>   |   3000 | 2009-10-08 00:00:00 |</a:t>
            </a:r>
          </a:p>
          <a:p>
            <a:pPr>
              <a:buNone/>
            </a:pPr>
            <a:r>
              <a:rPr lang="en-US" sz="4000" dirty="0" smtClean="0">
                <a:latin typeface="Times New Roman" pitchFamily="18" charset="0"/>
                <a:cs typeface="Times New Roman" pitchFamily="18" charset="0"/>
              </a:rPr>
              <a:t>|  2 | </a:t>
            </a:r>
            <a:r>
              <a:rPr lang="en-US" sz="4000" dirty="0" err="1" smtClean="0">
                <a:latin typeface="Times New Roman" pitchFamily="18" charset="0"/>
                <a:cs typeface="Times New Roman" pitchFamily="18" charset="0"/>
              </a:rPr>
              <a:t>Khilan</a:t>
            </a:r>
            <a:r>
              <a:rPr lang="en-US" sz="4000" dirty="0" smtClean="0">
                <a:latin typeface="Times New Roman" pitchFamily="18" charset="0"/>
                <a:cs typeface="Times New Roman" pitchFamily="18" charset="0"/>
              </a:rPr>
              <a:t>   |   1500 | 2009-10-08 00:00:00 |</a:t>
            </a:r>
          </a:p>
          <a:p>
            <a:pPr>
              <a:buNone/>
            </a:pPr>
            <a:r>
              <a:rPr lang="en-US" sz="4000" dirty="0" smtClean="0">
                <a:latin typeface="Times New Roman" pitchFamily="18" charset="0"/>
                <a:cs typeface="Times New Roman" pitchFamily="18" charset="0"/>
              </a:rPr>
              <a:t>|  2 | </a:t>
            </a:r>
            <a:r>
              <a:rPr lang="en-US" sz="4000" dirty="0" err="1" smtClean="0">
                <a:latin typeface="Times New Roman" pitchFamily="18" charset="0"/>
                <a:cs typeface="Times New Roman" pitchFamily="18" charset="0"/>
              </a:rPr>
              <a:t>Khilan</a:t>
            </a:r>
            <a:r>
              <a:rPr lang="en-US" sz="4000" dirty="0" smtClean="0">
                <a:latin typeface="Times New Roman" pitchFamily="18" charset="0"/>
                <a:cs typeface="Times New Roman" pitchFamily="18" charset="0"/>
              </a:rPr>
              <a:t>   |   1560 | 2009-11-20 00:00:00 |</a:t>
            </a:r>
          </a:p>
          <a:p>
            <a:pPr>
              <a:buNone/>
            </a:pPr>
            <a:r>
              <a:rPr lang="en-US" sz="4000" dirty="0" smtClean="0">
                <a:latin typeface="Times New Roman" pitchFamily="18" charset="0"/>
                <a:cs typeface="Times New Roman" pitchFamily="18" charset="0"/>
              </a:rPr>
              <a:t>|  2 | </a:t>
            </a:r>
            <a:r>
              <a:rPr lang="en-US" sz="4000" dirty="0" err="1" smtClean="0">
                <a:latin typeface="Times New Roman" pitchFamily="18" charset="0"/>
                <a:cs typeface="Times New Roman" pitchFamily="18" charset="0"/>
              </a:rPr>
              <a:t>Khilan</a:t>
            </a:r>
            <a:r>
              <a:rPr lang="en-US" sz="4000" dirty="0" smtClean="0">
                <a:latin typeface="Times New Roman" pitchFamily="18" charset="0"/>
                <a:cs typeface="Times New Roman" pitchFamily="18" charset="0"/>
              </a:rPr>
              <a:t>   |   2060 | 2008-05-20 00:00:00 |</a:t>
            </a:r>
          </a:p>
          <a:p>
            <a:pPr>
              <a:buNone/>
            </a:pPr>
            <a:r>
              <a:rPr lang="en-US" sz="4000" dirty="0" smtClean="0">
                <a:latin typeface="Times New Roman" pitchFamily="18" charset="0"/>
                <a:cs typeface="Times New Roman" pitchFamily="18" charset="0"/>
              </a:rPr>
              <a:t>|  3 | </a:t>
            </a:r>
            <a:r>
              <a:rPr lang="en-US" sz="4000" dirty="0" err="1" smtClean="0">
                <a:latin typeface="Times New Roman" pitchFamily="18" charset="0"/>
                <a:cs typeface="Times New Roman" pitchFamily="18" charset="0"/>
              </a:rPr>
              <a:t>kaushik</a:t>
            </a:r>
            <a:r>
              <a:rPr lang="en-US" sz="4000" dirty="0" smtClean="0">
                <a:latin typeface="Times New Roman" pitchFamily="18" charset="0"/>
                <a:cs typeface="Times New Roman" pitchFamily="18" charset="0"/>
              </a:rPr>
              <a:t>  |   3000 | 2009-10-08 00:00:00 |</a:t>
            </a:r>
          </a:p>
          <a:p>
            <a:pPr>
              <a:buNone/>
            </a:pPr>
            <a:r>
              <a:rPr lang="en-US" sz="4000" dirty="0" smtClean="0">
                <a:latin typeface="Times New Roman" pitchFamily="18" charset="0"/>
                <a:cs typeface="Times New Roman" pitchFamily="18" charset="0"/>
              </a:rPr>
              <a:t>|  3 | </a:t>
            </a:r>
            <a:r>
              <a:rPr lang="en-US" sz="4000" dirty="0" err="1" smtClean="0">
                <a:latin typeface="Times New Roman" pitchFamily="18" charset="0"/>
                <a:cs typeface="Times New Roman" pitchFamily="18" charset="0"/>
              </a:rPr>
              <a:t>kaushik</a:t>
            </a:r>
            <a:r>
              <a:rPr lang="en-US" sz="4000" dirty="0" smtClean="0">
                <a:latin typeface="Times New Roman" pitchFamily="18" charset="0"/>
                <a:cs typeface="Times New Roman" pitchFamily="18" charset="0"/>
              </a:rPr>
              <a:t>  |   1500 | 2009-10-08 00:00:00 |</a:t>
            </a:r>
          </a:p>
          <a:p>
            <a:pPr>
              <a:buNone/>
            </a:pPr>
            <a:r>
              <a:rPr lang="en-US" sz="4000" dirty="0" smtClean="0">
                <a:latin typeface="Times New Roman" pitchFamily="18" charset="0"/>
                <a:cs typeface="Times New Roman" pitchFamily="18" charset="0"/>
              </a:rPr>
              <a:t>|  3 | </a:t>
            </a:r>
            <a:r>
              <a:rPr lang="en-US" sz="4000" dirty="0" err="1" smtClean="0">
                <a:latin typeface="Times New Roman" pitchFamily="18" charset="0"/>
                <a:cs typeface="Times New Roman" pitchFamily="18" charset="0"/>
              </a:rPr>
              <a:t>kaushik</a:t>
            </a:r>
            <a:r>
              <a:rPr lang="en-US" sz="4000" dirty="0" smtClean="0">
                <a:latin typeface="Times New Roman" pitchFamily="18" charset="0"/>
                <a:cs typeface="Times New Roman" pitchFamily="18" charset="0"/>
              </a:rPr>
              <a:t>  |   1560 | 2009-11-20 00:00:00 |</a:t>
            </a:r>
          </a:p>
          <a:p>
            <a:pPr>
              <a:buNone/>
            </a:pPr>
            <a:r>
              <a:rPr lang="en-US" sz="4000" dirty="0" smtClean="0">
                <a:latin typeface="Times New Roman" pitchFamily="18" charset="0"/>
                <a:cs typeface="Times New Roman" pitchFamily="18" charset="0"/>
              </a:rPr>
              <a:t>|  3 | </a:t>
            </a:r>
            <a:r>
              <a:rPr lang="en-US" sz="4000" dirty="0" err="1" smtClean="0">
                <a:latin typeface="Times New Roman" pitchFamily="18" charset="0"/>
                <a:cs typeface="Times New Roman" pitchFamily="18" charset="0"/>
              </a:rPr>
              <a:t>kaushik</a:t>
            </a:r>
            <a:r>
              <a:rPr lang="en-US" sz="4000" dirty="0" smtClean="0">
                <a:latin typeface="Times New Roman" pitchFamily="18" charset="0"/>
                <a:cs typeface="Times New Roman" pitchFamily="18" charset="0"/>
              </a:rPr>
              <a:t>  |   2060 | 2008-05-20 00:00:00 |</a:t>
            </a:r>
          </a:p>
          <a:p>
            <a:pPr>
              <a:buNone/>
            </a:pPr>
            <a:r>
              <a:rPr lang="en-US" sz="4000" dirty="0" smtClean="0">
                <a:latin typeface="Times New Roman" pitchFamily="18" charset="0"/>
                <a:cs typeface="Times New Roman" pitchFamily="18" charset="0"/>
              </a:rPr>
              <a:t>|  4 | </a:t>
            </a:r>
            <a:r>
              <a:rPr lang="en-US" sz="4000" dirty="0" err="1" smtClean="0">
                <a:latin typeface="Times New Roman" pitchFamily="18" charset="0"/>
                <a:cs typeface="Times New Roman" pitchFamily="18" charset="0"/>
              </a:rPr>
              <a:t>Chaitali</a:t>
            </a:r>
            <a:r>
              <a:rPr lang="en-US" sz="4000" dirty="0" smtClean="0">
                <a:latin typeface="Times New Roman" pitchFamily="18" charset="0"/>
                <a:cs typeface="Times New Roman" pitchFamily="18" charset="0"/>
              </a:rPr>
              <a:t> |   3000 | 2009-10-08 00:00:00 |</a:t>
            </a:r>
          </a:p>
          <a:p>
            <a:pPr>
              <a:buNone/>
            </a:pPr>
            <a:r>
              <a:rPr lang="en-US" sz="4000" dirty="0" smtClean="0">
                <a:latin typeface="Times New Roman" pitchFamily="18" charset="0"/>
                <a:cs typeface="Times New Roman" pitchFamily="18" charset="0"/>
              </a:rPr>
              <a:t>|  4 | </a:t>
            </a:r>
            <a:r>
              <a:rPr lang="en-US" sz="4000" dirty="0" err="1" smtClean="0">
                <a:latin typeface="Times New Roman" pitchFamily="18" charset="0"/>
                <a:cs typeface="Times New Roman" pitchFamily="18" charset="0"/>
              </a:rPr>
              <a:t>Chaitali</a:t>
            </a:r>
            <a:r>
              <a:rPr lang="en-US" sz="4000" dirty="0" smtClean="0">
                <a:latin typeface="Times New Roman" pitchFamily="18" charset="0"/>
                <a:cs typeface="Times New Roman" pitchFamily="18" charset="0"/>
              </a:rPr>
              <a:t> |   1500 | 2009-10-08 00:00:00 |</a:t>
            </a:r>
          </a:p>
          <a:p>
            <a:pPr>
              <a:buNone/>
            </a:pPr>
            <a:r>
              <a:rPr lang="en-US" sz="4000" dirty="0" smtClean="0">
                <a:latin typeface="Times New Roman" pitchFamily="18" charset="0"/>
                <a:cs typeface="Times New Roman" pitchFamily="18" charset="0"/>
              </a:rPr>
              <a:t>|  4 | </a:t>
            </a:r>
            <a:r>
              <a:rPr lang="en-US" sz="4000" dirty="0" err="1" smtClean="0">
                <a:latin typeface="Times New Roman" pitchFamily="18" charset="0"/>
                <a:cs typeface="Times New Roman" pitchFamily="18" charset="0"/>
              </a:rPr>
              <a:t>Chaitali</a:t>
            </a:r>
            <a:r>
              <a:rPr lang="en-US" sz="4000" dirty="0" smtClean="0">
                <a:latin typeface="Times New Roman" pitchFamily="18" charset="0"/>
                <a:cs typeface="Times New Roman" pitchFamily="18" charset="0"/>
              </a:rPr>
              <a:t> |   1560 | 2009-11-20 00:00:00 |</a:t>
            </a:r>
          </a:p>
          <a:p>
            <a:pPr>
              <a:buNone/>
            </a:pPr>
            <a:r>
              <a:rPr lang="en-US" sz="4000" dirty="0" smtClean="0">
                <a:latin typeface="Times New Roman" pitchFamily="18" charset="0"/>
                <a:cs typeface="Times New Roman" pitchFamily="18" charset="0"/>
              </a:rPr>
              <a:t>|  4 | </a:t>
            </a:r>
            <a:r>
              <a:rPr lang="en-US" sz="4000" dirty="0" err="1" smtClean="0">
                <a:latin typeface="Times New Roman" pitchFamily="18" charset="0"/>
                <a:cs typeface="Times New Roman" pitchFamily="18" charset="0"/>
              </a:rPr>
              <a:t>Chaitali</a:t>
            </a:r>
            <a:r>
              <a:rPr lang="en-US" sz="4000" dirty="0" smtClean="0">
                <a:latin typeface="Times New Roman" pitchFamily="18" charset="0"/>
                <a:cs typeface="Times New Roman" pitchFamily="18" charset="0"/>
              </a:rPr>
              <a:t> |   2060 | 2008-05-20 00:00:00 |</a:t>
            </a:r>
          </a:p>
          <a:p>
            <a:pPr>
              <a:buNone/>
            </a:pPr>
            <a:r>
              <a:rPr lang="en-US" sz="4000" dirty="0" smtClean="0">
                <a:latin typeface="Times New Roman" pitchFamily="18" charset="0"/>
                <a:cs typeface="Times New Roman" pitchFamily="18" charset="0"/>
              </a:rPr>
              <a:t>|  5 | </a:t>
            </a:r>
            <a:r>
              <a:rPr lang="en-US" sz="4000" dirty="0" err="1" smtClean="0">
                <a:latin typeface="Times New Roman" pitchFamily="18" charset="0"/>
                <a:cs typeface="Times New Roman" pitchFamily="18" charset="0"/>
              </a:rPr>
              <a:t>Hardik</a:t>
            </a:r>
            <a:r>
              <a:rPr lang="en-US" sz="4000" dirty="0" smtClean="0">
                <a:latin typeface="Times New Roman" pitchFamily="18" charset="0"/>
                <a:cs typeface="Times New Roman" pitchFamily="18" charset="0"/>
              </a:rPr>
              <a:t>   |   3000 | 2009-10-08 00:00:00 |</a:t>
            </a:r>
          </a:p>
          <a:p>
            <a:pPr>
              <a:buNone/>
            </a:pPr>
            <a:r>
              <a:rPr lang="en-US" sz="4000" dirty="0" smtClean="0">
                <a:latin typeface="Times New Roman" pitchFamily="18" charset="0"/>
                <a:cs typeface="Times New Roman" pitchFamily="18" charset="0"/>
              </a:rPr>
              <a:t>|  5 | </a:t>
            </a:r>
            <a:r>
              <a:rPr lang="en-US" sz="4000" dirty="0" err="1" smtClean="0">
                <a:latin typeface="Times New Roman" pitchFamily="18" charset="0"/>
                <a:cs typeface="Times New Roman" pitchFamily="18" charset="0"/>
              </a:rPr>
              <a:t>Hardik</a:t>
            </a:r>
            <a:r>
              <a:rPr lang="en-US" sz="4000" dirty="0" smtClean="0">
                <a:latin typeface="Times New Roman" pitchFamily="18" charset="0"/>
                <a:cs typeface="Times New Roman" pitchFamily="18" charset="0"/>
              </a:rPr>
              <a:t>   |   1500 | 2009-10-08 00:00:00 |</a:t>
            </a:r>
          </a:p>
          <a:p>
            <a:pPr>
              <a:buNone/>
            </a:pPr>
            <a:r>
              <a:rPr lang="en-US" sz="4000" dirty="0" smtClean="0">
                <a:latin typeface="Times New Roman" pitchFamily="18" charset="0"/>
                <a:cs typeface="Times New Roman" pitchFamily="18" charset="0"/>
              </a:rPr>
              <a:t>|  5 | </a:t>
            </a:r>
            <a:r>
              <a:rPr lang="en-US" sz="4000" dirty="0" err="1" smtClean="0">
                <a:latin typeface="Times New Roman" pitchFamily="18" charset="0"/>
                <a:cs typeface="Times New Roman" pitchFamily="18" charset="0"/>
              </a:rPr>
              <a:t>Hardik</a:t>
            </a:r>
            <a:r>
              <a:rPr lang="en-US" sz="4000" dirty="0" smtClean="0">
                <a:latin typeface="Times New Roman" pitchFamily="18" charset="0"/>
                <a:cs typeface="Times New Roman" pitchFamily="18" charset="0"/>
              </a:rPr>
              <a:t>   |   1560 | 2009-11-20 00:00:00 |</a:t>
            </a:r>
          </a:p>
          <a:p>
            <a:pPr>
              <a:buNone/>
            </a:pPr>
            <a:r>
              <a:rPr lang="en-US" sz="4000" dirty="0" smtClean="0">
                <a:latin typeface="Times New Roman" pitchFamily="18" charset="0"/>
                <a:cs typeface="Times New Roman" pitchFamily="18" charset="0"/>
              </a:rPr>
              <a:t>|  5 | </a:t>
            </a:r>
            <a:r>
              <a:rPr lang="en-US" sz="4000" dirty="0" err="1" smtClean="0">
                <a:latin typeface="Times New Roman" pitchFamily="18" charset="0"/>
                <a:cs typeface="Times New Roman" pitchFamily="18" charset="0"/>
              </a:rPr>
              <a:t>Hardik</a:t>
            </a:r>
            <a:r>
              <a:rPr lang="en-US" sz="4000" dirty="0" smtClean="0">
                <a:latin typeface="Times New Roman" pitchFamily="18" charset="0"/>
                <a:cs typeface="Times New Roman" pitchFamily="18" charset="0"/>
              </a:rPr>
              <a:t>   |   2060 | 2008-05-20 00:00:00 |</a:t>
            </a:r>
          </a:p>
          <a:p>
            <a:pPr>
              <a:buNone/>
            </a:pPr>
            <a:r>
              <a:rPr lang="en-US" sz="4000" dirty="0" smtClean="0">
                <a:latin typeface="Times New Roman" pitchFamily="18" charset="0"/>
                <a:cs typeface="Times New Roman" pitchFamily="18" charset="0"/>
              </a:rPr>
              <a:t>|  6 | </a:t>
            </a:r>
            <a:r>
              <a:rPr lang="en-US" sz="4000" dirty="0" err="1" smtClean="0">
                <a:latin typeface="Times New Roman" pitchFamily="18" charset="0"/>
                <a:cs typeface="Times New Roman" pitchFamily="18" charset="0"/>
              </a:rPr>
              <a:t>Komal</a:t>
            </a:r>
            <a:r>
              <a:rPr lang="en-US" sz="4000" dirty="0" smtClean="0">
                <a:latin typeface="Times New Roman" pitchFamily="18" charset="0"/>
                <a:cs typeface="Times New Roman" pitchFamily="18" charset="0"/>
              </a:rPr>
              <a:t>    |   3000 | 2009-10-08 00:00:00 |</a:t>
            </a:r>
          </a:p>
          <a:p>
            <a:pPr>
              <a:buNone/>
            </a:pPr>
            <a:r>
              <a:rPr lang="en-US" sz="4000" dirty="0" smtClean="0">
                <a:latin typeface="Times New Roman" pitchFamily="18" charset="0"/>
                <a:cs typeface="Times New Roman" pitchFamily="18" charset="0"/>
              </a:rPr>
              <a:t>|  6 | </a:t>
            </a:r>
            <a:r>
              <a:rPr lang="en-US" sz="4000" dirty="0" err="1" smtClean="0">
                <a:latin typeface="Times New Roman" pitchFamily="18" charset="0"/>
                <a:cs typeface="Times New Roman" pitchFamily="18" charset="0"/>
              </a:rPr>
              <a:t>Komal</a:t>
            </a:r>
            <a:r>
              <a:rPr lang="en-US" sz="4000" dirty="0" smtClean="0">
                <a:latin typeface="Times New Roman" pitchFamily="18" charset="0"/>
                <a:cs typeface="Times New Roman" pitchFamily="18" charset="0"/>
              </a:rPr>
              <a:t>    |   1500 | 2009-10-08 00:00:00 |</a:t>
            </a:r>
          </a:p>
          <a:p>
            <a:pPr>
              <a:buNone/>
            </a:pPr>
            <a:r>
              <a:rPr lang="en-US" sz="4000" dirty="0" smtClean="0">
                <a:latin typeface="Times New Roman" pitchFamily="18" charset="0"/>
                <a:cs typeface="Times New Roman" pitchFamily="18" charset="0"/>
              </a:rPr>
              <a:t>|  6 | </a:t>
            </a:r>
            <a:r>
              <a:rPr lang="en-US" sz="4000" dirty="0" err="1" smtClean="0">
                <a:latin typeface="Times New Roman" pitchFamily="18" charset="0"/>
                <a:cs typeface="Times New Roman" pitchFamily="18" charset="0"/>
              </a:rPr>
              <a:t>Komal</a:t>
            </a:r>
            <a:r>
              <a:rPr lang="en-US" sz="4000" dirty="0" smtClean="0">
                <a:latin typeface="Times New Roman" pitchFamily="18" charset="0"/>
                <a:cs typeface="Times New Roman" pitchFamily="18" charset="0"/>
              </a:rPr>
              <a:t>    |   1560 | 2009-11-20 00:00:00 |</a:t>
            </a:r>
          </a:p>
          <a:p>
            <a:pPr>
              <a:buNone/>
            </a:pPr>
            <a:r>
              <a:rPr lang="en-US" sz="4000" dirty="0" smtClean="0">
                <a:latin typeface="Times New Roman" pitchFamily="18" charset="0"/>
                <a:cs typeface="Times New Roman" pitchFamily="18" charset="0"/>
              </a:rPr>
              <a:t>|  6 | </a:t>
            </a:r>
            <a:r>
              <a:rPr lang="en-US" sz="4000" dirty="0" err="1" smtClean="0">
                <a:latin typeface="Times New Roman" pitchFamily="18" charset="0"/>
                <a:cs typeface="Times New Roman" pitchFamily="18" charset="0"/>
              </a:rPr>
              <a:t>Komal</a:t>
            </a:r>
            <a:r>
              <a:rPr lang="en-US" sz="4000" dirty="0" smtClean="0">
                <a:latin typeface="Times New Roman" pitchFamily="18" charset="0"/>
                <a:cs typeface="Times New Roman" pitchFamily="18" charset="0"/>
              </a:rPr>
              <a:t>    |   2060 | 2008-05-20 00:00:00 |</a:t>
            </a:r>
          </a:p>
          <a:p>
            <a:pPr>
              <a:buNone/>
            </a:pPr>
            <a:r>
              <a:rPr lang="en-US" sz="4000" dirty="0" smtClean="0">
                <a:latin typeface="Times New Roman" pitchFamily="18" charset="0"/>
                <a:cs typeface="Times New Roman" pitchFamily="18" charset="0"/>
              </a:rPr>
              <a:t>|  7 | </a:t>
            </a:r>
            <a:r>
              <a:rPr lang="en-US" sz="4000" dirty="0" err="1" smtClean="0">
                <a:latin typeface="Times New Roman" pitchFamily="18" charset="0"/>
                <a:cs typeface="Times New Roman" pitchFamily="18" charset="0"/>
              </a:rPr>
              <a:t>Muffy</a:t>
            </a:r>
            <a:r>
              <a:rPr lang="en-US" sz="4000" dirty="0" smtClean="0">
                <a:latin typeface="Times New Roman" pitchFamily="18" charset="0"/>
                <a:cs typeface="Times New Roman" pitchFamily="18" charset="0"/>
              </a:rPr>
              <a:t>    |   3000 | 2009-10-08 00:00:00 |</a:t>
            </a:r>
          </a:p>
          <a:p>
            <a:pPr>
              <a:buNone/>
            </a:pPr>
            <a:r>
              <a:rPr lang="en-US" sz="4000" dirty="0" smtClean="0">
                <a:latin typeface="Times New Roman" pitchFamily="18" charset="0"/>
                <a:cs typeface="Times New Roman" pitchFamily="18" charset="0"/>
              </a:rPr>
              <a:t>|  7 | </a:t>
            </a:r>
            <a:r>
              <a:rPr lang="en-US" sz="4000" dirty="0" err="1" smtClean="0">
                <a:latin typeface="Times New Roman" pitchFamily="18" charset="0"/>
                <a:cs typeface="Times New Roman" pitchFamily="18" charset="0"/>
              </a:rPr>
              <a:t>Muffy</a:t>
            </a:r>
            <a:r>
              <a:rPr lang="en-US" sz="4000" dirty="0" smtClean="0">
                <a:latin typeface="Times New Roman" pitchFamily="18" charset="0"/>
                <a:cs typeface="Times New Roman" pitchFamily="18" charset="0"/>
              </a:rPr>
              <a:t>    |   1500 | 2009-10-08 00:00:00 |</a:t>
            </a:r>
          </a:p>
          <a:p>
            <a:pPr>
              <a:buNone/>
            </a:pPr>
            <a:r>
              <a:rPr lang="en-US" sz="4000" dirty="0" smtClean="0">
                <a:latin typeface="Times New Roman" pitchFamily="18" charset="0"/>
                <a:cs typeface="Times New Roman" pitchFamily="18" charset="0"/>
              </a:rPr>
              <a:t>|  7 | </a:t>
            </a:r>
            <a:r>
              <a:rPr lang="en-US" sz="4000" dirty="0" err="1" smtClean="0">
                <a:latin typeface="Times New Roman" pitchFamily="18" charset="0"/>
                <a:cs typeface="Times New Roman" pitchFamily="18" charset="0"/>
              </a:rPr>
              <a:t>Muffy</a:t>
            </a:r>
            <a:r>
              <a:rPr lang="en-US" sz="4000" dirty="0" smtClean="0">
                <a:latin typeface="Times New Roman" pitchFamily="18" charset="0"/>
                <a:cs typeface="Times New Roman" pitchFamily="18" charset="0"/>
              </a:rPr>
              <a:t>    |   1560 | 2009-11-20 00:00:00 |</a:t>
            </a:r>
          </a:p>
          <a:p>
            <a:pPr>
              <a:buNone/>
            </a:pPr>
            <a:r>
              <a:rPr lang="en-US" sz="4000" dirty="0" smtClean="0">
                <a:latin typeface="Times New Roman" pitchFamily="18" charset="0"/>
                <a:cs typeface="Times New Roman" pitchFamily="18" charset="0"/>
              </a:rPr>
              <a:t>|  7 | </a:t>
            </a:r>
            <a:r>
              <a:rPr lang="en-US" sz="4000" dirty="0" err="1" smtClean="0">
                <a:latin typeface="Times New Roman" pitchFamily="18" charset="0"/>
                <a:cs typeface="Times New Roman" pitchFamily="18" charset="0"/>
              </a:rPr>
              <a:t>Muffy</a:t>
            </a:r>
            <a:r>
              <a:rPr lang="en-US" sz="4000" dirty="0" smtClean="0">
                <a:latin typeface="Times New Roman" pitchFamily="18" charset="0"/>
                <a:cs typeface="Times New Roman" pitchFamily="18" charset="0"/>
              </a:rPr>
              <a:t>    |   2060 | 2008-05-20 00:00:00 |</a:t>
            </a:r>
          </a:p>
          <a:p>
            <a:pPr>
              <a:buNone/>
            </a:pPr>
            <a:r>
              <a:rPr lang="en-US" sz="4000" dirty="0" smtClean="0">
                <a:latin typeface="Times New Roman" pitchFamily="18" charset="0"/>
                <a:cs typeface="Times New Roman" pitchFamily="18" charset="0"/>
              </a:rPr>
              <a:t>+----+----------+--------+---------------------+</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286750" cy="5872163"/>
          </a:xfrm>
        </p:spPr>
        <p:txBody>
          <a:bodyPr/>
          <a:lstStyle/>
          <a:p>
            <a:pPr>
              <a:buNone/>
            </a:pPr>
            <a:r>
              <a:rPr lang="en-US" sz="1800" dirty="0" smtClean="0">
                <a:latin typeface="Times New Roman" pitchFamily="18" charset="0"/>
                <a:cs typeface="Times New Roman" pitchFamily="18" charset="0"/>
              </a:rPr>
              <a:t>employee</a:t>
            </a:r>
          </a:p>
          <a:p>
            <a:pPr>
              <a:buNone/>
            </a:pPr>
            <a:endParaRPr lang="en-US" sz="1800" dirty="0" smtClean="0">
              <a:latin typeface="Times New Roman" pitchFamily="18" charset="0"/>
              <a:cs typeface="Times New Roman" pitchFamily="18" charset="0"/>
            </a:endParaRPr>
          </a:p>
          <a:p>
            <a:pPr>
              <a:buNone/>
            </a:pPr>
            <a:r>
              <a:rPr lang="en-US" sz="1800" dirty="0" err="1" smtClean="0">
                <a:latin typeface="Times New Roman" pitchFamily="18" charset="0"/>
                <a:cs typeface="Times New Roman" pitchFamily="18" charset="0"/>
              </a:rPr>
              <a:t>employee_name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employee_location</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Joe	                     New York</a:t>
            </a:r>
          </a:p>
          <a:p>
            <a:pPr>
              <a:buNone/>
            </a:pPr>
            <a:r>
              <a:rPr lang="en-US" sz="1800" dirty="0" smtClean="0">
                <a:latin typeface="Times New Roman" pitchFamily="18" charset="0"/>
                <a:cs typeface="Times New Roman" pitchFamily="18" charset="0"/>
              </a:rPr>
              <a:t>Sunil	                     India</a:t>
            </a:r>
          </a:p>
          <a:p>
            <a:pPr>
              <a:buNone/>
            </a:pPr>
            <a:r>
              <a:rPr lang="en-US" sz="1800" dirty="0" smtClean="0">
                <a:latin typeface="Times New Roman" pitchFamily="18" charset="0"/>
                <a:cs typeface="Times New Roman" pitchFamily="18" charset="0"/>
              </a:rPr>
              <a:t>Alex	        	         Russia</a:t>
            </a:r>
          </a:p>
          <a:p>
            <a:pPr>
              <a:buNone/>
            </a:pPr>
            <a:r>
              <a:rPr lang="en-US" sz="1800" dirty="0" smtClean="0">
                <a:latin typeface="Times New Roman" pitchFamily="18" charset="0"/>
                <a:cs typeface="Times New Roman" pitchFamily="18" charset="0"/>
              </a:rPr>
              <a:t>Albert	                     Canada</a:t>
            </a:r>
          </a:p>
          <a:p>
            <a:pPr>
              <a:buNone/>
            </a:pPr>
            <a:r>
              <a:rPr lang="en-US" sz="1800" dirty="0" smtClean="0">
                <a:latin typeface="Times New Roman" pitchFamily="18" charset="0"/>
                <a:cs typeface="Times New Roman" pitchFamily="18" charset="0"/>
              </a:rPr>
              <a:t>Jack	                     New York</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suppose we want to find out which employees are from the same</a:t>
            </a:r>
          </a:p>
          <a:p>
            <a:pPr>
              <a:buNone/>
            </a:pPr>
            <a:r>
              <a:rPr lang="en-US" sz="1800" dirty="0" smtClean="0">
                <a:latin typeface="Times New Roman" pitchFamily="18" charset="0"/>
                <a:cs typeface="Times New Roman" pitchFamily="18" charset="0"/>
              </a:rPr>
              <a:t>location as the employee named Joe. </a:t>
            </a:r>
          </a:p>
          <a:p>
            <a:pPr>
              <a:buNone/>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4953000"/>
          </a:xfrm>
        </p:spPr>
        <p:txBody>
          <a:bodyPr>
            <a:normAutofit/>
          </a:bodyPr>
          <a:lstStyle/>
          <a:p>
            <a:pPr>
              <a:buNone/>
            </a:pPr>
            <a:r>
              <a:rPr lang="en-US" sz="1800" dirty="0" smtClean="0">
                <a:latin typeface="Times New Roman" pitchFamily="18" charset="0"/>
                <a:cs typeface="Times New Roman" pitchFamily="18" charset="0"/>
              </a:rPr>
              <a:t>SELECT </a:t>
            </a:r>
            <a:r>
              <a:rPr lang="en-US" sz="1800" dirty="0" err="1" smtClean="0">
                <a:latin typeface="Times New Roman" pitchFamily="18" charset="0"/>
                <a:cs typeface="Times New Roman" pitchFamily="18" charset="0"/>
              </a:rPr>
              <a:t>employee_name</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FROM employee</a:t>
            </a:r>
          </a:p>
          <a:p>
            <a:pPr>
              <a:buNone/>
            </a:pPr>
            <a:r>
              <a:rPr lang="en-US" sz="1800" dirty="0" smtClean="0">
                <a:latin typeface="Times New Roman" pitchFamily="18" charset="0"/>
                <a:cs typeface="Times New Roman" pitchFamily="18" charset="0"/>
              </a:rPr>
              <a:t>WHERE </a:t>
            </a:r>
            <a:r>
              <a:rPr lang="en-US" sz="1800" dirty="0" err="1" smtClean="0">
                <a:latin typeface="Times New Roman" pitchFamily="18" charset="0"/>
                <a:cs typeface="Times New Roman" pitchFamily="18" charset="0"/>
              </a:rPr>
              <a:t>employee_location</a:t>
            </a:r>
            <a:r>
              <a:rPr lang="en-US" sz="1800" dirty="0" smtClean="0">
                <a:latin typeface="Times New Roman" pitchFamily="18" charset="0"/>
                <a:cs typeface="Times New Roman" pitchFamily="18" charset="0"/>
              </a:rPr>
              <a:t> = "New York"</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So, instead of a query like that what we could do is write a nested SQL query </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SELECT </a:t>
            </a:r>
            <a:r>
              <a:rPr lang="en-US" sz="1800" dirty="0" err="1" smtClean="0">
                <a:latin typeface="Times New Roman" pitchFamily="18" charset="0"/>
                <a:cs typeface="Times New Roman" pitchFamily="18" charset="0"/>
              </a:rPr>
              <a:t>employee_name</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FROM employee</a:t>
            </a:r>
          </a:p>
          <a:p>
            <a:pPr>
              <a:buNone/>
            </a:pPr>
            <a:r>
              <a:rPr lang="en-US" sz="1800" dirty="0" smtClean="0">
                <a:latin typeface="Times New Roman" pitchFamily="18" charset="0"/>
                <a:cs typeface="Times New Roman" pitchFamily="18" charset="0"/>
              </a:rPr>
              <a:t>WHERE </a:t>
            </a:r>
            <a:r>
              <a:rPr lang="en-US" sz="1800" dirty="0" err="1" smtClean="0">
                <a:latin typeface="Times New Roman" pitchFamily="18" charset="0"/>
                <a:cs typeface="Times New Roman" pitchFamily="18" charset="0"/>
              </a:rPr>
              <a:t>employee_location</a:t>
            </a:r>
            <a:r>
              <a:rPr lang="en-US" sz="1800" dirty="0" smtClean="0">
                <a:latin typeface="Times New Roman" pitchFamily="18" charset="0"/>
                <a:cs typeface="Times New Roman" pitchFamily="18" charset="0"/>
              </a:rPr>
              <a:t> in</a:t>
            </a:r>
          </a:p>
          <a:p>
            <a:pPr>
              <a:buNone/>
            </a:pPr>
            <a:r>
              <a:rPr lang="en-US" sz="1800" dirty="0" smtClean="0">
                <a:latin typeface="Times New Roman" pitchFamily="18" charset="0"/>
                <a:cs typeface="Times New Roman" pitchFamily="18" charset="0"/>
              </a:rPr>
              <a:t>( SELECT </a:t>
            </a:r>
            <a:r>
              <a:rPr lang="en-US" sz="1800" dirty="0" err="1" smtClean="0">
                <a:latin typeface="Times New Roman" pitchFamily="18" charset="0"/>
                <a:cs typeface="Times New Roman" pitchFamily="18" charset="0"/>
              </a:rPr>
              <a:t>employee_location</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FROM employee</a:t>
            </a:r>
          </a:p>
          <a:p>
            <a:pPr>
              <a:buNone/>
            </a:pPr>
            <a:r>
              <a:rPr lang="en-US" sz="1800" dirty="0" smtClean="0">
                <a:latin typeface="Times New Roman" pitchFamily="18" charset="0"/>
                <a:cs typeface="Times New Roman" pitchFamily="18" charset="0"/>
              </a:rPr>
              <a:t>WHERE </a:t>
            </a:r>
            <a:r>
              <a:rPr lang="en-US" sz="1800" dirty="0" err="1" smtClean="0">
                <a:latin typeface="Times New Roman" pitchFamily="18" charset="0"/>
                <a:cs typeface="Times New Roman" pitchFamily="18" charset="0"/>
              </a:rPr>
              <a:t>employee_name</a:t>
            </a:r>
            <a:r>
              <a:rPr lang="en-US" sz="1800" dirty="0" smtClean="0">
                <a:latin typeface="Times New Roman" pitchFamily="18" charset="0"/>
                <a:cs typeface="Times New Roman" pitchFamily="18" charset="0"/>
              </a:rPr>
              <a:t> = "Joe")</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8915400" cy="6124754"/>
          </a:xfrm>
          <a:prstGeom prst="rect">
            <a:avLst/>
          </a:prstGeom>
          <a:noFill/>
        </p:spPr>
        <p:txBody>
          <a:bodyPr wrap="square" rtlCol="0">
            <a:spAutoFit/>
          </a:bodyPr>
          <a:lstStyle/>
          <a:p>
            <a:r>
              <a:rPr lang="en-US" sz="2800" b="1" dirty="0" smtClean="0">
                <a:solidFill>
                  <a:srgbClr val="00B050"/>
                </a:solidFill>
              </a:rPr>
              <a:t>The SQL CREATE DATABASE Statement</a:t>
            </a:r>
          </a:p>
          <a:p>
            <a:r>
              <a:rPr lang="en-US" sz="2800" dirty="0" smtClean="0"/>
              <a:t>The CREATE DATABASE statement is used to create a database.</a:t>
            </a:r>
          </a:p>
          <a:p>
            <a:endParaRPr lang="en-US" sz="2800" dirty="0" smtClean="0"/>
          </a:p>
          <a:p>
            <a:r>
              <a:rPr lang="en-US" sz="2800" b="1" dirty="0" smtClean="0">
                <a:solidFill>
                  <a:srgbClr val="00B050"/>
                </a:solidFill>
              </a:rPr>
              <a:t>SQL CREATE DATABASE Syntax</a:t>
            </a:r>
          </a:p>
          <a:p>
            <a:r>
              <a:rPr lang="en-US" sz="2800" dirty="0" smtClean="0"/>
              <a:t>CREATE DATABASE </a:t>
            </a:r>
            <a:r>
              <a:rPr lang="en-US" sz="2800" i="1" dirty="0" err="1" smtClean="0"/>
              <a:t>dbname</a:t>
            </a:r>
            <a:r>
              <a:rPr lang="en-US" sz="2800" dirty="0" smtClean="0"/>
              <a:t>;</a:t>
            </a:r>
          </a:p>
          <a:p>
            <a:r>
              <a:rPr lang="en-US" sz="2800" dirty="0" smtClean="0"/>
              <a:t/>
            </a:r>
            <a:br>
              <a:rPr lang="en-US" sz="2800" dirty="0" smtClean="0"/>
            </a:br>
            <a:r>
              <a:rPr lang="en-US" sz="2800" b="1" dirty="0" smtClean="0">
                <a:solidFill>
                  <a:srgbClr val="00B050"/>
                </a:solidFill>
              </a:rPr>
              <a:t>SQL CREATE DATABASE Example</a:t>
            </a:r>
          </a:p>
          <a:p>
            <a:r>
              <a:rPr lang="en-US" sz="2800" dirty="0" smtClean="0"/>
              <a:t>The following SQL statement creates a database called "</a:t>
            </a:r>
            <a:r>
              <a:rPr lang="en-US" sz="2800" dirty="0" err="1" smtClean="0"/>
              <a:t>my_db</a:t>
            </a:r>
            <a:r>
              <a:rPr lang="en-US" sz="2800" dirty="0" smtClean="0"/>
              <a:t>":</a:t>
            </a:r>
          </a:p>
          <a:p>
            <a:endParaRPr lang="en-US" sz="2800" dirty="0" smtClean="0"/>
          </a:p>
          <a:p>
            <a:r>
              <a:rPr lang="en-US" sz="2800" dirty="0" smtClean="0"/>
              <a:t>CREATE DATABASE </a:t>
            </a:r>
            <a:r>
              <a:rPr lang="en-US" sz="2800" dirty="0" err="1" smtClean="0"/>
              <a:t>my_db</a:t>
            </a:r>
            <a:r>
              <a:rPr lang="en-US" sz="2800" dirty="0" smtClean="0"/>
              <a:t>;</a:t>
            </a:r>
          </a:p>
          <a:p>
            <a:r>
              <a:rPr lang="en-US" sz="2800" dirty="0" smtClean="0"/>
              <a:t>Database tables can be added with the CREATE TABLE statement.</a:t>
            </a:r>
            <a:endParaRPr lang="en-US" sz="2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134350" cy="5643563"/>
          </a:xfrm>
        </p:spPr>
        <p:txBody>
          <a:bodyPr/>
          <a:lstStyle/>
          <a:p>
            <a:pPr>
              <a:buNone/>
            </a:pPr>
            <a:r>
              <a:rPr lang="en-US" sz="1800" dirty="0" smtClean="0">
                <a:latin typeface="Times New Roman" pitchFamily="18" charset="0"/>
                <a:cs typeface="Times New Roman" pitchFamily="18" charset="0"/>
              </a:rPr>
              <a:t>Self Join SQL Example</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SELECT e1.employee_name</a:t>
            </a:r>
          </a:p>
          <a:p>
            <a:pPr>
              <a:buNone/>
            </a:pPr>
            <a:r>
              <a:rPr lang="en-US" sz="1800" dirty="0" smtClean="0">
                <a:latin typeface="Times New Roman" pitchFamily="18" charset="0"/>
                <a:cs typeface="Times New Roman" pitchFamily="18" charset="0"/>
              </a:rPr>
              <a:t>FROM employee e1, employee e2</a:t>
            </a:r>
          </a:p>
          <a:p>
            <a:pPr>
              <a:buNone/>
            </a:pPr>
            <a:r>
              <a:rPr lang="en-US" sz="1800" dirty="0" smtClean="0">
                <a:latin typeface="Times New Roman" pitchFamily="18" charset="0"/>
                <a:cs typeface="Times New Roman" pitchFamily="18" charset="0"/>
              </a:rPr>
              <a:t>WHERE e1.employee_location = e2.employee_location</a:t>
            </a:r>
          </a:p>
          <a:p>
            <a:pPr>
              <a:buNone/>
            </a:pPr>
            <a:r>
              <a:rPr lang="en-US" sz="1800" dirty="0" smtClean="0">
                <a:latin typeface="Times New Roman" pitchFamily="18" charset="0"/>
                <a:cs typeface="Times New Roman" pitchFamily="18" charset="0"/>
              </a:rPr>
              <a:t>AND e2.employee_name="Joe";</a:t>
            </a:r>
          </a:p>
          <a:p>
            <a:pPr>
              <a:buNone/>
            </a:pP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86750" cy="5795963"/>
          </a:xfrm>
        </p:spPr>
        <p:txBody>
          <a:bodyPr/>
          <a:lstStyle/>
          <a:p>
            <a:pPr>
              <a:buNone/>
            </a:pPr>
            <a:r>
              <a:rPr lang="en-US" b="1" dirty="0" smtClean="0">
                <a:solidFill>
                  <a:srgbClr val="92D050"/>
                </a:solidFill>
              </a:rPr>
              <a:t>Aggregate Functions in SQL</a:t>
            </a:r>
          </a:p>
          <a:p>
            <a:pPr>
              <a:buNone/>
            </a:pPr>
            <a:r>
              <a:rPr lang="en-US" dirty="0" smtClean="0"/>
              <a:t> </a:t>
            </a:r>
          </a:p>
          <a:p>
            <a:r>
              <a:rPr lang="en-US" dirty="0" smtClean="0">
                <a:solidFill>
                  <a:srgbClr val="92D050"/>
                </a:solidFill>
              </a:rPr>
              <a:t>MIN </a:t>
            </a:r>
            <a:r>
              <a:rPr lang="en-US" dirty="0" smtClean="0"/>
              <a:t>returns the smallest value in a given column</a:t>
            </a:r>
          </a:p>
          <a:p>
            <a:r>
              <a:rPr lang="en-US" dirty="0" smtClean="0">
                <a:solidFill>
                  <a:srgbClr val="92D050"/>
                </a:solidFill>
              </a:rPr>
              <a:t> MAX </a:t>
            </a:r>
            <a:r>
              <a:rPr lang="en-US" dirty="0" smtClean="0"/>
              <a:t>returns the largest value in a given column</a:t>
            </a:r>
          </a:p>
          <a:p>
            <a:r>
              <a:rPr lang="en-US" dirty="0" smtClean="0">
                <a:solidFill>
                  <a:srgbClr val="92D050"/>
                </a:solidFill>
              </a:rPr>
              <a:t> SUM </a:t>
            </a:r>
            <a:r>
              <a:rPr lang="en-US" dirty="0" smtClean="0"/>
              <a:t>returns the sum of the numeric values in a given column </a:t>
            </a:r>
          </a:p>
          <a:p>
            <a:r>
              <a:rPr lang="en-US" dirty="0" smtClean="0">
                <a:solidFill>
                  <a:srgbClr val="92D050"/>
                </a:solidFill>
              </a:rPr>
              <a:t>AVG</a:t>
            </a:r>
            <a:r>
              <a:rPr lang="en-US" dirty="0" smtClean="0"/>
              <a:t> returns the average value of a given column </a:t>
            </a:r>
          </a:p>
          <a:p>
            <a:r>
              <a:rPr lang="en-US" dirty="0" smtClean="0">
                <a:solidFill>
                  <a:srgbClr val="92D050"/>
                </a:solidFill>
              </a:rPr>
              <a:t>COUNT</a:t>
            </a:r>
            <a:r>
              <a:rPr lang="en-US" dirty="0" smtClean="0"/>
              <a:t> returns the total number of values in a given column </a:t>
            </a:r>
          </a:p>
          <a:p>
            <a:r>
              <a:rPr lang="en-US" dirty="0" smtClean="0">
                <a:solidFill>
                  <a:srgbClr val="92D050"/>
                </a:solidFill>
              </a:rPr>
              <a:t>COUNT(*) </a:t>
            </a:r>
            <a:r>
              <a:rPr lang="en-US" dirty="0" smtClean="0"/>
              <a:t>returns the number of rows in a table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362950" cy="6100763"/>
          </a:xfrm>
        </p:spPr>
        <p:txBody>
          <a:bodyPr>
            <a:normAutofit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1800" dirty="0" smtClean="0"/>
              <a:t>SELECT COUNT(*) FROM Cars WHERE Color = 'Gray';</a:t>
            </a:r>
          </a:p>
          <a:p>
            <a:pPr>
              <a:buNone/>
            </a:pPr>
            <a:endParaRPr lang="en-US" sz="1800" dirty="0" smtClean="0"/>
          </a:p>
          <a:p>
            <a:r>
              <a:rPr lang="en-US" sz="1800" dirty="0" smtClean="0"/>
              <a:t>SELECT MIN(Year) FROM Cars;</a:t>
            </a:r>
          </a:p>
          <a:p>
            <a:pPr>
              <a:buNone/>
            </a:pPr>
            <a:endParaRPr lang="en-US" sz="1800" dirty="0" smtClean="0"/>
          </a:p>
          <a:p>
            <a:r>
              <a:rPr lang="en-US" sz="1800" dirty="0" smtClean="0"/>
              <a:t>SELECT MAX(Year) FROM Cars; </a:t>
            </a:r>
          </a:p>
          <a:p>
            <a:pPr>
              <a:buNone/>
            </a:pPr>
            <a:endParaRPr lang="en-US" sz="1800" dirty="0" smtClean="0"/>
          </a:p>
          <a:p>
            <a:r>
              <a:rPr lang="en-US" sz="1800" dirty="0" smtClean="0"/>
              <a:t>SELECT AVG(Year) FROM Cars;</a:t>
            </a:r>
          </a:p>
          <a:p>
            <a:pPr>
              <a:buNone/>
            </a:pPr>
            <a:r>
              <a:rPr lang="en-US" sz="1800" dirty="0" smtClean="0"/>
              <a:t>   The result will be 2005.75, which works out to be 2005 year and 9 months</a:t>
            </a:r>
          </a:p>
          <a:p>
            <a:pPr>
              <a:buNone/>
            </a:pPr>
            <a:endParaRPr lang="en-US" sz="1800" dirty="0" smtClean="0"/>
          </a:p>
          <a:p>
            <a:r>
              <a:rPr lang="en-US" sz="1800" dirty="0" smtClean="0"/>
              <a:t>SELECT SUM(Year) FROM Cars; </a:t>
            </a:r>
          </a:p>
          <a:p>
            <a:pPr>
              <a:buNone/>
            </a:pPr>
            <a:r>
              <a:rPr lang="en-US" sz="1800" dirty="0" smtClean="0"/>
              <a:t>   The result will be 8023.</a:t>
            </a:r>
            <a:endParaRPr lang="en-US" sz="1800" dirty="0"/>
          </a:p>
        </p:txBody>
      </p:sp>
      <p:pic>
        <p:nvPicPr>
          <p:cNvPr id="1028" name="Picture 4"/>
          <p:cNvPicPr>
            <a:picLocks noChangeAspect="1" noChangeArrowheads="1"/>
          </p:cNvPicPr>
          <p:nvPr/>
        </p:nvPicPr>
        <p:blipFill>
          <a:blip r:embed="rId2"/>
          <a:srcRect/>
          <a:stretch>
            <a:fillRect/>
          </a:stretch>
        </p:blipFill>
        <p:spPr bwMode="auto">
          <a:xfrm>
            <a:off x="1143000" y="304800"/>
            <a:ext cx="6229350" cy="168592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10550" cy="6324600"/>
          </a:xfrm>
        </p:spPr>
        <p:txBody>
          <a:bodyPr>
            <a:noAutofit/>
          </a:bodyPr>
          <a:lstStyle/>
          <a:p>
            <a:pPr>
              <a:buNone/>
            </a:pPr>
            <a:r>
              <a:rPr lang="en-US" sz="1800" b="1" dirty="0" smtClean="0">
                <a:solidFill>
                  <a:srgbClr val="00B050"/>
                </a:solidFill>
                <a:latin typeface="Times New Roman" pitchFamily="18" charset="0"/>
                <a:cs typeface="Times New Roman" pitchFamily="18" charset="0"/>
              </a:rPr>
              <a:t>Set Operations in SQL</a:t>
            </a:r>
          </a:p>
          <a:p>
            <a:pPr>
              <a:buNone/>
            </a:pPr>
            <a:r>
              <a:rPr lang="en-US" sz="1400" dirty="0" smtClean="0">
                <a:solidFill>
                  <a:srgbClr val="00B050"/>
                </a:solidFill>
                <a:latin typeface="Times New Roman" pitchFamily="18" charset="0"/>
                <a:cs typeface="Times New Roman" pitchFamily="18" charset="0"/>
              </a:rPr>
              <a:t>The First table,</a:t>
            </a:r>
          </a:p>
          <a:p>
            <a:pPr>
              <a:buNone/>
            </a:pPr>
            <a:r>
              <a:rPr lang="en-US" sz="1400" dirty="0" smtClean="0">
                <a:latin typeface="Times New Roman" pitchFamily="18" charset="0"/>
                <a:cs typeface="Times New Roman" pitchFamily="18" charset="0"/>
              </a:rPr>
              <a:t>ID           Name</a:t>
            </a:r>
          </a:p>
          <a:p>
            <a:pPr>
              <a:buNone/>
            </a:pPr>
            <a:r>
              <a:rPr lang="en-US" sz="1400" dirty="0" smtClean="0">
                <a:latin typeface="Times New Roman" pitchFamily="18" charset="0"/>
                <a:cs typeface="Times New Roman" pitchFamily="18" charset="0"/>
              </a:rPr>
              <a:t>1	          </a:t>
            </a:r>
            <a:r>
              <a:rPr lang="en-US" sz="1400" dirty="0" err="1" smtClean="0">
                <a:latin typeface="Times New Roman" pitchFamily="18" charset="0"/>
                <a:cs typeface="Times New Roman" pitchFamily="18" charset="0"/>
              </a:rPr>
              <a:t>abhi</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2	          </a:t>
            </a:r>
            <a:r>
              <a:rPr lang="en-US" sz="1400" dirty="0" err="1" smtClean="0">
                <a:latin typeface="Times New Roman" pitchFamily="18" charset="0"/>
                <a:cs typeface="Times New Roman" pitchFamily="18" charset="0"/>
              </a:rPr>
              <a:t>adam</a:t>
            </a:r>
            <a:endParaRPr lang="en-US" sz="1400" dirty="0" smtClean="0">
              <a:latin typeface="Times New Roman" pitchFamily="18" charset="0"/>
              <a:cs typeface="Times New Roman" pitchFamily="18" charset="0"/>
            </a:endParaRPr>
          </a:p>
          <a:p>
            <a:pPr>
              <a:buNone/>
            </a:pPr>
            <a:r>
              <a:rPr lang="en-US" sz="1400" dirty="0" smtClean="0">
                <a:solidFill>
                  <a:srgbClr val="00B050"/>
                </a:solidFill>
                <a:latin typeface="Times New Roman" pitchFamily="18" charset="0"/>
                <a:cs typeface="Times New Roman" pitchFamily="18" charset="0"/>
              </a:rPr>
              <a:t>The Second table,</a:t>
            </a:r>
          </a:p>
          <a:p>
            <a:pPr>
              <a:buNone/>
            </a:pPr>
            <a:r>
              <a:rPr lang="en-US" sz="1400" dirty="0" smtClean="0">
                <a:latin typeface="Times New Roman" pitchFamily="18" charset="0"/>
                <a:cs typeface="Times New Roman" pitchFamily="18" charset="0"/>
              </a:rPr>
              <a:t>ID	Name</a:t>
            </a:r>
          </a:p>
          <a:p>
            <a:pPr>
              <a:buNone/>
            </a:pPr>
            <a:r>
              <a:rPr lang="en-US" sz="1400" dirty="0" smtClean="0">
                <a:latin typeface="Times New Roman" pitchFamily="18" charset="0"/>
                <a:cs typeface="Times New Roman" pitchFamily="18" charset="0"/>
              </a:rPr>
              <a:t>2	           </a:t>
            </a:r>
            <a:r>
              <a:rPr lang="en-US" sz="1400" dirty="0" err="1" smtClean="0">
                <a:latin typeface="Times New Roman" pitchFamily="18" charset="0"/>
                <a:cs typeface="Times New Roman" pitchFamily="18" charset="0"/>
              </a:rPr>
              <a:t>adam</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3	          Chester</a:t>
            </a:r>
          </a:p>
          <a:p>
            <a:pPr>
              <a:buNone/>
            </a:pPr>
            <a:endParaRPr lang="en-US" sz="1400" dirty="0" smtClean="0">
              <a:latin typeface="Times New Roman" pitchFamily="18" charset="0"/>
              <a:cs typeface="Times New Roman" pitchFamily="18" charset="0"/>
            </a:endParaRPr>
          </a:p>
          <a:p>
            <a:pPr>
              <a:buNone/>
            </a:pPr>
            <a:r>
              <a:rPr lang="en-US" sz="1400" b="1" dirty="0" smtClean="0">
                <a:solidFill>
                  <a:srgbClr val="00B050"/>
                </a:solidFill>
                <a:latin typeface="Times New Roman" pitchFamily="18" charset="0"/>
                <a:cs typeface="Times New Roman" pitchFamily="18" charset="0"/>
              </a:rPr>
              <a:t>Union SQL query will be</a:t>
            </a:r>
            <a:r>
              <a:rPr lang="en-US" sz="1400" dirty="0" smtClean="0">
                <a:solidFill>
                  <a:srgbClr val="00B050"/>
                </a:solidFill>
                <a:latin typeface="Times New Roman" pitchFamily="18" charset="0"/>
                <a:cs typeface="Times New Roman" pitchFamily="18" charset="0"/>
              </a:rPr>
              <a:t>,</a:t>
            </a:r>
          </a:p>
          <a:p>
            <a:pPr>
              <a:buNone/>
            </a:pP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select * from First</a:t>
            </a:r>
          </a:p>
          <a:p>
            <a:pPr>
              <a:buNone/>
            </a:pPr>
            <a:r>
              <a:rPr lang="en-US" sz="1400" dirty="0" smtClean="0">
                <a:latin typeface="Times New Roman" pitchFamily="18" charset="0"/>
                <a:cs typeface="Times New Roman" pitchFamily="18" charset="0"/>
              </a:rPr>
              <a:t>UNION</a:t>
            </a:r>
          </a:p>
          <a:p>
            <a:pPr>
              <a:buNone/>
            </a:pPr>
            <a:r>
              <a:rPr lang="en-US" sz="1400" dirty="0" smtClean="0">
                <a:latin typeface="Times New Roman" pitchFamily="18" charset="0"/>
                <a:cs typeface="Times New Roman" pitchFamily="18" charset="0"/>
              </a:rPr>
              <a:t>select * from second </a:t>
            </a:r>
          </a:p>
          <a:p>
            <a:pPr>
              <a:buNone/>
            </a:pP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The result table will look like,</a:t>
            </a:r>
          </a:p>
          <a:p>
            <a:pPr>
              <a:buNone/>
            </a:pPr>
            <a:r>
              <a:rPr lang="en-US" sz="1400" dirty="0" smtClean="0">
                <a:latin typeface="Times New Roman" pitchFamily="18" charset="0"/>
                <a:cs typeface="Times New Roman" pitchFamily="18" charset="0"/>
              </a:rPr>
              <a:t>ID	NAME</a:t>
            </a:r>
          </a:p>
          <a:p>
            <a:pPr>
              <a:buNone/>
            </a:pPr>
            <a:r>
              <a:rPr lang="en-US" sz="1400" dirty="0" smtClean="0">
                <a:latin typeface="Times New Roman" pitchFamily="18" charset="0"/>
                <a:cs typeface="Times New Roman" pitchFamily="18" charset="0"/>
              </a:rPr>
              <a:t>1	           </a:t>
            </a:r>
            <a:r>
              <a:rPr lang="en-US" sz="1400" dirty="0" err="1" smtClean="0">
                <a:latin typeface="Times New Roman" pitchFamily="18" charset="0"/>
                <a:cs typeface="Times New Roman" pitchFamily="18" charset="0"/>
              </a:rPr>
              <a:t>abhi</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2	           </a:t>
            </a:r>
            <a:r>
              <a:rPr lang="en-US" sz="1400" dirty="0" err="1" smtClean="0">
                <a:latin typeface="Times New Roman" pitchFamily="18" charset="0"/>
                <a:cs typeface="Times New Roman" pitchFamily="18" charset="0"/>
              </a:rPr>
              <a:t>adam</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3	          Chester</a:t>
            </a:r>
            <a:endParaRPr lang="en-US" sz="1400" dirty="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686800" cy="6858000"/>
          </a:xfrm>
        </p:spPr>
        <p:txBody>
          <a:bodyPr>
            <a:noAutofit/>
          </a:bodyPr>
          <a:lstStyle/>
          <a:p>
            <a:pPr algn="just">
              <a:buNone/>
            </a:pPr>
            <a:r>
              <a:rPr lang="en-US" sz="1600" dirty="0" smtClean="0">
                <a:latin typeface="Times New Roman" pitchFamily="18" charset="0"/>
                <a:cs typeface="Times New Roman" pitchFamily="18" charset="0"/>
              </a:rPr>
              <a:t>Intersect operation is used to combine two SELECT statements,  it  </a:t>
            </a:r>
            <a:r>
              <a:rPr lang="en-US" sz="1600" dirty="0" err="1" smtClean="0">
                <a:latin typeface="Times New Roman" pitchFamily="18" charset="0"/>
                <a:cs typeface="Times New Roman" pitchFamily="18" charset="0"/>
              </a:rPr>
              <a:t>retuns</a:t>
            </a:r>
            <a:r>
              <a:rPr lang="en-US" sz="1600" dirty="0" smtClean="0">
                <a:latin typeface="Times New Roman" pitchFamily="18" charset="0"/>
                <a:cs typeface="Times New Roman" pitchFamily="18" charset="0"/>
              </a:rPr>
              <a:t> the records</a:t>
            </a:r>
          </a:p>
          <a:p>
            <a:pPr algn="just">
              <a:buNone/>
            </a:pPr>
            <a:r>
              <a:rPr lang="en-US" sz="1600" dirty="0" smtClean="0">
                <a:latin typeface="Times New Roman" pitchFamily="18" charset="0"/>
                <a:cs typeface="Times New Roman" pitchFamily="18" charset="0"/>
              </a:rPr>
              <a:t>which are common from both SELECT statements.</a:t>
            </a:r>
          </a:p>
          <a:p>
            <a:pPr algn="just">
              <a:buNone/>
            </a:pP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select * from First</a:t>
            </a:r>
          </a:p>
          <a:p>
            <a:pPr algn="just">
              <a:buNone/>
            </a:pPr>
            <a:r>
              <a:rPr lang="en-US" sz="1600" dirty="0" smtClean="0">
                <a:latin typeface="Times New Roman" pitchFamily="18" charset="0"/>
                <a:cs typeface="Times New Roman" pitchFamily="18" charset="0"/>
              </a:rPr>
              <a:t>INTERSECT</a:t>
            </a:r>
          </a:p>
          <a:p>
            <a:pPr algn="just">
              <a:buNone/>
            </a:pPr>
            <a:r>
              <a:rPr lang="en-US" sz="1600" dirty="0" smtClean="0">
                <a:latin typeface="Times New Roman" pitchFamily="18" charset="0"/>
                <a:cs typeface="Times New Roman" pitchFamily="18" charset="0"/>
              </a:rPr>
              <a:t>select * from second </a:t>
            </a:r>
          </a:p>
          <a:p>
            <a:pPr algn="just">
              <a:buNone/>
            </a:pP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The result table will look like</a:t>
            </a:r>
          </a:p>
          <a:p>
            <a:pPr algn="just">
              <a:buNone/>
            </a:pPr>
            <a:r>
              <a:rPr lang="en-US" sz="1600" dirty="0" smtClean="0">
                <a:latin typeface="Times New Roman" pitchFamily="18" charset="0"/>
                <a:cs typeface="Times New Roman" pitchFamily="18" charset="0"/>
              </a:rPr>
              <a:t>ID	NAME</a:t>
            </a:r>
          </a:p>
          <a:p>
            <a:pPr algn="just">
              <a:buNone/>
            </a:pPr>
            <a:r>
              <a:rPr lang="en-US" sz="1600" dirty="0" smtClean="0">
                <a:latin typeface="Times New Roman" pitchFamily="18" charset="0"/>
                <a:cs typeface="Times New Roman" pitchFamily="18" charset="0"/>
              </a:rPr>
              <a:t>2		</a:t>
            </a:r>
            <a:r>
              <a:rPr lang="en-US" sz="1600" dirty="0" err="1" smtClean="0">
                <a:latin typeface="Times New Roman" pitchFamily="18" charset="0"/>
                <a:cs typeface="Times New Roman" pitchFamily="18" charset="0"/>
              </a:rPr>
              <a:t>adam</a:t>
            </a:r>
            <a:endParaRPr lang="en-US" sz="1600" dirty="0" smtClean="0">
              <a:latin typeface="Times New Roman" pitchFamily="18" charset="0"/>
              <a:cs typeface="Times New Roman" pitchFamily="18" charset="0"/>
            </a:endParaRPr>
          </a:p>
          <a:p>
            <a:pPr algn="just">
              <a:buNone/>
            </a:pP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Minus operation combines result of two Select statements and return only those result which belongs to first set of result.</a:t>
            </a:r>
          </a:p>
          <a:p>
            <a:pPr algn="just">
              <a:buNone/>
            </a:pP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select * from First</a:t>
            </a:r>
          </a:p>
          <a:p>
            <a:pPr algn="just">
              <a:buNone/>
            </a:pPr>
            <a:r>
              <a:rPr lang="en-US" sz="1600" dirty="0" smtClean="0">
                <a:latin typeface="Times New Roman" pitchFamily="18" charset="0"/>
                <a:cs typeface="Times New Roman" pitchFamily="18" charset="0"/>
              </a:rPr>
              <a:t>MINUS</a:t>
            </a:r>
          </a:p>
          <a:p>
            <a:pPr algn="just">
              <a:buNone/>
            </a:pPr>
            <a:r>
              <a:rPr lang="en-US" sz="1600" dirty="0" smtClean="0">
                <a:latin typeface="Times New Roman" pitchFamily="18" charset="0"/>
                <a:cs typeface="Times New Roman" pitchFamily="18" charset="0"/>
              </a:rPr>
              <a:t>select * from second </a:t>
            </a:r>
          </a:p>
          <a:p>
            <a:pPr algn="just">
              <a:buNone/>
            </a:pP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The result table will look like,</a:t>
            </a:r>
          </a:p>
          <a:p>
            <a:pPr algn="just">
              <a:buNone/>
            </a:pPr>
            <a:r>
              <a:rPr lang="en-US" sz="1600" dirty="0" smtClean="0">
                <a:latin typeface="Times New Roman" pitchFamily="18" charset="0"/>
                <a:cs typeface="Times New Roman" pitchFamily="18" charset="0"/>
              </a:rPr>
              <a:t>ID	NAME</a:t>
            </a:r>
          </a:p>
          <a:p>
            <a:pPr algn="just">
              <a:buNone/>
            </a:pPr>
            <a:r>
              <a:rPr lang="en-US" sz="1600" dirty="0" smtClean="0">
                <a:latin typeface="Times New Roman" pitchFamily="18" charset="0"/>
                <a:cs typeface="Times New Roman" pitchFamily="18" charset="0"/>
              </a:rPr>
              <a:t>1		</a:t>
            </a:r>
            <a:r>
              <a:rPr lang="en-US" sz="1600" dirty="0" err="1" smtClean="0">
                <a:latin typeface="Times New Roman" pitchFamily="18" charset="0"/>
                <a:cs typeface="Times New Roman" pitchFamily="18" charset="0"/>
              </a:rPr>
              <a:t>abhi</a:t>
            </a:r>
            <a:endParaRPr lang="en-US" sz="1600" dirty="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286750" cy="6024563"/>
          </a:xfrm>
        </p:spPr>
        <p:txBody>
          <a:bodyPr>
            <a:normAutofit lnSpcReduction="10000"/>
          </a:bodyPr>
          <a:lstStyle/>
          <a:p>
            <a:pPr>
              <a:buNone/>
            </a:pPr>
            <a:r>
              <a:rPr lang="en-US" dirty="0" smtClean="0"/>
              <a:t>The SQL NULL is the term used to represent a missing value. </a:t>
            </a:r>
          </a:p>
          <a:p>
            <a:pPr>
              <a:buNone/>
            </a:pPr>
            <a:r>
              <a:rPr lang="en-US" dirty="0" smtClean="0"/>
              <a:t>A NULL value in a table is a value in a field that appears to be blank.</a:t>
            </a:r>
          </a:p>
          <a:p>
            <a:pPr>
              <a:buNone/>
            </a:pPr>
            <a:endParaRPr lang="en-US" dirty="0" smtClean="0"/>
          </a:p>
          <a:p>
            <a:pPr>
              <a:buNone/>
            </a:pPr>
            <a:r>
              <a:rPr lang="en-US" dirty="0" smtClean="0"/>
              <a:t>Consider the following table, CUSTOMERS having the following records:</a:t>
            </a:r>
          </a:p>
          <a:p>
            <a:pPr>
              <a:buNone/>
            </a:pPr>
            <a:endParaRPr lang="en-US" dirty="0" smtClean="0"/>
          </a:p>
          <a:p>
            <a:pPr>
              <a:buNone/>
            </a:pPr>
            <a:r>
              <a:rPr lang="en-US" dirty="0" smtClean="0"/>
              <a:t>+----+----------+-----+-----------+----------+</a:t>
            </a:r>
          </a:p>
          <a:p>
            <a:pPr>
              <a:buNone/>
            </a:pPr>
            <a:r>
              <a:rPr lang="en-US" dirty="0" smtClean="0"/>
              <a:t>| ID | NAME  | AGE| ADDRESS     | SALARY   |</a:t>
            </a:r>
          </a:p>
          <a:p>
            <a:pPr>
              <a:buNone/>
            </a:pPr>
            <a:r>
              <a:rPr lang="en-US" dirty="0" smtClean="0"/>
              <a:t>+----+----------+-----+-----------+----------+</a:t>
            </a:r>
          </a:p>
          <a:p>
            <a:pPr>
              <a:buNone/>
            </a:pPr>
            <a:r>
              <a:rPr lang="en-US" dirty="0" smtClean="0"/>
              <a:t>|  1 | </a:t>
            </a:r>
            <a:r>
              <a:rPr lang="en-US" dirty="0" err="1" smtClean="0"/>
              <a:t>Ramesh</a:t>
            </a:r>
            <a:r>
              <a:rPr lang="en-US" dirty="0" smtClean="0"/>
              <a:t>|  32 | </a:t>
            </a:r>
            <a:r>
              <a:rPr lang="en-US" dirty="0" err="1" smtClean="0"/>
              <a:t>Ahmedabad</a:t>
            </a:r>
            <a:r>
              <a:rPr lang="en-US" dirty="0" smtClean="0"/>
              <a:t> |  2000.00 |</a:t>
            </a:r>
          </a:p>
          <a:p>
            <a:pPr>
              <a:buNone/>
            </a:pPr>
            <a:r>
              <a:rPr lang="en-US" dirty="0" smtClean="0"/>
              <a:t>|  2 | </a:t>
            </a:r>
            <a:r>
              <a:rPr lang="en-US" dirty="0" err="1" smtClean="0"/>
              <a:t>Khilan</a:t>
            </a:r>
            <a:r>
              <a:rPr lang="en-US" dirty="0" smtClean="0"/>
              <a:t>   |  25 | Delhi              |  1500.00 |</a:t>
            </a:r>
          </a:p>
          <a:p>
            <a:pPr>
              <a:buNone/>
            </a:pPr>
            <a:r>
              <a:rPr lang="en-US" dirty="0" smtClean="0"/>
              <a:t>|  3 | </a:t>
            </a:r>
            <a:r>
              <a:rPr lang="en-US" dirty="0" err="1" smtClean="0"/>
              <a:t>kaushik</a:t>
            </a:r>
            <a:r>
              <a:rPr lang="en-US" dirty="0" smtClean="0"/>
              <a:t> |  23 | Kota               |  2000.00 |</a:t>
            </a:r>
          </a:p>
          <a:p>
            <a:pPr>
              <a:buNone/>
            </a:pPr>
            <a:r>
              <a:rPr lang="en-US" dirty="0" smtClean="0"/>
              <a:t>|  4 | </a:t>
            </a:r>
            <a:r>
              <a:rPr lang="en-US" dirty="0" err="1" smtClean="0"/>
              <a:t>Chaitali</a:t>
            </a:r>
            <a:r>
              <a:rPr lang="en-US" dirty="0" smtClean="0"/>
              <a:t> |  25 | Mumbai        |  6500.00 |</a:t>
            </a:r>
          </a:p>
          <a:p>
            <a:pPr>
              <a:buNone/>
            </a:pPr>
            <a:r>
              <a:rPr lang="en-US" dirty="0" smtClean="0"/>
              <a:t>|  5 | </a:t>
            </a:r>
            <a:r>
              <a:rPr lang="en-US" dirty="0" err="1" smtClean="0"/>
              <a:t>Hardik</a:t>
            </a:r>
            <a:r>
              <a:rPr lang="en-US" dirty="0" smtClean="0"/>
              <a:t>   |  27 | Bhopal          |  8500.00 |</a:t>
            </a:r>
          </a:p>
          <a:p>
            <a:pPr>
              <a:buNone/>
            </a:pPr>
            <a:r>
              <a:rPr lang="en-US" dirty="0" smtClean="0"/>
              <a:t>|  6 | </a:t>
            </a:r>
            <a:r>
              <a:rPr lang="en-US" dirty="0" err="1" smtClean="0"/>
              <a:t>Komal</a:t>
            </a:r>
            <a:r>
              <a:rPr lang="en-US" dirty="0" smtClean="0"/>
              <a:t>    |  22 | MP                |                 |</a:t>
            </a:r>
          </a:p>
          <a:p>
            <a:pPr>
              <a:buNone/>
            </a:pPr>
            <a:r>
              <a:rPr lang="en-US" dirty="0" smtClean="0"/>
              <a:t>|  7 | </a:t>
            </a:r>
            <a:r>
              <a:rPr lang="en-US" dirty="0" err="1" smtClean="0"/>
              <a:t>Muffy</a:t>
            </a:r>
            <a:r>
              <a:rPr lang="en-US" dirty="0" smtClean="0"/>
              <a:t>    |  24 | Indore           |                 |</a:t>
            </a:r>
          </a:p>
          <a:p>
            <a:pPr>
              <a:buNone/>
            </a:pPr>
            <a:r>
              <a:rPr lang="en-US" dirty="0" smtClean="0"/>
              <a:t>+----+----------+-----+-----------+----------+</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286750" cy="6024563"/>
          </a:xfrm>
        </p:spPr>
        <p:txBody>
          <a:bodyPr>
            <a:normAutofit fontScale="92500" lnSpcReduction="10000"/>
          </a:bodyPr>
          <a:lstStyle/>
          <a:p>
            <a:pPr>
              <a:buNone/>
            </a:pPr>
            <a:endParaRPr lang="en-US" dirty="0" smtClean="0"/>
          </a:p>
          <a:p>
            <a:pPr>
              <a:buNone/>
            </a:pPr>
            <a:r>
              <a:rPr lang="en-US" dirty="0" smtClean="0"/>
              <a:t>Now, following is the usage of IS NOT NULL operator:</a:t>
            </a:r>
          </a:p>
          <a:p>
            <a:pPr>
              <a:buNone/>
            </a:pPr>
            <a:endParaRPr lang="en-US" dirty="0" smtClean="0"/>
          </a:p>
          <a:p>
            <a:pPr>
              <a:buNone/>
            </a:pPr>
            <a:r>
              <a:rPr lang="en-US" dirty="0" smtClean="0"/>
              <a:t>SQL&gt; SELECT  ID, NAME, AGE, ADDRESS, SALARY</a:t>
            </a:r>
          </a:p>
          <a:p>
            <a:pPr>
              <a:buNone/>
            </a:pPr>
            <a:r>
              <a:rPr lang="en-US" dirty="0" smtClean="0"/>
              <a:t>     FROM CUSTOMERS</a:t>
            </a:r>
          </a:p>
          <a:p>
            <a:pPr>
              <a:buNone/>
            </a:pPr>
            <a:r>
              <a:rPr lang="en-US" dirty="0" smtClean="0"/>
              <a:t>     WHERE SALARY IS NOT NULL;</a:t>
            </a:r>
          </a:p>
          <a:p>
            <a:pPr>
              <a:buNone/>
            </a:pPr>
            <a:endParaRPr lang="en-US" dirty="0" smtClean="0"/>
          </a:p>
          <a:p>
            <a:pPr>
              <a:buNone/>
            </a:pPr>
            <a:r>
              <a:rPr lang="en-US" dirty="0" smtClean="0"/>
              <a:t>This would produce the following result:</a:t>
            </a:r>
          </a:p>
          <a:p>
            <a:pPr>
              <a:buNone/>
            </a:pPr>
            <a:endParaRPr lang="en-US" dirty="0" smtClean="0"/>
          </a:p>
          <a:p>
            <a:pPr>
              <a:buNone/>
            </a:pPr>
            <a:r>
              <a:rPr lang="en-US" dirty="0" smtClean="0"/>
              <a:t>+----+----------+-----+-----------+----------+</a:t>
            </a:r>
          </a:p>
          <a:p>
            <a:pPr>
              <a:buNone/>
            </a:pPr>
            <a:r>
              <a:rPr lang="en-US" dirty="0" smtClean="0"/>
              <a:t>| ID | NAME     | AGE | ADDRESS   | SALARY   |</a:t>
            </a:r>
          </a:p>
          <a:p>
            <a:pPr>
              <a:buNone/>
            </a:pPr>
            <a:r>
              <a:rPr lang="en-US" dirty="0" smtClean="0"/>
              <a:t>+----+----------+-----+-----------+----------+</a:t>
            </a:r>
          </a:p>
          <a:p>
            <a:pPr>
              <a:buNone/>
            </a:pPr>
            <a:r>
              <a:rPr lang="en-US" dirty="0" smtClean="0"/>
              <a:t>|  1 | </a:t>
            </a:r>
            <a:r>
              <a:rPr lang="en-US" dirty="0" err="1" smtClean="0"/>
              <a:t>Ramesh</a:t>
            </a:r>
            <a:r>
              <a:rPr lang="en-US" dirty="0" smtClean="0"/>
              <a:t>  |  32 | </a:t>
            </a:r>
            <a:r>
              <a:rPr lang="en-US" dirty="0" err="1" smtClean="0"/>
              <a:t>Ahmedabad</a:t>
            </a:r>
            <a:r>
              <a:rPr lang="en-US" dirty="0" smtClean="0"/>
              <a:t> |  2000.00 |</a:t>
            </a:r>
          </a:p>
          <a:p>
            <a:pPr>
              <a:buNone/>
            </a:pPr>
            <a:r>
              <a:rPr lang="en-US" dirty="0" smtClean="0"/>
              <a:t>|  2 | </a:t>
            </a:r>
            <a:r>
              <a:rPr lang="en-US" dirty="0" err="1" smtClean="0"/>
              <a:t>Khilan</a:t>
            </a:r>
            <a:r>
              <a:rPr lang="en-US" dirty="0" smtClean="0"/>
              <a:t>     |  25 | Delhi              |  1500.00 |</a:t>
            </a:r>
          </a:p>
          <a:p>
            <a:pPr>
              <a:buNone/>
            </a:pPr>
            <a:r>
              <a:rPr lang="en-US" dirty="0" smtClean="0"/>
              <a:t>|  3 | </a:t>
            </a:r>
            <a:r>
              <a:rPr lang="en-US" dirty="0" err="1" smtClean="0"/>
              <a:t>kaushik</a:t>
            </a:r>
            <a:r>
              <a:rPr lang="en-US" dirty="0" smtClean="0"/>
              <a:t>   |  23 | Kota               |  2000.00 |</a:t>
            </a:r>
          </a:p>
          <a:p>
            <a:pPr>
              <a:buNone/>
            </a:pPr>
            <a:r>
              <a:rPr lang="en-US" dirty="0" smtClean="0"/>
              <a:t>|  4 | </a:t>
            </a:r>
            <a:r>
              <a:rPr lang="en-US" dirty="0" err="1" smtClean="0"/>
              <a:t>Chaitali</a:t>
            </a:r>
            <a:r>
              <a:rPr lang="en-US" dirty="0" smtClean="0"/>
              <a:t>  |  25 | Mumbai         |  6500.00 |</a:t>
            </a:r>
          </a:p>
          <a:p>
            <a:pPr>
              <a:buNone/>
            </a:pPr>
            <a:r>
              <a:rPr lang="en-US" dirty="0" smtClean="0"/>
              <a:t>|  5 | </a:t>
            </a:r>
            <a:r>
              <a:rPr lang="en-US" dirty="0" err="1" smtClean="0"/>
              <a:t>Hardik</a:t>
            </a:r>
            <a:r>
              <a:rPr lang="en-US" dirty="0" smtClean="0"/>
              <a:t>    |  27 | Bhopal           |  8500.00 |</a:t>
            </a:r>
          </a:p>
          <a:p>
            <a:pPr>
              <a:buNone/>
            </a:pPr>
            <a:r>
              <a:rPr lang="en-US" dirty="0" smtClean="0"/>
              <a:t>+----+----------+-----+-----------+----------+</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134350" cy="5872163"/>
          </a:xfrm>
        </p:spPr>
        <p:txBody>
          <a:bodyPr/>
          <a:lstStyle/>
          <a:p>
            <a:pPr>
              <a:buNone/>
            </a:pPr>
            <a:r>
              <a:rPr lang="en-US" dirty="0" smtClean="0"/>
              <a:t>Now, following is the usage of IS NULL operator:</a:t>
            </a:r>
          </a:p>
          <a:p>
            <a:pPr>
              <a:buNone/>
            </a:pPr>
            <a:endParaRPr lang="en-US" dirty="0" smtClean="0"/>
          </a:p>
          <a:p>
            <a:pPr>
              <a:buNone/>
            </a:pPr>
            <a:r>
              <a:rPr lang="en-US" dirty="0" smtClean="0"/>
              <a:t>SQL&gt; SELECT  ID, NAME, AGE, ADDRESS, SALARY</a:t>
            </a:r>
          </a:p>
          <a:p>
            <a:pPr>
              <a:buNone/>
            </a:pPr>
            <a:r>
              <a:rPr lang="en-US" dirty="0" smtClean="0"/>
              <a:t>     FROM CUSTOMERS</a:t>
            </a:r>
          </a:p>
          <a:p>
            <a:pPr>
              <a:buNone/>
            </a:pPr>
            <a:r>
              <a:rPr lang="en-US" dirty="0" smtClean="0"/>
              <a:t>     WHERE SALARY IS NULL;</a:t>
            </a:r>
          </a:p>
          <a:p>
            <a:pPr>
              <a:buNone/>
            </a:pPr>
            <a:endParaRPr lang="en-US" dirty="0" smtClean="0"/>
          </a:p>
          <a:p>
            <a:pPr>
              <a:buNone/>
            </a:pPr>
            <a:r>
              <a:rPr lang="en-US" dirty="0" smtClean="0"/>
              <a:t>This would produce the following result:</a:t>
            </a:r>
          </a:p>
          <a:p>
            <a:pPr>
              <a:buNone/>
            </a:pPr>
            <a:endParaRPr lang="en-US" dirty="0" smtClean="0"/>
          </a:p>
          <a:p>
            <a:pPr>
              <a:buNone/>
            </a:pPr>
            <a:r>
              <a:rPr lang="en-US" dirty="0" smtClean="0"/>
              <a:t>+----+----------+-----+-----------+----------+</a:t>
            </a:r>
          </a:p>
          <a:p>
            <a:pPr>
              <a:buNone/>
            </a:pPr>
            <a:r>
              <a:rPr lang="en-US" dirty="0" smtClean="0"/>
              <a:t>| ID | NAME     | AGE | ADDRESS   | SALARY   |</a:t>
            </a:r>
          </a:p>
          <a:p>
            <a:pPr>
              <a:buNone/>
            </a:pPr>
            <a:r>
              <a:rPr lang="en-US" dirty="0" smtClean="0"/>
              <a:t>+----+----------+-----+-----------+----------+</a:t>
            </a:r>
          </a:p>
          <a:p>
            <a:pPr>
              <a:buNone/>
            </a:pPr>
            <a:r>
              <a:rPr lang="en-US" dirty="0" smtClean="0"/>
              <a:t>|  6 | </a:t>
            </a:r>
            <a:r>
              <a:rPr lang="en-US" dirty="0" err="1" smtClean="0"/>
              <a:t>Komal</a:t>
            </a:r>
            <a:r>
              <a:rPr lang="en-US" dirty="0" smtClean="0"/>
              <a:t>      |  22 | MP               |              |</a:t>
            </a:r>
          </a:p>
          <a:p>
            <a:pPr>
              <a:buNone/>
            </a:pPr>
            <a:r>
              <a:rPr lang="en-US" dirty="0" smtClean="0"/>
              <a:t>|  7 | </a:t>
            </a:r>
            <a:r>
              <a:rPr lang="en-US" dirty="0" err="1" smtClean="0"/>
              <a:t>Muffy</a:t>
            </a:r>
            <a:r>
              <a:rPr lang="en-US" dirty="0" smtClean="0"/>
              <a:t>      |  24 | Indore          |               |</a:t>
            </a:r>
          </a:p>
          <a:p>
            <a:pPr>
              <a:buNone/>
            </a:pPr>
            <a:r>
              <a:rPr lang="en-US" dirty="0" smtClean="0"/>
              <a:t>+----+----------+-----+-----------+----------+</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82000" cy="5719763"/>
          </a:xfrm>
        </p:spPr>
        <p:txBody>
          <a:bodyPr>
            <a:normAutofit fontScale="92500" lnSpcReduction="10000"/>
          </a:bodyPr>
          <a:lstStyle/>
          <a:p>
            <a:pPr>
              <a:buNone/>
            </a:pPr>
            <a:r>
              <a:rPr lang="en-US" dirty="0" smtClean="0"/>
              <a:t>A </a:t>
            </a:r>
            <a:r>
              <a:rPr lang="en-US" dirty="0" err="1" smtClean="0"/>
              <a:t>Subquery</a:t>
            </a:r>
            <a:r>
              <a:rPr lang="en-US" dirty="0" smtClean="0"/>
              <a:t> or Inner query or Nested query is a query within another SQL </a:t>
            </a:r>
          </a:p>
          <a:p>
            <a:pPr>
              <a:buNone/>
            </a:pPr>
            <a:r>
              <a:rPr lang="en-US" dirty="0" smtClean="0"/>
              <a:t>query and embedded  within the WHERE clause.</a:t>
            </a:r>
          </a:p>
          <a:p>
            <a:pPr>
              <a:buNone/>
            </a:pPr>
            <a:endParaRPr lang="en-US" dirty="0" smtClean="0"/>
          </a:p>
          <a:p>
            <a:pPr>
              <a:buNone/>
            </a:pPr>
            <a:r>
              <a:rPr lang="en-US" dirty="0" smtClean="0"/>
              <a:t>There are a few rules that </a:t>
            </a:r>
            <a:r>
              <a:rPr lang="en-US" dirty="0" err="1" smtClean="0"/>
              <a:t>subqueries</a:t>
            </a:r>
            <a:r>
              <a:rPr lang="en-US" dirty="0" smtClean="0"/>
              <a:t> must follow:</a:t>
            </a:r>
          </a:p>
          <a:p>
            <a:pPr>
              <a:buNone/>
            </a:pPr>
            <a:endParaRPr lang="en-US" dirty="0" smtClean="0"/>
          </a:p>
          <a:p>
            <a:r>
              <a:rPr lang="en-US" dirty="0" err="1" smtClean="0"/>
              <a:t>Subqueries</a:t>
            </a:r>
            <a:r>
              <a:rPr lang="en-US" dirty="0" smtClean="0"/>
              <a:t> must be enclosed within parentheses.</a:t>
            </a:r>
          </a:p>
          <a:p>
            <a:endParaRPr lang="en-US" dirty="0" smtClean="0"/>
          </a:p>
          <a:p>
            <a:r>
              <a:rPr lang="en-US" dirty="0" smtClean="0"/>
              <a:t>A </a:t>
            </a:r>
            <a:r>
              <a:rPr lang="en-US" dirty="0" err="1" smtClean="0"/>
              <a:t>subquery</a:t>
            </a:r>
            <a:r>
              <a:rPr lang="en-US" dirty="0" smtClean="0"/>
              <a:t> can have only one column in the SELECT clause, unless multiple columns are in the main query for the </a:t>
            </a:r>
            <a:r>
              <a:rPr lang="en-US" dirty="0" err="1" smtClean="0"/>
              <a:t>subquery</a:t>
            </a:r>
            <a:r>
              <a:rPr lang="en-US" dirty="0" smtClean="0"/>
              <a:t> to compare its selected columns.</a:t>
            </a:r>
          </a:p>
          <a:p>
            <a:endParaRPr lang="en-US" dirty="0" smtClean="0"/>
          </a:p>
          <a:p>
            <a:r>
              <a:rPr lang="en-US" dirty="0" err="1" smtClean="0"/>
              <a:t>Subqueries</a:t>
            </a:r>
            <a:r>
              <a:rPr lang="en-US" dirty="0" smtClean="0"/>
              <a:t> that return more than one row can only be used with multiple value operators, such as the IN operator.</a:t>
            </a:r>
          </a:p>
          <a:p>
            <a:endParaRPr lang="en-US" dirty="0" smtClean="0"/>
          </a:p>
          <a:p>
            <a:r>
              <a:rPr lang="en-US" dirty="0" smtClean="0"/>
              <a:t>An ORDER BY cannot be used in a </a:t>
            </a:r>
            <a:r>
              <a:rPr lang="en-US" dirty="0" err="1" smtClean="0"/>
              <a:t>subquery</a:t>
            </a:r>
            <a:r>
              <a:rPr lang="en-US" dirty="0" smtClean="0"/>
              <a:t>, although the main query can use an ORDER BY. </a:t>
            </a:r>
          </a:p>
          <a:p>
            <a:endParaRPr lang="en-US" dirty="0" smtClean="0"/>
          </a:p>
          <a:p>
            <a:r>
              <a:rPr lang="en-US" dirty="0" smtClean="0"/>
              <a:t>The GROUP BY can be used to perform the same function as the ORDER BY in a </a:t>
            </a:r>
            <a:r>
              <a:rPr lang="en-US" dirty="0" err="1" smtClean="0"/>
              <a:t>subquery</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210550" cy="5719763"/>
          </a:xfrm>
        </p:spPr>
        <p:txBody>
          <a:bodyPr>
            <a:normAutofit fontScale="92500" lnSpcReduction="10000"/>
          </a:bodyPr>
          <a:lstStyle/>
          <a:p>
            <a:pPr>
              <a:buNone/>
            </a:pPr>
            <a:r>
              <a:rPr lang="en-US" dirty="0" smtClean="0"/>
              <a:t>Now, let us check following </a:t>
            </a:r>
            <a:r>
              <a:rPr lang="en-US" dirty="0" err="1" smtClean="0"/>
              <a:t>subquery</a:t>
            </a:r>
            <a:r>
              <a:rPr lang="en-US" dirty="0" smtClean="0"/>
              <a:t> with SELECT statement:</a:t>
            </a:r>
          </a:p>
          <a:p>
            <a:pPr>
              <a:buNone/>
            </a:pPr>
            <a:endParaRPr lang="en-US" dirty="0" smtClean="0"/>
          </a:p>
          <a:p>
            <a:pPr>
              <a:buNone/>
            </a:pPr>
            <a:r>
              <a:rPr lang="en-US" dirty="0" smtClean="0"/>
              <a:t>SQL&gt; SELECT * </a:t>
            </a:r>
          </a:p>
          <a:p>
            <a:pPr>
              <a:buNone/>
            </a:pPr>
            <a:r>
              <a:rPr lang="en-US" dirty="0" smtClean="0"/>
              <a:t>     FROM CUSTOMERS </a:t>
            </a:r>
          </a:p>
          <a:p>
            <a:pPr>
              <a:buNone/>
            </a:pPr>
            <a:r>
              <a:rPr lang="en-US" dirty="0" smtClean="0"/>
              <a:t>     WHERE ID IN (SELECT ID </a:t>
            </a:r>
          </a:p>
          <a:p>
            <a:pPr>
              <a:buNone/>
            </a:pPr>
            <a:r>
              <a:rPr lang="en-US" dirty="0" smtClean="0"/>
              <a:t>                  FROM CUSTOMERS </a:t>
            </a:r>
          </a:p>
          <a:p>
            <a:pPr>
              <a:buNone/>
            </a:pPr>
            <a:r>
              <a:rPr lang="en-US" dirty="0" smtClean="0"/>
              <a:t>                  WHERE SALARY &gt; 4500) ;</a:t>
            </a:r>
          </a:p>
          <a:p>
            <a:pPr>
              <a:buNone/>
            </a:pPr>
            <a:endParaRPr lang="en-US" dirty="0" smtClean="0"/>
          </a:p>
          <a:p>
            <a:pPr>
              <a:buNone/>
            </a:pPr>
            <a:r>
              <a:rPr lang="en-US" dirty="0" smtClean="0"/>
              <a:t>This would produce the following result:</a:t>
            </a:r>
          </a:p>
          <a:p>
            <a:pPr>
              <a:buNone/>
            </a:pPr>
            <a:endParaRPr lang="en-US" dirty="0" smtClean="0"/>
          </a:p>
          <a:p>
            <a:pPr>
              <a:buNone/>
            </a:pPr>
            <a:r>
              <a:rPr lang="en-US" dirty="0" smtClean="0"/>
              <a:t>+----+----------+-----+---------+----------+</a:t>
            </a:r>
          </a:p>
          <a:p>
            <a:pPr>
              <a:buNone/>
            </a:pPr>
            <a:r>
              <a:rPr lang="en-US" dirty="0" smtClean="0"/>
              <a:t>| ID | NAME     | AGE | ADDRESS | SALARY   |</a:t>
            </a:r>
          </a:p>
          <a:p>
            <a:pPr>
              <a:buNone/>
            </a:pPr>
            <a:r>
              <a:rPr lang="en-US" dirty="0" smtClean="0"/>
              <a:t>+----+----------+-----+---------+----------+</a:t>
            </a:r>
          </a:p>
          <a:p>
            <a:pPr>
              <a:buNone/>
            </a:pPr>
            <a:r>
              <a:rPr lang="en-US" dirty="0" smtClean="0"/>
              <a:t>|  4 | </a:t>
            </a:r>
            <a:r>
              <a:rPr lang="en-US" dirty="0" err="1" smtClean="0"/>
              <a:t>Chaitali</a:t>
            </a:r>
            <a:r>
              <a:rPr lang="en-US" dirty="0" smtClean="0"/>
              <a:t> |  25 | Mumbai  |  6500.00 |</a:t>
            </a:r>
          </a:p>
          <a:p>
            <a:pPr>
              <a:buNone/>
            </a:pPr>
            <a:r>
              <a:rPr lang="en-US" dirty="0" smtClean="0"/>
              <a:t>|  5 | </a:t>
            </a:r>
            <a:r>
              <a:rPr lang="en-US" dirty="0" err="1" smtClean="0"/>
              <a:t>Hardik</a:t>
            </a:r>
            <a:r>
              <a:rPr lang="en-US" dirty="0" smtClean="0"/>
              <a:t>   |  27 | Bhopal  |  8500.00 |</a:t>
            </a:r>
          </a:p>
          <a:p>
            <a:pPr>
              <a:buNone/>
            </a:pPr>
            <a:r>
              <a:rPr lang="en-US" dirty="0" smtClean="0"/>
              <a:t>|  7 | </a:t>
            </a:r>
            <a:r>
              <a:rPr lang="en-US" dirty="0" err="1" smtClean="0"/>
              <a:t>Muffy</a:t>
            </a:r>
            <a:r>
              <a:rPr lang="en-US" dirty="0" smtClean="0"/>
              <a:t>    |  24 | Indore  | 10000.00 |</a:t>
            </a:r>
          </a:p>
          <a:p>
            <a:pPr>
              <a:buNone/>
            </a:pPr>
            <a:r>
              <a:rPr lang="en-US" dirty="0" smtClean="0"/>
              <a:t>+----+----------+-----+---------+----------+</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81000"/>
            <a:ext cx="7886700" cy="5795963"/>
          </a:xfrm>
        </p:spPr>
        <p:txBody>
          <a:bodyPr/>
          <a:lstStyle/>
          <a:p>
            <a:pPr>
              <a:buNone/>
            </a:pPr>
            <a:r>
              <a:rPr lang="en-US" sz="2400" b="1" dirty="0" smtClean="0">
                <a:solidFill>
                  <a:srgbClr val="00B050"/>
                </a:solidFill>
              </a:rPr>
              <a:t>The SQL CREATE TABLE Statement</a:t>
            </a:r>
          </a:p>
          <a:p>
            <a:r>
              <a:rPr lang="en-US" dirty="0" smtClean="0"/>
              <a:t>The CREATE TABLE statement is used to create a table in a database.</a:t>
            </a:r>
          </a:p>
          <a:p>
            <a:r>
              <a:rPr lang="en-US" dirty="0" smtClean="0"/>
              <a:t>Tables are organized into rows and columns; and each table must have a name.</a:t>
            </a:r>
          </a:p>
          <a:p>
            <a:pPr>
              <a:buNone/>
            </a:pPr>
            <a:endParaRPr lang="en-US" b="1" dirty="0" smtClean="0">
              <a:solidFill>
                <a:srgbClr val="00B050"/>
              </a:solidFill>
            </a:endParaRPr>
          </a:p>
          <a:p>
            <a:pPr>
              <a:buNone/>
            </a:pPr>
            <a:r>
              <a:rPr lang="en-US" sz="2400" b="1" dirty="0" smtClean="0">
                <a:solidFill>
                  <a:srgbClr val="00B050"/>
                </a:solidFill>
              </a:rPr>
              <a:t>SQL CREATE TABLE Syntax</a:t>
            </a:r>
          </a:p>
          <a:p>
            <a:pPr>
              <a:buNone/>
            </a:pPr>
            <a:r>
              <a:rPr lang="en-US" dirty="0" smtClean="0"/>
              <a:t> CREATE TABLE </a:t>
            </a:r>
            <a:r>
              <a:rPr lang="en-US" i="1" dirty="0" err="1" smtClean="0"/>
              <a:t>table_name</a:t>
            </a:r>
            <a:r>
              <a:rPr lang="en-US" dirty="0" smtClean="0"/>
              <a:t/>
            </a:r>
            <a:br>
              <a:rPr lang="en-US" dirty="0" smtClean="0"/>
            </a:br>
            <a:r>
              <a:rPr lang="en-US" dirty="0" smtClean="0"/>
              <a:t>(</a:t>
            </a:r>
            <a:br>
              <a:rPr lang="en-US" dirty="0" smtClean="0"/>
            </a:br>
            <a:r>
              <a:rPr lang="en-US" i="1" dirty="0" smtClean="0"/>
              <a:t>column_name1  </a:t>
            </a:r>
            <a:r>
              <a:rPr lang="en-US" i="1" dirty="0" err="1" smtClean="0"/>
              <a:t>data_type</a:t>
            </a:r>
            <a:r>
              <a:rPr lang="en-US" dirty="0" smtClean="0"/>
              <a:t>(</a:t>
            </a:r>
            <a:r>
              <a:rPr lang="en-US" i="1" dirty="0" smtClean="0"/>
              <a:t>size</a:t>
            </a:r>
            <a:r>
              <a:rPr lang="en-US" dirty="0" smtClean="0"/>
              <a:t>),</a:t>
            </a:r>
            <a:br>
              <a:rPr lang="en-US" dirty="0" smtClean="0"/>
            </a:br>
            <a:r>
              <a:rPr lang="en-US" i="1" dirty="0" smtClean="0"/>
              <a:t>column_name2  </a:t>
            </a:r>
            <a:r>
              <a:rPr lang="en-US" i="1" dirty="0" err="1" smtClean="0"/>
              <a:t>data_type</a:t>
            </a:r>
            <a:r>
              <a:rPr lang="en-US" dirty="0" smtClean="0"/>
              <a:t>(</a:t>
            </a:r>
            <a:r>
              <a:rPr lang="en-US" i="1" dirty="0" smtClean="0"/>
              <a:t>size</a:t>
            </a:r>
            <a:r>
              <a:rPr lang="en-US" dirty="0" smtClean="0"/>
              <a:t>),</a:t>
            </a:r>
            <a:br>
              <a:rPr lang="en-US" dirty="0" smtClean="0"/>
            </a:br>
            <a:r>
              <a:rPr lang="en-US" i="1" dirty="0" smtClean="0"/>
              <a:t>column_name3  </a:t>
            </a:r>
            <a:r>
              <a:rPr lang="en-US" i="1" dirty="0" err="1" smtClean="0"/>
              <a:t>data_type</a:t>
            </a:r>
            <a:r>
              <a:rPr lang="en-US" dirty="0" smtClean="0"/>
              <a:t>(</a:t>
            </a:r>
            <a:r>
              <a:rPr lang="en-US" i="1" dirty="0" smtClean="0"/>
              <a:t>size</a:t>
            </a:r>
            <a:r>
              <a:rPr lang="en-US" dirty="0" smtClean="0"/>
              <a:t>),</a:t>
            </a:r>
            <a:br>
              <a:rPr lang="en-US" dirty="0" smtClean="0"/>
            </a:br>
            <a:r>
              <a:rPr lang="en-US" dirty="0" smtClean="0"/>
              <a:t>....</a:t>
            </a:r>
            <a:br>
              <a:rPr lang="en-US" dirty="0" smtClean="0"/>
            </a:b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001000" cy="2938522"/>
          </a:xfrm>
          <a:prstGeom prst="rect">
            <a:avLst/>
          </a:prstGeom>
          <a:noFill/>
        </p:spPr>
        <p:txBody>
          <a:bodyPr wrap="square" rtlCol="0">
            <a:spAutoFit/>
          </a:bodyPr>
          <a:lstStyle/>
          <a:p>
            <a:r>
              <a:rPr lang="en-US" dirty="0" smtClean="0"/>
              <a:t>Example:</a:t>
            </a:r>
          </a:p>
          <a:p>
            <a:endParaRPr lang="en-US" dirty="0" smtClean="0"/>
          </a:p>
          <a:p>
            <a:r>
              <a:rPr lang="en-US" dirty="0" smtClean="0"/>
              <a:t>Consider a table CUSTOMERS_BKP with similar structure as CUSTOMERS table.</a:t>
            </a:r>
          </a:p>
          <a:p>
            <a:r>
              <a:rPr lang="en-US" dirty="0" smtClean="0"/>
              <a:t>Now to copy complete CUSTOMERS table into CUSTOMERS_BKP, following is the syntax:</a:t>
            </a:r>
          </a:p>
          <a:p>
            <a:endParaRPr lang="en-US" dirty="0" smtClean="0"/>
          </a:p>
          <a:p>
            <a:r>
              <a:rPr lang="en-US" dirty="0" smtClean="0"/>
              <a:t>SQL&gt; INSERT INTO CUSTOMERS_BKP</a:t>
            </a:r>
          </a:p>
          <a:p>
            <a:r>
              <a:rPr lang="en-US" dirty="0" smtClean="0"/>
              <a:t>     SELECT * FROM CUSTOMERS </a:t>
            </a:r>
          </a:p>
          <a:p>
            <a:r>
              <a:rPr lang="en-US" dirty="0" smtClean="0"/>
              <a:t>     WHERE ID IN (SELECT ID </a:t>
            </a:r>
          </a:p>
          <a:p>
            <a:r>
              <a:rPr lang="en-US" dirty="0" smtClean="0"/>
              <a:t>                  FROM CUSTOMERS) ;</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210550" cy="5567363"/>
          </a:xfrm>
        </p:spPr>
        <p:txBody>
          <a:bodyPr>
            <a:normAutofit fontScale="70000" lnSpcReduction="20000"/>
          </a:bodyPr>
          <a:lstStyle/>
          <a:p>
            <a:pPr>
              <a:buNone/>
            </a:pPr>
            <a:endParaRPr lang="en-US" sz="2300" dirty="0" smtClean="0"/>
          </a:p>
          <a:p>
            <a:pPr>
              <a:buNone/>
            </a:pPr>
            <a:r>
              <a:rPr lang="en-US" sz="2300" dirty="0" smtClean="0"/>
              <a:t>SQL&gt; UPDATE CUSTOMERS</a:t>
            </a:r>
          </a:p>
          <a:p>
            <a:pPr>
              <a:buNone/>
            </a:pPr>
            <a:r>
              <a:rPr lang="en-US" sz="2300" dirty="0" smtClean="0"/>
              <a:t>     SET SALARY = SALARY * 0.25</a:t>
            </a:r>
          </a:p>
          <a:p>
            <a:pPr>
              <a:buNone/>
            </a:pPr>
            <a:r>
              <a:rPr lang="en-US" sz="2300" dirty="0" smtClean="0"/>
              <a:t>     WHERE AGE IN (SELECT AGE FROM CUSTOMERS_BKP</a:t>
            </a:r>
          </a:p>
          <a:p>
            <a:pPr>
              <a:buNone/>
            </a:pPr>
            <a:r>
              <a:rPr lang="en-US" sz="2300" dirty="0" smtClean="0"/>
              <a:t>                   WHERE AGE &gt;= 27 );</a:t>
            </a:r>
          </a:p>
          <a:p>
            <a:pPr>
              <a:buNone/>
            </a:pPr>
            <a:endParaRPr lang="en-US" sz="2300" dirty="0" smtClean="0"/>
          </a:p>
          <a:p>
            <a:pPr>
              <a:buNone/>
            </a:pPr>
            <a:r>
              <a:rPr lang="en-US" sz="2300" dirty="0" smtClean="0"/>
              <a:t>This would impact two rows and finally CUSTOMERS table would have the following records:</a:t>
            </a:r>
          </a:p>
          <a:p>
            <a:pPr>
              <a:buNone/>
            </a:pPr>
            <a:endParaRPr lang="en-US" sz="2300" dirty="0" smtClean="0"/>
          </a:p>
          <a:p>
            <a:pPr>
              <a:buNone/>
            </a:pPr>
            <a:r>
              <a:rPr lang="en-US" sz="2300" dirty="0" smtClean="0"/>
              <a:t>+----+----------+-----+-----------+----------+</a:t>
            </a:r>
          </a:p>
          <a:p>
            <a:pPr>
              <a:buNone/>
            </a:pPr>
            <a:r>
              <a:rPr lang="en-US" sz="2300" dirty="0" smtClean="0"/>
              <a:t>| ID | NAME     | AGE | ADDRESS   | SALARY   |</a:t>
            </a:r>
          </a:p>
          <a:p>
            <a:pPr>
              <a:buNone/>
            </a:pPr>
            <a:r>
              <a:rPr lang="en-US" sz="2300" dirty="0" smtClean="0"/>
              <a:t>+----+----------+-----+-----------+----------+</a:t>
            </a:r>
          </a:p>
          <a:p>
            <a:pPr>
              <a:buNone/>
            </a:pPr>
            <a:r>
              <a:rPr lang="en-US" sz="2300" dirty="0" smtClean="0"/>
              <a:t>|  1 | </a:t>
            </a:r>
            <a:r>
              <a:rPr lang="en-US" sz="2300" dirty="0" err="1" smtClean="0"/>
              <a:t>Ramesh</a:t>
            </a:r>
            <a:r>
              <a:rPr lang="en-US" sz="2300" dirty="0" smtClean="0"/>
              <a:t>   |  35 | </a:t>
            </a:r>
            <a:r>
              <a:rPr lang="en-US" sz="2300" dirty="0" err="1" smtClean="0"/>
              <a:t>Ahmedabad</a:t>
            </a:r>
            <a:r>
              <a:rPr lang="en-US" sz="2300" dirty="0" smtClean="0"/>
              <a:t> |   125.00 |</a:t>
            </a:r>
          </a:p>
          <a:p>
            <a:pPr>
              <a:buNone/>
            </a:pPr>
            <a:r>
              <a:rPr lang="en-US" sz="2300" dirty="0" smtClean="0"/>
              <a:t>|  2 | </a:t>
            </a:r>
            <a:r>
              <a:rPr lang="en-US" sz="2300" dirty="0" err="1" smtClean="0"/>
              <a:t>Khilan</a:t>
            </a:r>
            <a:r>
              <a:rPr lang="en-US" sz="2300" dirty="0" smtClean="0"/>
              <a:t>   |  25 | Delhi     |  1500.00 |</a:t>
            </a:r>
          </a:p>
          <a:p>
            <a:pPr>
              <a:buNone/>
            </a:pPr>
            <a:r>
              <a:rPr lang="en-US" sz="2300" dirty="0" smtClean="0"/>
              <a:t>|  3 | </a:t>
            </a:r>
            <a:r>
              <a:rPr lang="en-US" sz="2300" dirty="0" err="1" smtClean="0"/>
              <a:t>kaushik</a:t>
            </a:r>
            <a:r>
              <a:rPr lang="en-US" sz="2300" dirty="0" smtClean="0"/>
              <a:t>  |  23 | Kota      |  2000.00 |</a:t>
            </a:r>
          </a:p>
          <a:p>
            <a:pPr>
              <a:buNone/>
            </a:pPr>
            <a:r>
              <a:rPr lang="en-US" sz="2300" dirty="0" smtClean="0"/>
              <a:t>|  4 | </a:t>
            </a:r>
            <a:r>
              <a:rPr lang="en-US" sz="2300" dirty="0" err="1" smtClean="0"/>
              <a:t>Chaitali</a:t>
            </a:r>
            <a:r>
              <a:rPr lang="en-US" sz="2300" dirty="0" smtClean="0"/>
              <a:t> |  25 | Mumbai    |  6500.00 |</a:t>
            </a:r>
          </a:p>
          <a:p>
            <a:pPr>
              <a:buNone/>
            </a:pPr>
            <a:r>
              <a:rPr lang="en-US" sz="2300" dirty="0" smtClean="0"/>
              <a:t>|  5 | </a:t>
            </a:r>
            <a:r>
              <a:rPr lang="en-US" sz="2300" dirty="0" err="1" smtClean="0"/>
              <a:t>Hardik</a:t>
            </a:r>
            <a:r>
              <a:rPr lang="en-US" sz="2300" dirty="0" smtClean="0"/>
              <a:t>   |  27 | Bhopal    |  2125.00 |</a:t>
            </a:r>
          </a:p>
          <a:p>
            <a:pPr>
              <a:buNone/>
            </a:pPr>
            <a:r>
              <a:rPr lang="en-US" sz="2300" dirty="0" smtClean="0"/>
              <a:t>|  6 | </a:t>
            </a:r>
            <a:r>
              <a:rPr lang="en-US" sz="2300" dirty="0" err="1" smtClean="0"/>
              <a:t>Komal</a:t>
            </a:r>
            <a:r>
              <a:rPr lang="en-US" sz="2300" dirty="0" smtClean="0"/>
              <a:t>    |  22 | MP        |  4500.00 |</a:t>
            </a:r>
          </a:p>
          <a:p>
            <a:pPr>
              <a:buNone/>
            </a:pPr>
            <a:r>
              <a:rPr lang="en-US" sz="2300" dirty="0" smtClean="0"/>
              <a:t>|  7 | </a:t>
            </a:r>
            <a:r>
              <a:rPr lang="en-US" sz="2300" dirty="0" err="1" smtClean="0"/>
              <a:t>Muffy</a:t>
            </a:r>
            <a:r>
              <a:rPr lang="en-US" sz="2300" dirty="0" smtClean="0"/>
              <a:t>    |  24 | Indore    | 10000.00 |</a:t>
            </a:r>
          </a:p>
          <a:p>
            <a:pPr>
              <a:buNone/>
            </a:pPr>
            <a:r>
              <a:rPr lang="en-US" sz="2300" dirty="0" smtClean="0"/>
              <a:t>+----+----------+-----+-----------+----------</a:t>
            </a:r>
            <a:endParaRPr lang="en-US" sz="23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10550" cy="5795963"/>
          </a:xfrm>
        </p:spPr>
        <p:txBody>
          <a:bodyPr>
            <a:normAutofit lnSpcReduction="10000"/>
          </a:bodyPr>
          <a:lstStyle/>
          <a:p>
            <a:pPr>
              <a:buNone/>
            </a:pPr>
            <a:r>
              <a:rPr lang="en-US" dirty="0" smtClean="0"/>
              <a:t>SQL&gt; DELETE FROM CUSTOMERS</a:t>
            </a:r>
          </a:p>
          <a:p>
            <a:pPr>
              <a:buNone/>
            </a:pPr>
            <a:r>
              <a:rPr lang="en-US" dirty="0" smtClean="0"/>
              <a:t>     WHERE AGE IN (SELECT AGE FROM CUSTOMERS_BKP</a:t>
            </a:r>
          </a:p>
          <a:p>
            <a:pPr>
              <a:buNone/>
            </a:pPr>
            <a:r>
              <a:rPr lang="en-US" dirty="0" smtClean="0"/>
              <a:t>                   WHERE AGE &gt; 27 );</a:t>
            </a:r>
          </a:p>
          <a:p>
            <a:pPr>
              <a:buNone/>
            </a:pPr>
            <a:endParaRPr lang="en-US" dirty="0" smtClean="0"/>
          </a:p>
          <a:p>
            <a:pPr>
              <a:buNone/>
            </a:pPr>
            <a:r>
              <a:rPr lang="en-US" dirty="0" smtClean="0"/>
              <a:t>This would impact two rows and finally CUSTOMERS table would have the following records:</a:t>
            </a:r>
          </a:p>
          <a:p>
            <a:pPr>
              <a:buNone/>
            </a:pPr>
            <a:endParaRPr lang="en-US" dirty="0" smtClean="0"/>
          </a:p>
          <a:p>
            <a:pPr>
              <a:buNone/>
            </a:pPr>
            <a:r>
              <a:rPr lang="en-US" dirty="0" smtClean="0"/>
              <a:t>+----+----------+-----+---------+----------+</a:t>
            </a:r>
          </a:p>
          <a:p>
            <a:pPr>
              <a:buNone/>
            </a:pPr>
            <a:r>
              <a:rPr lang="en-US" dirty="0" smtClean="0"/>
              <a:t>| ID | NAME     | AGE | ADDRESS | SALARY   |</a:t>
            </a:r>
          </a:p>
          <a:p>
            <a:pPr>
              <a:buNone/>
            </a:pPr>
            <a:r>
              <a:rPr lang="en-US" dirty="0" smtClean="0"/>
              <a:t>+----+----------+-----+---------+----------+</a:t>
            </a:r>
          </a:p>
          <a:p>
            <a:pPr>
              <a:buNone/>
            </a:pPr>
            <a:r>
              <a:rPr lang="en-US" dirty="0" smtClean="0"/>
              <a:t>|  2 | </a:t>
            </a:r>
            <a:r>
              <a:rPr lang="en-US" dirty="0" err="1" smtClean="0"/>
              <a:t>Khilan</a:t>
            </a:r>
            <a:r>
              <a:rPr lang="en-US" dirty="0" smtClean="0"/>
              <a:t>   |  25 | Delhi   |  1500.00 |</a:t>
            </a:r>
          </a:p>
          <a:p>
            <a:pPr>
              <a:buNone/>
            </a:pPr>
            <a:r>
              <a:rPr lang="en-US" dirty="0" smtClean="0"/>
              <a:t>|  3 | </a:t>
            </a:r>
            <a:r>
              <a:rPr lang="en-US" dirty="0" err="1" smtClean="0"/>
              <a:t>kaushik</a:t>
            </a:r>
            <a:r>
              <a:rPr lang="en-US" dirty="0" smtClean="0"/>
              <a:t>  |  23 | Kota    |  2000.00 |</a:t>
            </a:r>
          </a:p>
          <a:p>
            <a:pPr>
              <a:buNone/>
            </a:pPr>
            <a:r>
              <a:rPr lang="en-US" dirty="0" smtClean="0"/>
              <a:t>|  4 | </a:t>
            </a:r>
            <a:r>
              <a:rPr lang="en-US" dirty="0" err="1" smtClean="0"/>
              <a:t>Chaitali</a:t>
            </a:r>
            <a:r>
              <a:rPr lang="en-US" dirty="0" smtClean="0"/>
              <a:t> |  25 | Mumbai  |  6500.00 |</a:t>
            </a:r>
          </a:p>
          <a:p>
            <a:pPr>
              <a:buNone/>
            </a:pPr>
            <a:r>
              <a:rPr lang="en-US" dirty="0" smtClean="0"/>
              <a:t>|  6 | </a:t>
            </a:r>
            <a:r>
              <a:rPr lang="en-US" dirty="0" err="1" smtClean="0"/>
              <a:t>Komal</a:t>
            </a:r>
            <a:r>
              <a:rPr lang="en-US" dirty="0" smtClean="0"/>
              <a:t>    |  22 | MP      |  4500.00 |</a:t>
            </a:r>
          </a:p>
          <a:p>
            <a:pPr>
              <a:buNone/>
            </a:pPr>
            <a:r>
              <a:rPr lang="en-US" dirty="0" smtClean="0"/>
              <a:t>|  7 | </a:t>
            </a:r>
            <a:r>
              <a:rPr lang="en-US" dirty="0" err="1" smtClean="0"/>
              <a:t>Muffy</a:t>
            </a:r>
            <a:r>
              <a:rPr lang="en-US" dirty="0" smtClean="0"/>
              <a:t>    |  24 | Indore  | 10000.00 |</a:t>
            </a:r>
          </a:p>
          <a:p>
            <a:pPr>
              <a:buNone/>
            </a:pPr>
            <a:r>
              <a:rPr lang="en-US" dirty="0" smtClean="0"/>
              <a:t>+----+----------+-----+---------+----------+</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286750" cy="5872163"/>
          </a:xfrm>
        </p:spPr>
        <p:txBody>
          <a:bodyPr/>
          <a:lstStyle/>
          <a:p>
            <a:pPr>
              <a:buNone/>
            </a:pPr>
            <a:r>
              <a:rPr lang="en-US" b="1" dirty="0" smtClean="0">
                <a:solidFill>
                  <a:srgbClr val="00B050"/>
                </a:solidFill>
              </a:rPr>
              <a:t>Views</a:t>
            </a:r>
          </a:p>
          <a:p>
            <a:pPr>
              <a:buNone/>
            </a:pPr>
            <a:endParaRPr lang="en-US" dirty="0" smtClean="0"/>
          </a:p>
          <a:p>
            <a:r>
              <a:rPr lang="en-US" dirty="0" smtClean="0"/>
              <a:t>A view can contain all rows of a table or select rows from a table.</a:t>
            </a:r>
          </a:p>
          <a:p>
            <a:pPr>
              <a:buNone/>
            </a:pPr>
            <a:endParaRPr lang="en-US" dirty="0" smtClean="0"/>
          </a:p>
          <a:p>
            <a:r>
              <a:rPr lang="en-US" dirty="0" smtClean="0"/>
              <a:t> A view can be created from one or many tables which depends on the written  SQL query to create a view.</a:t>
            </a:r>
          </a:p>
          <a:p>
            <a:pPr>
              <a:buNone/>
            </a:pPr>
            <a:endParaRPr lang="en-US" dirty="0" smtClean="0"/>
          </a:p>
          <a:p>
            <a:pPr>
              <a:buNone/>
            </a:pPr>
            <a:r>
              <a:rPr lang="en-US" dirty="0" smtClean="0"/>
              <a:t>The basic CREATE VIEW syntax is as follows:</a:t>
            </a:r>
          </a:p>
          <a:p>
            <a:pPr>
              <a:buNone/>
            </a:pPr>
            <a:endParaRPr lang="en-US" dirty="0" smtClean="0"/>
          </a:p>
          <a:p>
            <a:pPr>
              <a:buNone/>
            </a:pPr>
            <a:r>
              <a:rPr lang="en-US" dirty="0" smtClean="0"/>
              <a:t>CREATE VIEW </a:t>
            </a:r>
            <a:r>
              <a:rPr lang="en-US" dirty="0" err="1" smtClean="0"/>
              <a:t>view_name</a:t>
            </a:r>
            <a:r>
              <a:rPr lang="en-US" dirty="0" smtClean="0"/>
              <a:t> AS</a:t>
            </a:r>
          </a:p>
          <a:p>
            <a:pPr>
              <a:buNone/>
            </a:pPr>
            <a:r>
              <a:rPr lang="en-US" dirty="0" smtClean="0"/>
              <a:t>SELECT column1, column2.....</a:t>
            </a:r>
          </a:p>
          <a:p>
            <a:pPr>
              <a:buNone/>
            </a:pPr>
            <a:r>
              <a:rPr lang="en-US" dirty="0" smtClean="0"/>
              <a:t>FROM </a:t>
            </a:r>
            <a:r>
              <a:rPr lang="en-US" dirty="0" err="1" smtClean="0"/>
              <a:t>table_name</a:t>
            </a:r>
            <a:endParaRPr lang="en-US" dirty="0" smtClean="0"/>
          </a:p>
          <a:p>
            <a:pPr>
              <a:buNone/>
            </a:pPr>
            <a:r>
              <a:rPr lang="en-US" dirty="0" smtClean="0"/>
              <a:t>WHERE [condition];</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134350" cy="5567363"/>
          </a:xfrm>
        </p:spPr>
        <p:txBody>
          <a:bodyPr/>
          <a:lstStyle/>
          <a:p>
            <a:pPr>
              <a:buNone/>
            </a:pPr>
            <a:endParaRPr lang="en-US" dirty="0" smtClean="0"/>
          </a:p>
          <a:p>
            <a:pPr>
              <a:buNone/>
            </a:pPr>
            <a:r>
              <a:rPr lang="en-US" dirty="0" smtClean="0"/>
              <a:t>Consider the CUSTOMERS table having the following records:</a:t>
            </a:r>
          </a:p>
          <a:p>
            <a:pPr>
              <a:buNone/>
            </a:pPr>
            <a:endParaRPr lang="en-US" dirty="0" smtClean="0"/>
          </a:p>
          <a:p>
            <a:pPr>
              <a:buNone/>
            </a:pPr>
            <a:r>
              <a:rPr lang="en-US" dirty="0" smtClean="0"/>
              <a:t>+----+----------+-----+-----------+----------+</a:t>
            </a:r>
          </a:p>
          <a:p>
            <a:pPr>
              <a:buNone/>
            </a:pPr>
            <a:r>
              <a:rPr lang="en-US" dirty="0" smtClean="0"/>
              <a:t>| ID | NAME     | AGE | ADDRESS   | SALARY   |</a:t>
            </a:r>
          </a:p>
          <a:p>
            <a:pPr>
              <a:buNone/>
            </a:pPr>
            <a:r>
              <a:rPr lang="en-US" dirty="0" smtClean="0"/>
              <a:t>+----+----------+-----+-----------+----------+</a:t>
            </a:r>
          </a:p>
          <a:p>
            <a:pPr>
              <a:buNone/>
            </a:pPr>
            <a:r>
              <a:rPr lang="en-US" dirty="0" smtClean="0"/>
              <a:t>|  1 | </a:t>
            </a:r>
            <a:r>
              <a:rPr lang="en-US" dirty="0" err="1" smtClean="0"/>
              <a:t>Ramesh</a:t>
            </a:r>
            <a:r>
              <a:rPr lang="en-US" dirty="0" smtClean="0"/>
              <a:t>   |  32 | </a:t>
            </a:r>
            <a:r>
              <a:rPr lang="en-US" dirty="0" err="1" smtClean="0"/>
              <a:t>Ahmedabad</a:t>
            </a:r>
            <a:r>
              <a:rPr lang="en-US" dirty="0" smtClean="0"/>
              <a:t> |  2000.00 |</a:t>
            </a:r>
          </a:p>
          <a:p>
            <a:pPr>
              <a:buNone/>
            </a:pPr>
            <a:r>
              <a:rPr lang="en-US" dirty="0" smtClean="0"/>
              <a:t>|  2 | </a:t>
            </a:r>
            <a:r>
              <a:rPr lang="en-US" dirty="0" err="1" smtClean="0"/>
              <a:t>Khilan</a:t>
            </a:r>
            <a:r>
              <a:rPr lang="en-US" dirty="0" smtClean="0"/>
              <a:t>      |  25 | Delhi             |  1500.00 |</a:t>
            </a:r>
          </a:p>
          <a:p>
            <a:pPr>
              <a:buNone/>
            </a:pPr>
            <a:r>
              <a:rPr lang="en-US" dirty="0" smtClean="0"/>
              <a:t>|  3 | </a:t>
            </a:r>
            <a:r>
              <a:rPr lang="en-US" dirty="0" err="1" smtClean="0"/>
              <a:t>kaushik</a:t>
            </a:r>
            <a:r>
              <a:rPr lang="en-US" dirty="0" smtClean="0"/>
              <a:t>    |  23 | Kota              |  2000.00 |</a:t>
            </a:r>
          </a:p>
          <a:p>
            <a:pPr>
              <a:buNone/>
            </a:pPr>
            <a:r>
              <a:rPr lang="en-US" dirty="0" smtClean="0"/>
              <a:t>|  4 | </a:t>
            </a:r>
            <a:r>
              <a:rPr lang="en-US" dirty="0" err="1" smtClean="0"/>
              <a:t>Chaitali</a:t>
            </a:r>
            <a:r>
              <a:rPr lang="en-US" dirty="0" smtClean="0"/>
              <a:t>    |  25 | Mumbai       |  6500.00 |</a:t>
            </a:r>
          </a:p>
          <a:p>
            <a:pPr>
              <a:buNone/>
            </a:pPr>
            <a:r>
              <a:rPr lang="en-US" dirty="0" smtClean="0"/>
              <a:t>|  5 | </a:t>
            </a:r>
            <a:r>
              <a:rPr lang="en-US" dirty="0" err="1" smtClean="0"/>
              <a:t>Hardik</a:t>
            </a:r>
            <a:r>
              <a:rPr lang="en-US" dirty="0" smtClean="0"/>
              <a:t>      |  27 | Bhopal         |  8500.00 |</a:t>
            </a:r>
          </a:p>
          <a:p>
            <a:pPr>
              <a:buNone/>
            </a:pPr>
            <a:r>
              <a:rPr lang="en-US" dirty="0" smtClean="0"/>
              <a:t>|  6 | </a:t>
            </a:r>
            <a:r>
              <a:rPr lang="en-US" dirty="0" err="1" smtClean="0"/>
              <a:t>Komal</a:t>
            </a:r>
            <a:r>
              <a:rPr lang="en-US" dirty="0" smtClean="0"/>
              <a:t>      |  22 | MP                |  4500.00 |</a:t>
            </a:r>
          </a:p>
          <a:p>
            <a:pPr>
              <a:buNone/>
            </a:pPr>
            <a:r>
              <a:rPr lang="en-US" dirty="0" smtClean="0"/>
              <a:t>|  7 | </a:t>
            </a:r>
            <a:r>
              <a:rPr lang="en-US" dirty="0" err="1" smtClean="0"/>
              <a:t>Muffy</a:t>
            </a:r>
            <a:r>
              <a:rPr lang="en-US" dirty="0" smtClean="0"/>
              <a:t>      |  24 | Indore           | 10000.00 |</a:t>
            </a:r>
          </a:p>
          <a:p>
            <a:pPr>
              <a:buNone/>
            </a:pPr>
            <a:r>
              <a:rPr lang="en-US" dirty="0" smtClean="0"/>
              <a:t>+----+----------+-----+-----------+----------+</a:t>
            </a:r>
          </a:p>
          <a:p>
            <a:pPr>
              <a:buNone/>
            </a:pP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686800" cy="6477000"/>
          </a:xfrm>
        </p:spPr>
        <p:txBody>
          <a:bodyPr>
            <a:normAutofit fontScale="25000" lnSpcReduction="20000"/>
          </a:bodyPr>
          <a:lstStyle/>
          <a:p>
            <a:pPr>
              <a:buNone/>
            </a:pPr>
            <a:endParaRPr lang="en-US" dirty="0" smtClean="0"/>
          </a:p>
          <a:p>
            <a:pPr>
              <a:buNone/>
            </a:pPr>
            <a:r>
              <a:rPr lang="en-US" sz="7200" dirty="0" smtClean="0"/>
              <a:t>Example to create a view from CUSTOMERS table – </a:t>
            </a:r>
          </a:p>
          <a:p>
            <a:pPr>
              <a:buNone/>
            </a:pPr>
            <a:r>
              <a:rPr lang="en-US" sz="7200" dirty="0" smtClean="0"/>
              <a:t>This view would be used to have customer name and age from CUSTOMERS table:</a:t>
            </a:r>
          </a:p>
          <a:p>
            <a:pPr>
              <a:buNone/>
            </a:pPr>
            <a:endParaRPr lang="en-US" sz="7200" dirty="0" smtClean="0"/>
          </a:p>
          <a:p>
            <a:pPr>
              <a:buNone/>
            </a:pPr>
            <a:r>
              <a:rPr lang="en-US" sz="7200" dirty="0" smtClean="0"/>
              <a:t>SQL &gt; CREATE VIEW CUSTOMERS_VIEW AS</a:t>
            </a:r>
          </a:p>
          <a:p>
            <a:pPr>
              <a:buNone/>
            </a:pPr>
            <a:r>
              <a:rPr lang="en-US" sz="7200" dirty="0" smtClean="0"/>
              <a:t>SELECT name, age</a:t>
            </a:r>
          </a:p>
          <a:p>
            <a:pPr>
              <a:buNone/>
            </a:pPr>
            <a:r>
              <a:rPr lang="en-US" sz="7200" dirty="0" smtClean="0"/>
              <a:t>FROM  CUSTOMERS;</a:t>
            </a:r>
          </a:p>
          <a:p>
            <a:pPr>
              <a:buNone/>
            </a:pPr>
            <a:endParaRPr lang="en-US" sz="7200" dirty="0" smtClean="0"/>
          </a:p>
          <a:p>
            <a:pPr>
              <a:buNone/>
            </a:pPr>
            <a:r>
              <a:rPr lang="en-US" sz="7200" dirty="0" smtClean="0"/>
              <a:t>SQL &gt; SELECT * FROM CUSTOMERS_VIEW;</a:t>
            </a:r>
          </a:p>
          <a:p>
            <a:pPr>
              <a:buNone/>
            </a:pPr>
            <a:endParaRPr lang="en-US" sz="7200" dirty="0" smtClean="0"/>
          </a:p>
          <a:p>
            <a:pPr>
              <a:buNone/>
            </a:pPr>
            <a:r>
              <a:rPr lang="en-US" sz="7200" dirty="0" smtClean="0"/>
              <a:t>This would produce the following result:</a:t>
            </a:r>
          </a:p>
          <a:p>
            <a:pPr>
              <a:buNone/>
            </a:pPr>
            <a:r>
              <a:rPr lang="en-US" sz="7200" dirty="0" smtClean="0"/>
              <a:t>+----------+-----+</a:t>
            </a:r>
          </a:p>
          <a:p>
            <a:pPr>
              <a:buNone/>
            </a:pPr>
            <a:r>
              <a:rPr lang="en-US" sz="7200" dirty="0" smtClean="0"/>
              <a:t>| name     | age |</a:t>
            </a:r>
          </a:p>
          <a:p>
            <a:pPr>
              <a:buNone/>
            </a:pPr>
            <a:r>
              <a:rPr lang="en-US" sz="7200" dirty="0" smtClean="0"/>
              <a:t>+----------+-----+</a:t>
            </a:r>
          </a:p>
          <a:p>
            <a:pPr>
              <a:buNone/>
            </a:pPr>
            <a:r>
              <a:rPr lang="en-US" sz="7200" dirty="0" smtClean="0"/>
              <a:t>| </a:t>
            </a:r>
            <a:r>
              <a:rPr lang="en-US" sz="7200" dirty="0" err="1" smtClean="0"/>
              <a:t>Ramesh</a:t>
            </a:r>
            <a:r>
              <a:rPr lang="en-US" sz="7200" dirty="0" smtClean="0"/>
              <a:t> |  32 |</a:t>
            </a:r>
          </a:p>
          <a:p>
            <a:pPr>
              <a:buNone/>
            </a:pPr>
            <a:r>
              <a:rPr lang="en-US" sz="7200" dirty="0" smtClean="0"/>
              <a:t>| </a:t>
            </a:r>
            <a:r>
              <a:rPr lang="en-US" sz="7200" dirty="0" err="1" smtClean="0"/>
              <a:t>Khilan</a:t>
            </a:r>
            <a:r>
              <a:rPr lang="en-US" sz="7200" dirty="0" smtClean="0"/>
              <a:t>    |  25 |</a:t>
            </a:r>
          </a:p>
          <a:p>
            <a:pPr>
              <a:buNone/>
            </a:pPr>
            <a:r>
              <a:rPr lang="en-US" sz="7200" dirty="0" smtClean="0"/>
              <a:t>| </a:t>
            </a:r>
            <a:r>
              <a:rPr lang="en-US" sz="7200" dirty="0" err="1" smtClean="0"/>
              <a:t>kaushik</a:t>
            </a:r>
            <a:r>
              <a:rPr lang="en-US" sz="7200" dirty="0" smtClean="0"/>
              <a:t>  |  23 |</a:t>
            </a:r>
          </a:p>
          <a:p>
            <a:pPr>
              <a:buNone/>
            </a:pPr>
            <a:r>
              <a:rPr lang="en-US" sz="7200" dirty="0" smtClean="0"/>
              <a:t>| </a:t>
            </a:r>
            <a:r>
              <a:rPr lang="en-US" sz="7200" dirty="0" err="1" smtClean="0"/>
              <a:t>Chaitali</a:t>
            </a:r>
            <a:r>
              <a:rPr lang="en-US" sz="7200" dirty="0" smtClean="0"/>
              <a:t>  |  25 |</a:t>
            </a:r>
          </a:p>
          <a:p>
            <a:pPr>
              <a:buNone/>
            </a:pPr>
            <a:r>
              <a:rPr lang="en-US" sz="7200" dirty="0" smtClean="0"/>
              <a:t>| </a:t>
            </a:r>
            <a:r>
              <a:rPr lang="en-US" sz="7200" dirty="0" err="1" smtClean="0"/>
              <a:t>Hardik</a:t>
            </a:r>
            <a:r>
              <a:rPr lang="en-US" sz="7200" dirty="0" smtClean="0"/>
              <a:t>    |  27 |</a:t>
            </a:r>
          </a:p>
          <a:p>
            <a:pPr>
              <a:buNone/>
            </a:pPr>
            <a:r>
              <a:rPr lang="en-US" sz="7200" dirty="0" smtClean="0"/>
              <a:t>| </a:t>
            </a:r>
            <a:r>
              <a:rPr lang="en-US" sz="7200" dirty="0" err="1" smtClean="0"/>
              <a:t>Komal</a:t>
            </a:r>
            <a:r>
              <a:rPr lang="en-US" sz="7200" dirty="0" smtClean="0"/>
              <a:t>     |  22 |</a:t>
            </a:r>
          </a:p>
          <a:p>
            <a:pPr>
              <a:buNone/>
            </a:pPr>
            <a:r>
              <a:rPr lang="en-US" sz="7200" dirty="0" smtClean="0"/>
              <a:t>| </a:t>
            </a:r>
            <a:r>
              <a:rPr lang="en-US" sz="7200" dirty="0" err="1" smtClean="0"/>
              <a:t>Muffy</a:t>
            </a:r>
            <a:r>
              <a:rPr lang="en-US" sz="7200" dirty="0" smtClean="0"/>
              <a:t>     |  24 |</a:t>
            </a:r>
          </a:p>
          <a:p>
            <a:pPr>
              <a:buNone/>
            </a:pPr>
            <a:r>
              <a:rPr lang="en-US" sz="7200" dirty="0" smtClean="0"/>
              <a:t>+----------+-----+</a:t>
            </a:r>
          </a:p>
          <a:p>
            <a:pPr>
              <a:buNone/>
            </a:pPr>
            <a:endParaRPr lang="en-US" sz="72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286750" cy="5948363"/>
          </a:xfrm>
        </p:spPr>
        <p:txBody>
          <a:bodyPr>
            <a:normAutofit fontScale="92500" lnSpcReduction="10000"/>
          </a:bodyPr>
          <a:lstStyle/>
          <a:p>
            <a:pPr>
              <a:buNone/>
            </a:pPr>
            <a:endParaRPr lang="en-US" dirty="0" smtClean="0"/>
          </a:p>
          <a:p>
            <a:pPr>
              <a:buNone/>
            </a:pPr>
            <a:r>
              <a:rPr lang="en-US" b="1" dirty="0" smtClean="0">
                <a:solidFill>
                  <a:srgbClr val="00B050"/>
                </a:solidFill>
              </a:rPr>
              <a:t>Updating a View:</a:t>
            </a:r>
          </a:p>
          <a:p>
            <a:pPr>
              <a:buNone/>
            </a:pPr>
            <a:endParaRPr lang="en-US" dirty="0" smtClean="0"/>
          </a:p>
          <a:p>
            <a:pPr>
              <a:buNone/>
            </a:pPr>
            <a:r>
              <a:rPr lang="en-US" dirty="0" smtClean="0"/>
              <a:t>SQL &gt; UPDATE CUSTOMERS_VIEW</a:t>
            </a:r>
          </a:p>
          <a:p>
            <a:pPr>
              <a:buNone/>
            </a:pPr>
            <a:r>
              <a:rPr lang="en-US" dirty="0" smtClean="0"/>
              <a:t>      SET AGE = 35</a:t>
            </a:r>
          </a:p>
          <a:p>
            <a:pPr>
              <a:buNone/>
            </a:pPr>
            <a:r>
              <a:rPr lang="en-US" dirty="0" smtClean="0"/>
              <a:t>      WHERE name='</a:t>
            </a:r>
            <a:r>
              <a:rPr lang="en-US" dirty="0" err="1" smtClean="0"/>
              <a:t>Ramesh</a:t>
            </a:r>
            <a:r>
              <a:rPr lang="en-US" dirty="0" smtClean="0"/>
              <a:t>';</a:t>
            </a:r>
          </a:p>
          <a:p>
            <a:pPr>
              <a:buNone/>
            </a:pPr>
            <a:endParaRPr lang="en-US" dirty="0" smtClean="0"/>
          </a:p>
          <a:p>
            <a:pPr>
              <a:buNone/>
            </a:pPr>
            <a:r>
              <a:rPr lang="en-US" b="1" dirty="0" smtClean="0">
                <a:solidFill>
                  <a:srgbClr val="00B050"/>
                </a:solidFill>
              </a:rPr>
              <a:t>Deleting Rows into a View:</a:t>
            </a:r>
          </a:p>
          <a:p>
            <a:pPr>
              <a:buNone/>
            </a:pPr>
            <a:endParaRPr lang="en-US" dirty="0" smtClean="0"/>
          </a:p>
          <a:p>
            <a:pPr>
              <a:buNone/>
            </a:pPr>
            <a:r>
              <a:rPr lang="en-US" dirty="0" smtClean="0"/>
              <a:t>SQL &gt; DELETE FROM CUSTOMERS_VIEW</a:t>
            </a:r>
          </a:p>
          <a:p>
            <a:pPr>
              <a:buNone/>
            </a:pPr>
            <a:r>
              <a:rPr lang="en-US" dirty="0" smtClean="0"/>
              <a:t>      WHERE age = 22;</a:t>
            </a:r>
          </a:p>
          <a:p>
            <a:pPr>
              <a:buNone/>
            </a:pPr>
            <a:endParaRPr lang="en-US" dirty="0" smtClean="0"/>
          </a:p>
          <a:p>
            <a:pPr>
              <a:buNone/>
            </a:pPr>
            <a:r>
              <a:rPr lang="en-US" b="1" dirty="0" smtClean="0">
                <a:solidFill>
                  <a:srgbClr val="00B050"/>
                </a:solidFill>
              </a:rPr>
              <a:t>Dropping Views:</a:t>
            </a:r>
          </a:p>
          <a:p>
            <a:pPr>
              <a:buNone/>
            </a:pPr>
            <a:endParaRPr lang="en-US" dirty="0" smtClean="0"/>
          </a:p>
          <a:p>
            <a:pPr>
              <a:buNone/>
            </a:pPr>
            <a:r>
              <a:rPr lang="en-US" dirty="0" smtClean="0"/>
              <a:t>DROP VIEW </a:t>
            </a:r>
            <a:r>
              <a:rPr lang="en-US" dirty="0" err="1" smtClean="0"/>
              <a:t>view_name</a:t>
            </a:r>
            <a:r>
              <a:rPr lang="en-US" dirty="0" smtClean="0"/>
              <a:t>;</a:t>
            </a:r>
          </a:p>
          <a:p>
            <a:pPr>
              <a:buNone/>
            </a:pPr>
            <a:endParaRPr lang="en-US" dirty="0" smtClean="0"/>
          </a:p>
          <a:p>
            <a:pPr>
              <a:buNone/>
            </a:pPr>
            <a:r>
              <a:rPr lang="en-US" dirty="0" smtClean="0"/>
              <a:t>DROP VIEW CUSTOMERS_VIEW;</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7981950" cy="5186363"/>
          </a:xfrm>
        </p:spPr>
        <p:txBody>
          <a:bodyPr>
            <a:normAutofit/>
          </a:bodyPr>
          <a:lstStyle/>
          <a:p>
            <a:r>
              <a:rPr lang="en-US" dirty="0" smtClean="0"/>
              <a:t>Atomicity: ensures that all operations within the work unit are completed successfully; otherwise, the transaction is aborted at the point of failure, and previous operations are  rolled back to their former state.</a:t>
            </a:r>
          </a:p>
          <a:p>
            <a:endParaRPr lang="en-US" dirty="0" smtClean="0"/>
          </a:p>
          <a:p>
            <a:r>
              <a:rPr lang="en-US" dirty="0" smtClean="0"/>
              <a:t>Consistency: ensures that the database properly changes states upon a successfully committed transaction.</a:t>
            </a:r>
          </a:p>
          <a:p>
            <a:endParaRPr lang="en-US" dirty="0" smtClean="0"/>
          </a:p>
          <a:p>
            <a:r>
              <a:rPr lang="en-US" dirty="0" smtClean="0"/>
              <a:t>Isolation: enables transactions to operate independently of and transparent to each other.</a:t>
            </a:r>
          </a:p>
          <a:p>
            <a:endParaRPr lang="en-US" dirty="0" smtClean="0"/>
          </a:p>
          <a:p>
            <a:r>
              <a:rPr lang="en-US" dirty="0" smtClean="0"/>
              <a:t>Durability: ensures that the result or effect of a committed transaction persists in case of a system failure.</a:t>
            </a:r>
          </a:p>
          <a:p>
            <a:endParaRPr lang="en-US" dirty="0" smtClean="0"/>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210550" cy="5338763"/>
          </a:xfrm>
        </p:spPr>
        <p:txBody>
          <a:bodyPr/>
          <a:lstStyle/>
          <a:p>
            <a:pPr>
              <a:buNone/>
            </a:pPr>
            <a:r>
              <a:rPr lang="en-US" dirty="0" smtClean="0"/>
              <a:t>There are following commands used to control transactions:</a:t>
            </a:r>
          </a:p>
          <a:p>
            <a:pPr>
              <a:buNone/>
            </a:pPr>
            <a:endParaRPr lang="en-US" dirty="0" smtClean="0"/>
          </a:p>
          <a:p>
            <a:r>
              <a:rPr lang="en-US" dirty="0" smtClean="0"/>
              <a:t>    COMMIT: to save the changes.</a:t>
            </a:r>
          </a:p>
          <a:p>
            <a:endParaRPr lang="en-US" dirty="0" smtClean="0"/>
          </a:p>
          <a:p>
            <a:r>
              <a:rPr lang="en-US" dirty="0" smtClean="0"/>
              <a:t>    ROLLBACK: to rollback the changes.</a:t>
            </a:r>
          </a:p>
          <a:p>
            <a:endParaRPr lang="en-US" dirty="0" smtClean="0"/>
          </a:p>
          <a:p>
            <a:r>
              <a:rPr lang="en-US" dirty="0" smtClean="0"/>
              <a:t>    SAVEPOINT: creates points within groups of transactions in which to ROLLBACK</a:t>
            </a:r>
          </a:p>
          <a:p>
            <a:endParaRPr lang="en-US" dirty="0" smtClean="0"/>
          </a:p>
          <a:p>
            <a:r>
              <a:rPr lang="en-US" dirty="0" smtClean="0"/>
              <a:t>    SET TRANSACTION: Places a name on a transaction.</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noAutofit/>
          </a:bodyPr>
          <a:lstStyle/>
          <a:p>
            <a:pPr>
              <a:buNone/>
            </a:pPr>
            <a:r>
              <a:rPr lang="en-US" sz="1600" dirty="0" smtClean="0"/>
              <a:t>The COMMIT Command: The COMMIT command is the transactional command used to</a:t>
            </a:r>
          </a:p>
          <a:p>
            <a:pPr>
              <a:buNone/>
            </a:pPr>
            <a:r>
              <a:rPr lang="en-US" sz="1600" dirty="0" smtClean="0"/>
              <a:t> save changes  invoked by a transaction to the database</a:t>
            </a:r>
          </a:p>
          <a:p>
            <a:pPr>
              <a:buNone/>
            </a:pPr>
            <a:endParaRPr lang="en-US" sz="1600" dirty="0" smtClean="0"/>
          </a:p>
          <a:p>
            <a:pPr>
              <a:buNone/>
            </a:pPr>
            <a:r>
              <a:rPr lang="en-US" sz="1600" dirty="0" smtClean="0"/>
              <a:t>The syntax for COMMIT command is as follows:</a:t>
            </a:r>
          </a:p>
          <a:p>
            <a:pPr>
              <a:buNone/>
            </a:pPr>
            <a:r>
              <a:rPr lang="en-US" sz="1600" dirty="0" smtClean="0"/>
              <a:t>COMMIT;</a:t>
            </a:r>
          </a:p>
          <a:p>
            <a:pPr>
              <a:buNone/>
            </a:pPr>
            <a:endParaRPr lang="en-US" sz="1600" dirty="0" smtClean="0"/>
          </a:p>
          <a:p>
            <a:pPr>
              <a:buNone/>
            </a:pPr>
            <a:r>
              <a:rPr lang="en-US" sz="1600" dirty="0" smtClean="0"/>
              <a:t>Example:</a:t>
            </a:r>
          </a:p>
          <a:p>
            <a:pPr>
              <a:buNone/>
            </a:pPr>
            <a:r>
              <a:rPr lang="en-US" sz="1600" dirty="0" smtClean="0"/>
              <a:t>Consider the CUSTOMERS table having the following records:</a:t>
            </a:r>
          </a:p>
          <a:p>
            <a:pPr>
              <a:buNone/>
            </a:pPr>
            <a:endParaRPr lang="en-US" sz="1600" dirty="0" smtClean="0"/>
          </a:p>
          <a:p>
            <a:pPr>
              <a:buNone/>
            </a:pPr>
            <a:r>
              <a:rPr lang="en-US" sz="1600" dirty="0" smtClean="0"/>
              <a:t>+----+----------+-----+-----------+----------+</a:t>
            </a:r>
          </a:p>
          <a:p>
            <a:pPr>
              <a:buNone/>
            </a:pPr>
            <a:r>
              <a:rPr lang="en-US" sz="1600" dirty="0" smtClean="0"/>
              <a:t>| ID | NAME     | AGE | ADDRESS   | SALARY   |</a:t>
            </a:r>
          </a:p>
          <a:p>
            <a:pPr>
              <a:buNone/>
            </a:pPr>
            <a:r>
              <a:rPr lang="en-US" sz="1600" dirty="0" smtClean="0"/>
              <a:t>+----+----------+-----+-----------+----------+</a:t>
            </a:r>
          </a:p>
          <a:p>
            <a:pPr>
              <a:buNone/>
            </a:pPr>
            <a:r>
              <a:rPr lang="en-US" sz="1600" dirty="0" smtClean="0"/>
              <a:t>|  1 | </a:t>
            </a:r>
            <a:r>
              <a:rPr lang="en-US" sz="1600" dirty="0" err="1" smtClean="0"/>
              <a:t>Ramesh</a:t>
            </a:r>
            <a:r>
              <a:rPr lang="en-US" sz="1600" dirty="0" smtClean="0"/>
              <a:t>   |  32 | </a:t>
            </a:r>
            <a:r>
              <a:rPr lang="en-US" sz="1600" dirty="0" err="1" smtClean="0"/>
              <a:t>Ahmedabad</a:t>
            </a:r>
            <a:r>
              <a:rPr lang="en-US" sz="1600" dirty="0" smtClean="0"/>
              <a:t> |  2000.00 |</a:t>
            </a:r>
          </a:p>
          <a:p>
            <a:pPr>
              <a:buNone/>
            </a:pPr>
            <a:r>
              <a:rPr lang="en-US" sz="1600" dirty="0" smtClean="0"/>
              <a:t>|  2 | </a:t>
            </a:r>
            <a:r>
              <a:rPr lang="en-US" sz="1600" dirty="0" err="1" smtClean="0"/>
              <a:t>Khilan</a:t>
            </a:r>
            <a:r>
              <a:rPr lang="en-US" sz="1600" dirty="0" smtClean="0"/>
              <a:t>     |  25 | Delhi     |  1500.00 |</a:t>
            </a:r>
          </a:p>
          <a:p>
            <a:pPr>
              <a:buNone/>
            </a:pPr>
            <a:r>
              <a:rPr lang="en-US" sz="1600" dirty="0" smtClean="0"/>
              <a:t>|  3 | </a:t>
            </a:r>
            <a:r>
              <a:rPr lang="en-US" sz="1600" dirty="0" err="1" smtClean="0"/>
              <a:t>kaushik</a:t>
            </a:r>
            <a:r>
              <a:rPr lang="en-US" sz="1600" dirty="0" smtClean="0"/>
              <a:t>  |  23 | Kota      |  2000.00 |</a:t>
            </a:r>
          </a:p>
          <a:p>
            <a:pPr>
              <a:buNone/>
            </a:pPr>
            <a:r>
              <a:rPr lang="en-US" sz="1600" dirty="0" smtClean="0"/>
              <a:t>|  4 | </a:t>
            </a:r>
            <a:r>
              <a:rPr lang="en-US" sz="1600" dirty="0" err="1" smtClean="0"/>
              <a:t>Chaitali</a:t>
            </a:r>
            <a:r>
              <a:rPr lang="en-US" sz="1600" dirty="0" smtClean="0"/>
              <a:t> |  25 | Mumbai    |  6500.00 |</a:t>
            </a:r>
          </a:p>
          <a:p>
            <a:pPr>
              <a:buNone/>
            </a:pPr>
            <a:r>
              <a:rPr lang="en-US" sz="1600" dirty="0" smtClean="0"/>
              <a:t>|  5 | </a:t>
            </a:r>
            <a:r>
              <a:rPr lang="en-US" sz="1600" dirty="0" err="1" smtClean="0"/>
              <a:t>Hardik</a:t>
            </a:r>
            <a:r>
              <a:rPr lang="en-US" sz="1600" dirty="0" smtClean="0"/>
              <a:t>   |  27 | Bhopal    |  8500.00 |</a:t>
            </a:r>
          </a:p>
          <a:p>
            <a:pPr>
              <a:buNone/>
            </a:pPr>
            <a:r>
              <a:rPr lang="en-US" sz="1600" dirty="0" smtClean="0"/>
              <a:t>|  6 | </a:t>
            </a:r>
            <a:r>
              <a:rPr lang="en-US" sz="1600" dirty="0" err="1" smtClean="0"/>
              <a:t>Komal</a:t>
            </a:r>
            <a:r>
              <a:rPr lang="en-US" sz="1600" dirty="0" smtClean="0"/>
              <a:t>    |  22 | MP        |  4500.00 |</a:t>
            </a:r>
          </a:p>
          <a:p>
            <a:pPr>
              <a:buNone/>
            </a:pPr>
            <a:r>
              <a:rPr lang="en-US" sz="1600" dirty="0" smtClean="0"/>
              <a:t>|  7 | </a:t>
            </a:r>
            <a:r>
              <a:rPr lang="en-US" sz="1600" dirty="0" err="1" smtClean="0"/>
              <a:t>Muffy</a:t>
            </a:r>
            <a:r>
              <a:rPr lang="en-US" sz="1600" dirty="0" smtClean="0"/>
              <a:t>    |  24 | Indore    | 10000.00 |</a:t>
            </a:r>
          </a:p>
          <a:p>
            <a:pPr>
              <a:buNone/>
            </a:pPr>
            <a:r>
              <a:rPr lang="en-US" sz="1600" dirty="0" smtClean="0"/>
              <a:t>+----+----------+-----+-----------+----------+</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8915400" cy="6740307"/>
          </a:xfrm>
          <a:prstGeom prst="rect">
            <a:avLst/>
          </a:prstGeom>
          <a:noFill/>
        </p:spPr>
        <p:txBody>
          <a:bodyPr wrap="square" rtlCol="0">
            <a:spAutoFit/>
          </a:bodyPr>
          <a:lstStyle/>
          <a:p>
            <a:r>
              <a:rPr lang="en-US" sz="2800" dirty="0" smtClean="0">
                <a:solidFill>
                  <a:srgbClr val="00B050"/>
                </a:solidFill>
              </a:rPr>
              <a:t> </a:t>
            </a:r>
            <a:r>
              <a:rPr lang="en-US" sz="2800" b="1" dirty="0" smtClean="0">
                <a:solidFill>
                  <a:srgbClr val="00B050"/>
                </a:solidFill>
              </a:rPr>
              <a:t>SQL CREATE TABLE Example</a:t>
            </a:r>
          </a:p>
          <a:p>
            <a:r>
              <a:rPr lang="en-US" sz="2400" dirty="0" smtClean="0"/>
              <a:t>Now we want to create a table called "Persons" that contains five columns: </a:t>
            </a:r>
            <a:r>
              <a:rPr lang="en-US" sz="2400" dirty="0" err="1" smtClean="0"/>
              <a:t>PersonID</a:t>
            </a:r>
            <a:r>
              <a:rPr lang="en-US" sz="2400" dirty="0" smtClean="0"/>
              <a:t>, </a:t>
            </a:r>
            <a:r>
              <a:rPr lang="en-US" sz="2400" dirty="0" err="1" smtClean="0"/>
              <a:t>LastName</a:t>
            </a:r>
            <a:r>
              <a:rPr lang="en-US" sz="2400" dirty="0" smtClean="0"/>
              <a:t>, </a:t>
            </a:r>
            <a:r>
              <a:rPr lang="en-US" sz="2400" dirty="0" err="1" smtClean="0"/>
              <a:t>FirstName</a:t>
            </a:r>
            <a:r>
              <a:rPr lang="en-US" sz="2400" dirty="0" smtClean="0"/>
              <a:t>, Address, and City.</a:t>
            </a:r>
          </a:p>
          <a:p>
            <a:endParaRPr lang="en-US" sz="2400" dirty="0" smtClean="0"/>
          </a:p>
          <a:p>
            <a:r>
              <a:rPr lang="en-US" sz="2400" dirty="0" smtClean="0"/>
              <a:t>We use the following CREATE TABLE statement:</a:t>
            </a:r>
          </a:p>
          <a:p>
            <a:endParaRPr lang="en-US" sz="2800" dirty="0" smtClean="0"/>
          </a:p>
          <a:p>
            <a:r>
              <a:rPr lang="en-US" sz="2800" b="1" dirty="0" smtClean="0">
                <a:solidFill>
                  <a:srgbClr val="00B050"/>
                </a:solidFill>
              </a:rPr>
              <a:t>Example</a:t>
            </a:r>
          </a:p>
          <a:p>
            <a:endParaRPr lang="en-US" sz="2800" b="1" dirty="0" smtClean="0">
              <a:solidFill>
                <a:srgbClr val="00B050"/>
              </a:solidFill>
            </a:endParaRPr>
          </a:p>
          <a:p>
            <a:r>
              <a:rPr lang="en-US" sz="2800" dirty="0" smtClean="0"/>
              <a:t>CREATE TABLE Persons</a:t>
            </a:r>
            <a:br>
              <a:rPr lang="en-US" sz="2800" dirty="0" smtClean="0"/>
            </a:br>
            <a:r>
              <a:rPr lang="en-US" sz="2800" dirty="0" smtClean="0"/>
              <a:t>(</a:t>
            </a:r>
            <a:br>
              <a:rPr lang="en-US" sz="2800" dirty="0" smtClean="0"/>
            </a:br>
            <a:r>
              <a:rPr lang="en-US" sz="2800" dirty="0" err="1" smtClean="0"/>
              <a:t>PersonID</a:t>
            </a:r>
            <a:r>
              <a:rPr lang="en-US" sz="2800" dirty="0" smtClean="0"/>
              <a:t> </a:t>
            </a:r>
            <a:r>
              <a:rPr lang="en-US" sz="2800" dirty="0" err="1" smtClean="0"/>
              <a:t>int</a:t>
            </a:r>
            <a:r>
              <a:rPr lang="en-US" sz="2800" dirty="0" smtClean="0"/>
              <a:t>,</a:t>
            </a:r>
            <a:br>
              <a:rPr lang="en-US" sz="2800" dirty="0" smtClean="0"/>
            </a:br>
            <a:r>
              <a:rPr lang="en-US" sz="2800" dirty="0" err="1" smtClean="0"/>
              <a:t>LastName</a:t>
            </a:r>
            <a:r>
              <a:rPr lang="en-US" sz="2800" dirty="0" smtClean="0"/>
              <a:t> </a:t>
            </a:r>
            <a:r>
              <a:rPr lang="en-US" sz="2800" dirty="0" err="1" smtClean="0"/>
              <a:t>varchar</a:t>
            </a:r>
            <a:r>
              <a:rPr lang="en-US" sz="2800" dirty="0" smtClean="0"/>
              <a:t>(255),</a:t>
            </a:r>
            <a:br>
              <a:rPr lang="en-US" sz="2800" dirty="0" smtClean="0"/>
            </a:br>
            <a:r>
              <a:rPr lang="en-US" sz="2800" dirty="0" err="1" smtClean="0"/>
              <a:t>FirstName</a:t>
            </a:r>
            <a:r>
              <a:rPr lang="en-US" sz="2800" dirty="0" smtClean="0"/>
              <a:t> </a:t>
            </a:r>
            <a:r>
              <a:rPr lang="en-US" sz="2800" dirty="0" err="1" smtClean="0"/>
              <a:t>varchar</a:t>
            </a:r>
            <a:r>
              <a:rPr lang="en-US" sz="2800" dirty="0" smtClean="0"/>
              <a:t>(255),</a:t>
            </a:r>
            <a:br>
              <a:rPr lang="en-US" sz="2800" dirty="0" smtClean="0"/>
            </a:br>
            <a:r>
              <a:rPr lang="en-US" sz="2800" dirty="0" smtClean="0"/>
              <a:t>Address </a:t>
            </a:r>
            <a:r>
              <a:rPr lang="en-US" sz="2800" dirty="0" err="1" smtClean="0"/>
              <a:t>varchar</a:t>
            </a:r>
            <a:r>
              <a:rPr lang="en-US" sz="2800" dirty="0" smtClean="0"/>
              <a:t>(255),</a:t>
            </a:r>
            <a:br>
              <a:rPr lang="en-US" sz="2800" dirty="0" smtClean="0"/>
            </a:br>
            <a:r>
              <a:rPr lang="en-US" sz="2800" dirty="0" smtClean="0"/>
              <a:t>City </a:t>
            </a:r>
            <a:r>
              <a:rPr lang="en-US" sz="2800" dirty="0" err="1" smtClean="0"/>
              <a:t>varchar</a:t>
            </a:r>
            <a:r>
              <a:rPr lang="en-US" sz="2800" dirty="0" smtClean="0"/>
              <a:t>(255)</a:t>
            </a:r>
            <a:br>
              <a:rPr lang="en-US" sz="2800" dirty="0" smtClean="0"/>
            </a:b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Autofit/>
          </a:bodyPr>
          <a:lstStyle/>
          <a:p>
            <a:pPr>
              <a:buNone/>
            </a:pPr>
            <a:r>
              <a:rPr lang="en-US" sz="1800" dirty="0" smtClean="0"/>
              <a:t>Following is the example which would delete records from the table having age = 25 and then COMMIT the changes in the database.</a:t>
            </a:r>
          </a:p>
          <a:p>
            <a:pPr>
              <a:buNone/>
            </a:pPr>
            <a:endParaRPr lang="en-US" sz="1800" dirty="0" smtClean="0"/>
          </a:p>
          <a:p>
            <a:pPr>
              <a:buNone/>
            </a:pPr>
            <a:r>
              <a:rPr lang="en-US" sz="1800" dirty="0" smtClean="0"/>
              <a:t>SQL&gt; DELETE FROM CUSTOMERS</a:t>
            </a:r>
          </a:p>
          <a:p>
            <a:pPr>
              <a:buNone/>
            </a:pPr>
            <a:r>
              <a:rPr lang="en-US" sz="1800" dirty="0" smtClean="0"/>
              <a:t>     WHERE AGE = 25;</a:t>
            </a:r>
          </a:p>
          <a:p>
            <a:pPr>
              <a:buNone/>
            </a:pPr>
            <a:r>
              <a:rPr lang="en-US" sz="1800" dirty="0" smtClean="0"/>
              <a:t>SQL&gt; COMMIT;</a:t>
            </a:r>
          </a:p>
          <a:p>
            <a:pPr>
              <a:buNone/>
            </a:pPr>
            <a:endParaRPr lang="en-US" sz="1800" dirty="0" smtClean="0"/>
          </a:p>
          <a:p>
            <a:pPr>
              <a:buNone/>
            </a:pPr>
            <a:r>
              <a:rPr lang="en-US" sz="1800" dirty="0" smtClean="0"/>
              <a:t>As a result, two rows from the table would be deleted and SELECT statement would produce the following result:</a:t>
            </a:r>
          </a:p>
          <a:p>
            <a:pPr>
              <a:buNone/>
            </a:pPr>
            <a:endParaRPr lang="en-US" sz="1800" dirty="0" smtClean="0"/>
          </a:p>
          <a:p>
            <a:pPr>
              <a:buNone/>
            </a:pPr>
            <a:r>
              <a:rPr lang="en-US" sz="1800" dirty="0" smtClean="0"/>
              <a:t>+----+----------+-----+-----------+----------+</a:t>
            </a:r>
          </a:p>
          <a:p>
            <a:pPr>
              <a:buNone/>
            </a:pPr>
            <a:r>
              <a:rPr lang="en-US" sz="1800" dirty="0" smtClean="0"/>
              <a:t>| ID | NAME     | AGE | ADDRESS   | SALARY   |</a:t>
            </a:r>
          </a:p>
          <a:p>
            <a:pPr>
              <a:buNone/>
            </a:pPr>
            <a:r>
              <a:rPr lang="en-US" sz="1800" dirty="0" smtClean="0"/>
              <a:t>+----+----------+-----+-----------+----------+</a:t>
            </a:r>
          </a:p>
          <a:p>
            <a:pPr>
              <a:buNone/>
            </a:pPr>
            <a:r>
              <a:rPr lang="en-US" sz="1800" dirty="0" smtClean="0"/>
              <a:t>|  1 | </a:t>
            </a:r>
            <a:r>
              <a:rPr lang="en-US" sz="1800" dirty="0" err="1" smtClean="0"/>
              <a:t>Ramesh</a:t>
            </a:r>
            <a:r>
              <a:rPr lang="en-US" sz="1800" dirty="0" smtClean="0"/>
              <a:t>   |  32 | </a:t>
            </a:r>
            <a:r>
              <a:rPr lang="en-US" sz="1800" dirty="0" err="1" smtClean="0"/>
              <a:t>Ahmedabad</a:t>
            </a:r>
            <a:r>
              <a:rPr lang="en-US" sz="1800" dirty="0" smtClean="0"/>
              <a:t> |  2000.00 |</a:t>
            </a:r>
          </a:p>
          <a:p>
            <a:pPr>
              <a:buNone/>
            </a:pPr>
            <a:r>
              <a:rPr lang="en-US" sz="1800" dirty="0" smtClean="0"/>
              <a:t>|  3 | </a:t>
            </a:r>
            <a:r>
              <a:rPr lang="en-US" sz="1800" dirty="0" err="1" smtClean="0"/>
              <a:t>kaushik</a:t>
            </a:r>
            <a:r>
              <a:rPr lang="en-US" sz="1800" dirty="0" smtClean="0"/>
              <a:t>   |  23 | Kota      |  2000.00 |</a:t>
            </a:r>
          </a:p>
          <a:p>
            <a:pPr>
              <a:buNone/>
            </a:pPr>
            <a:r>
              <a:rPr lang="en-US" sz="1800" dirty="0" smtClean="0"/>
              <a:t>|  5 | </a:t>
            </a:r>
            <a:r>
              <a:rPr lang="en-US" sz="1800" dirty="0" err="1" smtClean="0"/>
              <a:t>Hardik</a:t>
            </a:r>
            <a:r>
              <a:rPr lang="en-US" sz="1800" dirty="0" smtClean="0"/>
              <a:t>    |  27 | Bhopal    |  8500.00 |</a:t>
            </a:r>
          </a:p>
          <a:p>
            <a:pPr>
              <a:buNone/>
            </a:pPr>
            <a:r>
              <a:rPr lang="en-US" sz="1800" dirty="0" smtClean="0"/>
              <a:t>|  6 | </a:t>
            </a:r>
            <a:r>
              <a:rPr lang="en-US" sz="1800" dirty="0" err="1" smtClean="0"/>
              <a:t>Komal</a:t>
            </a:r>
            <a:r>
              <a:rPr lang="en-US" sz="1800" dirty="0" smtClean="0"/>
              <a:t>    |  22 | MP        |  4500.00 |</a:t>
            </a:r>
          </a:p>
          <a:p>
            <a:pPr>
              <a:buNone/>
            </a:pPr>
            <a:r>
              <a:rPr lang="en-US" sz="1800" dirty="0" smtClean="0"/>
              <a:t>|  7 | </a:t>
            </a:r>
            <a:r>
              <a:rPr lang="en-US" sz="1800" dirty="0" err="1" smtClean="0"/>
              <a:t>Muffy</a:t>
            </a:r>
            <a:r>
              <a:rPr lang="en-US" sz="1800" dirty="0" smtClean="0"/>
              <a:t>    |  24 | Indore    | 10000.00 |</a:t>
            </a:r>
          </a:p>
          <a:p>
            <a:pPr>
              <a:buNone/>
            </a:pPr>
            <a:r>
              <a:rPr lang="en-US" sz="1800" dirty="0" smtClean="0"/>
              <a:t>+----+----------+-----+-----------+----------+</a:t>
            </a:r>
            <a:endParaRPr lang="en-US" sz="18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86750" cy="5795963"/>
          </a:xfrm>
        </p:spPr>
        <p:txBody>
          <a:bodyPr>
            <a:normAutofit fontScale="77500" lnSpcReduction="20000"/>
          </a:bodyPr>
          <a:lstStyle/>
          <a:p>
            <a:pPr>
              <a:buNone/>
            </a:pPr>
            <a:r>
              <a:rPr lang="en-US" dirty="0" smtClean="0"/>
              <a:t>The ROLLBACK Command:</a:t>
            </a:r>
          </a:p>
          <a:p>
            <a:pPr>
              <a:buNone/>
            </a:pPr>
            <a:endParaRPr lang="en-US" dirty="0" smtClean="0"/>
          </a:p>
          <a:p>
            <a:pPr>
              <a:buNone/>
            </a:pPr>
            <a:r>
              <a:rPr lang="en-US" dirty="0" smtClean="0"/>
              <a:t>The ROLLBACK command is the transactional command used to undo transactions that have not</a:t>
            </a:r>
          </a:p>
          <a:p>
            <a:pPr>
              <a:buNone/>
            </a:pPr>
            <a:r>
              <a:rPr lang="en-US" dirty="0" smtClean="0"/>
              <a:t> already been saved to the database.</a:t>
            </a:r>
          </a:p>
          <a:p>
            <a:pPr>
              <a:buNone/>
            </a:pPr>
            <a:endParaRPr lang="en-US" dirty="0" smtClean="0"/>
          </a:p>
          <a:p>
            <a:pPr>
              <a:buNone/>
            </a:pPr>
            <a:endParaRPr lang="en-US" dirty="0" smtClean="0"/>
          </a:p>
          <a:p>
            <a:pPr>
              <a:buNone/>
            </a:pPr>
            <a:r>
              <a:rPr lang="en-US" dirty="0" smtClean="0"/>
              <a:t>Example:</a:t>
            </a:r>
          </a:p>
          <a:p>
            <a:pPr>
              <a:buNone/>
            </a:pPr>
            <a:endParaRPr lang="en-US" dirty="0" smtClean="0"/>
          </a:p>
          <a:p>
            <a:pPr>
              <a:buNone/>
            </a:pPr>
            <a:r>
              <a:rPr lang="en-US" dirty="0" smtClean="0"/>
              <a:t>Consider the CUSTOMERS table having the following records:</a:t>
            </a:r>
          </a:p>
          <a:p>
            <a:pPr>
              <a:buNone/>
            </a:pPr>
            <a:endParaRPr lang="en-US" dirty="0" smtClean="0"/>
          </a:p>
          <a:p>
            <a:pPr>
              <a:buNone/>
            </a:pPr>
            <a:r>
              <a:rPr lang="en-US" dirty="0" smtClean="0"/>
              <a:t>+----+----------+-----+-----------+----------+</a:t>
            </a:r>
          </a:p>
          <a:p>
            <a:pPr>
              <a:buNone/>
            </a:pPr>
            <a:r>
              <a:rPr lang="en-US" dirty="0" smtClean="0"/>
              <a:t>| ID | NAME     | AGE | ADDRESS   | SALARY   |</a:t>
            </a:r>
          </a:p>
          <a:p>
            <a:pPr>
              <a:buNone/>
            </a:pPr>
            <a:r>
              <a:rPr lang="en-US" dirty="0" smtClean="0"/>
              <a:t>+----+----------+-----+-----------+----------+</a:t>
            </a:r>
          </a:p>
          <a:p>
            <a:pPr>
              <a:buNone/>
            </a:pPr>
            <a:r>
              <a:rPr lang="en-US" dirty="0" smtClean="0"/>
              <a:t>|  1 | </a:t>
            </a:r>
            <a:r>
              <a:rPr lang="en-US" dirty="0" err="1" smtClean="0"/>
              <a:t>Ramesh</a:t>
            </a:r>
            <a:r>
              <a:rPr lang="en-US" dirty="0" smtClean="0"/>
              <a:t>   |  32 | </a:t>
            </a:r>
            <a:r>
              <a:rPr lang="en-US" dirty="0" err="1" smtClean="0"/>
              <a:t>Ahmedabad</a:t>
            </a:r>
            <a:r>
              <a:rPr lang="en-US" dirty="0" smtClean="0"/>
              <a:t> |  2000.00 |</a:t>
            </a:r>
          </a:p>
          <a:p>
            <a:pPr>
              <a:buNone/>
            </a:pPr>
            <a:r>
              <a:rPr lang="en-US" dirty="0" smtClean="0"/>
              <a:t>|  2 | </a:t>
            </a:r>
            <a:r>
              <a:rPr lang="en-US" dirty="0" err="1" smtClean="0"/>
              <a:t>Khilan</a:t>
            </a:r>
            <a:r>
              <a:rPr lang="en-US" dirty="0" smtClean="0"/>
              <a:t>   |  25 | Delhi     |  1500.00 |</a:t>
            </a:r>
          </a:p>
          <a:p>
            <a:pPr>
              <a:buNone/>
            </a:pPr>
            <a:r>
              <a:rPr lang="en-US" dirty="0" smtClean="0"/>
              <a:t>|  3 | </a:t>
            </a:r>
            <a:r>
              <a:rPr lang="en-US" dirty="0" err="1" smtClean="0"/>
              <a:t>kaushik</a:t>
            </a:r>
            <a:r>
              <a:rPr lang="en-US" dirty="0" smtClean="0"/>
              <a:t>  |  23 | Kota      |  2000.00 |</a:t>
            </a:r>
          </a:p>
          <a:p>
            <a:pPr>
              <a:buNone/>
            </a:pPr>
            <a:r>
              <a:rPr lang="en-US" dirty="0" smtClean="0"/>
              <a:t>|  4 | </a:t>
            </a:r>
            <a:r>
              <a:rPr lang="en-US" dirty="0" err="1" smtClean="0"/>
              <a:t>Chaitali</a:t>
            </a:r>
            <a:r>
              <a:rPr lang="en-US" dirty="0" smtClean="0"/>
              <a:t> |  25 | Mumbai    |  6500.00 |</a:t>
            </a:r>
          </a:p>
          <a:p>
            <a:pPr>
              <a:buNone/>
            </a:pPr>
            <a:r>
              <a:rPr lang="en-US" dirty="0" smtClean="0"/>
              <a:t>|  5 | </a:t>
            </a:r>
            <a:r>
              <a:rPr lang="en-US" dirty="0" err="1" smtClean="0"/>
              <a:t>Hardik</a:t>
            </a:r>
            <a:r>
              <a:rPr lang="en-US" dirty="0" smtClean="0"/>
              <a:t>   |  27 | Bhopal    |  8500.00 |</a:t>
            </a:r>
          </a:p>
          <a:p>
            <a:pPr>
              <a:buNone/>
            </a:pPr>
            <a:r>
              <a:rPr lang="en-US" dirty="0" smtClean="0"/>
              <a:t>|  6 | </a:t>
            </a:r>
            <a:r>
              <a:rPr lang="en-US" dirty="0" err="1" smtClean="0"/>
              <a:t>Komal</a:t>
            </a:r>
            <a:r>
              <a:rPr lang="en-US" dirty="0" smtClean="0"/>
              <a:t>    |  22 | MP        |  4500.00 |</a:t>
            </a:r>
          </a:p>
          <a:p>
            <a:pPr>
              <a:buNone/>
            </a:pPr>
            <a:r>
              <a:rPr lang="en-US" dirty="0" smtClean="0"/>
              <a:t>|  7 | </a:t>
            </a:r>
            <a:r>
              <a:rPr lang="en-US" dirty="0" err="1" smtClean="0"/>
              <a:t>Muffy</a:t>
            </a:r>
            <a:r>
              <a:rPr lang="en-US" dirty="0" smtClean="0"/>
              <a:t>    |  24 | Indore    | 10000.00 |</a:t>
            </a:r>
          </a:p>
          <a:p>
            <a:pPr>
              <a:buNone/>
            </a:pPr>
            <a:r>
              <a:rPr lang="en-US" dirty="0" smtClean="0"/>
              <a:t>+----+----------+-----+-----------+----------+</a:t>
            </a:r>
          </a:p>
          <a:p>
            <a:pPr>
              <a:buNone/>
            </a:pP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210550" cy="6477000"/>
          </a:xfrm>
        </p:spPr>
        <p:txBody>
          <a:bodyPr>
            <a:noAutofit/>
          </a:bodyPr>
          <a:lstStyle/>
          <a:p>
            <a:pPr>
              <a:buNone/>
            </a:pPr>
            <a:r>
              <a:rPr lang="en-US" sz="1600" dirty="0" smtClean="0"/>
              <a:t>   Following is the example, which would delete records from the table having age = 25 and then ROLLBACK the changes in the database.</a:t>
            </a:r>
          </a:p>
          <a:p>
            <a:pPr>
              <a:buNone/>
            </a:pPr>
            <a:endParaRPr lang="en-US" sz="1600" dirty="0" smtClean="0"/>
          </a:p>
          <a:p>
            <a:pPr>
              <a:buNone/>
            </a:pPr>
            <a:r>
              <a:rPr lang="en-US" sz="1600" dirty="0" smtClean="0"/>
              <a:t>SQL&gt; DELETE FROM CUSTOMERS</a:t>
            </a:r>
          </a:p>
          <a:p>
            <a:pPr>
              <a:buNone/>
            </a:pPr>
            <a:r>
              <a:rPr lang="en-US" sz="1600" dirty="0" smtClean="0"/>
              <a:t>     WHERE AGE = 25;</a:t>
            </a:r>
          </a:p>
          <a:p>
            <a:pPr>
              <a:buNone/>
            </a:pPr>
            <a:r>
              <a:rPr lang="en-US" sz="1600" dirty="0" smtClean="0"/>
              <a:t>SQL&gt; ROLLBACK;</a:t>
            </a:r>
          </a:p>
          <a:p>
            <a:pPr>
              <a:buNone/>
            </a:pPr>
            <a:endParaRPr lang="en-US" sz="1600" dirty="0" smtClean="0"/>
          </a:p>
          <a:p>
            <a:pPr>
              <a:buNone/>
            </a:pPr>
            <a:r>
              <a:rPr lang="en-US" sz="1600" dirty="0" smtClean="0"/>
              <a:t>   As a result, delete operation would not impact the table and SELECT statement would produce the following result:</a:t>
            </a:r>
          </a:p>
          <a:p>
            <a:pPr>
              <a:buNone/>
            </a:pPr>
            <a:endParaRPr lang="en-US" sz="1600" dirty="0" smtClean="0"/>
          </a:p>
          <a:p>
            <a:pPr>
              <a:buNone/>
            </a:pPr>
            <a:r>
              <a:rPr lang="en-US" sz="1600" dirty="0" smtClean="0"/>
              <a:t>+----+----------+-----+-----------+----------+</a:t>
            </a:r>
          </a:p>
          <a:p>
            <a:pPr>
              <a:buNone/>
            </a:pPr>
            <a:r>
              <a:rPr lang="en-US" sz="1600" dirty="0" smtClean="0"/>
              <a:t>| ID | NAME     | AGE | ADDRESS   | SALARY   |</a:t>
            </a:r>
          </a:p>
          <a:p>
            <a:pPr>
              <a:buNone/>
            </a:pPr>
            <a:r>
              <a:rPr lang="en-US" sz="1600" dirty="0" smtClean="0"/>
              <a:t>+----+----------+-----+-----------+----------+</a:t>
            </a:r>
          </a:p>
          <a:p>
            <a:pPr>
              <a:buNone/>
            </a:pPr>
            <a:r>
              <a:rPr lang="en-US" sz="1600" dirty="0" smtClean="0"/>
              <a:t>|  1 | </a:t>
            </a:r>
            <a:r>
              <a:rPr lang="en-US" sz="1600" dirty="0" err="1" smtClean="0"/>
              <a:t>Ramesh</a:t>
            </a:r>
            <a:r>
              <a:rPr lang="en-US" sz="1600" dirty="0" smtClean="0"/>
              <a:t>   |  32 | </a:t>
            </a:r>
            <a:r>
              <a:rPr lang="en-US" sz="1600" dirty="0" err="1" smtClean="0"/>
              <a:t>Ahmedabad</a:t>
            </a:r>
            <a:r>
              <a:rPr lang="en-US" sz="1600" dirty="0" smtClean="0"/>
              <a:t> |  2000.00 |</a:t>
            </a:r>
          </a:p>
          <a:p>
            <a:pPr>
              <a:buNone/>
            </a:pPr>
            <a:r>
              <a:rPr lang="en-US" sz="1600" dirty="0" smtClean="0"/>
              <a:t>|  2 | </a:t>
            </a:r>
            <a:r>
              <a:rPr lang="en-US" sz="1600" dirty="0" err="1" smtClean="0"/>
              <a:t>Khilan</a:t>
            </a:r>
            <a:r>
              <a:rPr lang="en-US" sz="1600" dirty="0" smtClean="0"/>
              <a:t>     |  25 | Delhi     |  1500.00 |</a:t>
            </a:r>
          </a:p>
          <a:p>
            <a:pPr>
              <a:buNone/>
            </a:pPr>
            <a:r>
              <a:rPr lang="en-US" sz="1600" dirty="0" smtClean="0"/>
              <a:t>|  3 | </a:t>
            </a:r>
            <a:r>
              <a:rPr lang="en-US" sz="1600" dirty="0" err="1" smtClean="0"/>
              <a:t>kaushik</a:t>
            </a:r>
            <a:r>
              <a:rPr lang="en-US" sz="1600" dirty="0" smtClean="0"/>
              <a:t>  |  23 | Kota      |  2000.00 |</a:t>
            </a:r>
          </a:p>
          <a:p>
            <a:pPr>
              <a:buNone/>
            </a:pPr>
            <a:r>
              <a:rPr lang="en-US" sz="1600" dirty="0" smtClean="0"/>
              <a:t>|  4 | </a:t>
            </a:r>
            <a:r>
              <a:rPr lang="en-US" sz="1600" dirty="0" err="1" smtClean="0"/>
              <a:t>Chaitali</a:t>
            </a:r>
            <a:r>
              <a:rPr lang="en-US" sz="1600" dirty="0" smtClean="0"/>
              <a:t> |  25 | Mumbai    |  6500.00 |</a:t>
            </a:r>
          </a:p>
          <a:p>
            <a:pPr>
              <a:buNone/>
            </a:pPr>
            <a:r>
              <a:rPr lang="en-US" sz="1600" dirty="0" smtClean="0"/>
              <a:t>|  5 | </a:t>
            </a:r>
            <a:r>
              <a:rPr lang="en-US" sz="1600" dirty="0" err="1" smtClean="0"/>
              <a:t>Hardik</a:t>
            </a:r>
            <a:r>
              <a:rPr lang="en-US" sz="1600" dirty="0" smtClean="0"/>
              <a:t>   |  27 | Bhopal    |  8500.00 |</a:t>
            </a:r>
          </a:p>
          <a:p>
            <a:pPr>
              <a:buNone/>
            </a:pPr>
            <a:r>
              <a:rPr lang="en-US" sz="1600" dirty="0" smtClean="0"/>
              <a:t>|  6 | </a:t>
            </a:r>
            <a:r>
              <a:rPr lang="en-US" sz="1600" dirty="0" err="1" smtClean="0"/>
              <a:t>Komal</a:t>
            </a:r>
            <a:r>
              <a:rPr lang="en-US" sz="1600" dirty="0" smtClean="0"/>
              <a:t>    |  22 | MP        |  4500.00 |</a:t>
            </a:r>
          </a:p>
          <a:p>
            <a:pPr>
              <a:buNone/>
            </a:pPr>
            <a:r>
              <a:rPr lang="en-US" sz="1600" dirty="0" smtClean="0"/>
              <a:t>|  7 | </a:t>
            </a:r>
            <a:r>
              <a:rPr lang="en-US" sz="1600" dirty="0" err="1" smtClean="0"/>
              <a:t>Muffy</a:t>
            </a:r>
            <a:r>
              <a:rPr lang="en-US" sz="1600" dirty="0" smtClean="0"/>
              <a:t>    |  24 | Indore    | 10000.00 |</a:t>
            </a:r>
          </a:p>
          <a:p>
            <a:pPr>
              <a:buNone/>
            </a:pPr>
            <a:r>
              <a:rPr lang="en-US" sz="1600" dirty="0" smtClean="0"/>
              <a:t>+----+----------+-----+-----------+----------+</a:t>
            </a:r>
            <a:endParaRPr lang="en-US" sz="16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10550" cy="5795963"/>
          </a:xfrm>
        </p:spPr>
        <p:txBody>
          <a:bodyPr>
            <a:normAutofit/>
          </a:bodyPr>
          <a:lstStyle/>
          <a:p>
            <a:pPr>
              <a:buNone/>
            </a:pPr>
            <a:r>
              <a:rPr lang="en-US" dirty="0" smtClean="0"/>
              <a:t>The SAVEPOINT Command:</a:t>
            </a:r>
          </a:p>
          <a:p>
            <a:pPr>
              <a:buNone/>
            </a:pPr>
            <a:endParaRPr lang="en-US" dirty="0" smtClean="0"/>
          </a:p>
          <a:p>
            <a:pPr>
              <a:buNone/>
            </a:pPr>
            <a:r>
              <a:rPr lang="en-US" dirty="0" smtClean="0"/>
              <a:t>   A SAVEPOINT is a point in a transaction when you can roll the transaction back to a certain point without rolling back the entire transaction.</a:t>
            </a:r>
          </a:p>
          <a:p>
            <a:pPr>
              <a:buNone/>
            </a:pPr>
            <a:endParaRPr lang="en-US" dirty="0" smtClean="0"/>
          </a:p>
          <a:p>
            <a:pPr>
              <a:buNone/>
            </a:pPr>
            <a:r>
              <a:rPr lang="en-US" dirty="0" smtClean="0"/>
              <a:t>The syntax for SAVEPOINT command is as follows:</a:t>
            </a:r>
          </a:p>
          <a:p>
            <a:pPr>
              <a:buNone/>
            </a:pPr>
            <a:endParaRPr lang="en-US" dirty="0" smtClean="0"/>
          </a:p>
          <a:p>
            <a:pPr>
              <a:buNone/>
            </a:pPr>
            <a:r>
              <a:rPr lang="en-US" dirty="0" smtClean="0"/>
              <a:t>SAVEPOINT SAVEPOINT_NAME;</a:t>
            </a:r>
          </a:p>
          <a:p>
            <a:pPr>
              <a:buNone/>
            </a:pPr>
            <a:endParaRPr lang="en-US" dirty="0" smtClean="0"/>
          </a:p>
          <a:p>
            <a:pPr>
              <a:buNone/>
            </a:pPr>
            <a:r>
              <a:rPr lang="en-US" dirty="0" smtClean="0"/>
              <a:t>The syntax for rolling back to a SAVEPOINT is as follows:</a:t>
            </a:r>
          </a:p>
          <a:p>
            <a:pPr>
              <a:buNone/>
            </a:pPr>
            <a:endParaRPr lang="en-US" dirty="0" smtClean="0"/>
          </a:p>
          <a:p>
            <a:pPr>
              <a:buNone/>
            </a:pPr>
            <a:r>
              <a:rPr lang="en-US" dirty="0" smtClean="0"/>
              <a:t>ROLLBACK TO SAVEPOINT_NAME;</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286750" cy="6705600"/>
          </a:xfrm>
        </p:spPr>
        <p:txBody>
          <a:bodyPr>
            <a:normAutofit fontScale="25000" lnSpcReduction="20000"/>
          </a:bodyPr>
          <a:lstStyle/>
          <a:p>
            <a:pPr>
              <a:buNone/>
            </a:pPr>
            <a:r>
              <a:rPr lang="en-US" sz="5600" dirty="0" smtClean="0"/>
              <a:t>Example: Consider the CUSTOMERS table having the following records:</a:t>
            </a:r>
          </a:p>
          <a:p>
            <a:pPr>
              <a:buNone/>
            </a:pPr>
            <a:r>
              <a:rPr lang="en-US" sz="5600" dirty="0" smtClean="0"/>
              <a:t>+----+----------+-----+-----------+----------+</a:t>
            </a:r>
          </a:p>
          <a:p>
            <a:pPr>
              <a:buNone/>
            </a:pPr>
            <a:r>
              <a:rPr lang="en-US" sz="5600" dirty="0" smtClean="0"/>
              <a:t>| ID | NAME     | AGE | ADDRESS   | SALARY   |</a:t>
            </a:r>
          </a:p>
          <a:p>
            <a:pPr>
              <a:buNone/>
            </a:pPr>
            <a:r>
              <a:rPr lang="en-US" sz="5600" dirty="0" smtClean="0"/>
              <a:t>+----+----------+-----+-----------+----------+</a:t>
            </a:r>
          </a:p>
          <a:p>
            <a:pPr>
              <a:buNone/>
            </a:pPr>
            <a:r>
              <a:rPr lang="en-US" sz="5600" dirty="0" smtClean="0"/>
              <a:t>|  1 | </a:t>
            </a:r>
            <a:r>
              <a:rPr lang="en-US" sz="5600" dirty="0" err="1" smtClean="0"/>
              <a:t>Ramesh</a:t>
            </a:r>
            <a:r>
              <a:rPr lang="en-US" sz="5600" dirty="0" smtClean="0"/>
              <a:t>   |  32 | </a:t>
            </a:r>
            <a:r>
              <a:rPr lang="en-US" sz="5600" dirty="0" err="1" smtClean="0"/>
              <a:t>Ahmedabad</a:t>
            </a:r>
            <a:r>
              <a:rPr lang="en-US" sz="5600" dirty="0" smtClean="0"/>
              <a:t> |  2000.00 |</a:t>
            </a:r>
          </a:p>
          <a:p>
            <a:pPr>
              <a:buNone/>
            </a:pPr>
            <a:r>
              <a:rPr lang="en-US" sz="5600" dirty="0" smtClean="0"/>
              <a:t>|  2 | </a:t>
            </a:r>
            <a:r>
              <a:rPr lang="en-US" sz="5600" dirty="0" err="1" smtClean="0"/>
              <a:t>Khilan</a:t>
            </a:r>
            <a:r>
              <a:rPr lang="en-US" sz="5600" dirty="0" smtClean="0"/>
              <a:t>   |  25 | Delhi     |  1500.00 |</a:t>
            </a:r>
          </a:p>
          <a:p>
            <a:pPr>
              <a:buNone/>
            </a:pPr>
            <a:r>
              <a:rPr lang="en-US" sz="5600" dirty="0" smtClean="0"/>
              <a:t>|  3 | </a:t>
            </a:r>
            <a:r>
              <a:rPr lang="en-US" sz="5600" dirty="0" err="1" smtClean="0"/>
              <a:t>kaushik</a:t>
            </a:r>
            <a:r>
              <a:rPr lang="en-US" sz="5600" dirty="0" smtClean="0"/>
              <a:t>  |  23 | Kota      |  2000.00 |</a:t>
            </a:r>
          </a:p>
          <a:p>
            <a:pPr>
              <a:buNone/>
            </a:pPr>
            <a:r>
              <a:rPr lang="en-US" sz="5600" dirty="0" smtClean="0"/>
              <a:t>|  4 | </a:t>
            </a:r>
            <a:r>
              <a:rPr lang="en-US" sz="5600" dirty="0" err="1" smtClean="0"/>
              <a:t>Chaitali</a:t>
            </a:r>
            <a:r>
              <a:rPr lang="en-US" sz="5600" dirty="0" smtClean="0"/>
              <a:t> |  25 | Mumbai    |  6500.00 |</a:t>
            </a:r>
          </a:p>
          <a:p>
            <a:pPr>
              <a:buNone/>
            </a:pPr>
            <a:r>
              <a:rPr lang="en-US" sz="5600" dirty="0" smtClean="0"/>
              <a:t>|  5 | </a:t>
            </a:r>
            <a:r>
              <a:rPr lang="en-US" sz="5600" dirty="0" err="1" smtClean="0"/>
              <a:t>Hardik</a:t>
            </a:r>
            <a:r>
              <a:rPr lang="en-US" sz="5600" dirty="0" smtClean="0"/>
              <a:t>   |  27 | Bhopal    |  8500.00 |</a:t>
            </a:r>
          </a:p>
          <a:p>
            <a:pPr>
              <a:buNone/>
            </a:pPr>
            <a:r>
              <a:rPr lang="en-US" sz="5600" dirty="0" smtClean="0"/>
              <a:t>|  6 | </a:t>
            </a:r>
            <a:r>
              <a:rPr lang="en-US" sz="5600" dirty="0" err="1" smtClean="0"/>
              <a:t>Komal</a:t>
            </a:r>
            <a:r>
              <a:rPr lang="en-US" sz="5600" dirty="0" smtClean="0"/>
              <a:t>    |  22 | MP        |  4500.00 |</a:t>
            </a:r>
          </a:p>
          <a:p>
            <a:pPr>
              <a:buNone/>
            </a:pPr>
            <a:r>
              <a:rPr lang="en-US" sz="5600" dirty="0" smtClean="0"/>
              <a:t>|  7 | </a:t>
            </a:r>
            <a:r>
              <a:rPr lang="en-US" sz="5600" dirty="0" err="1" smtClean="0"/>
              <a:t>Muffy</a:t>
            </a:r>
            <a:r>
              <a:rPr lang="en-US" sz="5600" dirty="0" smtClean="0"/>
              <a:t>    |  24 | Indore    | 10000.00 |</a:t>
            </a:r>
          </a:p>
          <a:p>
            <a:pPr>
              <a:buNone/>
            </a:pPr>
            <a:r>
              <a:rPr lang="en-US" sz="5600" dirty="0" smtClean="0"/>
              <a:t>+----+----------+-----+-----------+----------+</a:t>
            </a:r>
          </a:p>
          <a:p>
            <a:pPr>
              <a:buNone/>
            </a:pPr>
            <a:r>
              <a:rPr lang="en-US" sz="5600" dirty="0" smtClean="0"/>
              <a:t>Now, here is the series of operations:</a:t>
            </a:r>
          </a:p>
          <a:p>
            <a:pPr>
              <a:buNone/>
            </a:pPr>
            <a:endParaRPr lang="en-US" sz="5600" dirty="0" smtClean="0"/>
          </a:p>
          <a:p>
            <a:pPr>
              <a:buNone/>
            </a:pPr>
            <a:r>
              <a:rPr lang="en-US" sz="5600" dirty="0" smtClean="0"/>
              <a:t>SQL&gt; SAVEPOINT SP1;</a:t>
            </a:r>
          </a:p>
          <a:p>
            <a:pPr>
              <a:buNone/>
            </a:pPr>
            <a:r>
              <a:rPr lang="en-US" sz="5600" dirty="0" err="1" smtClean="0"/>
              <a:t>Savepoint</a:t>
            </a:r>
            <a:r>
              <a:rPr lang="en-US" sz="5600" dirty="0" smtClean="0"/>
              <a:t> created.</a:t>
            </a:r>
          </a:p>
          <a:p>
            <a:pPr>
              <a:buNone/>
            </a:pPr>
            <a:r>
              <a:rPr lang="en-US" sz="5600" dirty="0" smtClean="0"/>
              <a:t>SQL&gt; DELETE FROM CUSTOMERS WHERE ID=1;</a:t>
            </a:r>
          </a:p>
          <a:p>
            <a:pPr>
              <a:buNone/>
            </a:pPr>
            <a:r>
              <a:rPr lang="en-US" sz="5600" dirty="0" smtClean="0"/>
              <a:t>1 row deleted.</a:t>
            </a:r>
          </a:p>
          <a:p>
            <a:pPr>
              <a:buNone/>
            </a:pPr>
            <a:r>
              <a:rPr lang="en-US" sz="5600" dirty="0" smtClean="0"/>
              <a:t>SQL&gt; SAVEPOINT SP2;</a:t>
            </a:r>
          </a:p>
          <a:p>
            <a:pPr>
              <a:buNone/>
            </a:pPr>
            <a:r>
              <a:rPr lang="en-US" sz="5600" dirty="0" err="1" smtClean="0"/>
              <a:t>Savepoint</a:t>
            </a:r>
            <a:r>
              <a:rPr lang="en-US" sz="5600" dirty="0" smtClean="0"/>
              <a:t> created.</a:t>
            </a:r>
          </a:p>
          <a:p>
            <a:pPr>
              <a:buNone/>
            </a:pPr>
            <a:r>
              <a:rPr lang="en-US" sz="5600" dirty="0" smtClean="0"/>
              <a:t>SQL&gt; DELETE FROM CUSTOMERS WHERE ID=2;</a:t>
            </a:r>
          </a:p>
          <a:p>
            <a:pPr>
              <a:buNone/>
            </a:pPr>
            <a:r>
              <a:rPr lang="en-US" sz="5600" dirty="0" smtClean="0"/>
              <a:t>1 row deleted.</a:t>
            </a:r>
          </a:p>
          <a:p>
            <a:pPr>
              <a:buNone/>
            </a:pPr>
            <a:r>
              <a:rPr lang="en-US" sz="5600" dirty="0" smtClean="0"/>
              <a:t>SQL&gt; SAVEPOINT SP3;</a:t>
            </a:r>
          </a:p>
          <a:p>
            <a:pPr>
              <a:buNone/>
            </a:pPr>
            <a:r>
              <a:rPr lang="en-US" sz="5600" dirty="0" err="1" smtClean="0"/>
              <a:t>Savepoint</a:t>
            </a:r>
            <a:r>
              <a:rPr lang="en-US" sz="5600" dirty="0" smtClean="0"/>
              <a:t> created.</a:t>
            </a:r>
          </a:p>
          <a:p>
            <a:pPr>
              <a:buNone/>
            </a:pPr>
            <a:r>
              <a:rPr lang="en-US" sz="5600" dirty="0" smtClean="0"/>
              <a:t>SQL&gt; DELETE FROM CUSTOMERS WHERE ID=3;</a:t>
            </a:r>
          </a:p>
          <a:p>
            <a:pPr>
              <a:buNone/>
            </a:pPr>
            <a:r>
              <a:rPr lang="en-US" sz="5600" dirty="0" smtClean="0"/>
              <a:t>1 row deleted.</a:t>
            </a:r>
          </a:p>
          <a:p>
            <a:pPr>
              <a:buNone/>
            </a:pP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10550" cy="6248400"/>
          </a:xfrm>
        </p:spPr>
        <p:txBody>
          <a:bodyPr>
            <a:noAutofit/>
          </a:bodyPr>
          <a:lstStyle/>
          <a:p>
            <a:pPr>
              <a:buNone/>
            </a:pPr>
            <a:r>
              <a:rPr lang="en-US" sz="1600" dirty="0" smtClean="0"/>
              <a:t>    Now that the three deletions have taken place, say you have changed your mind and decided to ROLLBACK to the SAVEPOINT that you identified as SP2. Because SP2 was created after the first deletion, the last two deletions are undone:</a:t>
            </a:r>
          </a:p>
          <a:p>
            <a:pPr>
              <a:buNone/>
            </a:pPr>
            <a:endParaRPr lang="en-US" sz="1600" dirty="0" smtClean="0"/>
          </a:p>
          <a:p>
            <a:pPr>
              <a:buNone/>
            </a:pPr>
            <a:r>
              <a:rPr lang="en-US" sz="1600" dirty="0" smtClean="0"/>
              <a:t>SQL&gt; ROLLBACK TO SP2;</a:t>
            </a:r>
          </a:p>
          <a:p>
            <a:pPr>
              <a:buNone/>
            </a:pPr>
            <a:r>
              <a:rPr lang="en-US" sz="1600" dirty="0" smtClean="0"/>
              <a:t>Rollback complete.</a:t>
            </a:r>
          </a:p>
          <a:p>
            <a:pPr>
              <a:buNone/>
            </a:pPr>
            <a:endParaRPr lang="en-US" sz="1600" dirty="0" smtClean="0"/>
          </a:p>
          <a:p>
            <a:pPr>
              <a:buNone/>
            </a:pPr>
            <a:r>
              <a:rPr lang="en-US" sz="1600" dirty="0" smtClean="0"/>
              <a:t>Notice that only the first deletion took place since you rolled back to SP2:</a:t>
            </a:r>
          </a:p>
          <a:p>
            <a:pPr>
              <a:buNone/>
            </a:pPr>
            <a:r>
              <a:rPr lang="en-US" sz="1600" dirty="0" smtClean="0"/>
              <a:t>SQL&gt; SELECT * FROM CUSTOMERS;</a:t>
            </a:r>
          </a:p>
          <a:p>
            <a:pPr>
              <a:buNone/>
            </a:pPr>
            <a:r>
              <a:rPr lang="en-US" sz="1600" dirty="0" smtClean="0"/>
              <a:t>+----+----------+-----+-----------+----------+</a:t>
            </a:r>
          </a:p>
          <a:p>
            <a:pPr>
              <a:buNone/>
            </a:pPr>
            <a:r>
              <a:rPr lang="en-US" sz="1600" dirty="0" smtClean="0"/>
              <a:t>| ID | NAME     | AGE | ADDRESS   | SALARY   |</a:t>
            </a:r>
          </a:p>
          <a:p>
            <a:pPr>
              <a:buNone/>
            </a:pPr>
            <a:r>
              <a:rPr lang="en-US" sz="1600" dirty="0" smtClean="0"/>
              <a:t>+----+----------+-----+-----------+----------+</a:t>
            </a:r>
          </a:p>
          <a:p>
            <a:pPr>
              <a:buNone/>
            </a:pPr>
            <a:r>
              <a:rPr lang="en-US" sz="1600" dirty="0" smtClean="0"/>
              <a:t>|  2 | </a:t>
            </a:r>
            <a:r>
              <a:rPr lang="en-US" sz="1600" dirty="0" err="1" smtClean="0"/>
              <a:t>Khilan</a:t>
            </a:r>
            <a:r>
              <a:rPr lang="en-US" sz="1600" dirty="0" smtClean="0"/>
              <a:t>   |  25 | Delhi     |  1500.00 |</a:t>
            </a:r>
          </a:p>
          <a:p>
            <a:pPr>
              <a:buNone/>
            </a:pPr>
            <a:r>
              <a:rPr lang="en-US" sz="1600" dirty="0" smtClean="0"/>
              <a:t>|  3 | </a:t>
            </a:r>
            <a:r>
              <a:rPr lang="en-US" sz="1600" dirty="0" err="1" smtClean="0"/>
              <a:t>kaushik</a:t>
            </a:r>
            <a:r>
              <a:rPr lang="en-US" sz="1600" dirty="0" smtClean="0"/>
              <a:t>  |  23 | Kota      |  2000.00 |</a:t>
            </a:r>
          </a:p>
          <a:p>
            <a:pPr>
              <a:buNone/>
            </a:pPr>
            <a:r>
              <a:rPr lang="en-US" sz="1600" dirty="0" smtClean="0"/>
              <a:t>|  4 | </a:t>
            </a:r>
            <a:r>
              <a:rPr lang="en-US" sz="1600" dirty="0" err="1" smtClean="0"/>
              <a:t>Chaitali</a:t>
            </a:r>
            <a:r>
              <a:rPr lang="en-US" sz="1600" dirty="0" smtClean="0"/>
              <a:t> |  25 | Mumbai    |  6500.00 |</a:t>
            </a:r>
          </a:p>
          <a:p>
            <a:pPr>
              <a:buNone/>
            </a:pPr>
            <a:r>
              <a:rPr lang="en-US" sz="1600" dirty="0" smtClean="0"/>
              <a:t>|  5 | </a:t>
            </a:r>
            <a:r>
              <a:rPr lang="en-US" sz="1600" dirty="0" err="1" smtClean="0"/>
              <a:t>Hardik</a:t>
            </a:r>
            <a:r>
              <a:rPr lang="en-US" sz="1600" dirty="0" smtClean="0"/>
              <a:t>   |  27 | Bhopal    |  8500.00 |</a:t>
            </a:r>
          </a:p>
          <a:p>
            <a:pPr>
              <a:buNone/>
            </a:pPr>
            <a:r>
              <a:rPr lang="en-US" sz="1600" dirty="0" smtClean="0"/>
              <a:t>|  6 | </a:t>
            </a:r>
            <a:r>
              <a:rPr lang="en-US" sz="1600" dirty="0" err="1" smtClean="0"/>
              <a:t>Komal</a:t>
            </a:r>
            <a:r>
              <a:rPr lang="en-US" sz="1600" dirty="0" smtClean="0"/>
              <a:t>    |  22 | MP        |  4500.00 |</a:t>
            </a:r>
          </a:p>
          <a:p>
            <a:pPr>
              <a:buNone/>
            </a:pPr>
            <a:r>
              <a:rPr lang="en-US" sz="1600" dirty="0" smtClean="0"/>
              <a:t>|  7 | </a:t>
            </a:r>
            <a:r>
              <a:rPr lang="en-US" sz="1600" dirty="0" err="1" smtClean="0"/>
              <a:t>Muffy</a:t>
            </a:r>
            <a:r>
              <a:rPr lang="en-US" sz="1600" dirty="0" smtClean="0"/>
              <a:t>    |  24 | Indore    | 10000.00 |</a:t>
            </a:r>
          </a:p>
          <a:p>
            <a:pPr>
              <a:buNone/>
            </a:pPr>
            <a:r>
              <a:rPr lang="en-US" sz="1600" dirty="0" smtClean="0"/>
              <a:t>+----+----------+-----+-----------+----------+</a:t>
            </a:r>
          </a:p>
          <a:p>
            <a:pPr>
              <a:buNone/>
            </a:pPr>
            <a:r>
              <a:rPr lang="en-US" sz="1600" dirty="0" smtClean="0"/>
              <a:t>6 rows selected.</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 y="152400"/>
            <a:ext cx="8915400" cy="5262979"/>
          </a:xfrm>
          <a:prstGeom prst="rect">
            <a:avLst/>
          </a:prstGeom>
          <a:noFill/>
        </p:spPr>
        <p:txBody>
          <a:bodyPr wrap="square" rtlCol="0">
            <a:spAutoFit/>
          </a:bodyPr>
          <a:lstStyle/>
          <a:p>
            <a:endParaRPr lang="en-US" sz="2800" b="1" cap="none" dirty="0" smtClean="0">
              <a:solidFill>
                <a:srgbClr val="00B050"/>
              </a:solidFill>
            </a:endParaRPr>
          </a:p>
          <a:p>
            <a:pPr algn="just"/>
            <a:r>
              <a:rPr lang="en-US" sz="2800" b="1" dirty="0" smtClean="0">
                <a:solidFill>
                  <a:srgbClr val="00B050"/>
                </a:solidFill>
              </a:rPr>
              <a:t>SQL Constraints</a:t>
            </a:r>
          </a:p>
          <a:p>
            <a:pPr algn="just"/>
            <a:endParaRPr lang="en-US" sz="2800" b="1" dirty="0" smtClean="0">
              <a:solidFill>
                <a:srgbClr val="00B050"/>
              </a:solidFill>
            </a:endParaRPr>
          </a:p>
          <a:p>
            <a:pPr algn="just"/>
            <a:r>
              <a:rPr lang="en-US" sz="2800" dirty="0" smtClean="0"/>
              <a:t>SQL constraints are used to specify rules for the data in a table.</a:t>
            </a:r>
          </a:p>
          <a:p>
            <a:pPr algn="just"/>
            <a:endParaRPr lang="en-US" sz="2800" dirty="0" smtClean="0"/>
          </a:p>
          <a:p>
            <a:pPr algn="just"/>
            <a:r>
              <a:rPr lang="en-US" sz="2800" dirty="0" smtClean="0"/>
              <a:t> If there is any violation between the constraint and the data action, the action is aborted by the constraint.</a:t>
            </a:r>
          </a:p>
          <a:p>
            <a:pPr algn="just"/>
            <a:endParaRPr lang="en-US" sz="2800" dirty="0" smtClean="0"/>
          </a:p>
          <a:p>
            <a:pPr algn="just"/>
            <a:r>
              <a:rPr lang="en-US" sz="2800" dirty="0" smtClean="0"/>
              <a:t>Constraints can be specified when the table is created (inside the CREATE TABLE statement) or after the table is created (inside the ALTER TABLE statement).</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8915400" cy="6740307"/>
          </a:xfrm>
          <a:prstGeom prst="rect">
            <a:avLst/>
          </a:prstGeom>
          <a:noFill/>
        </p:spPr>
        <p:txBody>
          <a:bodyPr wrap="square" rtlCol="0">
            <a:spAutoFit/>
          </a:bodyPr>
          <a:lstStyle/>
          <a:p>
            <a:r>
              <a:rPr lang="en-US" sz="2400" dirty="0" smtClean="0"/>
              <a:t>In SQL, we have the following constraints:</a:t>
            </a:r>
          </a:p>
          <a:p>
            <a:r>
              <a:rPr lang="en-US" sz="2400" b="1" dirty="0" smtClean="0">
                <a:solidFill>
                  <a:srgbClr val="00B050"/>
                </a:solidFill>
              </a:rPr>
              <a:t>NOT NULL</a:t>
            </a:r>
            <a:r>
              <a:rPr lang="en-US" sz="2400" dirty="0" smtClean="0">
                <a:solidFill>
                  <a:srgbClr val="00B050"/>
                </a:solidFill>
              </a:rPr>
              <a:t> </a:t>
            </a:r>
            <a:r>
              <a:rPr lang="en-US" sz="2400" dirty="0" smtClean="0"/>
              <a:t>- Indicates that a column cannot store NULL value</a:t>
            </a:r>
          </a:p>
          <a:p>
            <a:endParaRPr lang="en-US" sz="2400" b="1" dirty="0" smtClean="0">
              <a:solidFill>
                <a:srgbClr val="00B050"/>
              </a:solidFill>
            </a:endParaRPr>
          </a:p>
          <a:p>
            <a:r>
              <a:rPr lang="en-US" sz="2400" b="1" dirty="0" smtClean="0">
                <a:solidFill>
                  <a:srgbClr val="00B050"/>
                </a:solidFill>
              </a:rPr>
              <a:t>UNIQUE</a:t>
            </a:r>
            <a:r>
              <a:rPr lang="en-US" sz="2400" dirty="0" smtClean="0"/>
              <a:t> - Ensures that each row for a column must have a unique value</a:t>
            </a:r>
          </a:p>
          <a:p>
            <a:endParaRPr lang="en-US" sz="2400" b="1" dirty="0" smtClean="0">
              <a:solidFill>
                <a:srgbClr val="00B050"/>
              </a:solidFill>
            </a:endParaRPr>
          </a:p>
          <a:p>
            <a:r>
              <a:rPr lang="en-US" sz="2400" b="1" dirty="0" smtClean="0">
                <a:solidFill>
                  <a:srgbClr val="00B050"/>
                </a:solidFill>
              </a:rPr>
              <a:t>PRIMARY KEY</a:t>
            </a:r>
            <a:r>
              <a:rPr lang="en-US" sz="2400" dirty="0" smtClean="0">
                <a:solidFill>
                  <a:srgbClr val="00B050"/>
                </a:solidFill>
              </a:rPr>
              <a:t> </a:t>
            </a:r>
            <a:r>
              <a:rPr lang="en-US" sz="2400" dirty="0" smtClean="0"/>
              <a:t>- A combination of a NOT NULL and UNIQUE. Ensures that a column (or combination of two or more columns) have an unique identity which helps to find a particular record in a table more easily and quickly</a:t>
            </a:r>
          </a:p>
          <a:p>
            <a:endParaRPr lang="en-US" sz="2400" dirty="0" smtClean="0"/>
          </a:p>
          <a:p>
            <a:r>
              <a:rPr lang="en-US" sz="2400" b="1" dirty="0" smtClean="0">
                <a:solidFill>
                  <a:srgbClr val="00B050"/>
                </a:solidFill>
              </a:rPr>
              <a:t>FOREIGN KEY</a:t>
            </a:r>
            <a:r>
              <a:rPr lang="en-US" sz="2400" dirty="0" smtClean="0">
                <a:solidFill>
                  <a:srgbClr val="00B050"/>
                </a:solidFill>
              </a:rPr>
              <a:t> </a:t>
            </a:r>
            <a:r>
              <a:rPr lang="en-US" sz="2400" dirty="0" smtClean="0"/>
              <a:t>- Ensure the referential integrity of the data in one table to match values in another table</a:t>
            </a:r>
          </a:p>
          <a:p>
            <a:endParaRPr lang="en-US" sz="2400" b="1" dirty="0" smtClean="0">
              <a:solidFill>
                <a:srgbClr val="00B050"/>
              </a:solidFill>
            </a:endParaRPr>
          </a:p>
          <a:p>
            <a:r>
              <a:rPr lang="en-US" sz="2400" b="1" dirty="0" smtClean="0">
                <a:solidFill>
                  <a:srgbClr val="00B050"/>
                </a:solidFill>
              </a:rPr>
              <a:t>CHECK</a:t>
            </a:r>
            <a:r>
              <a:rPr lang="en-US" sz="2400" dirty="0" smtClean="0">
                <a:solidFill>
                  <a:srgbClr val="00B050"/>
                </a:solidFill>
              </a:rPr>
              <a:t> </a:t>
            </a:r>
            <a:r>
              <a:rPr lang="en-US" sz="2400" dirty="0" smtClean="0"/>
              <a:t>- Ensures that the value in a column meets a specific condition</a:t>
            </a:r>
          </a:p>
          <a:p>
            <a:endParaRPr lang="en-US" sz="2400" b="1" dirty="0" smtClean="0">
              <a:solidFill>
                <a:srgbClr val="00B050"/>
              </a:solidFill>
            </a:endParaRPr>
          </a:p>
          <a:p>
            <a:r>
              <a:rPr lang="en-US" sz="2400" b="1" dirty="0" smtClean="0">
                <a:solidFill>
                  <a:srgbClr val="00B050"/>
                </a:solidFill>
              </a:rPr>
              <a:t>DEFAULT</a:t>
            </a:r>
            <a:r>
              <a:rPr lang="en-US" sz="2400" dirty="0" smtClean="0"/>
              <a:t> - Specifies a default value when specified none for this column</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421F1F6060404CBAABBA200C290FDE" ma:contentTypeVersion="0" ma:contentTypeDescription="Create a new document." ma:contentTypeScope="" ma:versionID="f4200195f48fce12b123d22cd2ec35eb">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3E9B9F-F6F8-4350-AC79-0F31006DCD00}"/>
</file>

<file path=customXml/itemProps2.xml><?xml version="1.0" encoding="utf-8"?>
<ds:datastoreItem xmlns:ds="http://schemas.openxmlformats.org/officeDocument/2006/customXml" ds:itemID="{FF1E27B8-3CE3-4BCC-B6F2-3846F588BB74}"/>
</file>

<file path=customXml/itemProps3.xml><?xml version="1.0" encoding="utf-8"?>
<ds:datastoreItem xmlns:ds="http://schemas.openxmlformats.org/officeDocument/2006/customXml" ds:itemID="{7A67C377-BF27-462B-B15D-89EB32F7BE54}"/>
</file>

<file path=docProps/app.xml><?xml version="1.0" encoding="utf-8"?>
<Properties xmlns="http://schemas.openxmlformats.org/officeDocument/2006/extended-properties" xmlns:vt="http://schemas.openxmlformats.org/officeDocument/2006/docPropsVTypes">
  <Template/>
  <TotalTime>2362</TotalTime>
  <Words>5069</Words>
  <Application>Microsoft Office PowerPoint</Application>
  <PresentationFormat>On-screen Show (4:3)</PresentationFormat>
  <Paragraphs>956</Paragraphs>
  <Slides>75</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Calibri Light</vt:lpstr>
      <vt:lpstr>Times New Roman</vt:lpstr>
      <vt:lpstr>Office Theme</vt:lpstr>
      <vt:lpstr>SQL</vt:lpstr>
      <vt:lpstr>  Introduction to SQL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Joins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Hierarchy A structure that uses multiple levels of memories; as the distance from the processor increases, the size of the memories and the access time both increase.</dc:title>
  <dc:creator>sivasankar</dc:creator>
  <cp:lastModifiedBy>Sivasankar</cp:lastModifiedBy>
  <cp:revision>202</cp:revision>
  <dcterms:created xsi:type="dcterms:W3CDTF">2014-09-26T06:47:10Z</dcterms:created>
  <dcterms:modified xsi:type="dcterms:W3CDTF">2018-08-10T05:51:13Z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0x0101001A421F1F6060404CBAABBA200C290FDE</vt:lpwstr>
  </property>
</Properties>
</file>