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CB21E-A186-4491-BB88-CF1F743D0DF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72A16AC-2CD0-4DFB-98F7-A2E6F8D516DF}">
      <dgm:prSet/>
      <dgm:spPr/>
      <dgm:t>
        <a:bodyPr/>
        <a:lstStyle/>
        <a:p>
          <a:r>
            <a:rPr lang="en-US"/>
            <a:t>Inside the Help menu you'll find handy links to the online documentation for common libraries including NumPy, Pandas, SciPy and Matplotlib.</a:t>
          </a:r>
        </a:p>
      </dgm:t>
    </dgm:pt>
    <dgm:pt modelId="{86C8CE57-330B-4CF7-A637-9D4BC9AF3FEF}" type="parTrans" cxnId="{7201FFBB-A3A2-4BF4-81BB-ADACF6F5CCAC}">
      <dgm:prSet/>
      <dgm:spPr/>
      <dgm:t>
        <a:bodyPr/>
        <a:lstStyle/>
        <a:p>
          <a:endParaRPr lang="en-US"/>
        </a:p>
      </dgm:t>
    </dgm:pt>
    <dgm:pt modelId="{664DFB6B-65A0-478A-8850-834512118A63}" type="sibTrans" cxnId="{7201FFBB-A3A2-4BF4-81BB-ADACF6F5CCAC}">
      <dgm:prSet/>
      <dgm:spPr/>
      <dgm:t>
        <a:bodyPr/>
        <a:lstStyle/>
        <a:p>
          <a:endParaRPr lang="en-US"/>
        </a:p>
      </dgm:t>
    </dgm:pt>
    <dgm:pt modelId="{388BC140-F909-4552-9AA4-6FAE738B023A}">
      <dgm:prSet/>
      <dgm:spPr/>
      <dgm:t>
        <a:bodyPr/>
        <a:lstStyle/>
        <a:p>
          <a:r>
            <a:rPr lang="en-US"/>
            <a:t>Don't forget also that by prepending a library, method or variable with ?, you can access the Docstring for quick reference on syntax.</a:t>
          </a:r>
        </a:p>
      </dgm:t>
    </dgm:pt>
    <dgm:pt modelId="{35B5BA13-17C8-41FB-9214-98EFB12A24B3}" type="parTrans" cxnId="{B8BE9C31-F7C2-4C9C-BBD6-117913E1B4D6}">
      <dgm:prSet/>
      <dgm:spPr/>
      <dgm:t>
        <a:bodyPr/>
        <a:lstStyle/>
        <a:p>
          <a:endParaRPr lang="en-US"/>
        </a:p>
      </dgm:t>
    </dgm:pt>
    <dgm:pt modelId="{87E6DBB1-BF96-4268-8305-AE5BCAE126C9}" type="sibTrans" cxnId="{B8BE9C31-F7C2-4C9C-BBD6-117913E1B4D6}">
      <dgm:prSet/>
      <dgm:spPr/>
      <dgm:t>
        <a:bodyPr/>
        <a:lstStyle/>
        <a:p>
          <a:endParaRPr lang="en-US"/>
        </a:p>
      </dgm:t>
    </dgm:pt>
    <dgm:pt modelId="{385EAEF2-BF50-41EA-920D-6A9C7ECE9BF6}" type="pres">
      <dgm:prSet presAssocID="{F4DCB21E-A186-4491-BB88-CF1F743D0DFF}" presName="root" presStyleCnt="0">
        <dgm:presLayoutVars>
          <dgm:dir/>
          <dgm:resizeHandles val="exact"/>
        </dgm:presLayoutVars>
      </dgm:prSet>
      <dgm:spPr/>
    </dgm:pt>
    <dgm:pt modelId="{249F7057-7FB4-4961-8D71-03370A2EA739}" type="pres">
      <dgm:prSet presAssocID="{F72A16AC-2CD0-4DFB-98F7-A2E6F8D516DF}" presName="compNode" presStyleCnt="0"/>
      <dgm:spPr/>
    </dgm:pt>
    <dgm:pt modelId="{9E3F6800-1BC5-4E7F-BDE8-609A503B61D4}" type="pres">
      <dgm:prSet presAssocID="{F72A16AC-2CD0-4DFB-98F7-A2E6F8D516DF}" presName="bgRect" presStyleLbl="bgShp" presStyleIdx="0" presStyleCnt="2"/>
      <dgm:spPr/>
    </dgm:pt>
    <dgm:pt modelId="{12797F5B-EFC4-4680-B425-0BC14D55E839}" type="pres">
      <dgm:prSet presAssocID="{F72A16AC-2CD0-4DFB-98F7-A2E6F8D516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86A0772-3CF0-4A6F-8E0F-036E9332380E}" type="pres">
      <dgm:prSet presAssocID="{F72A16AC-2CD0-4DFB-98F7-A2E6F8D516DF}" presName="spaceRect" presStyleCnt="0"/>
      <dgm:spPr/>
    </dgm:pt>
    <dgm:pt modelId="{45BBDD7F-F6F0-426A-80E9-183DD4F98C3D}" type="pres">
      <dgm:prSet presAssocID="{F72A16AC-2CD0-4DFB-98F7-A2E6F8D516DF}" presName="parTx" presStyleLbl="revTx" presStyleIdx="0" presStyleCnt="2">
        <dgm:presLayoutVars>
          <dgm:chMax val="0"/>
          <dgm:chPref val="0"/>
        </dgm:presLayoutVars>
      </dgm:prSet>
      <dgm:spPr/>
    </dgm:pt>
    <dgm:pt modelId="{B3C4906E-821F-4C35-A5B6-128B2B355A1E}" type="pres">
      <dgm:prSet presAssocID="{664DFB6B-65A0-478A-8850-834512118A63}" presName="sibTrans" presStyleCnt="0"/>
      <dgm:spPr/>
    </dgm:pt>
    <dgm:pt modelId="{E8D805FE-C2E9-44C9-96DF-2ED6F0DFD4C5}" type="pres">
      <dgm:prSet presAssocID="{388BC140-F909-4552-9AA4-6FAE738B023A}" presName="compNode" presStyleCnt="0"/>
      <dgm:spPr/>
    </dgm:pt>
    <dgm:pt modelId="{A125558F-BA1A-4C45-9FBB-B1624DB3E398}" type="pres">
      <dgm:prSet presAssocID="{388BC140-F909-4552-9AA4-6FAE738B023A}" presName="bgRect" presStyleLbl="bgShp" presStyleIdx="1" presStyleCnt="2"/>
      <dgm:spPr/>
    </dgm:pt>
    <dgm:pt modelId="{AD11527D-7D64-41C6-B255-A9E9EEAC0046}" type="pres">
      <dgm:prSet presAssocID="{388BC140-F909-4552-9AA4-6FAE738B02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BC4BDDE-B692-4C0C-958C-1D344BDC7F71}" type="pres">
      <dgm:prSet presAssocID="{388BC140-F909-4552-9AA4-6FAE738B023A}" presName="spaceRect" presStyleCnt="0"/>
      <dgm:spPr/>
    </dgm:pt>
    <dgm:pt modelId="{FB89C2F6-2CE7-4BDC-96B3-2FBB0C39C1CB}" type="pres">
      <dgm:prSet presAssocID="{388BC140-F909-4552-9AA4-6FAE738B023A}" presName="parTx" presStyleLbl="revTx" presStyleIdx="1" presStyleCnt="2">
        <dgm:presLayoutVars>
          <dgm:chMax val="0"/>
          <dgm:chPref val="0"/>
        </dgm:presLayoutVars>
      </dgm:prSet>
      <dgm:spPr/>
    </dgm:pt>
  </dgm:ptLst>
  <dgm:cxnLst>
    <dgm:cxn modelId="{B8BE9C31-F7C2-4C9C-BBD6-117913E1B4D6}" srcId="{F4DCB21E-A186-4491-BB88-CF1F743D0DFF}" destId="{388BC140-F909-4552-9AA4-6FAE738B023A}" srcOrd="1" destOrd="0" parTransId="{35B5BA13-17C8-41FB-9214-98EFB12A24B3}" sibTransId="{87E6DBB1-BF96-4268-8305-AE5BCAE126C9}"/>
    <dgm:cxn modelId="{EABBD338-50A6-416E-A2EA-4E4542DB3BDF}" type="presOf" srcId="{F4DCB21E-A186-4491-BB88-CF1F743D0DFF}" destId="{385EAEF2-BF50-41EA-920D-6A9C7ECE9BF6}" srcOrd="0" destOrd="0" presId="urn:microsoft.com/office/officeart/2018/2/layout/IconVerticalSolidList"/>
    <dgm:cxn modelId="{7201FFBB-A3A2-4BF4-81BB-ADACF6F5CCAC}" srcId="{F4DCB21E-A186-4491-BB88-CF1F743D0DFF}" destId="{F72A16AC-2CD0-4DFB-98F7-A2E6F8D516DF}" srcOrd="0" destOrd="0" parTransId="{86C8CE57-330B-4CF7-A637-9D4BC9AF3FEF}" sibTransId="{664DFB6B-65A0-478A-8850-834512118A63}"/>
    <dgm:cxn modelId="{61D329E7-82FA-4EB2-AD8B-F9627777AF13}" type="presOf" srcId="{F72A16AC-2CD0-4DFB-98F7-A2E6F8D516DF}" destId="{45BBDD7F-F6F0-426A-80E9-183DD4F98C3D}" srcOrd="0" destOrd="0" presId="urn:microsoft.com/office/officeart/2018/2/layout/IconVerticalSolidList"/>
    <dgm:cxn modelId="{3A005FEC-7AD3-4721-84BF-6E395882D35E}" type="presOf" srcId="{388BC140-F909-4552-9AA4-6FAE738B023A}" destId="{FB89C2F6-2CE7-4BDC-96B3-2FBB0C39C1CB}" srcOrd="0" destOrd="0" presId="urn:microsoft.com/office/officeart/2018/2/layout/IconVerticalSolidList"/>
    <dgm:cxn modelId="{4006B74F-FD90-44E9-A22A-1BE7E0A5381B}" type="presParOf" srcId="{385EAEF2-BF50-41EA-920D-6A9C7ECE9BF6}" destId="{249F7057-7FB4-4961-8D71-03370A2EA739}" srcOrd="0" destOrd="0" presId="urn:microsoft.com/office/officeart/2018/2/layout/IconVerticalSolidList"/>
    <dgm:cxn modelId="{F76BBF76-1425-4836-9A0C-7327A3782672}" type="presParOf" srcId="{249F7057-7FB4-4961-8D71-03370A2EA739}" destId="{9E3F6800-1BC5-4E7F-BDE8-609A503B61D4}" srcOrd="0" destOrd="0" presId="urn:microsoft.com/office/officeart/2018/2/layout/IconVerticalSolidList"/>
    <dgm:cxn modelId="{9E3F3453-C2E9-47C2-A911-D3BDE21A75EB}" type="presParOf" srcId="{249F7057-7FB4-4961-8D71-03370A2EA739}" destId="{12797F5B-EFC4-4680-B425-0BC14D55E839}" srcOrd="1" destOrd="0" presId="urn:microsoft.com/office/officeart/2018/2/layout/IconVerticalSolidList"/>
    <dgm:cxn modelId="{4A6C9700-4A80-4567-BEB7-20259129AED4}" type="presParOf" srcId="{249F7057-7FB4-4961-8D71-03370A2EA739}" destId="{886A0772-3CF0-4A6F-8E0F-036E9332380E}" srcOrd="2" destOrd="0" presId="urn:microsoft.com/office/officeart/2018/2/layout/IconVerticalSolidList"/>
    <dgm:cxn modelId="{23CB8FA7-DBF0-4454-8617-45396640E590}" type="presParOf" srcId="{249F7057-7FB4-4961-8D71-03370A2EA739}" destId="{45BBDD7F-F6F0-426A-80E9-183DD4F98C3D}" srcOrd="3" destOrd="0" presId="urn:microsoft.com/office/officeart/2018/2/layout/IconVerticalSolidList"/>
    <dgm:cxn modelId="{439AB31C-7D39-40BF-BF0E-A663C4F80792}" type="presParOf" srcId="{385EAEF2-BF50-41EA-920D-6A9C7ECE9BF6}" destId="{B3C4906E-821F-4C35-A5B6-128B2B355A1E}" srcOrd="1" destOrd="0" presId="urn:microsoft.com/office/officeart/2018/2/layout/IconVerticalSolidList"/>
    <dgm:cxn modelId="{FB7047A9-5F3F-47C3-82EF-F8A2DC1B1193}" type="presParOf" srcId="{385EAEF2-BF50-41EA-920D-6A9C7ECE9BF6}" destId="{E8D805FE-C2E9-44C9-96DF-2ED6F0DFD4C5}" srcOrd="2" destOrd="0" presId="urn:microsoft.com/office/officeart/2018/2/layout/IconVerticalSolidList"/>
    <dgm:cxn modelId="{0763C0F7-1C9C-4BB9-BDCF-63F9562AE1B8}" type="presParOf" srcId="{E8D805FE-C2E9-44C9-96DF-2ED6F0DFD4C5}" destId="{A125558F-BA1A-4C45-9FBB-B1624DB3E398}" srcOrd="0" destOrd="0" presId="urn:microsoft.com/office/officeart/2018/2/layout/IconVerticalSolidList"/>
    <dgm:cxn modelId="{180A228A-CB3E-476F-992C-B11C83E1E070}" type="presParOf" srcId="{E8D805FE-C2E9-44C9-96DF-2ED6F0DFD4C5}" destId="{AD11527D-7D64-41C6-B255-A9E9EEAC0046}" srcOrd="1" destOrd="0" presId="urn:microsoft.com/office/officeart/2018/2/layout/IconVerticalSolidList"/>
    <dgm:cxn modelId="{349741B6-433E-4D58-BE1A-4EB5023FA7E5}" type="presParOf" srcId="{E8D805FE-C2E9-44C9-96DF-2ED6F0DFD4C5}" destId="{5BC4BDDE-B692-4C0C-958C-1D344BDC7F71}" srcOrd="2" destOrd="0" presId="urn:microsoft.com/office/officeart/2018/2/layout/IconVerticalSolidList"/>
    <dgm:cxn modelId="{291FEEE9-B77B-4225-A6A2-D7E4D03259AC}" type="presParOf" srcId="{E8D805FE-C2E9-44C9-96DF-2ED6F0DFD4C5}" destId="{FB89C2F6-2CE7-4BDC-96B3-2FBB0C39C1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CD6EE-D0EA-4472-BA8F-979A6F067594}"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FE4E2B7D-9411-4EA1-A67F-144CA1ED2FA5}">
      <dgm:prSet/>
      <dgm:spPr/>
      <dgm:t>
        <a:bodyPr/>
        <a:lstStyle/>
        <a:p>
          <a:r>
            <a:rPr lang="en-US" dirty="0"/>
            <a:t>There are two types of magic commands −</a:t>
          </a:r>
        </a:p>
      </dgm:t>
    </dgm:pt>
    <dgm:pt modelId="{9588AAD6-3676-4DD7-8295-CAE49EEB85FD}" type="parTrans" cxnId="{B6A0AB01-9DD6-4F09-8522-7E18DD440219}">
      <dgm:prSet/>
      <dgm:spPr/>
      <dgm:t>
        <a:bodyPr/>
        <a:lstStyle/>
        <a:p>
          <a:endParaRPr lang="en-US"/>
        </a:p>
      </dgm:t>
    </dgm:pt>
    <dgm:pt modelId="{F21F306B-0387-4E09-AA3F-3162AA06DE0B}" type="sibTrans" cxnId="{B6A0AB01-9DD6-4F09-8522-7E18DD440219}">
      <dgm:prSet/>
      <dgm:spPr/>
      <dgm:t>
        <a:bodyPr/>
        <a:lstStyle/>
        <a:p>
          <a:endParaRPr lang="en-US"/>
        </a:p>
      </dgm:t>
    </dgm:pt>
    <dgm:pt modelId="{B99229C4-2EEA-431D-ACE3-80EA8CC364A7}">
      <dgm:prSet/>
      <dgm:spPr/>
      <dgm:t>
        <a:bodyPr/>
        <a:lstStyle/>
        <a:p>
          <a:r>
            <a:rPr lang="en-US" dirty="0"/>
            <a:t>Line Magics</a:t>
          </a:r>
        </a:p>
      </dgm:t>
    </dgm:pt>
    <dgm:pt modelId="{87C71A3A-CCAC-4860-B78E-8F22A87B263B}" type="parTrans" cxnId="{66CD1C2F-5797-438E-825B-5C0DE6C690D2}">
      <dgm:prSet/>
      <dgm:spPr/>
      <dgm:t>
        <a:bodyPr/>
        <a:lstStyle/>
        <a:p>
          <a:endParaRPr lang="en-US"/>
        </a:p>
      </dgm:t>
    </dgm:pt>
    <dgm:pt modelId="{A4D07874-B17D-495D-A8FB-3150DFB07A76}" type="sibTrans" cxnId="{66CD1C2F-5797-438E-825B-5C0DE6C690D2}">
      <dgm:prSet/>
      <dgm:spPr/>
      <dgm:t>
        <a:bodyPr/>
        <a:lstStyle/>
        <a:p>
          <a:endParaRPr lang="en-US"/>
        </a:p>
      </dgm:t>
    </dgm:pt>
    <dgm:pt modelId="{A125D9F4-39F0-40E9-8829-5F64AD1CEA14}">
      <dgm:prSet/>
      <dgm:spPr/>
      <dgm:t>
        <a:bodyPr/>
        <a:lstStyle/>
        <a:p>
          <a:r>
            <a:rPr lang="en-US" dirty="0"/>
            <a:t>They are similar to command line calls. They start with % character. Rest of the line is its argument passed without parentheses or quotes. Line magics can be used as expression and their return value can be assigned to variable.</a:t>
          </a:r>
        </a:p>
      </dgm:t>
    </dgm:pt>
    <dgm:pt modelId="{A5587CB9-E4B7-43D5-BD30-120BA54D6D1E}" type="parTrans" cxnId="{7286B1C8-09A2-46DF-B627-8D893A2F1862}">
      <dgm:prSet/>
      <dgm:spPr/>
      <dgm:t>
        <a:bodyPr/>
        <a:lstStyle/>
        <a:p>
          <a:endParaRPr lang="en-US"/>
        </a:p>
      </dgm:t>
    </dgm:pt>
    <dgm:pt modelId="{018AA902-B919-4BCB-8610-AFDA9B538646}" type="sibTrans" cxnId="{7286B1C8-09A2-46DF-B627-8D893A2F1862}">
      <dgm:prSet/>
      <dgm:spPr/>
      <dgm:t>
        <a:bodyPr/>
        <a:lstStyle/>
        <a:p>
          <a:endParaRPr lang="en-US"/>
        </a:p>
      </dgm:t>
    </dgm:pt>
    <dgm:pt modelId="{7A485E3A-C2A4-47BC-8354-33B407DD845E}">
      <dgm:prSet/>
      <dgm:spPr/>
      <dgm:t>
        <a:bodyPr/>
        <a:lstStyle/>
        <a:p>
          <a:r>
            <a:rPr lang="en-US" dirty="0"/>
            <a:t>Cell Magics</a:t>
          </a:r>
        </a:p>
      </dgm:t>
    </dgm:pt>
    <dgm:pt modelId="{08480176-BF51-42B8-9420-0303D97B837D}" type="parTrans" cxnId="{4076EB3B-76F0-4C97-8E44-F4C2AF66DDAC}">
      <dgm:prSet/>
      <dgm:spPr/>
      <dgm:t>
        <a:bodyPr/>
        <a:lstStyle/>
        <a:p>
          <a:endParaRPr lang="en-US"/>
        </a:p>
      </dgm:t>
    </dgm:pt>
    <dgm:pt modelId="{ABB8F89C-8342-4B73-9D22-8553E33521BF}" type="sibTrans" cxnId="{4076EB3B-76F0-4C97-8E44-F4C2AF66DDAC}">
      <dgm:prSet/>
      <dgm:spPr/>
      <dgm:t>
        <a:bodyPr/>
        <a:lstStyle/>
        <a:p>
          <a:endParaRPr lang="en-US"/>
        </a:p>
      </dgm:t>
    </dgm:pt>
    <dgm:pt modelId="{A3D0234D-97FA-4166-8016-9301FEFB3DB0}">
      <dgm:prSet/>
      <dgm:spPr/>
      <dgm:t>
        <a:bodyPr/>
        <a:lstStyle/>
        <a:p>
          <a:r>
            <a:rPr lang="en-US" dirty="0"/>
            <a:t>They have %% character prefix. Unlike line magic functions, they can operate on multiple lines below their call. They can in fact make arbitrary modifications to the input they receive, which need not even be a valid Python code at all. They receive the whole block as a single string.</a:t>
          </a:r>
        </a:p>
      </dgm:t>
    </dgm:pt>
    <dgm:pt modelId="{AD7CBEA5-9828-4546-93C9-F62E401B1942}" type="parTrans" cxnId="{820737F1-6713-4A30-9F20-5CA9C45798D3}">
      <dgm:prSet/>
      <dgm:spPr/>
      <dgm:t>
        <a:bodyPr/>
        <a:lstStyle/>
        <a:p>
          <a:endParaRPr lang="en-US"/>
        </a:p>
      </dgm:t>
    </dgm:pt>
    <dgm:pt modelId="{B92B0B36-9CBB-4806-9C50-09DCDF223C36}" type="sibTrans" cxnId="{820737F1-6713-4A30-9F20-5CA9C45798D3}">
      <dgm:prSet/>
      <dgm:spPr/>
      <dgm:t>
        <a:bodyPr/>
        <a:lstStyle/>
        <a:p>
          <a:endParaRPr lang="en-US"/>
        </a:p>
      </dgm:t>
    </dgm:pt>
    <dgm:pt modelId="{673798BC-0E45-48A5-BB3E-B3CA5E09FFE0}" type="pres">
      <dgm:prSet presAssocID="{1BBCD6EE-D0EA-4472-BA8F-979A6F067594}" presName="vert0" presStyleCnt="0">
        <dgm:presLayoutVars>
          <dgm:dir/>
          <dgm:animOne val="branch"/>
          <dgm:animLvl val="lvl"/>
        </dgm:presLayoutVars>
      </dgm:prSet>
      <dgm:spPr/>
    </dgm:pt>
    <dgm:pt modelId="{EA87726B-FBAC-43A0-A84F-0C4957C654DC}" type="pres">
      <dgm:prSet presAssocID="{FE4E2B7D-9411-4EA1-A67F-144CA1ED2FA5}" presName="thickLine" presStyleLbl="alignNode1" presStyleIdx="0" presStyleCnt="5"/>
      <dgm:spPr/>
    </dgm:pt>
    <dgm:pt modelId="{90FFEE2D-DA6B-4269-B985-3263460B34F5}" type="pres">
      <dgm:prSet presAssocID="{FE4E2B7D-9411-4EA1-A67F-144CA1ED2FA5}" presName="horz1" presStyleCnt="0"/>
      <dgm:spPr/>
    </dgm:pt>
    <dgm:pt modelId="{F1C6F8A6-1F2E-4A25-B167-B88C3A78CA8E}" type="pres">
      <dgm:prSet presAssocID="{FE4E2B7D-9411-4EA1-A67F-144CA1ED2FA5}" presName="tx1" presStyleLbl="revTx" presStyleIdx="0" presStyleCnt="5"/>
      <dgm:spPr/>
    </dgm:pt>
    <dgm:pt modelId="{829866B4-F7D9-4DFD-BAE3-C9D3ABC7EFEA}" type="pres">
      <dgm:prSet presAssocID="{FE4E2B7D-9411-4EA1-A67F-144CA1ED2FA5}" presName="vert1" presStyleCnt="0"/>
      <dgm:spPr/>
    </dgm:pt>
    <dgm:pt modelId="{7A6C1A8F-CCEF-4FC2-9699-C6AD0B88F888}" type="pres">
      <dgm:prSet presAssocID="{B99229C4-2EEA-431D-ACE3-80EA8CC364A7}" presName="thickLine" presStyleLbl="alignNode1" presStyleIdx="1" presStyleCnt="5"/>
      <dgm:spPr/>
    </dgm:pt>
    <dgm:pt modelId="{4CC5C1AE-7F09-423E-8206-60B27C90B246}" type="pres">
      <dgm:prSet presAssocID="{B99229C4-2EEA-431D-ACE3-80EA8CC364A7}" presName="horz1" presStyleCnt="0"/>
      <dgm:spPr/>
    </dgm:pt>
    <dgm:pt modelId="{AAD90556-D46B-4090-A3BE-4AAD97BFF864}" type="pres">
      <dgm:prSet presAssocID="{B99229C4-2EEA-431D-ACE3-80EA8CC364A7}" presName="tx1" presStyleLbl="revTx" presStyleIdx="1" presStyleCnt="5"/>
      <dgm:spPr/>
    </dgm:pt>
    <dgm:pt modelId="{87DC4CB3-4CB9-46EC-8B10-B1EDAFB5594F}" type="pres">
      <dgm:prSet presAssocID="{B99229C4-2EEA-431D-ACE3-80EA8CC364A7}" presName="vert1" presStyleCnt="0"/>
      <dgm:spPr/>
    </dgm:pt>
    <dgm:pt modelId="{E92D4AE4-A568-4F59-9C9A-63D72A6BB9F4}" type="pres">
      <dgm:prSet presAssocID="{A125D9F4-39F0-40E9-8829-5F64AD1CEA14}" presName="thickLine" presStyleLbl="alignNode1" presStyleIdx="2" presStyleCnt="5"/>
      <dgm:spPr/>
    </dgm:pt>
    <dgm:pt modelId="{44988642-96C9-4E28-A948-11178A5E7451}" type="pres">
      <dgm:prSet presAssocID="{A125D9F4-39F0-40E9-8829-5F64AD1CEA14}" presName="horz1" presStyleCnt="0"/>
      <dgm:spPr/>
    </dgm:pt>
    <dgm:pt modelId="{8D5AFF06-33F6-4FC8-BB5C-4044FFB89675}" type="pres">
      <dgm:prSet presAssocID="{A125D9F4-39F0-40E9-8829-5F64AD1CEA14}" presName="tx1" presStyleLbl="revTx" presStyleIdx="2" presStyleCnt="5"/>
      <dgm:spPr/>
    </dgm:pt>
    <dgm:pt modelId="{E56CE21F-2DFB-4410-A14D-037AB94AF3CE}" type="pres">
      <dgm:prSet presAssocID="{A125D9F4-39F0-40E9-8829-5F64AD1CEA14}" presName="vert1" presStyleCnt="0"/>
      <dgm:spPr/>
    </dgm:pt>
    <dgm:pt modelId="{FC5D0A79-1543-4637-AB52-9225D179C032}" type="pres">
      <dgm:prSet presAssocID="{7A485E3A-C2A4-47BC-8354-33B407DD845E}" presName="thickLine" presStyleLbl="alignNode1" presStyleIdx="3" presStyleCnt="5"/>
      <dgm:spPr/>
    </dgm:pt>
    <dgm:pt modelId="{6EF186EB-A1C8-4FA7-8638-FA63C131AA9D}" type="pres">
      <dgm:prSet presAssocID="{7A485E3A-C2A4-47BC-8354-33B407DD845E}" presName="horz1" presStyleCnt="0"/>
      <dgm:spPr/>
    </dgm:pt>
    <dgm:pt modelId="{2D0C0560-1A66-485A-9BBF-F3E4D7299BCC}" type="pres">
      <dgm:prSet presAssocID="{7A485E3A-C2A4-47BC-8354-33B407DD845E}" presName="tx1" presStyleLbl="revTx" presStyleIdx="3" presStyleCnt="5"/>
      <dgm:spPr/>
    </dgm:pt>
    <dgm:pt modelId="{8862BAEB-6372-46B4-947A-C2E204D3AB38}" type="pres">
      <dgm:prSet presAssocID="{7A485E3A-C2A4-47BC-8354-33B407DD845E}" presName="vert1" presStyleCnt="0"/>
      <dgm:spPr/>
    </dgm:pt>
    <dgm:pt modelId="{81122514-02F8-4EF2-8F0D-EA3A2A771EAD}" type="pres">
      <dgm:prSet presAssocID="{A3D0234D-97FA-4166-8016-9301FEFB3DB0}" presName="thickLine" presStyleLbl="alignNode1" presStyleIdx="4" presStyleCnt="5"/>
      <dgm:spPr/>
    </dgm:pt>
    <dgm:pt modelId="{470B0DA1-7BDC-4D73-9302-F5989050FC03}" type="pres">
      <dgm:prSet presAssocID="{A3D0234D-97FA-4166-8016-9301FEFB3DB0}" presName="horz1" presStyleCnt="0"/>
      <dgm:spPr/>
    </dgm:pt>
    <dgm:pt modelId="{5829A494-C6E4-483F-8CC1-60D6731D1C50}" type="pres">
      <dgm:prSet presAssocID="{A3D0234D-97FA-4166-8016-9301FEFB3DB0}" presName="tx1" presStyleLbl="revTx" presStyleIdx="4" presStyleCnt="5"/>
      <dgm:spPr/>
    </dgm:pt>
    <dgm:pt modelId="{695C730E-48C7-455F-BDDD-DFFE7A678276}" type="pres">
      <dgm:prSet presAssocID="{A3D0234D-97FA-4166-8016-9301FEFB3DB0}" presName="vert1" presStyleCnt="0"/>
      <dgm:spPr/>
    </dgm:pt>
  </dgm:ptLst>
  <dgm:cxnLst>
    <dgm:cxn modelId="{B6A0AB01-9DD6-4F09-8522-7E18DD440219}" srcId="{1BBCD6EE-D0EA-4472-BA8F-979A6F067594}" destId="{FE4E2B7D-9411-4EA1-A67F-144CA1ED2FA5}" srcOrd="0" destOrd="0" parTransId="{9588AAD6-3676-4DD7-8295-CAE49EEB85FD}" sibTransId="{F21F306B-0387-4E09-AA3F-3162AA06DE0B}"/>
    <dgm:cxn modelId="{66CD1C2F-5797-438E-825B-5C0DE6C690D2}" srcId="{1BBCD6EE-D0EA-4472-BA8F-979A6F067594}" destId="{B99229C4-2EEA-431D-ACE3-80EA8CC364A7}" srcOrd="1" destOrd="0" parTransId="{87C71A3A-CCAC-4860-B78E-8F22A87B263B}" sibTransId="{A4D07874-B17D-495D-A8FB-3150DFB07A76}"/>
    <dgm:cxn modelId="{4076EB3B-76F0-4C97-8E44-F4C2AF66DDAC}" srcId="{1BBCD6EE-D0EA-4472-BA8F-979A6F067594}" destId="{7A485E3A-C2A4-47BC-8354-33B407DD845E}" srcOrd="3" destOrd="0" parTransId="{08480176-BF51-42B8-9420-0303D97B837D}" sibTransId="{ABB8F89C-8342-4B73-9D22-8553E33521BF}"/>
    <dgm:cxn modelId="{A124305E-721C-454F-8B41-C09BA031EF17}" type="presOf" srcId="{B99229C4-2EEA-431D-ACE3-80EA8CC364A7}" destId="{AAD90556-D46B-4090-A3BE-4AAD97BFF864}" srcOrd="0" destOrd="0" presId="urn:microsoft.com/office/officeart/2008/layout/LinedList"/>
    <dgm:cxn modelId="{669C5471-BE17-4020-B189-4A24615756AC}" type="presOf" srcId="{FE4E2B7D-9411-4EA1-A67F-144CA1ED2FA5}" destId="{F1C6F8A6-1F2E-4A25-B167-B88C3A78CA8E}" srcOrd="0" destOrd="0" presId="urn:microsoft.com/office/officeart/2008/layout/LinedList"/>
    <dgm:cxn modelId="{2C034D79-F342-4036-9FDE-99DB4AD3746B}" type="presOf" srcId="{A3D0234D-97FA-4166-8016-9301FEFB3DB0}" destId="{5829A494-C6E4-483F-8CC1-60D6731D1C50}" srcOrd="0" destOrd="0" presId="urn:microsoft.com/office/officeart/2008/layout/LinedList"/>
    <dgm:cxn modelId="{7286B1C8-09A2-46DF-B627-8D893A2F1862}" srcId="{1BBCD6EE-D0EA-4472-BA8F-979A6F067594}" destId="{A125D9F4-39F0-40E9-8829-5F64AD1CEA14}" srcOrd="2" destOrd="0" parTransId="{A5587CB9-E4B7-43D5-BD30-120BA54D6D1E}" sibTransId="{018AA902-B919-4BCB-8610-AFDA9B538646}"/>
    <dgm:cxn modelId="{F01B28E1-D5D9-4DBB-8546-F7741B812B97}" type="presOf" srcId="{1BBCD6EE-D0EA-4472-BA8F-979A6F067594}" destId="{673798BC-0E45-48A5-BB3E-B3CA5E09FFE0}" srcOrd="0" destOrd="0" presId="urn:microsoft.com/office/officeart/2008/layout/LinedList"/>
    <dgm:cxn modelId="{346C84E9-E879-467C-A0C5-AA8E225F76CA}" type="presOf" srcId="{A125D9F4-39F0-40E9-8829-5F64AD1CEA14}" destId="{8D5AFF06-33F6-4FC8-BB5C-4044FFB89675}" srcOrd="0" destOrd="0" presId="urn:microsoft.com/office/officeart/2008/layout/LinedList"/>
    <dgm:cxn modelId="{820737F1-6713-4A30-9F20-5CA9C45798D3}" srcId="{1BBCD6EE-D0EA-4472-BA8F-979A6F067594}" destId="{A3D0234D-97FA-4166-8016-9301FEFB3DB0}" srcOrd="4" destOrd="0" parTransId="{AD7CBEA5-9828-4546-93C9-F62E401B1942}" sibTransId="{B92B0B36-9CBB-4806-9C50-09DCDF223C36}"/>
    <dgm:cxn modelId="{9369D8F7-441E-48F2-ABE0-124FEC88C1D1}" type="presOf" srcId="{7A485E3A-C2A4-47BC-8354-33B407DD845E}" destId="{2D0C0560-1A66-485A-9BBF-F3E4D7299BCC}" srcOrd="0" destOrd="0" presId="urn:microsoft.com/office/officeart/2008/layout/LinedList"/>
    <dgm:cxn modelId="{461BEF48-6C29-48DD-AD37-DFB10CC7C653}" type="presParOf" srcId="{673798BC-0E45-48A5-BB3E-B3CA5E09FFE0}" destId="{EA87726B-FBAC-43A0-A84F-0C4957C654DC}" srcOrd="0" destOrd="0" presId="urn:microsoft.com/office/officeart/2008/layout/LinedList"/>
    <dgm:cxn modelId="{98CCCD02-F347-4C96-A741-2E7776BD250F}" type="presParOf" srcId="{673798BC-0E45-48A5-BB3E-B3CA5E09FFE0}" destId="{90FFEE2D-DA6B-4269-B985-3263460B34F5}" srcOrd="1" destOrd="0" presId="urn:microsoft.com/office/officeart/2008/layout/LinedList"/>
    <dgm:cxn modelId="{A43219B0-0212-4CF5-9C3C-B354D5EB4257}" type="presParOf" srcId="{90FFEE2D-DA6B-4269-B985-3263460B34F5}" destId="{F1C6F8A6-1F2E-4A25-B167-B88C3A78CA8E}" srcOrd="0" destOrd="0" presId="urn:microsoft.com/office/officeart/2008/layout/LinedList"/>
    <dgm:cxn modelId="{9B190326-5E2B-4D12-BE48-B2A449B0ACFD}" type="presParOf" srcId="{90FFEE2D-DA6B-4269-B985-3263460B34F5}" destId="{829866B4-F7D9-4DFD-BAE3-C9D3ABC7EFEA}" srcOrd="1" destOrd="0" presId="urn:microsoft.com/office/officeart/2008/layout/LinedList"/>
    <dgm:cxn modelId="{E6D9AEFA-1D08-468D-8A80-9A5AA310EB6D}" type="presParOf" srcId="{673798BC-0E45-48A5-BB3E-B3CA5E09FFE0}" destId="{7A6C1A8F-CCEF-4FC2-9699-C6AD0B88F888}" srcOrd="2" destOrd="0" presId="urn:microsoft.com/office/officeart/2008/layout/LinedList"/>
    <dgm:cxn modelId="{AAAF52D1-EC71-4AE8-8BE6-A92E1EE89D74}" type="presParOf" srcId="{673798BC-0E45-48A5-BB3E-B3CA5E09FFE0}" destId="{4CC5C1AE-7F09-423E-8206-60B27C90B246}" srcOrd="3" destOrd="0" presId="urn:microsoft.com/office/officeart/2008/layout/LinedList"/>
    <dgm:cxn modelId="{1D4CFD5C-378F-4696-B806-527FDBA849C2}" type="presParOf" srcId="{4CC5C1AE-7F09-423E-8206-60B27C90B246}" destId="{AAD90556-D46B-4090-A3BE-4AAD97BFF864}" srcOrd="0" destOrd="0" presId="urn:microsoft.com/office/officeart/2008/layout/LinedList"/>
    <dgm:cxn modelId="{683BC453-06C1-43F6-B130-60127AB69E39}" type="presParOf" srcId="{4CC5C1AE-7F09-423E-8206-60B27C90B246}" destId="{87DC4CB3-4CB9-46EC-8B10-B1EDAFB5594F}" srcOrd="1" destOrd="0" presId="urn:microsoft.com/office/officeart/2008/layout/LinedList"/>
    <dgm:cxn modelId="{6783E76F-F092-42E6-9928-9E2923006E53}" type="presParOf" srcId="{673798BC-0E45-48A5-BB3E-B3CA5E09FFE0}" destId="{E92D4AE4-A568-4F59-9C9A-63D72A6BB9F4}" srcOrd="4" destOrd="0" presId="urn:microsoft.com/office/officeart/2008/layout/LinedList"/>
    <dgm:cxn modelId="{8575B86B-EC7C-4D62-B60C-D76725DE9465}" type="presParOf" srcId="{673798BC-0E45-48A5-BB3E-B3CA5E09FFE0}" destId="{44988642-96C9-4E28-A948-11178A5E7451}" srcOrd="5" destOrd="0" presId="urn:microsoft.com/office/officeart/2008/layout/LinedList"/>
    <dgm:cxn modelId="{D8628FD0-805B-4EC2-B1AF-DF6C46945235}" type="presParOf" srcId="{44988642-96C9-4E28-A948-11178A5E7451}" destId="{8D5AFF06-33F6-4FC8-BB5C-4044FFB89675}" srcOrd="0" destOrd="0" presId="urn:microsoft.com/office/officeart/2008/layout/LinedList"/>
    <dgm:cxn modelId="{2BF1DE5A-AFBA-47E0-B7A8-A959B908589B}" type="presParOf" srcId="{44988642-96C9-4E28-A948-11178A5E7451}" destId="{E56CE21F-2DFB-4410-A14D-037AB94AF3CE}" srcOrd="1" destOrd="0" presId="urn:microsoft.com/office/officeart/2008/layout/LinedList"/>
    <dgm:cxn modelId="{5CF7FE6E-22E3-4B28-BA57-3A54C7589AA5}" type="presParOf" srcId="{673798BC-0E45-48A5-BB3E-B3CA5E09FFE0}" destId="{FC5D0A79-1543-4637-AB52-9225D179C032}" srcOrd="6" destOrd="0" presId="urn:microsoft.com/office/officeart/2008/layout/LinedList"/>
    <dgm:cxn modelId="{38FD75AE-36C5-4A9A-B186-3903A98F4C9F}" type="presParOf" srcId="{673798BC-0E45-48A5-BB3E-B3CA5E09FFE0}" destId="{6EF186EB-A1C8-4FA7-8638-FA63C131AA9D}" srcOrd="7" destOrd="0" presId="urn:microsoft.com/office/officeart/2008/layout/LinedList"/>
    <dgm:cxn modelId="{BA947674-2DE5-45A4-9AE5-3B482BB1F278}" type="presParOf" srcId="{6EF186EB-A1C8-4FA7-8638-FA63C131AA9D}" destId="{2D0C0560-1A66-485A-9BBF-F3E4D7299BCC}" srcOrd="0" destOrd="0" presId="urn:microsoft.com/office/officeart/2008/layout/LinedList"/>
    <dgm:cxn modelId="{A48E609B-5AF6-46DF-9D7A-BDB8A7BAC204}" type="presParOf" srcId="{6EF186EB-A1C8-4FA7-8638-FA63C131AA9D}" destId="{8862BAEB-6372-46B4-947A-C2E204D3AB38}" srcOrd="1" destOrd="0" presId="urn:microsoft.com/office/officeart/2008/layout/LinedList"/>
    <dgm:cxn modelId="{6005B671-D132-4F8F-B8DF-10F9E8FF08E2}" type="presParOf" srcId="{673798BC-0E45-48A5-BB3E-B3CA5E09FFE0}" destId="{81122514-02F8-4EF2-8F0D-EA3A2A771EAD}" srcOrd="8" destOrd="0" presId="urn:microsoft.com/office/officeart/2008/layout/LinedList"/>
    <dgm:cxn modelId="{B74A98E7-4D80-49E3-BFF6-76CFA82DA39C}" type="presParOf" srcId="{673798BC-0E45-48A5-BB3E-B3CA5E09FFE0}" destId="{470B0DA1-7BDC-4D73-9302-F5989050FC03}" srcOrd="9" destOrd="0" presId="urn:microsoft.com/office/officeart/2008/layout/LinedList"/>
    <dgm:cxn modelId="{7255B108-BFB3-4325-A11C-61C04DA4CAF3}" type="presParOf" srcId="{470B0DA1-7BDC-4D73-9302-F5989050FC03}" destId="{5829A494-C6E4-483F-8CC1-60D6731D1C50}" srcOrd="0" destOrd="0" presId="urn:microsoft.com/office/officeart/2008/layout/LinedList"/>
    <dgm:cxn modelId="{5D5DEB06-2D3F-46DC-9ED4-7285203628E3}" type="presParOf" srcId="{470B0DA1-7BDC-4D73-9302-F5989050FC03}" destId="{695C730E-48C7-455F-BDDD-DFFE7A6782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F6800-1BC5-4E7F-BDE8-609A503B61D4}">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97F5B-EFC4-4680-B425-0BC14D55E839}">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BBDD7F-F6F0-426A-80E9-183DD4F98C3D}">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US" sz="2000" kern="1200"/>
            <a:t>Inside the Help menu you'll find handy links to the online documentation for common libraries including NumPy, Pandas, SciPy and Matplotlib.</a:t>
          </a:r>
        </a:p>
      </dsp:txBody>
      <dsp:txXfrm>
        <a:off x="2039300" y="956381"/>
        <a:ext cx="4474303" cy="1765627"/>
      </dsp:txXfrm>
    </dsp:sp>
    <dsp:sp modelId="{A125558F-BA1A-4C45-9FBB-B1624DB3E398}">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1527D-7D64-41C6-B255-A9E9EEAC004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9C2F6-2CE7-4BDC-96B3-2FBB0C39C1CB}">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US" sz="2000" kern="1200"/>
            <a:t>Don't forget also that by prepending a library, method or variable with ?, you can access the Docstring for quick reference on syntax.</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7726B-FBAC-43A0-A84F-0C4957C654DC}">
      <dsp:nvSpPr>
        <dsp:cNvPr id="0" name=""/>
        <dsp:cNvSpPr/>
      </dsp:nvSpPr>
      <dsp:spPr>
        <a:xfrm>
          <a:off x="0" y="507"/>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C6F8A6-1F2E-4A25-B167-B88C3A78CA8E}">
      <dsp:nvSpPr>
        <dsp:cNvPr id="0" name=""/>
        <dsp:cNvSpPr/>
      </dsp:nvSpPr>
      <dsp:spPr>
        <a:xfrm>
          <a:off x="0" y="507"/>
          <a:ext cx="7161017" cy="83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There are two types of magic commands −</a:t>
          </a:r>
        </a:p>
      </dsp:txBody>
      <dsp:txXfrm>
        <a:off x="0" y="507"/>
        <a:ext cx="7161017" cy="830669"/>
      </dsp:txXfrm>
    </dsp:sp>
    <dsp:sp modelId="{7A6C1A8F-CCEF-4FC2-9699-C6AD0B88F888}">
      <dsp:nvSpPr>
        <dsp:cNvPr id="0" name=""/>
        <dsp:cNvSpPr/>
      </dsp:nvSpPr>
      <dsp:spPr>
        <a:xfrm>
          <a:off x="0" y="831176"/>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AD90556-D46B-4090-A3BE-4AAD97BFF864}">
      <dsp:nvSpPr>
        <dsp:cNvPr id="0" name=""/>
        <dsp:cNvSpPr/>
      </dsp:nvSpPr>
      <dsp:spPr>
        <a:xfrm>
          <a:off x="0" y="831176"/>
          <a:ext cx="7161017" cy="83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Line Magics</a:t>
          </a:r>
        </a:p>
      </dsp:txBody>
      <dsp:txXfrm>
        <a:off x="0" y="831176"/>
        <a:ext cx="7161017" cy="830669"/>
      </dsp:txXfrm>
    </dsp:sp>
    <dsp:sp modelId="{E92D4AE4-A568-4F59-9C9A-63D72A6BB9F4}">
      <dsp:nvSpPr>
        <dsp:cNvPr id="0" name=""/>
        <dsp:cNvSpPr/>
      </dsp:nvSpPr>
      <dsp:spPr>
        <a:xfrm>
          <a:off x="0" y="1661845"/>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5AFF06-33F6-4FC8-BB5C-4044FFB89675}">
      <dsp:nvSpPr>
        <dsp:cNvPr id="0" name=""/>
        <dsp:cNvSpPr/>
      </dsp:nvSpPr>
      <dsp:spPr>
        <a:xfrm>
          <a:off x="0" y="1661845"/>
          <a:ext cx="7161017" cy="83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They are similar to command line calls. They start with % character. Rest of the line is its argument passed without parentheses or quotes. Line magics can be used as expression and their return value can be assigned to variable.</a:t>
          </a:r>
        </a:p>
      </dsp:txBody>
      <dsp:txXfrm>
        <a:off x="0" y="1661845"/>
        <a:ext cx="7161017" cy="830669"/>
      </dsp:txXfrm>
    </dsp:sp>
    <dsp:sp modelId="{FC5D0A79-1543-4637-AB52-9225D179C032}">
      <dsp:nvSpPr>
        <dsp:cNvPr id="0" name=""/>
        <dsp:cNvSpPr/>
      </dsp:nvSpPr>
      <dsp:spPr>
        <a:xfrm>
          <a:off x="0" y="2492515"/>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D0C0560-1A66-485A-9BBF-F3E4D7299BCC}">
      <dsp:nvSpPr>
        <dsp:cNvPr id="0" name=""/>
        <dsp:cNvSpPr/>
      </dsp:nvSpPr>
      <dsp:spPr>
        <a:xfrm>
          <a:off x="0" y="2492515"/>
          <a:ext cx="7161017" cy="83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Cell Magics</a:t>
          </a:r>
        </a:p>
      </dsp:txBody>
      <dsp:txXfrm>
        <a:off x="0" y="2492515"/>
        <a:ext cx="7161017" cy="830669"/>
      </dsp:txXfrm>
    </dsp:sp>
    <dsp:sp modelId="{81122514-02F8-4EF2-8F0D-EA3A2A771EAD}">
      <dsp:nvSpPr>
        <dsp:cNvPr id="0" name=""/>
        <dsp:cNvSpPr/>
      </dsp:nvSpPr>
      <dsp:spPr>
        <a:xfrm>
          <a:off x="0" y="3323184"/>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829A494-C6E4-483F-8CC1-60D6731D1C50}">
      <dsp:nvSpPr>
        <dsp:cNvPr id="0" name=""/>
        <dsp:cNvSpPr/>
      </dsp:nvSpPr>
      <dsp:spPr>
        <a:xfrm>
          <a:off x="0" y="3323184"/>
          <a:ext cx="7161017" cy="83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They have %% character prefix. Unlike line magic functions, they can operate on multiple lines below their call. They can in fact make arbitrary modifications to the input they receive, which need not even be a valid Python code at all. They receive the whole block as a single string.</a:t>
          </a:r>
        </a:p>
      </dsp:txBody>
      <dsp:txXfrm>
        <a:off x="0" y="3323184"/>
        <a:ext cx="7161017" cy="8306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matplotlib.org/" TargetMode="External"/><Relationship Id="rId1" Type="http://schemas.openxmlformats.org/officeDocument/2006/relationships/slideLayout" Target="../slideLayouts/slideLayout2.xml"/><Relationship Id="rId6" Type="http://schemas.openxmlformats.org/officeDocument/2006/relationships/hyperlink" Target="https://github.com/altair-viz/altair" TargetMode="External"/><Relationship Id="rId5" Type="http://schemas.openxmlformats.org/officeDocument/2006/relationships/hyperlink" Target="https://plot.ly/" TargetMode="External"/><Relationship Id="rId4" Type="http://schemas.openxmlformats.org/officeDocument/2006/relationships/hyperlink" Target="http://bokeh.pydata.org/en/late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amianavila/RI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cs typeface="Calibri Light"/>
              </a:rPr>
              <a:t>Jupyter</a:t>
            </a:r>
            <a:r>
              <a:rPr lang="en-US" dirty="0">
                <a:cs typeface="Calibri Light"/>
              </a:rPr>
              <a:t> notebook </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C1E99-E852-43A1-A530-C1925C97CB1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Keyboard Shortcuts</a:t>
            </a:r>
          </a:p>
          <a:p>
            <a:pPr algn="r"/>
            <a:endParaRPr lang="en-US">
              <a:solidFill>
                <a:schemeClr val="accent1"/>
              </a:solidFill>
              <a:cs typeface="Calibri Light"/>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3D2B3D-67BE-40D8-9ACC-EE1CA6FD8F2E}"/>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cs typeface="Calibri"/>
              </a:rPr>
              <a:t>Esc will take you into command mode where you can navigate around your notebook with arrow keys.</a:t>
            </a:r>
          </a:p>
          <a:p>
            <a:r>
              <a:rPr lang="en-US" sz="2400">
                <a:cs typeface="Calibri"/>
              </a:rPr>
              <a:t>While in command mode: </a:t>
            </a:r>
            <a:endParaRPr lang="en-US" sz="2400"/>
          </a:p>
          <a:p>
            <a:pPr lvl="1"/>
            <a:r>
              <a:rPr lang="en-US" dirty="0">
                <a:cs typeface="Calibri"/>
              </a:rPr>
              <a:t>A to insert a new cell above the current cell, B to insert a new cell below.</a:t>
            </a:r>
            <a:endParaRPr lang="en-US">
              <a:cs typeface="Calibri"/>
            </a:endParaRPr>
          </a:p>
          <a:p>
            <a:pPr lvl="1"/>
            <a:r>
              <a:rPr lang="en-US" dirty="0">
                <a:cs typeface="Calibri"/>
              </a:rPr>
              <a:t>M to change the current cell to Markdown, Y to change it back to code</a:t>
            </a:r>
            <a:endParaRPr lang="en-US">
              <a:cs typeface="Calibri"/>
            </a:endParaRPr>
          </a:p>
          <a:p>
            <a:pPr lvl="1"/>
            <a:r>
              <a:rPr lang="en-US" dirty="0">
                <a:cs typeface="Calibri"/>
              </a:rPr>
              <a:t>D + D (press the key twice) to delete the current cell</a:t>
            </a:r>
            <a:endParaRPr lang="en-US">
              <a:cs typeface="Calibri"/>
            </a:endParaRPr>
          </a:p>
          <a:p>
            <a:r>
              <a:rPr lang="en-US" sz="2400">
                <a:cs typeface="Calibri"/>
              </a:rPr>
              <a:t>Enter will take you from command mode back into edit mode for the given cell.</a:t>
            </a:r>
          </a:p>
          <a:p>
            <a:endParaRPr lang="en-US" sz="2400">
              <a:cs typeface="Calibri"/>
            </a:endParaRPr>
          </a:p>
        </p:txBody>
      </p:sp>
    </p:spTree>
    <p:extLst>
      <p:ext uri="{BB962C8B-B14F-4D97-AF65-F5344CB8AC3E}">
        <p14:creationId xmlns:p14="http://schemas.microsoft.com/office/powerpoint/2010/main" val="28370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E3C58D-15E8-4A20-ACEB-97A1F602C27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Select Multiple Cells: </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4A6710-8B57-4D54-BDDC-1262461F041C}"/>
              </a:ext>
            </a:extLst>
          </p:cNvPr>
          <p:cNvSpPr>
            <a:spLocks noGrp="1"/>
          </p:cNvSpPr>
          <p:nvPr>
            <p:ph idx="1"/>
          </p:nvPr>
        </p:nvSpPr>
        <p:spPr>
          <a:xfrm>
            <a:off x="4976031" y="963877"/>
            <a:ext cx="6377769" cy="4930246"/>
          </a:xfrm>
        </p:spPr>
        <p:txBody>
          <a:bodyPr vert="horz" lIns="91440" tIns="45720" rIns="91440" bIns="45720" rtlCol="0" anchor="ctr">
            <a:normAutofit/>
          </a:bodyPr>
          <a:lstStyle/>
          <a:p>
            <a:endParaRPr lang="en-US" sz="2400">
              <a:cs typeface="Calibri"/>
            </a:endParaRPr>
          </a:p>
          <a:p>
            <a:r>
              <a:rPr lang="en-US" sz="2400">
                <a:cs typeface="Calibri"/>
              </a:rPr>
              <a:t>Shift + J or Shift + Down selects the next sell in a downwards direction. You can also select sells in an upwards direction by using Shift + K or Shift + Up.</a:t>
            </a:r>
            <a:endParaRPr lang="en-US" sz="2400"/>
          </a:p>
          <a:p>
            <a:r>
              <a:rPr lang="en-US" sz="2400">
                <a:cs typeface="Calibri"/>
              </a:rPr>
              <a:t>Once cells are selected, you can then delete / copy / cut / paste / run them as a batch. This is helpful when you need to move parts of a notebook.</a:t>
            </a:r>
            <a:endParaRPr lang="en-US" sz="2400"/>
          </a:p>
          <a:p>
            <a:r>
              <a:rPr lang="en-US" sz="2400">
                <a:cs typeface="Calibri"/>
              </a:rPr>
              <a:t>You can also use Shift + M to merge multiple cells.</a:t>
            </a:r>
            <a:endParaRPr lang="en-US" sz="2400"/>
          </a:p>
          <a:p>
            <a:endParaRPr lang="en-US" sz="2400">
              <a:cs typeface="Calibri"/>
            </a:endParaRPr>
          </a:p>
        </p:txBody>
      </p:sp>
    </p:spTree>
    <p:extLst>
      <p:ext uri="{BB962C8B-B14F-4D97-AF65-F5344CB8AC3E}">
        <p14:creationId xmlns:p14="http://schemas.microsoft.com/office/powerpoint/2010/main" val="96214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216BF5-076C-433E-88DE-B266CEA7001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Easy links to documentation</a:t>
            </a:r>
          </a:p>
          <a:p>
            <a:endParaRPr lang="en-US" sz="4100">
              <a:solidFill>
                <a:srgbClr val="FFFFFF"/>
              </a:solidFill>
              <a:cs typeface="Calibri Light"/>
            </a:endParaRPr>
          </a:p>
        </p:txBody>
      </p:sp>
      <p:graphicFrame>
        <p:nvGraphicFramePr>
          <p:cNvPr id="5" name="Content Placeholder 2">
            <a:extLst>
              <a:ext uri="{FF2B5EF4-FFF2-40B4-BE49-F238E27FC236}">
                <a16:creationId xmlns:a16="http://schemas.microsoft.com/office/drawing/2014/main" id="{0F7F3F49-D4C2-4C0F-BC30-822CD10F2629}"/>
              </a:ext>
            </a:extLst>
          </p:cNvPr>
          <p:cNvGraphicFramePr>
            <a:graphicFrameLocks noGrp="1"/>
          </p:cNvGraphicFramePr>
          <p:nvPr>
            <p:ph idx="1"/>
            <p:extLst>
              <p:ext uri="{D42A27DB-BD31-4B8C-83A1-F6EECF244321}">
                <p14:modId xmlns:p14="http://schemas.microsoft.com/office/powerpoint/2010/main" val="31988749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DE487AC1-ABAE-44F2-A238-F9527F068AB8}"/>
              </a:ext>
            </a:extLst>
          </p:cNvPr>
          <p:cNvSpPr txBox="1"/>
          <p:nvPr/>
        </p:nvSpPr>
        <p:spPr>
          <a:xfrm>
            <a:off x="6248400" y="598960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a:t>
            </a:r>
            <a:r>
              <a:rPr lang="en-US" sz="2400" dirty="0" err="1"/>
              <a:t>str.replace</a:t>
            </a:r>
            <a:r>
              <a:rPr lang="en-US" sz="2400" dirty="0"/>
              <a:t>()</a:t>
            </a:r>
          </a:p>
        </p:txBody>
      </p:sp>
    </p:spTree>
    <p:extLst>
      <p:ext uri="{BB962C8B-B14F-4D97-AF65-F5344CB8AC3E}">
        <p14:creationId xmlns:p14="http://schemas.microsoft.com/office/powerpoint/2010/main" val="412994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AB130-82F8-4165-BB96-7DEB6407B64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Plotting in notebooks</a:t>
            </a:r>
          </a:p>
          <a:p>
            <a:pPr algn="r"/>
            <a:endParaRPr lang="en-US">
              <a:solidFill>
                <a:schemeClr val="accent1"/>
              </a:solidFill>
              <a:cs typeface="Calibri Light"/>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1AD9BF-5F06-44F9-AF07-C688914D12FA}"/>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1700">
                <a:cs typeface="Calibri"/>
                <a:hlinkClick r:id="rId2"/>
              </a:rPr>
              <a:t>matplotlib</a:t>
            </a:r>
            <a:r>
              <a:rPr lang="en-US" sz="1700">
                <a:cs typeface="Calibri"/>
              </a:rPr>
              <a:t> (the de-facto standard), activated with %matplotlib inline</a:t>
            </a:r>
          </a:p>
          <a:p>
            <a:r>
              <a:rPr lang="en-US" sz="1700">
                <a:cs typeface="Calibri"/>
              </a:rPr>
              <a:t>%matplotlib notebook provides interactivity but can be a little slow, since rendering is done server-side.</a:t>
            </a:r>
          </a:p>
          <a:p>
            <a:r>
              <a:rPr lang="en-US" sz="1700">
                <a:cs typeface="Calibri"/>
                <a:hlinkClick r:id="rId3"/>
              </a:rPr>
              <a:t>Seaborn</a:t>
            </a:r>
            <a:r>
              <a:rPr lang="en-US" sz="1700">
                <a:cs typeface="Calibri"/>
              </a:rPr>
              <a:t> is built over Matplotlib and makes building more attractive plots easier. Just by importing Seaborn, your matplotlib plots are made 'prettier' without any code modification.</a:t>
            </a:r>
            <a:endParaRPr lang="en-US" sz="1700"/>
          </a:p>
          <a:p>
            <a:endParaRPr lang="en-US" sz="1700"/>
          </a:p>
          <a:p>
            <a:r>
              <a:rPr lang="en-US" sz="1700">
                <a:cs typeface="Calibri"/>
                <a:hlinkClick r:id="rId4"/>
              </a:rPr>
              <a:t>bokeh</a:t>
            </a:r>
            <a:r>
              <a:rPr lang="en-US" sz="1700">
                <a:cs typeface="Calibri"/>
              </a:rPr>
              <a:t> is a better option for building interactive plots.</a:t>
            </a:r>
            <a:endParaRPr lang="en-US" sz="1700"/>
          </a:p>
          <a:p>
            <a:r>
              <a:rPr lang="en-US" sz="1700">
                <a:cs typeface="Calibri"/>
                <a:hlinkClick r:id="rId5"/>
              </a:rPr>
              <a:t>plot.ly</a:t>
            </a:r>
            <a:r>
              <a:rPr lang="en-US" sz="1700">
                <a:cs typeface="Calibri"/>
              </a:rPr>
              <a:t> can generate nice plots - this used to be a paid service only but was recently open sourced.</a:t>
            </a:r>
            <a:endParaRPr lang="en-US" sz="1700"/>
          </a:p>
          <a:p>
            <a:r>
              <a:rPr lang="en-US" sz="1700">
                <a:cs typeface="Calibri"/>
                <a:hlinkClick r:id="rId6"/>
              </a:rPr>
              <a:t>Altair</a:t>
            </a:r>
            <a:r>
              <a:rPr lang="en-US" sz="1700">
                <a:cs typeface="Calibri"/>
              </a:rPr>
              <a:t> is a relatively new declarative visualization library for Python. It's easy to use and makes great looking plots, however the ability to customize those plots is not nearly as powerful as in Matplotlib.</a:t>
            </a:r>
            <a:endParaRPr lang="en-US" sz="1700"/>
          </a:p>
          <a:p>
            <a:endParaRPr lang="en-US" sz="1700">
              <a:cs typeface="Calibri"/>
            </a:endParaRPr>
          </a:p>
        </p:txBody>
      </p:sp>
    </p:spTree>
    <p:extLst>
      <p:ext uri="{BB962C8B-B14F-4D97-AF65-F5344CB8AC3E}">
        <p14:creationId xmlns:p14="http://schemas.microsoft.com/office/powerpoint/2010/main" val="26178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10B2-332A-4B10-8BDE-50DB55269A5D}"/>
              </a:ext>
            </a:extLst>
          </p:cNvPr>
          <p:cNvSpPr>
            <a:spLocks noGrp="1"/>
          </p:cNvSpPr>
          <p:nvPr>
            <p:ph type="title"/>
          </p:nvPr>
        </p:nvSpPr>
        <p:spPr/>
        <p:txBody>
          <a:bodyPr/>
          <a:lstStyle/>
          <a:p>
            <a:r>
              <a:rPr lang="en-US"/>
              <a:t>IPython Magic Commands</a:t>
            </a:r>
          </a:p>
          <a:p>
            <a:endParaRPr lang="en-US" dirty="0">
              <a:cs typeface="Calibri Light"/>
            </a:endParaRPr>
          </a:p>
        </p:txBody>
      </p:sp>
      <p:sp>
        <p:nvSpPr>
          <p:cNvPr id="3" name="Content Placeholder 2">
            <a:extLst>
              <a:ext uri="{FF2B5EF4-FFF2-40B4-BE49-F238E27FC236}">
                <a16:creationId xmlns:a16="http://schemas.microsoft.com/office/drawing/2014/main" id="{8E05DAD6-EC6E-4BCC-91ED-3194CA0A431F}"/>
              </a:ext>
            </a:extLst>
          </p:cNvPr>
          <p:cNvSpPr>
            <a:spLocks noGrp="1"/>
          </p:cNvSpPr>
          <p:nvPr>
            <p:ph idx="1"/>
          </p:nvPr>
        </p:nvSpPr>
        <p:spPr/>
        <p:txBody>
          <a:bodyPr vert="horz" lIns="91440" tIns="45720" rIns="91440" bIns="45720" rtlCol="0" anchor="t">
            <a:normAutofit/>
          </a:bodyPr>
          <a:lstStyle/>
          <a:p>
            <a:r>
              <a:rPr lang="en-US" dirty="0">
                <a:cs typeface="Calibri"/>
              </a:rPr>
              <a:t>The %matplotlib inline you saw above was an example of a </a:t>
            </a:r>
            <a:r>
              <a:rPr lang="en-US" i="1" dirty="0" err="1">
                <a:cs typeface="Calibri"/>
              </a:rPr>
              <a:t>IPython</a:t>
            </a:r>
            <a:r>
              <a:rPr lang="en-US" i="1" dirty="0">
                <a:cs typeface="Calibri"/>
              </a:rPr>
              <a:t> Magic</a:t>
            </a:r>
            <a:r>
              <a:rPr lang="en-US" dirty="0">
                <a:cs typeface="Calibri"/>
              </a:rPr>
              <a:t> command. Being based on the </a:t>
            </a:r>
            <a:r>
              <a:rPr lang="en-US" dirty="0" err="1">
                <a:cs typeface="Calibri"/>
              </a:rPr>
              <a:t>IPython</a:t>
            </a:r>
            <a:r>
              <a:rPr lang="en-US" dirty="0">
                <a:cs typeface="Calibri"/>
              </a:rPr>
              <a:t> kernel, </a:t>
            </a:r>
            <a:r>
              <a:rPr lang="en-US" dirty="0" err="1">
                <a:cs typeface="Calibri"/>
              </a:rPr>
              <a:t>Jupyter</a:t>
            </a:r>
            <a:r>
              <a:rPr lang="en-US" dirty="0">
                <a:cs typeface="Calibri"/>
              </a:rPr>
              <a:t> has access to all the Magics from the </a:t>
            </a:r>
            <a:r>
              <a:rPr lang="en-US" dirty="0" err="1">
                <a:cs typeface="Calibri"/>
              </a:rPr>
              <a:t>IPython</a:t>
            </a:r>
            <a:r>
              <a:rPr lang="en-US" dirty="0">
                <a:cs typeface="Calibri"/>
              </a:rPr>
              <a:t> kernel, and they can make your life a lot easier!</a:t>
            </a:r>
          </a:p>
          <a:p>
            <a:r>
              <a:rPr lang="en-US" dirty="0">
                <a:cs typeface="Calibri"/>
              </a:rPr>
              <a:t># This will list all magic commands</a:t>
            </a:r>
          </a:p>
          <a:p>
            <a:r>
              <a:rPr lang="en-US" dirty="0">
                <a:cs typeface="Calibri"/>
              </a:rPr>
              <a:t>%</a:t>
            </a:r>
            <a:r>
              <a:rPr lang="en-US" dirty="0" err="1">
                <a:cs typeface="Calibri"/>
              </a:rPr>
              <a:t>lsmagic</a:t>
            </a:r>
          </a:p>
          <a:p>
            <a:r>
              <a:rPr lang="en-US" dirty="0">
                <a:cs typeface="Calibri"/>
              </a:rPr>
              <a:t>%</a:t>
            </a:r>
            <a:r>
              <a:rPr lang="en-US" dirty="0" err="1">
                <a:cs typeface="Calibri"/>
              </a:rPr>
              <a:t>automagic</a:t>
            </a:r>
          </a:p>
          <a:p>
            <a:r>
              <a:rPr lang="en-US" dirty="0">
                <a:cs typeface="Calibri"/>
              </a:rPr>
              <a:t>%</a:t>
            </a:r>
            <a:r>
              <a:rPr lang="en-US" dirty="0" err="1">
                <a:cs typeface="Calibri"/>
              </a:rPr>
              <a:t>pwd</a:t>
            </a:r>
          </a:p>
        </p:txBody>
      </p:sp>
    </p:spTree>
    <p:extLst>
      <p:ext uri="{BB962C8B-B14F-4D97-AF65-F5344CB8AC3E}">
        <p14:creationId xmlns:p14="http://schemas.microsoft.com/office/powerpoint/2010/main" val="358666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B556-3E9C-4708-808E-D1E46B2C1D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20CFE0-AE6C-4124-8311-0072A56539AA}"/>
              </a:ext>
            </a:extLst>
          </p:cNvPr>
          <p:cNvSpPr>
            <a:spLocks noGrp="1"/>
          </p:cNvSpPr>
          <p:nvPr>
            <p:ph idx="1"/>
          </p:nvPr>
        </p:nvSpPr>
        <p:spPr/>
        <p:txBody>
          <a:bodyPr vert="horz" lIns="91440" tIns="45720" rIns="91440" bIns="45720" rtlCol="0" anchor="t">
            <a:normAutofit/>
          </a:bodyPr>
          <a:lstStyle/>
          <a:p>
            <a:r>
              <a:rPr lang="en-US" dirty="0"/>
              <a:t>%matplotlib</a:t>
            </a:r>
            <a:endParaRPr lang="en-US" dirty="0">
              <a:cs typeface="Calibri"/>
            </a:endParaRPr>
          </a:p>
          <a:p>
            <a:r>
              <a:rPr lang="en-US" dirty="0">
                <a:cs typeface="Calibri"/>
              </a:rPr>
              <a:t>If you did an online course before, you probably recognize this magic command in combination with the </a:t>
            </a:r>
            <a:r>
              <a:rPr lang="en-US" b="1" dirty="0">
                <a:cs typeface="Calibri"/>
              </a:rPr>
              <a:t>inline </a:t>
            </a:r>
            <a:r>
              <a:rPr lang="en-US" dirty="0">
                <a:cs typeface="Calibri"/>
              </a:rPr>
              <a:t>parameter. Using this command ensures that </a:t>
            </a:r>
            <a:r>
              <a:rPr lang="en-US" dirty="0" err="1">
                <a:cs typeface="Calibri"/>
              </a:rPr>
              <a:t>Jupyter</a:t>
            </a:r>
            <a:r>
              <a:rPr lang="en-US" dirty="0">
                <a:cs typeface="Calibri"/>
              </a:rPr>
              <a:t> Notebooks show your plots. Probably the most critical magic command for every report based on a notebook.</a:t>
            </a:r>
            <a:endParaRPr lang="en-US" dirty="0"/>
          </a:p>
          <a:p>
            <a:endParaRPr lang="en-US" dirty="0">
              <a:cs typeface="Calibri"/>
            </a:endParaRPr>
          </a:p>
        </p:txBody>
      </p:sp>
    </p:spTree>
    <p:extLst>
      <p:ext uri="{BB962C8B-B14F-4D97-AF65-F5344CB8AC3E}">
        <p14:creationId xmlns:p14="http://schemas.microsoft.com/office/powerpoint/2010/main" val="3406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37B69-7355-4D7F-94B9-61E6DF9CE71D}"/>
              </a:ext>
            </a:extLst>
          </p:cNvPr>
          <p:cNvSpPr>
            <a:spLocks noGrp="1"/>
          </p:cNvSpPr>
          <p:nvPr>
            <p:ph type="title"/>
          </p:nvPr>
        </p:nvSpPr>
        <p:spPr>
          <a:xfrm>
            <a:off x="4384039" y="365125"/>
            <a:ext cx="7164493" cy="1325563"/>
          </a:xfrm>
        </p:spPr>
        <p:txBody>
          <a:bodyPr>
            <a:normAutofit/>
          </a:bodyPr>
          <a:lstStyle/>
          <a:p>
            <a:r>
              <a:rPr lang="en-US">
                <a:cs typeface="Calibri Light"/>
              </a:rPr>
              <a:t>Types of Magic Commands</a:t>
            </a:r>
            <a:endParaRPr lang="en-US"/>
          </a:p>
        </p:txBody>
      </p:sp>
      <p:graphicFrame>
        <p:nvGraphicFramePr>
          <p:cNvPr id="5" name="Diagram 5">
            <a:extLst>
              <a:ext uri="{FF2B5EF4-FFF2-40B4-BE49-F238E27FC236}">
                <a16:creationId xmlns:a16="http://schemas.microsoft.com/office/drawing/2014/main" id="{55E833C6-3DFB-4BFD-9885-41D3DC67E6D7}"/>
              </a:ext>
            </a:extLst>
          </p:cNvPr>
          <p:cNvGraphicFramePr/>
          <p:nvPr>
            <p:extLst>
              <p:ext uri="{D42A27DB-BD31-4B8C-83A1-F6EECF244321}">
                <p14:modId xmlns:p14="http://schemas.microsoft.com/office/powerpoint/2010/main" val="3743006975"/>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8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3107-A7F2-4F2B-9F12-785DA1CE7A91}"/>
              </a:ext>
            </a:extLst>
          </p:cNvPr>
          <p:cNvSpPr>
            <a:spLocks noGrp="1"/>
          </p:cNvSpPr>
          <p:nvPr>
            <p:ph type="title"/>
          </p:nvPr>
        </p:nvSpPr>
        <p:spPr/>
        <p:txBody>
          <a:bodyPr/>
          <a:lstStyle/>
          <a:p>
            <a:r>
              <a:rPr lang="en-US"/>
              <a:t>Create a presentation from a Jupyter notebook.</a:t>
            </a:r>
          </a:p>
          <a:p>
            <a:endParaRPr lang="en-US" dirty="0">
              <a:cs typeface="Calibri Light"/>
            </a:endParaRPr>
          </a:p>
        </p:txBody>
      </p:sp>
      <p:sp>
        <p:nvSpPr>
          <p:cNvPr id="3" name="Content Placeholder 2">
            <a:extLst>
              <a:ext uri="{FF2B5EF4-FFF2-40B4-BE49-F238E27FC236}">
                <a16:creationId xmlns:a16="http://schemas.microsoft.com/office/drawing/2014/main" id="{5C9E954D-17D3-4244-8A92-CFF0B6C3AB4A}"/>
              </a:ext>
            </a:extLst>
          </p:cNvPr>
          <p:cNvSpPr>
            <a:spLocks noGrp="1"/>
          </p:cNvSpPr>
          <p:nvPr>
            <p:ph idx="1"/>
          </p:nvPr>
        </p:nvSpPr>
        <p:spPr/>
        <p:txBody>
          <a:bodyPr vert="horz" lIns="91440" tIns="45720" rIns="91440" bIns="45720" rtlCol="0" anchor="t">
            <a:normAutofit/>
          </a:bodyPr>
          <a:lstStyle/>
          <a:p>
            <a:r>
              <a:rPr lang="en-US" dirty="0">
                <a:cs typeface="Calibri"/>
              </a:rPr>
              <a:t>Damian Avila's </a:t>
            </a:r>
            <a:r>
              <a:rPr lang="en-US" dirty="0">
                <a:cs typeface="Calibri"/>
                <a:hlinkClick r:id="rId2"/>
              </a:rPr>
              <a:t>RISE</a:t>
            </a:r>
            <a:r>
              <a:rPr lang="en-US" dirty="0">
                <a:cs typeface="Calibri"/>
              </a:rPr>
              <a:t> allows you to create a </a:t>
            </a:r>
            <a:r>
              <a:rPr lang="en-US" dirty="0" err="1">
                <a:cs typeface="Calibri"/>
              </a:rPr>
              <a:t>powerpoint</a:t>
            </a:r>
            <a:r>
              <a:rPr lang="en-US" dirty="0">
                <a:cs typeface="Calibri"/>
              </a:rPr>
              <a:t> style presentation from an existing notebook.</a:t>
            </a:r>
            <a:endParaRPr lang="en-US" dirty="0"/>
          </a:p>
        </p:txBody>
      </p:sp>
    </p:spTree>
    <p:extLst>
      <p:ext uri="{BB962C8B-B14F-4D97-AF65-F5344CB8AC3E}">
        <p14:creationId xmlns:p14="http://schemas.microsoft.com/office/powerpoint/2010/main" val="404478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Jupyter notebook </vt:lpstr>
      <vt:lpstr>Keyboard Shortcuts </vt:lpstr>
      <vt:lpstr>Select Multiple Cells: </vt:lpstr>
      <vt:lpstr>Easy links to documentation </vt:lpstr>
      <vt:lpstr>Plotting in notebooks </vt:lpstr>
      <vt:lpstr>IPython Magic Commands </vt:lpstr>
      <vt:lpstr>PowerPoint Presentation</vt:lpstr>
      <vt:lpstr>Types of Magic Commands</vt:lpstr>
      <vt:lpstr>Create a presentation from a Jupyter notebook.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81</cp:revision>
  <dcterms:created xsi:type="dcterms:W3CDTF">2013-07-15T20:26:40Z</dcterms:created>
  <dcterms:modified xsi:type="dcterms:W3CDTF">2019-04-19T04:07:01Z</dcterms:modified>
</cp:coreProperties>
</file>