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5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0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0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2C3A-6CD9-4904-BC36-6F381D306D7B}" type="datetimeFigureOut">
              <a:rPr lang="en-IN" smtClean="0"/>
              <a:t>08-07-2019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8F36-7A6A-4EC8-995F-7824154EA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4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stemming-and-lemmatization-1.html" TargetMode="External"/><Relationship Id="rId2" Type="http://schemas.openxmlformats.org/officeDocument/2006/relationships/hyperlink" Target="https://en.wikipedia.org/wiki/Infle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uristi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in.atomicobject.com/2014/06/24/gradient-descent-linear-regression/" TargetMode="External"/><Relationship Id="rId2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c-r.github.io/gbm_regression" TargetMode="External"/><Relationship Id="rId5" Type="http://schemas.openxmlformats.org/officeDocument/2006/relationships/hyperlink" Target="https://data-flair.training/blogs/gradient-boosting-algorithm/" TargetMode="External"/><Relationship Id="rId4" Type="http://schemas.openxmlformats.org/officeDocument/2006/relationships/hyperlink" Target="https://towardsdatascience.com/understanding-auc-roc-curve-68b2303cc9c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eature_extra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feature_extraction.text.CountVectoriz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xt_corpu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xt_corpu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17214/windows-10-what-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lec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hyperlink" Target="https://en.wikipedia.org/wiki/Text_corpu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practitioners-guide-to-natural-language-processing-part-i-processing-understanding-text-9f4abfd13e7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rithmia.com/algorithms/codeb34v3r/PorterStemmer?utm_source=blog&amp;utm_medium=post&amp;utm_campaign=nlp" TargetMode="External"/><Relationship Id="rId3" Type="http://schemas.openxmlformats.org/officeDocument/2006/relationships/hyperlink" Target="https://algorithmia.com/algorithms/deeplearning/Parsey" TargetMode="External"/><Relationship Id="rId7" Type="http://schemas.openxmlformats.org/officeDocument/2006/relationships/hyperlink" Target="https://algorithmia.com/algorithms/nlp/SentimentAnalysis?utm_source=blog&amp;utm_medium=post&amp;utm_campaign=nlp" TargetMode="External"/><Relationship Id="rId2" Type="http://schemas.openxmlformats.org/officeDocument/2006/relationships/hyperlink" Target="https://algorithmia.com/algorithms/nlp/Summarizer?utm_source=blog&amp;utm_medium=post&amp;utm_campaign=nl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ia.com/algorithms/StanfordNLP/NamedEntityRecognition?utm_source=blog&amp;utm_medium=post&amp;utm_campaign=nlp" TargetMode="External"/><Relationship Id="rId5" Type="http://schemas.openxmlformats.org/officeDocument/2006/relationships/hyperlink" Target="https://algorithmia.com/algorithms/nlp/AutoTag?utm_source=blog&amp;utm_medium=post&amp;utm_campaign=nlp" TargetMode="External"/><Relationship Id="rId4" Type="http://schemas.openxmlformats.org/officeDocument/2006/relationships/hyperlink" Target="https://research.googleblog.com/2016/05/announcing-syntaxnet-worlds-most.html" TargetMode="External"/><Relationship Id="rId9" Type="http://schemas.openxmlformats.org/officeDocument/2006/relationships/hyperlink" Target="https://algorithmia.com/algorithms/ApacheOpenNLP/Tokenizer?utm_source=blog&amp;utm_medium=post&amp;utm_campaign=nlp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rithmia.com/algorithms/nlp/SocialSentimentAnalysis" TargetMode="External"/><Relationship Id="rId3" Type="http://schemas.openxmlformats.org/officeDocument/2006/relationships/hyperlink" Target="https://algorithmia.com/algorithms/nlp/LDA" TargetMode="External"/><Relationship Id="rId7" Type="http://schemas.openxmlformats.org/officeDocument/2006/relationships/hyperlink" Target="https://algorithmia.com/algorithms/nlp/SentimentByTerm" TargetMode="External"/><Relationship Id="rId2" Type="http://schemas.openxmlformats.org/officeDocument/2006/relationships/hyperlink" Target="https://algorithmia.com/algorithms/nlp/Summari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ia.com/algorithms/nlp/SentimentAnalysis" TargetMode="External"/><Relationship Id="rId5" Type="http://schemas.openxmlformats.org/officeDocument/2006/relationships/hyperlink" Target="https://algorithmia.com/algorithms/tags/AutoTagURL" TargetMode="External"/><Relationship Id="rId4" Type="http://schemas.openxmlformats.org/officeDocument/2006/relationships/hyperlink" Target="https://algorithmia.com/algorithms/nlp/AutoTag" TargetMode="External"/><Relationship Id="rId9" Type="http://schemas.openxmlformats.org/officeDocument/2006/relationships/hyperlink" Target="https://blog.algorithmia.com/2016/04/natural-language-processing-algorithms-web-developers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lgorithmia.com/introduction-natural-language-processing-nlp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/01/ultimate-guide-to-understand-implement-natural-language-processing-codes-in-python/" TargetMode="External"/><Relationship Id="rId2" Type="http://schemas.openxmlformats.org/officeDocument/2006/relationships/hyperlink" Target="https://medium.com/@gon.esbuyo/get-started-with-nlp-part-i-d67ca26cc8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xt_corpu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NLP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8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9202" y="1690688"/>
            <a:ext cx="9438314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Let’s use the sentences from the previous step and see how we can apply word tokenization on them. We can use the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nltk.word_tokenize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function.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0605" y="36932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effectLst/>
                <a:latin typeface="Menlo"/>
              </a:rPr>
              <a:t>['Backgammon', 'is', 'one', 'of', 'the', 'oldest', 'known', 'board', 'games', '.']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effectLst/>
                <a:latin typeface="Menlo"/>
              </a:rPr>
              <a:t>['Its', 'history', 'can', 'be', 'traced', 'back', 'nearly', '5,000', 'years', 'to', '</a:t>
            </a:r>
            <a:r>
              <a:rPr lang="en-IN" b="0" i="0" dirty="0" err="1" smtClean="0">
                <a:effectLst/>
                <a:latin typeface="Menlo"/>
              </a:rPr>
              <a:t>archeological</a:t>
            </a:r>
            <a:r>
              <a:rPr lang="en-IN" b="0" i="0" dirty="0" smtClean="0">
                <a:effectLst/>
                <a:latin typeface="Menlo"/>
              </a:rPr>
              <a:t>', 'discoveries', 'in', 'the', 'Middle', 'East', '.']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effectLst/>
                <a:latin typeface="Menlo"/>
              </a:rPr>
              <a:t>['It', 'is', 'a', 'two', 'player', 'game', 'where', 'each', 'player', 'has', 'fifteen', 'checkers', 'which', 'move', 'between', 'twenty-four', 'points', 'according', 'to', 'the', 'roll', 'of', 'two', 'dice', '.']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79589" y="2825578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4529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Text Lemmatization and Stemming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199" y="1690688"/>
            <a:ext cx="1115377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For grammatical reasons, documents can contain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different forms of a word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such as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drive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drives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driving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Also, sometimes we have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related words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with a similar meaning, such as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national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nationality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goal of both 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stemming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and 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lemmatization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to 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reduce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2"/>
              </a:rPr>
              <a:t>inflectional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forms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and sometimes derivationally related forms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of a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word to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 </a:t>
            </a: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common base form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Source: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3"/>
              </a:rPr>
              <a:t>https://nlp.stanford.edu/IR-book/html/htmledition/stemming-and-lemmatization-1.html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Examples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lang="en-US" sz="2000" dirty="0"/>
          </a:p>
          <a:p>
            <a:pPr>
              <a:lnSpc>
                <a:spcPct val="100000"/>
              </a:lnSpc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38400" y="4285105"/>
            <a:ext cx="38100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am, are, is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=&gt;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be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dog, dogs, dog’s, dogs’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=&gt;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dog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7650" y="5940958"/>
            <a:ext cx="11249025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result of this mapping applied on a text will be something like that: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boy’s dogs are different sizes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=&gt;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the boy dog be differ size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Stemming and lemmatization are special cases of 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normalization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However, they are different from each other.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3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Stemming</a:t>
            </a:r>
            <a:r>
              <a:rPr lang="en-GB" i="1" dirty="0"/>
              <a:t> usually refers to a </a:t>
            </a:r>
            <a:r>
              <a:rPr lang="en-GB" b="1" i="1" dirty="0"/>
              <a:t>crude </a:t>
            </a:r>
            <a:r>
              <a:rPr lang="en-GB" b="1" i="1" dirty="0">
                <a:hlinkClick r:id="rId2"/>
              </a:rPr>
              <a:t>heuristic</a:t>
            </a:r>
            <a:r>
              <a:rPr lang="en-GB" b="1" i="1" dirty="0"/>
              <a:t> process</a:t>
            </a:r>
            <a:r>
              <a:rPr lang="en-GB" i="1" dirty="0"/>
              <a:t> that chops off the ends of words in the hope of achieving this goal correctly most of the time, and often includes the removal of derivational affixes.</a:t>
            </a:r>
          </a:p>
          <a:p>
            <a:r>
              <a:rPr lang="en-GB" b="1" i="1" dirty="0"/>
              <a:t>Lemmatization</a:t>
            </a:r>
            <a:r>
              <a:rPr lang="en-GB" i="1" dirty="0"/>
              <a:t> usually refers to </a:t>
            </a:r>
            <a:r>
              <a:rPr lang="en-GB" b="1" i="1" dirty="0"/>
              <a:t>doing things properly</a:t>
            </a:r>
            <a:r>
              <a:rPr lang="en-GB" i="1" dirty="0"/>
              <a:t> with the use of a </a:t>
            </a:r>
            <a:r>
              <a:rPr lang="en-GB" b="1" i="1" dirty="0"/>
              <a:t>vocabulary</a:t>
            </a:r>
            <a:r>
              <a:rPr lang="en-GB" i="1" dirty="0"/>
              <a:t> and </a:t>
            </a:r>
            <a:r>
              <a:rPr lang="en-GB" b="1" i="1" dirty="0"/>
              <a:t>morphological analysis</a:t>
            </a:r>
            <a:r>
              <a:rPr lang="en-GB" i="1" dirty="0"/>
              <a:t> of words, normally aiming to remove inflectional endings only and to return the base or dictionary form of a word, which is known as the </a:t>
            </a:r>
            <a:r>
              <a:rPr lang="en-GB" b="1" i="1" dirty="0"/>
              <a:t>lemma</a:t>
            </a:r>
            <a:r>
              <a:rPr lang="en-GB" i="1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2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difference is that a </a:t>
            </a:r>
            <a:r>
              <a:rPr lang="en-GB" b="1" dirty="0"/>
              <a:t>stemmer</a:t>
            </a:r>
            <a:r>
              <a:rPr lang="en-GB" dirty="0"/>
              <a:t> operates </a:t>
            </a:r>
            <a:r>
              <a:rPr lang="en-GB" b="1" dirty="0"/>
              <a:t>without knowledge of the context</a:t>
            </a:r>
            <a:r>
              <a:rPr lang="en-GB" dirty="0"/>
              <a:t>, and therefore cannot understand the difference between words which have different meaning depending on part of speech. But the stemmers also have some advantages, they are </a:t>
            </a:r>
            <a:r>
              <a:rPr lang="en-GB" b="1" dirty="0"/>
              <a:t>easier to implement</a:t>
            </a:r>
            <a:r>
              <a:rPr lang="en-GB" dirty="0"/>
              <a:t> and usually </a:t>
            </a:r>
            <a:r>
              <a:rPr lang="en-GB" b="1" dirty="0"/>
              <a:t>run faster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Also</a:t>
            </a:r>
            <a:r>
              <a:rPr lang="en-GB" dirty="0"/>
              <a:t>, the reduced “accuracy” may not matter for some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1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word “better” has “good” as its lemma. This link is missed by stemming, as it requires a dictionary look-up.</a:t>
            </a:r>
          </a:p>
          <a:p>
            <a:r>
              <a:rPr lang="en-GB" dirty="0"/>
              <a:t>The word “play” is the base form for the word “playing”, and hence this is matched in both stemming and lemmatization.</a:t>
            </a:r>
          </a:p>
          <a:p>
            <a:r>
              <a:rPr lang="en-GB" dirty="0"/>
              <a:t>The word “meeting” can be either the base form of a noun or a form of a verb (“to meet”) depending on the context; e.g., “in our last meeting” or “We are meeting again tomorrow”. Unlike stemming, lemmatization attempts to select the correct lemma depending on the context.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50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https://medium.com/@lachlanmiller_52885/machine-learning-week-1-cost-function-gradient-descent-and-univariate-linear-regression-8f5fe69815fd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https://spin.atomicobject.com/2014/06/24/gradient-descent-linear-regression/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https://towardsdatascience.com/understanding-auc-roc-curve-68b2303cc9c5</a:t>
            </a:r>
            <a:endParaRPr lang="en-IN" dirty="0" smtClean="0"/>
          </a:p>
          <a:p>
            <a:r>
              <a:rPr lang="en-IN" dirty="0" smtClean="0">
                <a:hlinkClick r:id="rId5"/>
              </a:rPr>
              <a:t>https://data-flair.training/blogs/gradient-boosting-algorithm/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http://uc-r.github.io/gbm_regression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35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we know what’s the difference, let’s see some examples using the NLTK tool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dirty="0"/>
              <a:t>Stemmer: seen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Lemmatizer</a:t>
            </a:r>
            <a:r>
              <a:rPr lang="en-IN" dirty="0"/>
              <a:t>: see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Stemmer: drove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Lemmatizer</a:t>
            </a:r>
            <a:r>
              <a:rPr lang="en-IN" dirty="0"/>
              <a:t>: drive</a:t>
            </a:r>
          </a:p>
        </p:txBody>
      </p:sp>
    </p:spTree>
    <p:extLst>
      <p:ext uri="{BB962C8B-B14F-4D97-AF65-F5344CB8AC3E}">
        <p14:creationId xmlns:p14="http://schemas.microsoft.com/office/powerpoint/2010/main" val="116884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Stop </a:t>
            </a:r>
            <a:r>
              <a:rPr lang="en-IN" b="1" dirty="0" smtClean="0"/>
              <a:t>words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Stop words are words which are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filtered 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before or after processing of text. When applying machine learning to text, these words can add a lot of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noise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That’s why we want to remove these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irrelevant 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Stop words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usually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refer to 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most common 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such as “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”, “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”, “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” in a language, but there is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 single universal 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stopwords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The list of the stop words can change depending on your application.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NLTK tool has a predefined list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stopwords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that refers to the most common words. If you use it for your first time, you need to download the stop words using this code: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nltk.download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(“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stopwords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”)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Once we complete the downloading, we can load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stopwords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package from the 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nltk.corpus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use it to load the stop words.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6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['</a:t>
            </a:r>
            <a:r>
              <a:rPr lang="en-IN" dirty="0" err="1"/>
              <a:t>i</a:t>
            </a:r>
            <a:r>
              <a:rPr lang="en-IN" dirty="0"/>
              <a:t>', 'me', 'my', 'myself', 'we', 'our', 'ours', 'ourselves', 'you', "you're", "you've", "you'll", "you'd", 'your', 'yours', 'yourself', 'yourselves', 'he', 'him', 'his', 'himself', 'she', "she's", 'her', 'hers', 'herself', 'it', "it's", 'its', 'itself', 'they', 'them', 'their', 'theirs', 'themselves', 'what', 'which', 'who', 'whom', 'this', 'that', "that'll", 'these', 'those', 'am', 'is', 'are', 'was', 'were', 'be', 'been', 'being', 'have', 'has', 'had', 'having', 'do', 'does', 'did', 'doing', 'a', 'an', 'the', 'and', 'but', 'if', 'or', 'because', 'as', 'until', 'while', 'of', 'at', 'by', 'for', 'with', 'about', 'against', 'between', 'into', 'through', 'during', 'before', 'after', 'above', 'below', 'to', 'from', 'up', 'down', 'in', 'out', 'on', 'off', 'over', 'under', 'again', 'further', 'then', 'once', 'here', 'there', 'when', 'where', 'why', 'how', 'all', 'any', 'both', 'each', 'few', 'more', 'most', 'other', 'some', 'such', 'no', 'nor', 'not', 'only', 'own', 'same', 'so', 'than', 'too', 'very', 's', 't', 'can', 'will', 'just', 'don', "don't", 'should', "should've", 'now', 'd', 'll', 'm', 'o', 're', 've', 'y', 'ain', '</a:t>
            </a:r>
            <a:r>
              <a:rPr lang="en-IN" dirty="0" err="1"/>
              <a:t>aren</a:t>
            </a:r>
            <a:r>
              <a:rPr lang="en-IN" dirty="0"/>
              <a:t>', "aren't", '</a:t>
            </a:r>
            <a:r>
              <a:rPr lang="en-IN" dirty="0" err="1"/>
              <a:t>couldn</a:t>
            </a:r>
            <a:r>
              <a:rPr lang="en-IN" dirty="0"/>
              <a:t>', "couldn't", '</a:t>
            </a:r>
            <a:r>
              <a:rPr lang="en-IN" dirty="0" err="1"/>
              <a:t>didn</a:t>
            </a:r>
            <a:r>
              <a:rPr lang="en-IN" dirty="0"/>
              <a:t>', "didn't", '</a:t>
            </a:r>
            <a:r>
              <a:rPr lang="en-IN" dirty="0" err="1"/>
              <a:t>doesn</a:t>
            </a:r>
            <a:r>
              <a:rPr lang="en-IN" dirty="0"/>
              <a:t>', "doesn't", '</a:t>
            </a:r>
            <a:r>
              <a:rPr lang="en-IN" dirty="0" err="1"/>
              <a:t>hadn</a:t>
            </a:r>
            <a:r>
              <a:rPr lang="en-IN" dirty="0"/>
              <a:t>', "hadn't", '</a:t>
            </a:r>
            <a:r>
              <a:rPr lang="en-IN" dirty="0" err="1"/>
              <a:t>hasn</a:t>
            </a:r>
            <a:r>
              <a:rPr lang="en-IN" dirty="0"/>
              <a:t>', "hasn't", 'haven', "haven't", '</a:t>
            </a:r>
            <a:r>
              <a:rPr lang="en-IN" dirty="0" err="1"/>
              <a:t>isn</a:t>
            </a:r>
            <a:r>
              <a:rPr lang="en-IN" dirty="0"/>
              <a:t>', "isn't", 'ma', '</a:t>
            </a:r>
            <a:r>
              <a:rPr lang="en-IN" dirty="0" err="1"/>
              <a:t>mightn</a:t>
            </a:r>
            <a:r>
              <a:rPr lang="en-IN" dirty="0"/>
              <a:t>', "mightn't", '</a:t>
            </a:r>
            <a:r>
              <a:rPr lang="en-IN" dirty="0" err="1"/>
              <a:t>mustn</a:t>
            </a:r>
            <a:r>
              <a:rPr lang="en-IN" dirty="0"/>
              <a:t>', "mustn't", '</a:t>
            </a:r>
            <a:r>
              <a:rPr lang="en-IN" dirty="0" err="1"/>
              <a:t>needn</a:t>
            </a:r>
            <a:r>
              <a:rPr lang="en-IN" dirty="0"/>
              <a:t>', "needn't", '</a:t>
            </a:r>
            <a:r>
              <a:rPr lang="en-IN" dirty="0" err="1"/>
              <a:t>shan</a:t>
            </a:r>
            <a:r>
              <a:rPr lang="en-IN" dirty="0"/>
              <a:t>', "shan't", '</a:t>
            </a:r>
            <a:r>
              <a:rPr lang="en-IN" dirty="0" err="1"/>
              <a:t>shouldn</a:t>
            </a:r>
            <a:r>
              <a:rPr lang="en-IN" dirty="0"/>
              <a:t>', "shouldn't", '</a:t>
            </a:r>
            <a:r>
              <a:rPr lang="en-IN" dirty="0" err="1"/>
              <a:t>wasn</a:t>
            </a:r>
            <a:r>
              <a:rPr lang="en-IN" dirty="0"/>
              <a:t>', "wasn't", '</a:t>
            </a:r>
            <a:r>
              <a:rPr lang="en-IN" dirty="0" err="1"/>
              <a:t>weren</a:t>
            </a:r>
            <a:r>
              <a:rPr lang="en-IN" dirty="0"/>
              <a:t>', "weren't", 'won', "won't", '</a:t>
            </a:r>
            <a:r>
              <a:rPr lang="en-IN" dirty="0" err="1"/>
              <a:t>wouldn</a:t>
            </a:r>
            <a:r>
              <a:rPr lang="en-IN" dirty="0"/>
              <a:t>', "wouldn't"]</a:t>
            </a:r>
          </a:p>
        </p:txBody>
      </p:sp>
    </p:spTree>
    <p:extLst>
      <p:ext uri="{BB962C8B-B14F-4D97-AF65-F5344CB8AC3E}">
        <p14:creationId xmlns:p14="http://schemas.microsoft.com/office/powerpoint/2010/main" val="181044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see how we can remove the stop words from a sentence</a:t>
            </a:r>
            <a:r>
              <a:rPr lang="en-GB" dirty="0" smtClean="0"/>
              <a:t>.</a:t>
            </a:r>
          </a:p>
          <a:p>
            <a:r>
              <a:rPr lang="en-IN" dirty="0"/>
              <a:t>Output:</a:t>
            </a:r>
            <a:endParaRPr lang="en-GB" dirty="0" smtClean="0"/>
          </a:p>
          <a:p>
            <a:r>
              <a:rPr lang="en-IN" dirty="0"/>
              <a:t>['Backgammon', 'one', 'oldest', 'known', 'board', 'games', '.']</a:t>
            </a:r>
          </a:p>
        </p:txBody>
      </p:sp>
    </p:spTree>
    <p:extLst>
      <p:ext uri="{BB962C8B-B14F-4D97-AF65-F5344CB8AC3E}">
        <p14:creationId xmlns:p14="http://schemas.microsoft.com/office/powerpoint/2010/main" val="9525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6692"/>
            <a:ext cx="10515600" cy="5460271"/>
          </a:xfrm>
        </p:spPr>
        <p:txBody>
          <a:bodyPr/>
          <a:lstStyle/>
          <a:p>
            <a:r>
              <a:rPr lang="en-GB" b="1" dirty="0"/>
              <a:t>What is NLP (Natural Language Processing)?</a:t>
            </a:r>
          </a:p>
          <a:p>
            <a:r>
              <a:rPr lang="en-GB" b="1" dirty="0"/>
              <a:t>NLP</a:t>
            </a:r>
            <a:r>
              <a:rPr lang="en-GB" dirty="0"/>
              <a:t> is a subfield of computer science and artificial intelligence concerned with interactions between computers and human (natural) languages.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used to apply </a:t>
            </a:r>
            <a:r>
              <a:rPr lang="en-GB" b="1" dirty="0"/>
              <a:t>machine learning</a:t>
            </a:r>
            <a:r>
              <a:rPr lang="en-GB" dirty="0"/>
              <a:t> algorithms to </a:t>
            </a:r>
            <a:r>
              <a:rPr lang="en-GB" b="1" dirty="0"/>
              <a:t>text</a:t>
            </a:r>
            <a:r>
              <a:rPr lang="en-GB" dirty="0"/>
              <a:t> and </a:t>
            </a:r>
            <a:r>
              <a:rPr lang="en-GB" b="1" dirty="0"/>
              <a:t>speech</a:t>
            </a:r>
            <a:r>
              <a:rPr lang="en-GB" dirty="0"/>
              <a:t>.</a:t>
            </a:r>
          </a:p>
          <a:p>
            <a:r>
              <a:rPr lang="en-GB" dirty="0"/>
              <a:t>For example, we can use NLP to create systems like </a:t>
            </a:r>
            <a:r>
              <a:rPr lang="en-GB" b="1" dirty="0"/>
              <a:t>speech recognition</a:t>
            </a:r>
            <a:r>
              <a:rPr lang="en-GB" dirty="0"/>
              <a:t>, </a:t>
            </a:r>
            <a:r>
              <a:rPr lang="en-GB" b="1" dirty="0"/>
              <a:t>document summarization</a:t>
            </a:r>
            <a:r>
              <a:rPr lang="en-GB" dirty="0"/>
              <a:t>, </a:t>
            </a:r>
            <a:r>
              <a:rPr lang="en-GB" b="1" dirty="0"/>
              <a:t>machine translation</a:t>
            </a:r>
            <a:r>
              <a:rPr lang="en-GB" dirty="0"/>
              <a:t>, </a:t>
            </a:r>
            <a:r>
              <a:rPr lang="en-GB" b="1" dirty="0"/>
              <a:t>spam detection</a:t>
            </a:r>
            <a:r>
              <a:rPr lang="en-GB" dirty="0"/>
              <a:t>, </a:t>
            </a:r>
            <a:r>
              <a:rPr lang="en-GB" b="1" dirty="0"/>
              <a:t>named entity recognition</a:t>
            </a:r>
            <a:r>
              <a:rPr lang="en-GB" dirty="0"/>
              <a:t>, </a:t>
            </a:r>
            <a:r>
              <a:rPr lang="en-GB" b="1" dirty="0"/>
              <a:t>question answering, autocomplete, predictive typing </a:t>
            </a:r>
            <a:r>
              <a:rPr lang="en-GB" dirty="0"/>
              <a:t>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10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Regex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regular expression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regex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 or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regexp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a sequence of characters that define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search pattern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Let’s see some basics.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any character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except newline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digit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whitespace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not word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not digit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\S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not whitespace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of a, b, or c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^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match a, b, or c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-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- match a character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between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 &amp; g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endParaRPr lang="en-IN" b="1" dirty="0" smtClean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6146" name="Picture 2" descr="https://miro.medium.com/max/526/1*l_EB11yQfbZsKLFr8Zcku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44488"/>
            <a:ext cx="50101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Bag-of-words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Machine learning algorithms cannot work with raw text directly, we need to convert the text into vectors of numbers. This is called </a:t>
            </a:r>
            <a:r>
              <a:rPr lang="en-GB" b="1" dirty="0">
                <a:hlinkClick r:id="rId2"/>
              </a:rPr>
              <a:t>feature extraction</a:t>
            </a:r>
            <a:r>
              <a:rPr lang="en-GB" dirty="0"/>
              <a:t>.</a:t>
            </a:r>
          </a:p>
          <a:p>
            <a:r>
              <a:rPr lang="en-GB" dirty="0"/>
              <a:t>The </a:t>
            </a:r>
            <a:r>
              <a:rPr lang="en-GB" b="1" dirty="0"/>
              <a:t>bag-of-words </a:t>
            </a:r>
            <a:r>
              <a:rPr lang="en-GB" dirty="0"/>
              <a:t>model is a </a:t>
            </a:r>
            <a:r>
              <a:rPr lang="en-GB" b="1" dirty="0"/>
              <a:t>popular</a:t>
            </a:r>
            <a:r>
              <a:rPr lang="en-GB" dirty="0"/>
              <a:t> and </a:t>
            </a:r>
            <a:r>
              <a:rPr lang="en-GB" b="1" dirty="0"/>
              <a:t>simple</a:t>
            </a:r>
            <a:r>
              <a:rPr lang="en-GB" dirty="0"/>
              <a:t> </a:t>
            </a:r>
            <a:r>
              <a:rPr lang="en-GB" b="1" dirty="0"/>
              <a:t>feature extraction technique </a:t>
            </a:r>
            <a:r>
              <a:rPr lang="en-GB" dirty="0"/>
              <a:t>used when we work with text. It describes the occurrence of each word within a document.</a:t>
            </a:r>
          </a:p>
          <a:p>
            <a:r>
              <a:rPr lang="en-GB" dirty="0"/>
              <a:t>To use this model, we need to:</a:t>
            </a:r>
          </a:p>
          <a:p>
            <a:r>
              <a:rPr lang="en-GB" dirty="0"/>
              <a:t>Design a </a:t>
            </a:r>
            <a:r>
              <a:rPr lang="en-GB" b="1" dirty="0"/>
              <a:t>vocabulary</a:t>
            </a:r>
            <a:r>
              <a:rPr lang="en-GB" dirty="0"/>
              <a:t> of known words (also called </a:t>
            </a:r>
            <a:r>
              <a:rPr lang="en-GB" b="1" dirty="0"/>
              <a:t>tokens</a:t>
            </a:r>
            <a:r>
              <a:rPr lang="en-GB" dirty="0"/>
              <a:t>)</a:t>
            </a:r>
          </a:p>
          <a:p>
            <a:r>
              <a:rPr lang="en-GB" dirty="0"/>
              <a:t>Choose a </a:t>
            </a:r>
            <a:r>
              <a:rPr lang="en-GB" b="1" dirty="0"/>
              <a:t>measure of the presence</a:t>
            </a:r>
            <a:r>
              <a:rPr lang="en-GB" dirty="0"/>
              <a:t> of known words</a:t>
            </a:r>
          </a:p>
          <a:p>
            <a:r>
              <a:rPr lang="en-GB" dirty="0"/>
              <a:t>Any information about </a:t>
            </a:r>
            <a:r>
              <a:rPr lang="en-GB" b="1" dirty="0"/>
              <a:t>the order</a:t>
            </a:r>
            <a:r>
              <a:rPr lang="en-GB" dirty="0"/>
              <a:t> or </a:t>
            </a:r>
            <a:r>
              <a:rPr lang="en-GB" b="1" dirty="0"/>
              <a:t>structure</a:t>
            </a:r>
            <a:r>
              <a:rPr lang="en-GB" dirty="0"/>
              <a:t> of words </a:t>
            </a:r>
            <a:r>
              <a:rPr lang="en-GB" b="1" dirty="0"/>
              <a:t>is discarded</a:t>
            </a:r>
            <a:r>
              <a:rPr lang="en-GB" dirty="0"/>
              <a:t>. That’s why it’s called a </a:t>
            </a:r>
            <a:r>
              <a:rPr lang="en-GB" b="1" dirty="0"/>
              <a:t>bag</a:t>
            </a:r>
            <a:r>
              <a:rPr lang="en-GB" dirty="0"/>
              <a:t> of words. This model is trying to understand whether a known word occurs in a document, but don’t know where is that word in the document.</a:t>
            </a:r>
          </a:p>
          <a:p>
            <a:r>
              <a:rPr lang="en-GB" dirty="0"/>
              <a:t>The intuition is that </a:t>
            </a:r>
            <a:r>
              <a:rPr lang="en-GB" b="1" dirty="0"/>
              <a:t>similar documents</a:t>
            </a:r>
            <a:r>
              <a:rPr lang="en-GB" dirty="0"/>
              <a:t> have </a:t>
            </a:r>
            <a:r>
              <a:rPr lang="en-GB" b="1" dirty="0"/>
              <a:t>similar contents</a:t>
            </a:r>
            <a:r>
              <a:rPr lang="en-GB" dirty="0"/>
              <a:t>. Also, from a content, we can learn something about the meaning of the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71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838325"/>
            <a:ext cx="10515600" cy="4351338"/>
          </a:xfrm>
        </p:spPr>
        <p:txBody>
          <a:bodyPr/>
          <a:lstStyle/>
          <a:p>
            <a:r>
              <a:rPr lang="en-GB" b="1" dirty="0"/>
              <a:t>Example</a:t>
            </a:r>
          </a:p>
          <a:p>
            <a:r>
              <a:rPr lang="en-GB" dirty="0"/>
              <a:t>Let’s see what are the steps to create a bag-of-words model. In this example, we’ll use only four sentences to see how this model works. In the real-world problems, you’ll work with much bigger amounts of data.</a:t>
            </a:r>
          </a:p>
          <a:p>
            <a:r>
              <a:rPr lang="en-GB" b="1" dirty="0"/>
              <a:t>1. Load the Data</a:t>
            </a:r>
            <a:endParaRPr lang="en-GB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4950" y="5114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Let’s say that this is our data and we want to load it as an array.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To achieve this we can simply read the file and split it by lines.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Output: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["I like this movie, it's funny.", 'I hate this movie.', 'This was awesome! I like it.', 'Nice one. I love it.']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https://miro.medium.com/max/256/1*JTi6Bnodv2sui50F96v7-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11525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8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</a:t>
            </a:r>
            <a:r>
              <a:rPr lang="en-IN" dirty="0"/>
              <a:t> </a:t>
            </a:r>
            <a:r>
              <a:rPr lang="en-IN" b="1" dirty="0"/>
              <a:t>Design the Vocabulary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get all the unique words from the four loaded sentences ignoring the case, punctuation, and one-character tokens. These words will be our vocabulary (known words).</a:t>
            </a:r>
          </a:p>
          <a:p>
            <a:r>
              <a:rPr lang="en-GB" dirty="0"/>
              <a:t>We can use the </a:t>
            </a:r>
            <a:r>
              <a:rPr lang="en-GB" b="1" dirty="0" err="1">
                <a:hlinkClick r:id="rId2"/>
              </a:rPr>
              <a:t>CountVectorizer</a:t>
            </a:r>
            <a:r>
              <a:rPr lang="en-GB" dirty="0"/>
              <a:t> class from the </a:t>
            </a:r>
            <a:r>
              <a:rPr lang="en-GB" dirty="0" err="1"/>
              <a:t>sklearn</a:t>
            </a:r>
            <a:r>
              <a:rPr lang="en-GB" dirty="0"/>
              <a:t> library to design our vocabulary. We’ll see how we can use it after reading the next step, too.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6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Create the Document Vectors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5325" y="1742957"/>
            <a:ext cx="8515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we need to score the words in each document.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task here is to convert each raw text into a vector of numbers.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After that, we can use these vectors as input for a machine learning model.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The simplest scoring method is to mark the presence of words with 1 for present and 0 for absence.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Now, let’s see how we can create a bag-of-words model using the mentioned above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CountVectorizer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class.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Output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https://miro.medium.com/max/453/1*f5e9vn4EZB8zNSLWO0dn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5550844"/>
            <a:ext cx="43148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7260" y="5212706"/>
            <a:ext cx="681148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Here are our sentences. Now we can see how the bag-of-words model works.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                       </a:t>
            </a:r>
          </a:p>
        </p:txBody>
      </p:sp>
      <p:pic>
        <p:nvPicPr>
          <p:cNvPr id="8199" name="Picture 7" descr="https://miro.medium.com/max/362/1*LtMJ1qSiIuEzZDqB-RQbj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50680"/>
            <a:ext cx="5154613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6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Additional Notes on the Bag of Words Model</a:t>
            </a:r>
            <a:br>
              <a:rPr lang="en-GB" b="1" dirty="0"/>
            </a:b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Another more complex way to create a vocabulary is to use </a:t>
            </a:r>
            <a:r>
              <a:rPr lang="en-GB" b="1" dirty="0"/>
              <a:t>grouped words</a:t>
            </a:r>
            <a:r>
              <a:rPr lang="en-GB" dirty="0" smtClean="0"/>
              <a:t>. This changes the </a:t>
            </a:r>
            <a:r>
              <a:rPr lang="en-GB" b="1" dirty="0"/>
              <a:t>scope</a:t>
            </a:r>
            <a:r>
              <a:rPr lang="en-GB" dirty="0" smtClean="0"/>
              <a:t> of the vocabulary and allows the bag-of-words model to get </a:t>
            </a:r>
            <a:r>
              <a:rPr lang="en-GB" b="1" dirty="0"/>
              <a:t>more details</a:t>
            </a:r>
            <a:r>
              <a:rPr lang="en-GB" dirty="0" smtClean="0"/>
              <a:t> about the document. This approach is called </a:t>
            </a:r>
            <a:r>
              <a:rPr lang="en-GB" b="1" dirty="0"/>
              <a:t>n-grams</a:t>
            </a:r>
            <a:r>
              <a:rPr lang="en-GB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 n-gram is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sequence of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 number of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items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(words, letter, numbers, digits, etc.). In the context of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2"/>
              </a:rPr>
              <a:t>text corpora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 n-grams typically refer to a sequence of words.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unigram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one word,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bigram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a sequence of two words,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trigram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is a sequence of three words etc. The “n” in the “n-gram” refers to the number of the grouped words. Only the n-grams that appear in the corpus are modeled, not all possible n-grams.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Example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Let’s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look at the all bigrams for the following sentence: 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The office building is open today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7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bigrams are:</a:t>
            </a:r>
          </a:p>
          <a:p>
            <a:r>
              <a:rPr lang="en-GB" dirty="0"/>
              <a:t>the office</a:t>
            </a:r>
          </a:p>
          <a:p>
            <a:r>
              <a:rPr lang="en-GB" dirty="0"/>
              <a:t>office building</a:t>
            </a:r>
          </a:p>
          <a:p>
            <a:r>
              <a:rPr lang="en-GB" dirty="0"/>
              <a:t>building is</a:t>
            </a:r>
          </a:p>
          <a:p>
            <a:r>
              <a:rPr lang="en-GB" dirty="0"/>
              <a:t>is open</a:t>
            </a:r>
          </a:p>
          <a:p>
            <a:r>
              <a:rPr lang="en-GB" dirty="0"/>
              <a:t>open today</a:t>
            </a:r>
          </a:p>
          <a:p>
            <a:r>
              <a:rPr lang="en-GB" dirty="0"/>
              <a:t>The </a:t>
            </a:r>
            <a:r>
              <a:rPr lang="en-GB" b="1" dirty="0"/>
              <a:t>bag-of-bigrams</a:t>
            </a:r>
            <a:r>
              <a:rPr lang="en-GB" dirty="0"/>
              <a:t> is more powerful than the bag-of-words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3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Scoring Words</a:t>
            </a:r>
            <a:br>
              <a:rPr lang="en-GB" b="1" dirty="0"/>
            </a:br>
            <a:r>
              <a:rPr lang="en-GB" dirty="0"/>
              <a:t>Once, we have created our vocabulary of known words, we need to score the occurrence of the words in our data. We saw one very simple approach - the binary approach (1 for presence, 0 for absence).</a:t>
            </a:r>
          </a:p>
          <a:p>
            <a:r>
              <a:rPr lang="en-GB" dirty="0"/>
              <a:t>Some additional scoring methods are:</a:t>
            </a:r>
          </a:p>
          <a:p>
            <a:r>
              <a:rPr lang="en-GB" b="1" dirty="0"/>
              <a:t>Counts</a:t>
            </a:r>
            <a:r>
              <a:rPr lang="en-GB" dirty="0"/>
              <a:t>. Count the number of times each word appears in a document.</a:t>
            </a:r>
          </a:p>
          <a:p>
            <a:r>
              <a:rPr lang="en-GB" b="1" dirty="0"/>
              <a:t>Frequencies</a:t>
            </a:r>
            <a:r>
              <a:rPr lang="en-GB" dirty="0"/>
              <a:t>. Calculate the frequency that each word appears in document out of all the words in the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727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TF-IDF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One problem with </a:t>
            </a:r>
            <a:r>
              <a:rPr lang="en-GB" b="1" dirty="0"/>
              <a:t>scoring word frequency</a:t>
            </a:r>
            <a:r>
              <a:rPr lang="en-GB" dirty="0"/>
              <a:t> is that the most frequent words in the document start to have the highest scores. These frequent words may not contain as much “</a:t>
            </a:r>
            <a:r>
              <a:rPr lang="en-GB" b="1" dirty="0"/>
              <a:t>informational gain</a:t>
            </a:r>
            <a:r>
              <a:rPr lang="en-GB" dirty="0"/>
              <a:t>” to the model compared with some rarer and domain-specific words. One approach to fix that problem is to </a:t>
            </a:r>
            <a:r>
              <a:rPr lang="en-GB" b="1" dirty="0"/>
              <a:t>penalize</a:t>
            </a:r>
            <a:r>
              <a:rPr lang="en-GB" dirty="0"/>
              <a:t> words that are </a:t>
            </a:r>
            <a:r>
              <a:rPr lang="en-GB" b="1" dirty="0"/>
              <a:t>frequent across all the documents</a:t>
            </a:r>
            <a:r>
              <a:rPr lang="en-GB" dirty="0"/>
              <a:t>. This approach is called TF-IDF.</a:t>
            </a:r>
          </a:p>
          <a:p>
            <a:r>
              <a:rPr lang="en-GB" dirty="0"/>
              <a:t>TF-IDF, short for </a:t>
            </a:r>
            <a:r>
              <a:rPr lang="en-GB" b="1" dirty="0"/>
              <a:t>term frequency-inverse document frequency</a:t>
            </a:r>
            <a:r>
              <a:rPr lang="en-GB" dirty="0"/>
              <a:t> is a </a:t>
            </a:r>
            <a:r>
              <a:rPr lang="en-GB" b="1" dirty="0"/>
              <a:t>statistical measure</a:t>
            </a:r>
            <a:r>
              <a:rPr lang="en-GB" dirty="0"/>
              <a:t> used to evaluate the importance of a word to a document in a collection or </a:t>
            </a:r>
            <a:r>
              <a:rPr lang="en-GB" dirty="0">
                <a:hlinkClick r:id="rId2"/>
              </a:rPr>
              <a:t>corpus</a:t>
            </a:r>
            <a:r>
              <a:rPr lang="en-GB" dirty="0"/>
              <a:t>.</a:t>
            </a:r>
          </a:p>
          <a:p>
            <a:r>
              <a:rPr lang="en-GB" dirty="0"/>
              <a:t>The TF-IDF scoring value increases proportionally to the number of times a word appears in the document, but it is offset by the number of documents in the corpus that contain the 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15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Let’s see the formula used to calculate a TF-IDF score for a given term </a:t>
            </a:r>
            <a:r>
              <a:rPr lang="en-GB" b="1" dirty="0" err="1"/>
              <a:t>x</a:t>
            </a:r>
            <a:r>
              <a:rPr lang="en-GB" dirty="0" err="1"/>
              <a:t>within</a:t>
            </a:r>
            <a:r>
              <a:rPr lang="en-GB" dirty="0"/>
              <a:t> a document </a:t>
            </a:r>
            <a:r>
              <a:rPr lang="en-GB" b="1" dirty="0"/>
              <a:t>y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10242" name="Picture 2" descr="https://miro.medium.com/max/700/1*V9ac4hLVyms79jl65Ym_B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96394"/>
            <a:ext cx="6667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8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 smtClean="0"/>
              <a:t>Cortana</a:t>
            </a:r>
            <a:endParaRPr lang="en-IN" b="1" dirty="0" smtClean="0"/>
          </a:p>
          <a:p>
            <a:r>
              <a:rPr lang="en-GB" dirty="0"/>
              <a:t>The Microsoft OS has a virtual assistant called </a:t>
            </a:r>
            <a:r>
              <a:rPr lang="en-GB" b="1" dirty="0" err="1">
                <a:hlinkClick r:id="rId2"/>
              </a:rPr>
              <a:t>Cortana</a:t>
            </a:r>
            <a:r>
              <a:rPr lang="en-GB" dirty="0"/>
              <a:t> that can recognize a </a:t>
            </a:r>
            <a:r>
              <a:rPr lang="en-GB" b="1" dirty="0"/>
              <a:t>natural voice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use it to set up reminders, open apps, send emails, play games, track flights and packages, check the weather and so on</a:t>
            </a:r>
            <a:r>
              <a:rPr lang="en-GB" dirty="0" smtClean="0"/>
              <a:t>.</a:t>
            </a:r>
          </a:p>
          <a:p>
            <a:r>
              <a:rPr lang="en-IN" b="1" dirty="0" err="1" smtClean="0"/>
              <a:t>Siri</a:t>
            </a:r>
            <a:endParaRPr lang="en-IN" b="1" dirty="0" smtClean="0"/>
          </a:p>
          <a:p>
            <a:r>
              <a:rPr lang="en-GB" dirty="0" err="1"/>
              <a:t>Siri</a:t>
            </a:r>
            <a:r>
              <a:rPr lang="en-GB" dirty="0"/>
              <a:t> is a virtual assistant of the Apple Inc.’s </a:t>
            </a:r>
            <a:r>
              <a:rPr lang="en-GB" dirty="0" err="1"/>
              <a:t>iOS</a:t>
            </a:r>
            <a:r>
              <a:rPr lang="en-GB" dirty="0"/>
              <a:t>, </a:t>
            </a:r>
            <a:r>
              <a:rPr lang="en-GB" dirty="0" err="1"/>
              <a:t>watchOS</a:t>
            </a:r>
            <a:r>
              <a:rPr lang="en-GB" dirty="0"/>
              <a:t>, </a:t>
            </a:r>
            <a:r>
              <a:rPr lang="en-GB" dirty="0" err="1"/>
              <a:t>macOS</a:t>
            </a:r>
            <a:r>
              <a:rPr lang="en-GB" dirty="0"/>
              <a:t>, </a:t>
            </a:r>
            <a:r>
              <a:rPr lang="en-GB" dirty="0" err="1"/>
              <a:t>HomePod</a:t>
            </a:r>
            <a:r>
              <a:rPr lang="en-GB" dirty="0"/>
              <a:t>, and </a:t>
            </a:r>
            <a:r>
              <a:rPr lang="en-GB" dirty="0" err="1"/>
              <a:t>tvOS</a:t>
            </a:r>
            <a:r>
              <a:rPr lang="en-GB" dirty="0"/>
              <a:t> operating systems. Again, you can do a lot of things with </a:t>
            </a:r>
            <a:r>
              <a:rPr lang="en-GB" b="1" dirty="0"/>
              <a:t>voice</a:t>
            </a:r>
            <a:r>
              <a:rPr lang="en-GB" dirty="0"/>
              <a:t> </a:t>
            </a:r>
            <a:r>
              <a:rPr lang="en-GB" b="1" dirty="0"/>
              <a:t>commands</a:t>
            </a:r>
            <a:r>
              <a:rPr lang="en-GB" dirty="0"/>
              <a:t>: start a call, text someone, send an email, set a timer, take a picture, open an app, set an alarm, use navigation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289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33850" y="1398407"/>
            <a:ext cx="2694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 Frequency Formula </a:t>
            </a:r>
          </a:p>
        </p:txBody>
      </p:sp>
      <p:pic>
        <p:nvPicPr>
          <p:cNvPr id="11274" name="Picture 10" descr="https://miro.medium.com/max/463/1*V3qfsHl0t-bV5kA0mlns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1911734"/>
            <a:ext cx="44100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324" y="484972"/>
            <a:ext cx="1023937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Term Frequency (TF)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 a scoring of the frequency of the word in the current document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47725" y="3105835"/>
            <a:ext cx="9915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i="0" dirty="0" smtClean="0">
                <a:effectLst/>
                <a:latin typeface="medium-content-serif-font"/>
              </a:rPr>
              <a:t>Inverse Term Frequency (ITF)</a:t>
            </a:r>
            <a:r>
              <a:rPr lang="en-GB" b="0" i="0" dirty="0" smtClean="0">
                <a:effectLst/>
                <a:latin typeface="medium-content-serif-font"/>
              </a:rPr>
              <a:t>: a scoring of how rare the word is across documents.</a:t>
            </a:r>
            <a:endParaRPr lang="en-GB" b="0" i="0" dirty="0">
              <a:effectLst/>
              <a:latin typeface="medium-content-serif-font"/>
            </a:endParaRPr>
          </a:p>
        </p:txBody>
      </p:sp>
      <p:pic>
        <p:nvPicPr>
          <p:cNvPr id="11276" name="Picture 12" descr="https://miro.medium.com/max/445/1*wvPGL02y36QL7-tdG1BT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893588"/>
            <a:ext cx="423862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39879" y="3475167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medium-content-sans-serif-font"/>
              </a:rPr>
              <a:t>Inverse Document Frequency Formula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42975" y="4638586"/>
            <a:ext cx="10372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 smtClean="0">
                <a:effectLst/>
                <a:latin typeface="medium-content-serif-font"/>
              </a:rPr>
              <a:t>Finally, we can use the previous formulas to calculate the </a:t>
            </a:r>
            <a:r>
              <a:rPr lang="en-GB" b="1" i="0" dirty="0" smtClean="0">
                <a:effectLst/>
                <a:latin typeface="medium-content-serif-font"/>
              </a:rPr>
              <a:t>TF-IDF </a:t>
            </a:r>
            <a:r>
              <a:rPr lang="en-GB" b="1" i="0" dirty="0" err="1" smtClean="0">
                <a:effectLst/>
                <a:latin typeface="medium-content-serif-font"/>
              </a:rPr>
              <a:t>score</a:t>
            </a:r>
            <a:r>
              <a:rPr lang="en-GB" b="0" i="0" dirty="0" err="1" smtClean="0">
                <a:effectLst/>
                <a:latin typeface="medium-content-serif-font"/>
              </a:rPr>
              <a:t>for</a:t>
            </a:r>
            <a:r>
              <a:rPr lang="en-GB" b="0" i="0" dirty="0" smtClean="0">
                <a:effectLst/>
                <a:latin typeface="medium-content-serif-font"/>
              </a:rPr>
              <a:t> a given term like this:</a:t>
            </a:r>
          </a:p>
          <a:p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IN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14850" y="55619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Formula </a:t>
            </a:r>
          </a:p>
        </p:txBody>
      </p:sp>
      <p:pic>
        <p:nvPicPr>
          <p:cNvPr id="21" name="Picture 13" descr="https://miro.medium.com/max/294/1*D2UA6xj9KqcH6amzVj5Y5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4" y="5941892"/>
            <a:ext cx="28003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57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p:pic>
        <p:nvPicPr>
          <p:cNvPr id="12289" name="Picture 1" descr="https://miro.medium.com/max/700/1*dPXb0hL5GluQCf9jMY1Y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779961"/>
            <a:ext cx="666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9133" y="3117009"/>
            <a:ext cx="9893734" cy="25099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-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Again, I’ll add the sentences here for an easy comparison and better understanding of how this approach is working.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                       </a:t>
            </a:r>
            <a:endParaRPr kumimoji="0" lang="en-US" sz="2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https://miro.medium.com/max/362/1*LtMJ1qSiIuEzZDqB-RQbj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71975"/>
            <a:ext cx="3448050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25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you learn the basics of the NLP for text. More specifically you have learned the following concepts with additional details:</a:t>
            </a:r>
          </a:p>
          <a:p>
            <a:r>
              <a:rPr lang="en-GB" b="1" dirty="0"/>
              <a:t>NLP</a:t>
            </a:r>
            <a:r>
              <a:rPr lang="en-GB" dirty="0"/>
              <a:t> is used to apply </a:t>
            </a:r>
            <a:r>
              <a:rPr lang="en-GB" b="1" dirty="0"/>
              <a:t>machine learning algorithms</a:t>
            </a:r>
            <a:r>
              <a:rPr lang="en-GB" dirty="0"/>
              <a:t> to </a:t>
            </a:r>
            <a:r>
              <a:rPr lang="en-GB" b="1" dirty="0"/>
              <a:t>text</a:t>
            </a:r>
            <a:r>
              <a:rPr lang="en-GB" dirty="0"/>
              <a:t> and </a:t>
            </a:r>
            <a:r>
              <a:rPr lang="en-GB" b="1" dirty="0"/>
              <a:t>speech</a:t>
            </a:r>
            <a:r>
              <a:rPr lang="en-GB" dirty="0"/>
              <a:t>.</a:t>
            </a:r>
          </a:p>
          <a:p>
            <a:r>
              <a:rPr lang="en-GB" dirty="0"/>
              <a:t>NLTK (</a:t>
            </a:r>
            <a:r>
              <a:rPr lang="en-GB" b="1" dirty="0"/>
              <a:t>Natural Language Toolkit</a:t>
            </a:r>
            <a:r>
              <a:rPr lang="en-GB" dirty="0"/>
              <a:t>) is a </a:t>
            </a:r>
            <a:r>
              <a:rPr lang="en-GB" b="1" dirty="0"/>
              <a:t>leading platform</a:t>
            </a:r>
            <a:r>
              <a:rPr lang="en-GB" dirty="0"/>
              <a:t> for building Python programs to work with</a:t>
            </a:r>
            <a:r>
              <a:rPr lang="en-GB" b="1" dirty="0"/>
              <a:t> human language data</a:t>
            </a:r>
            <a:endParaRPr lang="en-GB" dirty="0"/>
          </a:p>
          <a:p>
            <a:r>
              <a:rPr lang="en-GB" b="1" dirty="0"/>
              <a:t>Sentence tokenization</a:t>
            </a:r>
            <a:r>
              <a:rPr lang="en-GB" dirty="0"/>
              <a:t> is the problem of </a:t>
            </a:r>
            <a:r>
              <a:rPr lang="en-GB" b="1" dirty="0"/>
              <a:t>dividing a string</a:t>
            </a:r>
            <a:r>
              <a:rPr lang="en-GB" dirty="0"/>
              <a:t> of written language </a:t>
            </a:r>
            <a:r>
              <a:rPr lang="en-GB" b="1" dirty="0"/>
              <a:t>into</a:t>
            </a:r>
            <a:r>
              <a:rPr lang="en-GB" dirty="0"/>
              <a:t> its component </a:t>
            </a:r>
            <a:r>
              <a:rPr lang="en-GB" b="1" dirty="0"/>
              <a:t>sentences</a:t>
            </a:r>
            <a:endParaRPr lang="en-GB" dirty="0"/>
          </a:p>
          <a:p>
            <a:r>
              <a:rPr lang="en-GB" b="1" dirty="0"/>
              <a:t>Word tokenization</a:t>
            </a:r>
            <a:r>
              <a:rPr lang="en-GB" dirty="0"/>
              <a:t> is the problem of </a:t>
            </a:r>
            <a:r>
              <a:rPr lang="en-GB" b="1" dirty="0"/>
              <a:t>dividing a string</a:t>
            </a:r>
            <a:r>
              <a:rPr lang="en-GB" dirty="0"/>
              <a:t> of written language </a:t>
            </a:r>
            <a:r>
              <a:rPr lang="en-GB" b="1" dirty="0"/>
              <a:t>into</a:t>
            </a:r>
            <a:r>
              <a:rPr lang="en-GB" dirty="0"/>
              <a:t> its component </a:t>
            </a:r>
            <a:r>
              <a:rPr lang="en-GB" b="1" dirty="0"/>
              <a:t>words</a:t>
            </a:r>
            <a:endParaRPr lang="en-GB" dirty="0"/>
          </a:p>
          <a:p>
            <a:r>
              <a:rPr lang="en-GB" dirty="0"/>
              <a:t>The goal of both </a:t>
            </a:r>
            <a:r>
              <a:rPr lang="en-GB" b="1" dirty="0"/>
              <a:t>stemming</a:t>
            </a:r>
            <a:r>
              <a:rPr lang="en-GB" dirty="0"/>
              <a:t> and </a:t>
            </a:r>
            <a:r>
              <a:rPr lang="en-GB" b="1" dirty="0"/>
              <a:t>lemmatization</a:t>
            </a:r>
            <a:r>
              <a:rPr lang="en-GB" dirty="0"/>
              <a:t> is to </a:t>
            </a:r>
            <a:r>
              <a:rPr lang="en-GB" b="1" dirty="0" err="1"/>
              <a:t>reduce</a:t>
            </a:r>
            <a:r>
              <a:rPr lang="en-GB" b="1" dirty="0" err="1">
                <a:hlinkClick r:id="rId3"/>
              </a:rPr>
              <a:t>inflectional</a:t>
            </a:r>
            <a:r>
              <a:rPr lang="en-GB" b="1" dirty="0"/>
              <a:t> forms</a:t>
            </a:r>
            <a:r>
              <a:rPr lang="en-GB" dirty="0"/>
              <a:t> and sometimes derivationally related forms</a:t>
            </a:r>
            <a:r>
              <a:rPr lang="en-GB" b="1" dirty="0"/>
              <a:t> </a:t>
            </a:r>
            <a:r>
              <a:rPr lang="en-GB" dirty="0"/>
              <a:t>of </a:t>
            </a:r>
            <a:r>
              <a:rPr lang="en-GB" dirty="0" err="1"/>
              <a:t>a</a:t>
            </a:r>
            <a:r>
              <a:rPr lang="en-GB" b="1" dirty="0" err="1"/>
              <a:t>word</a:t>
            </a:r>
            <a:r>
              <a:rPr lang="en-GB" b="1" dirty="0"/>
              <a:t> to</a:t>
            </a:r>
            <a:r>
              <a:rPr lang="en-GB" dirty="0"/>
              <a:t> a </a:t>
            </a:r>
            <a:r>
              <a:rPr lang="en-GB" b="1" dirty="0"/>
              <a:t>common base form</a:t>
            </a:r>
            <a:r>
              <a:rPr lang="en-GB" dirty="0"/>
              <a:t>.</a:t>
            </a:r>
          </a:p>
          <a:p>
            <a:r>
              <a:rPr lang="en-GB" b="1" dirty="0"/>
              <a:t>Stop words</a:t>
            </a:r>
            <a:r>
              <a:rPr lang="en-GB" dirty="0"/>
              <a:t> are words which are filtered out before or after processing of text. They </a:t>
            </a:r>
            <a:r>
              <a:rPr lang="en-GB" b="1" dirty="0"/>
              <a:t>usually</a:t>
            </a:r>
            <a:r>
              <a:rPr lang="en-GB" dirty="0"/>
              <a:t> refer to the </a:t>
            </a:r>
            <a:r>
              <a:rPr lang="en-GB" b="1" dirty="0"/>
              <a:t>most common words</a:t>
            </a:r>
            <a:r>
              <a:rPr lang="en-GB" dirty="0"/>
              <a:t> in a language.</a:t>
            </a:r>
          </a:p>
          <a:p>
            <a:r>
              <a:rPr lang="en-GB" dirty="0"/>
              <a:t>A </a:t>
            </a:r>
            <a:r>
              <a:rPr lang="en-GB" b="1" dirty="0"/>
              <a:t>regular expression is</a:t>
            </a:r>
            <a:r>
              <a:rPr lang="en-GB" dirty="0"/>
              <a:t> a sequence of characters that define a </a:t>
            </a:r>
            <a:r>
              <a:rPr lang="en-GB" b="1" dirty="0"/>
              <a:t>search pattern</a:t>
            </a:r>
            <a:r>
              <a:rPr lang="en-GB" dirty="0"/>
              <a:t>.</a:t>
            </a:r>
          </a:p>
          <a:p>
            <a:r>
              <a:rPr lang="en-GB" dirty="0"/>
              <a:t>The </a:t>
            </a:r>
            <a:r>
              <a:rPr lang="en-GB" b="1" dirty="0"/>
              <a:t>bag-of-words </a:t>
            </a:r>
            <a:r>
              <a:rPr lang="en-GB" dirty="0"/>
              <a:t>model is a </a:t>
            </a:r>
            <a:r>
              <a:rPr lang="en-GB" b="1" dirty="0"/>
              <a:t>popular</a:t>
            </a:r>
            <a:r>
              <a:rPr lang="en-GB" dirty="0"/>
              <a:t> and </a:t>
            </a:r>
            <a:r>
              <a:rPr lang="en-GB" b="1" dirty="0"/>
              <a:t>simple</a:t>
            </a:r>
            <a:r>
              <a:rPr lang="en-GB" dirty="0"/>
              <a:t> </a:t>
            </a:r>
            <a:r>
              <a:rPr lang="en-GB" b="1" dirty="0"/>
              <a:t>feature extraction technique </a:t>
            </a:r>
            <a:r>
              <a:rPr lang="en-GB" dirty="0"/>
              <a:t>used when we work with text. It describes the occurrence of each word within a document.</a:t>
            </a:r>
          </a:p>
          <a:p>
            <a:r>
              <a:rPr lang="en-GB" b="1" dirty="0"/>
              <a:t>TF-IDF</a:t>
            </a:r>
            <a:r>
              <a:rPr lang="en-GB" dirty="0"/>
              <a:t> is a </a:t>
            </a:r>
            <a:r>
              <a:rPr lang="en-GB" b="1" dirty="0"/>
              <a:t>statistical measure</a:t>
            </a:r>
            <a:r>
              <a:rPr lang="en-GB" dirty="0"/>
              <a:t> used to </a:t>
            </a:r>
            <a:r>
              <a:rPr lang="en-GB" b="1" dirty="0"/>
              <a:t>evaluate the importance</a:t>
            </a:r>
            <a:r>
              <a:rPr lang="en-GB" dirty="0"/>
              <a:t> </a:t>
            </a:r>
            <a:r>
              <a:rPr lang="en-GB" b="1" dirty="0"/>
              <a:t>of</a:t>
            </a:r>
            <a:r>
              <a:rPr lang="en-GB" dirty="0"/>
              <a:t> a </a:t>
            </a:r>
            <a:r>
              <a:rPr lang="en-GB" b="1" dirty="0"/>
              <a:t>word </a:t>
            </a:r>
            <a:r>
              <a:rPr lang="en-GB" dirty="0"/>
              <a:t>to a document in a collection or </a:t>
            </a:r>
            <a:r>
              <a:rPr lang="en-GB" dirty="0">
                <a:hlinkClick r:id="rId4"/>
              </a:rPr>
              <a:t>corpus</a:t>
            </a:r>
            <a:r>
              <a:rPr lang="en-GB" dirty="0"/>
              <a:t>.</a:t>
            </a:r>
          </a:p>
          <a:p>
            <a:r>
              <a:rPr lang="en-GB" dirty="0"/>
              <a:t>Awesome! Now we know the basics of how to extract features from a text. Then, we can use these features as an input for machine learning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396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https://towardsdatascience.com/a-practitioners-guide-to-natural-language-processing-part-i-processing-understanding-text-9f4abfd13e72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3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Summarize blocks of text</a:t>
            </a:r>
            <a:r>
              <a:rPr lang="en-GB" dirty="0"/>
              <a:t> using </a:t>
            </a:r>
            <a:r>
              <a:rPr lang="en-GB" dirty="0">
                <a:hlinkClick r:id="rId2"/>
              </a:rPr>
              <a:t>Summarizer</a:t>
            </a:r>
            <a:r>
              <a:rPr lang="en-GB" dirty="0"/>
              <a:t> to extract the most important and central ideas while ignoring irrelevant information.</a:t>
            </a:r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Create a</a:t>
            </a:r>
            <a:r>
              <a:rPr lang="en-GB" b="1" dirty="0"/>
              <a:t> chat bot</a:t>
            </a:r>
            <a:r>
              <a:rPr lang="en-GB" dirty="0"/>
              <a:t> using </a:t>
            </a:r>
            <a:r>
              <a:rPr lang="en-GB" dirty="0" err="1">
                <a:hlinkClick r:id="rId3"/>
              </a:rPr>
              <a:t>Parsey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McParseface</a:t>
            </a:r>
            <a:r>
              <a:rPr lang="en-GB" dirty="0"/>
              <a:t>, a language parsing deep learning model made by </a:t>
            </a:r>
            <a:r>
              <a:rPr lang="en-GB" dirty="0">
                <a:hlinkClick r:id="rId4"/>
              </a:rPr>
              <a:t>Google that uses Point-of-Speech tagging</a:t>
            </a:r>
            <a:r>
              <a:rPr lang="en-GB" dirty="0"/>
              <a:t>.</a:t>
            </a:r>
          </a:p>
          <a:p>
            <a:r>
              <a:rPr lang="en-GB" b="1" dirty="0"/>
              <a:t>Automatically generate keyword tags</a:t>
            </a:r>
            <a:r>
              <a:rPr lang="en-GB" dirty="0"/>
              <a:t> from content using </a:t>
            </a:r>
            <a:r>
              <a:rPr lang="en-GB" dirty="0" err="1">
                <a:hlinkClick r:id="rId5"/>
              </a:rPr>
              <a:t>AutoTag</a:t>
            </a:r>
            <a:r>
              <a:rPr lang="en-GB" dirty="0"/>
              <a:t>, which leverages LDA, a technique that discovers topics contained within a body of text.</a:t>
            </a:r>
          </a:p>
          <a:p>
            <a:r>
              <a:rPr lang="en-GB" b="1" dirty="0"/>
              <a:t>Identify the type of entity extracted</a:t>
            </a:r>
            <a:r>
              <a:rPr lang="en-GB" dirty="0"/>
              <a:t>, such as it being a person, place, or organization using </a:t>
            </a:r>
            <a:r>
              <a:rPr lang="en-GB" dirty="0">
                <a:hlinkClick r:id="rId6"/>
              </a:rPr>
              <a:t>Named Entity Recognition</a:t>
            </a:r>
            <a:r>
              <a:rPr lang="en-GB" dirty="0"/>
              <a:t>.</a:t>
            </a:r>
          </a:p>
          <a:p>
            <a:r>
              <a:rPr lang="en-GB" dirty="0"/>
              <a:t>Use </a:t>
            </a:r>
            <a:r>
              <a:rPr lang="en-GB" dirty="0">
                <a:hlinkClick r:id="rId7"/>
              </a:rPr>
              <a:t>Sentiment Analysis</a:t>
            </a:r>
            <a:r>
              <a:rPr lang="en-GB" dirty="0"/>
              <a:t> to </a:t>
            </a:r>
            <a:r>
              <a:rPr lang="en-GB" b="1" dirty="0"/>
              <a:t>identify the sentiment of a string of text</a:t>
            </a:r>
            <a:r>
              <a:rPr lang="en-GB" dirty="0"/>
              <a:t>, from very negative to neutral to very positive.</a:t>
            </a:r>
          </a:p>
          <a:p>
            <a:r>
              <a:rPr lang="en-GB" b="1" dirty="0"/>
              <a:t>Reduce words to their root</a:t>
            </a:r>
            <a:r>
              <a:rPr lang="en-GB" dirty="0"/>
              <a:t>, or stem, using </a:t>
            </a:r>
            <a:r>
              <a:rPr lang="en-GB" dirty="0" err="1">
                <a:hlinkClick r:id="rId8"/>
              </a:rPr>
              <a:t>PorterStemmer</a:t>
            </a:r>
            <a:r>
              <a:rPr lang="en-GB" dirty="0"/>
              <a:t>, or </a:t>
            </a:r>
            <a:r>
              <a:rPr lang="en-GB" b="1" dirty="0"/>
              <a:t>break up text into tokens</a:t>
            </a:r>
            <a:r>
              <a:rPr lang="en-GB" dirty="0"/>
              <a:t> using </a:t>
            </a:r>
            <a:r>
              <a:rPr lang="en-GB" dirty="0" err="1">
                <a:hlinkClick r:id="rId9"/>
              </a:rPr>
              <a:t>Tokenizer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046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NLP Examples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Use </a:t>
            </a:r>
            <a:r>
              <a:rPr lang="en-GB" b="1" dirty="0">
                <a:hlinkClick r:id="rId2"/>
              </a:rPr>
              <a:t>Summarizer</a:t>
            </a:r>
            <a:r>
              <a:rPr lang="en-GB" dirty="0"/>
              <a:t> to automatically summarize a block of text, exacting topic sentences, and ignoring the rest.</a:t>
            </a:r>
          </a:p>
          <a:p>
            <a:r>
              <a:rPr lang="en-GB" dirty="0"/>
              <a:t>Generate keyword topic tags from a document using </a:t>
            </a:r>
            <a:r>
              <a:rPr lang="en-GB" b="1" dirty="0">
                <a:hlinkClick r:id="rId3"/>
              </a:rPr>
              <a:t>LDA</a:t>
            </a:r>
            <a:r>
              <a:rPr lang="en-GB" dirty="0">
                <a:hlinkClick r:id="rId3"/>
              </a:rPr>
              <a:t> (Latent </a:t>
            </a:r>
            <a:r>
              <a:rPr lang="en-GB" dirty="0" err="1">
                <a:hlinkClick r:id="rId3"/>
              </a:rPr>
              <a:t>Dirichlet</a:t>
            </a:r>
            <a:r>
              <a:rPr lang="en-GB" dirty="0">
                <a:hlinkClick r:id="rId3"/>
              </a:rPr>
              <a:t> Allocation)</a:t>
            </a:r>
            <a:r>
              <a:rPr lang="en-GB" dirty="0"/>
              <a:t>, which determines the most relevant words from a document. This algorithm is at the heart of the </a:t>
            </a:r>
            <a:r>
              <a:rPr lang="en-GB" b="1" dirty="0">
                <a:hlinkClick r:id="rId4"/>
              </a:rPr>
              <a:t>Auto-Tag</a:t>
            </a:r>
            <a:r>
              <a:rPr lang="en-GB" dirty="0"/>
              <a:t> and </a:t>
            </a:r>
            <a:r>
              <a:rPr lang="en-GB" b="1" dirty="0">
                <a:hlinkClick r:id="rId5"/>
              </a:rPr>
              <a:t>Auto-Tag URL</a:t>
            </a:r>
            <a:r>
              <a:rPr lang="en-GB" dirty="0">
                <a:hlinkClick r:id="rId5"/>
              </a:rPr>
              <a:t> </a:t>
            </a:r>
            <a:r>
              <a:rPr lang="en-GB" dirty="0" err="1">
                <a:hlinkClick r:id="rId5"/>
              </a:rPr>
              <a:t>microservices</a:t>
            </a:r>
            <a:r>
              <a:rPr lang="en-GB" dirty="0"/>
              <a:t>.</a:t>
            </a:r>
          </a:p>
          <a:p>
            <a:r>
              <a:rPr lang="en-GB" b="1" dirty="0">
                <a:hlinkClick r:id="rId6"/>
              </a:rPr>
              <a:t>Sentiment Analysis</a:t>
            </a:r>
            <a:r>
              <a:rPr lang="en-GB" dirty="0"/>
              <a:t>, based on </a:t>
            </a:r>
            <a:r>
              <a:rPr lang="en-GB" dirty="0" err="1"/>
              <a:t>StanfordNLP</a:t>
            </a:r>
            <a:r>
              <a:rPr lang="en-GB" dirty="0"/>
              <a:t>, can be used to identify the feeling, opinion, or belief of a statement, from very negative, to neutral, to very positive. Often, developers with use an algorithm to </a:t>
            </a:r>
            <a:r>
              <a:rPr lang="en-GB" dirty="0">
                <a:hlinkClick r:id="rId7"/>
              </a:rPr>
              <a:t>identify the sentiment of a term</a:t>
            </a:r>
            <a:r>
              <a:rPr lang="en-GB" dirty="0"/>
              <a:t> in a sentence, or use </a:t>
            </a:r>
            <a:r>
              <a:rPr lang="en-GB" dirty="0">
                <a:hlinkClick r:id="rId8"/>
              </a:rPr>
              <a:t>sentiment analysis to </a:t>
            </a:r>
            <a:r>
              <a:rPr lang="en-GB" dirty="0" err="1">
                <a:hlinkClick r:id="rId8"/>
              </a:rPr>
              <a:t>analyze</a:t>
            </a:r>
            <a:r>
              <a:rPr lang="en-GB" dirty="0">
                <a:hlinkClick r:id="rId8"/>
              </a:rPr>
              <a:t> social media</a:t>
            </a:r>
            <a:r>
              <a:rPr lang="en-GB" dirty="0"/>
              <a:t>.</a:t>
            </a:r>
          </a:p>
          <a:p>
            <a:r>
              <a:rPr lang="en-GB" dirty="0">
                <a:hlinkClick r:id="rId9"/>
              </a:rPr>
              <a:t>NLP algorithms can be extremely helpful for web developers</a:t>
            </a:r>
            <a:r>
              <a:rPr lang="en-GB" dirty="0"/>
              <a:t>, providing them with the turnkey tools needed to create advanced applications, and prototypes.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30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 Natural Language Processing Use Cases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https://blog.algorithmia.com/introduction-natural-language-processing-nlp/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6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https://medium.com/@gon.esbuyo/get-started-with-nlp-part-i-d67ca26cc828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https://www.analyticsvidhya.com/blog/2017/01/ultimate-guide-to-understand-implement-natural-language-processing-codes-in-python/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Gmail</a:t>
            </a:r>
          </a:p>
          <a:p>
            <a:r>
              <a:rPr lang="en-GB" dirty="0"/>
              <a:t>The famous email service </a:t>
            </a:r>
            <a:r>
              <a:rPr lang="en-GB" b="1" dirty="0"/>
              <a:t>Gmail</a:t>
            </a:r>
            <a:r>
              <a:rPr lang="en-GB" dirty="0"/>
              <a:t> developed by Google is using </a:t>
            </a:r>
            <a:r>
              <a:rPr lang="en-GB" b="1" dirty="0"/>
              <a:t>spam detection</a:t>
            </a:r>
            <a:r>
              <a:rPr lang="en-GB" dirty="0"/>
              <a:t> to filter out some spam emails.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2" y="1102131"/>
            <a:ext cx="10515600" cy="4351338"/>
          </a:xfrm>
        </p:spPr>
        <p:txBody>
          <a:bodyPr>
            <a:normAutofit/>
          </a:bodyPr>
          <a:lstStyle/>
          <a:p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NLTK (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Natural Language Toolkit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) is a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leading platform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for</a:t>
            </a:r>
            <a:r>
              <a:rPr kumimoji="0" lang="en-US" sz="2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building Python programs to work with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human language data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It provides easy-to-use interfaces to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many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  <a:hlinkClick r:id="rId2"/>
              </a:rPr>
              <a:t>corpora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and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lexical resources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Also, it contains a suite of </a:t>
            </a:r>
            <a:r>
              <a:rPr kumimoji="0" lang="en-US" sz="2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text processing libraries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for classification, tokenization, stemming, tagging, parsing, and semantic reasoning. Best of all, NLTK is a free, open source, community-driven project.</a:t>
            </a:r>
            <a:endParaRPr lang="en-US" sz="2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We’ll use this toolkit to show some basics of the natural language processing field.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For the examples below, I’ll assume that we have imported the NLTK toolkit.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We can do this like this: 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import </a:t>
            </a:r>
            <a:r>
              <a:rPr kumimoji="0" lang="en-US" sz="2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nltk</a:t>
            </a: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b="1" dirty="0" smtClean="0"/>
          </a:p>
          <a:p>
            <a:endParaRPr lang="en-GB" b="1" dirty="0"/>
          </a:p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40962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211" y="241616"/>
            <a:ext cx="944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Introduction to the NLTK library for Python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28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Basics of NLP for Text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Sentence Tokenization</a:t>
            </a:r>
          </a:p>
          <a:p>
            <a:r>
              <a:rPr lang="en-GB" dirty="0"/>
              <a:t>Word Tokenization</a:t>
            </a:r>
          </a:p>
          <a:p>
            <a:r>
              <a:rPr lang="en-GB" dirty="0"/>
              <a:t>Text Lemmatization and Stemming</a:t>
            </a:r>
          </a:p>
          <a:p>
            <a:r>
              <a:rPr lang="en-GB" dirty="0"/>
              <a:t>Stop Words</a:t>
            </a:r>
          </a:p>
          <a:p>
            <a:r>
              <a:rPr lang="en-GB" dirty="0"/>
              <a:t>Regex</a:t>
            </a:r>
          </a:p>
          <a:p>
            <a:r>
              <a:rPr lang="en-GB" dirty="0"/>
              <a:t>Bag-of-Words</a:t>
            </a:r>
          </a:p>
          <a:p>
            <a:r>
              <a:rPr lang="en-GB" dirty="0"/>
              <a:t>TF-IDF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4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Sentence Tokenization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Sentence tokenization (also called </a:t>
            </a:r>
            <a:r>
              <a:rPr lang="en-GB" b="1" dirty="0"/>
              <a:t>sentence segmentation</a:t>
            </a:r>
            <a:r>
              <a:rPr lang="en-GB" dirty="0"/>
              <a:t>) is the problem of </a:t>
            </a:r>
            <a:r>
              <a:rPr lang="en-GB" b="1" dirty="0"/>
              <a:t>dividing a string</a:t>
            </a:r>
            <a:r>
              <a:rPr lang="en-GB" dirty="0"/>
              <a:t> of written language </a:t>
            </a:r>
            <a:r>
              <a:rPr lang="en-GB" b="1" dirty="0"/>
              <a:t>into</a:t>
            </a:r>
            <a:r>
              <a:rPr lang="en-GB" dirty="0"/>
              <a:t> its component </a:t>
            </a:r>
            <a:r>
              <a:rPr lang="en-GB" b="1" dirty="0"/>
              <a:t>sentences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idea here looks very simple.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English and some other languages, we can split apart the sentences whenever we see a punctuation mark.</a:t>
            </a:r>
          </a:p>
          <a:p>
            <a:r>
              <a:rPr lang="en-GB" dirty="0"/>
              <a:t>However, even in English, this problem is not trivial due to the use of full stop character for abbreviations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When processing plain text, tables of abbreviations that contain periods can help us to prevent incorrect assignment of </a:t>
            </a:r>
            <a:r>
              <a:rPr lang="en-GB" b="1" dirty="0"/>
              <a:t>sentence boundaries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many cases, we use libraries to do that job for us, so don’t worry too much for the details for now.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061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Let’s look a piece of text about a famous board game called backgammon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i="1" dirty="0"/>
              <a:t>Backgammon is one of the oldest known board games. Its history can be traced back nearly 5,000 years to </a:t>
            </a:r>
            <a:r>
              <a:rPr lang="en-GB" i="1" dirty="0" err="1"/>
              <a:t>archeological</a:t>
            </a:r>
            <a:r>
              <a:rPr lang="en-GB" i="1" dirty="0"/>
              <a:t> discoveries in the Middle East. It is a two player game where each player has fifteen checkers which move between twenty-four points according to the roll of two dice</a:t>
            </a:r>
            <a:r>
              <a:rPr lang="en-GB" i="1" dirty="0" smtClean="0"/>
              <a:t>.</a:t>
            </a:r>
          </a:p>
          <a:p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52631" y="3267417"/>
            <a:ext cx="71637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To apply a sentence tokenization with NLTK we can use the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nltk.sent_tokenize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function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1104" y="380176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b="0" i="0" dirty="0" smtClean="0">
                <a:effectLst/>
                <a:latin typeface="medium-content-serif-font"/>
              </a:rPr>
              <a:t>As an output, we get the 3 component sentences separately.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1576431" y="4659271"/>
            <a:ext cx="776890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 smtClean="0">
                <a:effectLst/>
                <a:latin typeface="Menlo"/>
              </a:rPr>
              <a:t>Backgammon is one of the oldest known board games.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0" i="0" dirty="0" smtClean="0">
                <a:effectLst/>
                <a:latin typeface="Menlo"/>
              </a:rPr>
              <a:t>Its history can be traced back nearly 5,000 years to </a:t>
            </a:r>
            <a:r>
              <a:rPr lang="en-GB" b="0" i="0" dirty="0" err="1" smtClean="0">
                <a:effectLst/>
                <a:latin typeface="Menlo"/>
              </a:rPr>
              <a:t>archeological</a:t>
            </a:r>
            <a:r>
              <a:rPr lang="en-GB" b="0" i="0" dirty="0" smtClean="0">
                <a:effectLst/>
                <a:latin typeface="Menlo"/>
              </a:rPr>
              <a:t> discoveries in the Middle East.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0" i="0" dirty="0" smtClean="0">
                <a:effectLst/>
                <a:latin typeface="Menlo"/>
              </a:rPr>
              <a:t>It is a two player game where each player has fifteen checkers which move between twenty-four points according to the roll of two dice.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23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Word Tokenization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Word tokenization (also called </a:t>
            </a:r>
            <a:r>
              <a:rPr lang="en-GB" b="1" dirty="0"/>
              <a:t>word segmentation</a:t>
            </a:r>
            <a:r>
              <a:rPr lang="en-GB" dirty="0"/>
              <a:t>) is the problem of </a:t>
            </a:r>
            <a:r>
              <a:rPr lang="en-GB" b="1" dirty="0"/>
              <a:t>dividing a string</a:t>
            </a:r>
            <a:r>
              <a:rPr lang="en-GB" dirty="0"/>
              <a:t> of written language </a:t>
            </a:r>
            <a:r>
              <a:rPr lang="en-GB" b="1" dirty="0"/>
              <a:t>into</a:t>
            </a:r>
            <a:r>
              <a:rPr lang="en-GB" dirty="0"/>
              <a:t> its component </a:t>
            </a:r>
            <a:r>
              <a:rPr lang="en-GB" b="1" dirty="0"/>
              <a:t>words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English and many other languages using some form of Latin alphabet, space is a good approximation of a word divider.</a:t>
            </a:r>
          </a:p>
          <a:p>
            <a:r>
              <a:rPr lang="en-GB" dirty="0"/>
              <a:t>However, we still can have problems if we only split by space to achieve the wanted results. </a:t>
            </a:r>
            <a:endParaRPr lang="en-GB" dirty="0" smtClean="0"/>
          </a:p>
          <a:p>
            <a:r>
              <a:rPr lang="en-GB" dirty="0" smtClean="0"/>
              <a:t>Some </a:t>
            </a:r>
            <a:r>
              <a:rPr lang="en-GB" dirty="0"/>
              <a:t>English compound nouns are variably written and sometimes they contain a space.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most cases, we use a library to achieve the wanted results, so again don’t worry too much for the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00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1307</Words>
  <Application>Microsoft Office PowerPoint</Application>
  <PresentationFormat>Widescreen</PresentationFormat>
  <Paragraphs>189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medium-content-sans-serif-font</vt:lpstr>
      <vt:lpstr>medium-content-serif-font</vt:lpstr>
      <vt:lpstr>Menlo</vt:lpstr>
      <vt:lpstr>Office Theme</vt:lpstr>
      <vt:lpstr>NLP</vt:lpstr>
      <vt:lpstr>PowerPoint Presentation</vt:lpstr>
      <vt:lpstr>PowerPoint Presentation</vt:lpstr>
      <vt:lpstr>PowerPoint Presentation</vt:lpstr>
      <vt:lpstr>PowerPoint Presentation</vt:lpstr>
      <vt:lpstr>The Basics of NLP for Text </vt:lpstr>
      <vt:lpstr>1. Sentence Tokenization </vt:lpstr>
      <vt:lpstr>Example:</vt:lpstr>
      <vt:lpstr>2. Word Tokenization </vt:lpstr>
      <vt:lpstr>Example:</vt:lpstr>
      <vt:lpstr>Text Lemmatization and Stemming </vt:lpstr>
      <vt:lpstr>PowerPoint Presentation</vt:lpstr>
      <vt:lpstr>PowerPoint Presentation</vt:lpstr>
      <vt:lpstr>Examples:</vt:lpstr>
      <vt:lpstr>PowerPoint Presentation</vt:lpstr>
      <vt:lpstr>PowerPoint Presentation</vt:lpstr>
      <vt:lpstr>PowerPoint Presentation</vt:lpstr>
      <vt:lpstr>Output:</vt:lpstr>
      <vt:lpstr>PowerPoint Presentation</vt:lpstr>
      <vt:lpstr>PowerPoint Presentation</vt:lpstr>
      <vt:lpstr>Bag-of-words </vt:lpstr>
      <vt:lpstr>PowerPoint Presentation</vt:lpstr>
      <vt:lpstr>2. Design the Vocabulary</vt:lpstr>
      <vt:lpstr>3. Create the Document Vectors</vt:lpstr>
      <vt:lpstr>Additional Notes on the Bag of Words Model  </vt:lpstr>
      <vt:lpstr>PowerPoint Presentation</vt:lpstr>
      <vt:lpstr>PowerPoint Presentation</vt:lpstr>
      <vt:lpstr>TF-IDF </vt:lpstr>
      <vt:lpstr>Let’s see the formula used to calculate a TF-IDF score for a given term xwithin a document y.</vt:lpstr>
      <vt:lpstr>PowerPoint Presentation</vt:lpstr>
      <vt:lpstr>Example</vt:lpstr>
      <vt:lpstr>Summary </vt:lpstr>
      <vt:lpstr>PowerPoint Presentation</vt:lpstr>
      <vt:lpstr>PowerPoint Presentation</vt:lpstr>
      <vt:lpstr>A Few NLP Examples </vt:lpstr>
      <vt:lpstr>Example Natural Language Processing Use Cases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Yadav     /EXT/IT/ICICIPRU/Mum</dc:creator>
  <cp:lastModifiedBy>Alok Yadav     /EXT/IT/ICICIPRU/Mum</cp:lastModifiedBy>
  <cp:revision>8</cp:revision>
  <dcterms:created xsi:type="dcterms:W3CDTF">2019-07-08T14:05:14Z</dcterms:created>
  <dcterms:modified xsi:type="dcterms:W3CDTF">2019-07-09T07:32:52Z</dcterms:modified>
</cp:coreProperties>
</file>