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72" r:id="rId6"/>
    <p:sldId id="269" r:id="rId7"/>
    <p:sldId id="270" r:id="rId8"/>
    <p:sldId id="271" r:id="rId9"/>
    <p:sldId id="259" r:id="rId10"/>
    <p:sldId id="260" r:id="rId11"/>
    <p:sldId id="261" r:id="rId12"/>
    <p:sldId id="273" r:id="rId13"/>
    <p:sldId id="267" r:id="rId14"/>
    <p:sldId id="262" r:id="rId15"/>
    <p:sldId id="263" r:id="rId16"/>
    <p:sldId id="264" r:id="rId17"/>
    <p:sldId id="274" r:id="rId18"/>
    <p:sldId id="265" r:id="rId19"/>
    <p:sldId id="266" r:id="rId20"/>
    <p:sldId id="275" r:id="rId21"/>
    <p:sldId id="276" r:id="rId22"/>
    <p:sldId id="277" r:id="rId23"/>
    <p:sldId id="280" r:id="rId24"/>
    <p:sldId id="281" r:id="rId25"/>
    <p:sldId id="278" r:id="rId26"/>
    <p:sldId id="279"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1896" y="9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DF3D493-EA9F-47F0-BD06-5C83303083DB}" type="datetimeFigureOut">
              <a:rPr lang="en-IN" smtClean="0"/>
              <a:t>06-08-2019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18CC7-FC74-428C-83CE-0CBF73C44424}" type="slidenum">
              <a:rPr lang="en-IN" smtClean="0"/>
              <a:t>‹#›</a:t>
            </a:fld>
            <a:endParaRPr lang="en-IN"/>
          </a:p>
        </p:txBody>
      </p:sp>
    </p:spTree>
    <p:extLst>
      <p:ext uri="{BB962C8B-B14F-4D97-AF65-F5344CB8AC3E}">
        <p14:creationId xmlns:p14="http://schemas.microsoft.com/office/powerpoint/2010/main" val="190970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DF3D493-EA9F-47F0-BD06-5C83303083DB}" type="datetimeFigureOut">
              <a:rPr lang="en-IN" smtClean="0"/>
              <a:t>06-08-2019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18CC7-FC74-428C-83CE-0CBF73C44424}" type="slidenum">
              <a:rPr lang="en-IN" smtClean="0"/>
              <a:t>‹#›</a:t>
            </a:fld>
            <a:endParaRPr lang="en-IN"/>
          </a:p>
        </p:txBody>
      </p:sp>
    </p:spTree>
    <p:extLst>
      <p:ext uri="{BB962C8B-B14F-4D97-AF65-F5344CB8AC3E}">
        <p14:creationId xmlns:p14="http://schemas.microsoft.com/office/powerpoint/2010/main" val="135278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DF3D493-EA9F-47F0-BD06-5C83303083DB}" type="datetimeFigureOut">
              <a:rPr lang="en-IN" smtClean="0"/>
              <a:t>06-08-2019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18CC7-FC74-428C-83CE-0CBF73C44424}" type="slidenum">
              <a:rPr lang="en-IN" smtClean="0"/>
              <a:t>‹#›</a:t>
            </a:fld>
            <a:endParaRPr lang="en-IN"/>
          </a:p>
        </p:txBody>
      </p:sp>
    </p:spTree>
    <p:extLst>
      <p:ext uri="{BB962C8B-B14F-4D97-AF65-F5344CB8AC3E}">
        <p14:creationId xmlns:p14="http://schemas.microsoft.com/office/powerpoint/2010/main" val="4275103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DF3D493-EA9F-47F0-BD06-5C83303083DB}" type="datetimeFigureOut">
              <a:rPr lang="en-IN" smtClean="0"/>
              <a:t>06-08-2019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18CC7-FC74-428C-83CE-0CBF73C44424}" type="slidenum">
              <a:rPr lang="en-IN" smtClean="0"/>
              <a:t>‹#›</a:t>
            </a:fld>
            <a:endParaRPr lang="en-IN"/>
          </a:p>
        </p:txBody>
      </p:sp>
    </p:spTree>
    <p:extLst>
      <p:ext uri="{BB962C8B-B14F-4D97-AF65-F5344CB8AC3E}">
        <p14:creationId xmlns:p14="http://schemas.microsoft.com/office/powerpoint/2010/main" val="114149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F3D493-EA9F-47F0-BD06-5C83303083DB}" type="datetimeFigureOut">
              <a:rPr lang="en-IN" smtClean="0"/>
              <a:t>06-08-2019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18CC7-FC74-428C-83CE-0CBF73C44424}" type="slidenum">
              <a:rPr lang="en-IN" smtClean="0"/>
              <a:t>‹#›</a:t>
            </a:fld>
            <a:endParaRPr lang="en-IN"/>
          </a:p>
        </p:txBody>
      </p:sp>
    </p:spTree>
    <p:extLst>
      <p:ext uri="{BB962C8B-B14F-4D97-AF65-F5344CB8AC3E}">
        <p14:creationId xmlns:p14="http://schemas.microsoft.com/office/powerpoint/2010/main" val="631005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DF3D493-EA9F-47F0-BD06-5C83303083DB}" type="datetimeFigureOut">
              <a:rPr lang="en-IN" smtClean="0"/>
              <a:t>06-08-2019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18CC7-FC74-428C-83CE-0CBF73C44424}" type="slidenum">
              <a:rPr lang="en-IN" smtClean="0"/>
              <a:t>‹#›</a:t>
            </a:fld>
            <a:endParaRPr lang="en-IN"/>
          </a:p>
        </p:txBody>
      </p:sp>
    </p:spTree>
    <p:extLst>
      <p:ext uri="{BB962C8B-B14F-4D97-AF65-F5344CB8AC3E}">
        <p14:creationId xmlns:p14="http://schemas.microsoft.com/office/powerpoint/2010/main" val="58419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DF3D493-EA9F-47F0-BD06-5C83303083DB}" type="datetimeFigureOut">
              <a:rPr lang="en-IN" smtClean="0"/>
              <a:t>06-08-2019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118CC7-FC74-428C-83CE-0CBF73C44424}" type="slidenum">
              <a:rPr lang="en-IN" smtClean="0"/>
              <a:t>‹#›</a:t>
            </a:fld>
            <a:endParaRPr lang="en-IN"/>
          </a:p>
        </p:txBody>
      </p:sp>
    </p:spTree>
    <p:extLst>
      <p:ext uri="{BB962C8B-B14F-4D97-AF65-F5344CB8AC3E}">
        <p14:creationId xmlns:p14="http://schemas.microsoft.com/office/powerpoint/2010/main" val="564881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DF3D493-EA9F-47F0-BD06-5C83303083DB}" type="datetimeFigureOut">
              <a:rPr lang="en-IN" smtClean="0"/>
              <a:t>06-08-2019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118CC7-FC74-428C-83CE-0CBF73C44424}" type="slidenum">
              <a:rPr lang="en-IN" smtClean="0"/>
              <a:t>‹#›</a:t>
            </a:fld>
            <a:endParaRPr lang="en-IN"/>
          </a:p>
        </p:txBody>
      </p:sp>
    </p:spTree>
    <p:extLst>
      <p:ext uri="{BB962C8B-B14F-4D97-AF65-F5344CB8AC3E}">
        <p14:creationId xmlns:p14="http://schemas.microsoft.com/office/powerpoint/2010/main" val="3423855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F3D493-EA9F-47F0-BD06-5C83303083DB}" type="datetimeFigureOut">
              <a:rPr lang="en-IN" smtClean="0"/>
              <a:t>06-08-2019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118CC7-FC74-428C-83CE-0CBF73C44424}" type="slidenum">
              <a:rPr lang="en-IN" smtClean="0"/>
              <a:t>‹#›</a:t>
            </a:fld>
            <a:endParaRPr lang="en-IN"/>
          </a:p>
        </p:txBody>
      </p:sp>
    </p:spTree>
    <p:extLst>
      <p:ext uri="{BB962C8B-B14F-4D97-AF65-F5344CB8AC3E}">
        <p14:creationId xmlns:p14="http://schemas.microsoft.com/office/powerpoint/2010/main" val="2415696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F3D493-EA9F-47F0-BD06-5C83303083DB}" type="datetimeFigureOut">
              <a:rPr lang="en-IN" smtClean="0"/>
              <a:t>06-08-2019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18CC7-FC74-428C-83CE-0CBF73C44424}" type="slidenum">
              <a:rPr lang="en-IN" smtClean="0"/>
              <a:t>‹#›</a:t>
            </a:fld>
            <a:endParaRPr lang="en-IN"/>
          </a:p>
        </p:txBody>
      </p:sp>
    </p:spTree>
    <p:extLst>
      <p:ext uri="{BB962C8B-B14F-4D97-AF65-F5344CB8AC3E}">
        <p14:creationId xmlns:p14="http://schemas.microsoft.com/office/powerpoint/2010/main" val="24129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F3D493-EA9F-47F0-BD06-5C83303083DB}" type="datetimeFigureOut">
              <a:rPr lang="en-IN" smtClean="0"/>
              <a:t>06-08-2019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18CC7-FC74-428C-83CE-0CBF73C44424}" type="slidenum">
              <a:rPr lang="en-IN" smtClean="0"/>
              <a:t>‹#›</a:t>
            </a:fld>
            <a:endParaRPr lang="en-IN"/>
          </a:p>
        </p:txBody>
      </p:sp>
    </p:spTree>
    <p:extLst>
      <p:ext uri="{BB962C8B-B14F-4D97-AF65-F5344CB8AC3E}">
        <p14:creationId xmlns:p14="http://schemas.microsoft.com/office/powerpoint/2010/main" val="135276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3D493-EA9F-47F0-BD06-5C83303083DB}" type="datetimeFigureOut">
              <a:rPr lang="en-IN" smtClean="0"/>
              <a:t>06-08-2019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18CC7-FC74-428C-83CE-0CBF73C44424}" type="slidenum">
              <a:rPr lang="en-IN" smtClean="0"/>
              <a:t>‹#›</a:t>
            </a:fld>
            <a:endParaRPr lang="en-IN"/>
          </a:p>
        </p:txBody>
      </p:sp>
    </p:spTree>
    <p:extLst>
      <p:ext uri="{BB962C8B-B14F-4D97-AF65-F5344CB8AC3E}">
        <p14:creationId xmlns:p14="http://schemas.microsoft.com/office/powerpoint/2010/main" val="3723005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ordnet.princeton.ed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lp.stanford.edu/IR-book/html/htmledition/bibliography-1.html#porter80stripp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monkeylearn.com/blog/beginners-guide-text-vectorization/" TargetMode="External"/><Relationship Id="rId2" Type="http://schemas.openxmlformats.org/officeDocument/2006/relationships/hyperlink" Target="https://monkeylearn.com/blog/gentle-guide-to-machine-learning/" TargetMode="External"/><Relationship Id="rId1" Type="http://schemas.openxmlformats.org/officeDocument/2006/relationships/slideLayout" Target="../slideLayouts/slideLayout2.xml"/><Relationship Id="rId5" Type="http://schemas.openxmlformats.org/officeDocument/2006/relationships/hyperlink" Target="https://monkeylearn.com/blog/introduction-to-support-vector-machines-svm/" TargetMode="External"/><Relationship Id="rId4" Type="http://schemas.openxmlformats.org/officeDocument/2006/relationships/hyperlink" Target="https://monkeylearn.com/blog/practical-explanation-naive-bayes-classifie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Computational_linguistics" TargetMode="External"/><Relationship Id="rId2" Type="http://schemas.openxmlformats.org/officeDocument/2006/relationships/hyperlink" Target="https://en.wikipedia.org/wiki/Word_lists_by_frequenc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The_Beast_in_the_Cave" TargetMode="External"/><Relationship Id="rId2" Type="http://schemas.openxmlformats.org/officeDocument/2006/relationships/hyperlink" Target="https://en.wikipedia.org/wiki/H._P._Lovecraf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geeksforgeeks.org/find-frequency-of-each-word-in-a-string-in-pyth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947421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838200" y="831729"/>
            <a:ext cx="1142942" cy="392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E2E2E"/>
                </a:solidFill>
                <a:effectLst/>
                <a:latin typeface="Arial Unicode MS" panose="020B0604020202020204" pitchFamily="34" charset="-128"/>
              </a:rPr>
              <a:t># For Sentence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326291" y="1601791"/>
            <a:ext cx="4448433" cy="1592683"/>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522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E2E2E"/>
                </a:solidFill>
                <a:effectLst/>
                <a:latin typeface="Arial Unicode MS" panose="020B0604020202020204" pitchFamily="34" charset="-128"/>
              </a:rPr>
              <a:t>sent = 'I have seen this yesterday'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E2E2E"/>
                </a:solidFill>
                <a:effectLst/>
                <a:latin typeface="Arial Unicode MS" panose="020B0604020202020204" pitchFamily="34" charset="-128"/>
              </a:rPr>
              <a:t>tokens = </a:t>
            </a:r>
            <a:r>
              <a:rPr kumimoji="0" lang="en-US" sz="1300" b="0" i="0" u="none" strike="noStrike" cap="none" normalizeH="0" baseline="0" dirty="0" err="1" smtClean="0">
                <a:ln>
                  <a:noFill/>
                </a:ln>
                <a:solidFill>
                  <a:srgbClr val="2E2E2E"/>
                </a:solidFill>
                <a:effectLst/>
                <a:latin typeface="Arial Unicode MS" panose="020B0604020202020204" pitchFamily="34" charset="-128"/>
              </a:rPr>
              <a:t>nltk.word_tokenize</a:t>
            </a:r>
            <a:r>
              <a:rPr kumimoji="0" lang="en-US" sz="1300" b="0" i="0" u="none" strike="noStrike" cap="none" normalizeH="0" baseline="0" dirty="0" smtClean="0">
                <a:ln>
                  <a:noFill/>
                </a:ln>
                <a:solidFill>
                  <a:srgbClr val="2E2E2E"/>
                </a:solidFill>
                <a:effectLst/>
                <a:latin typeface="Arial Unicode MS" panose="020B0604020202020204" pitchFamily="34" charset="-128"/>
              </a:rPr>
              <a:t>(sent)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E2E2E"/>
                </a:solidFill>
                <a:effectLst/>
                <a:latin typeface="Arial Unicode MS" panose="020B0604020202020204" pitchFamily="34" charset="-128"/>
              </a:rPr>
              <a:t>print('Word')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E2E2E"/>
                </a:solidFill>
                <a:effectLst/>
                <a:latin typeface="Arial Unicode MS" panose="020B0604020202020204" pitchFamily="34" charset="-128"/>
              </a:rPr>
              <a:t>print(tokens)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rgbClr val="2E2E2E"/>
                </a:solidFill>
                <a:effectLst/>
                <a:latin typeface="Arial Unicode MS" panose="020B0604020202020204" pitchFamily="34" charset="-128"/>
              </a:rPr>
              <a:t>stemd_word</a:t>
            </a:r>
            <a:r>
              <a:rPr kumimoji="0" lang="en-US" sz="1300" b="0" i="0" u="none" strike="noStrike" cap="none" normalizeH="0" baseline="0" dirty="0" smtClean="0">
                <a:ln>
                  <a:noFill/>
                </a:ln>
                <a:solidFill>
                  <a:srgbClr val="2E2E2E"/>
                </a:solidFill>
                <a:effectLst/>
                <a:latin typeface="Arial Unicode MS" panose="020B0604020202020204" pitchFamily="34" charset="-128"/>
              </a:rPr>
              <a:t> = [</a:t>
            </a:r>
            <a:r>
              <a:rPr kumimoji="0" lang="en-US" sz="1300" b="0" i="0" u="none" strike="noStrike" cap="none" normalizeH="0" baseline="0" dirty="0" err="1" smtClean="0">
                <a:ln>
                  <a:noFill/>
                </a:ln>
                <a:solidFill>
                  <a:srgbClr val="2E2E2E"/>
                </a:solidFill>
                <a:effectLst/>
                <a:latin typeface="Arial Unicode MS" panose="020B0604020202020204" pitchFamily="34" charset="-128"/>
              </a:rPr>
              <a:t>stemmer.stem</a:t>
            </a:r>
            <a:r>
              <a:rPr kumimoji="0" lang="en-US" sz="1300" b="0" i="0" u="none" strike="noStrike" cap="none" normalizeH="0" baseline="0" dirty="0" smtClean="0">
                <a:ln>
                  <a:noFill/>
                </a:ln>
                <a:solidFill>
                  <a:srgbClr val="2E2E2E"/>
                </a:solidFill>
                <a:effectLst/>
                <a:latin typeface="Arial Unicode MS" panose="020B0604020202020204" pitchFamily="34" charset="-128"/>
              </a:rPr>
              <a:t>(plural) for plural in tokens] print('Stemmed Form')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E2E2E"/>
                </a:solidFill>
                <a:effectLst/>
                <a:latin typeface="Arial Unicode MS" panose="020B0604020202020204" pitchFamily="34" charset="-128"/>
              </a:rPr>
              <a:t>print(</a:t>
            </a:r>
            <a:r>
              <a:rPr kumimoji="0" lang="en-US" sz="1300" b="0" i="0" u="none" strike="noStrike" cap="none" normalizeH="0" baseline="0" dirty="0" err="1" smtClean="0">
                <a:ln>
                  <a:noFill/>
                </a:ln>
                <a:solidFill>
                  <a:srgbClr val="2E2E2E"/>
                </a:solidFill>
                <a:effectLst/>
                <a:latin typeface="Arial Unicode MS" panose="020B0604020202020204" pitchFamily="34" charset="-128"/>
              </a:rPr>
              <a:t>stemd_word</a:t>
            </a:r>
            <a:r>
              <a:rPr kumimoji="0" lang="en-US" sz="1300" b="0" i="0" u="none" strike="noStrike" cap="none" normalizeH="0" baseline="0" dirty="0" smtClean="0">
                <a:ln>
                  <a:noFill/>
                </a:ln>
                <a:solidFill>
                  <a:srgbClr val="2E2E2E"/>
                </a:solidFill>
                <a:effectLst/>
                <a:latin typeface="Arial Unicode MS" panose="020B0604020202020204" pitchFamily="34" charset="-128"/>
              </a:rPr>
              <a:t>)</a:t>
            </a: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409671" y="4239049"/>
            <a:ext cx="6096000" cy="1477328"/>
          </a:xfrm>
          <a:prstGeom prst="rect">
            <a:avLst/>
          </a:prstGeom>
        </p:spPr>
        <p:txBody>
          <a:bodyPr>
            <a:spAutoFit/>
          </a:bodyPr>
          <a:lstStyle/>
          <a:p>
            <a:r>
              <a:rPr lang="en-IN" b="1" i="0" dirty="0" smtClean="0">
                <a:solidFill>
                  <a:srgbClr val="2E2E2E"/>
                </a:solidFill>
                <a:effectLst/>
                <a:latin typeface="Open Sans" panose="020B0606030504020204" pitchFamily="34" charset="0"/>
              </a:rPr>
              <a:t>Output: </a:t>
            </a:r>
            <a:r>
              <a:rPr lang="en-IN" dirty="0" smtClean="0"/>
              <a:t/>
            </a:r>
            <a:br>
              <a:rPr lang="en-IN" dirty="0" smtClean="0"/>
            </a:br>
            <a:r>
              <a:rPr lang="en-IN" b="0" i="0" dirty="0" smtClean="0">
                <a:solidFill>
                  <a:srgbClr val="2E2E2E"/>
                </a:solidFill>
                <a:effectLst/>
                <a:latin typeface="Open Sans" panose="020B0606030504020204" pitchFamily="34" charset="0"/>
              </a:rPr>
              <a:t>Word </a:t>
            </a:r>
            <a:r>
              <a:rPr lang="en-IN" dirty="0" smtClean="0"/>
              <a:t/>
            </a:r>
            <a:br>
              <a:rPr lang="en-IN" dirty="0" smtClean="0"/>
            </a:br>
            <a:r>
              <a:rPr lang="en-IN" b="0" i="0" dirty="0" smtClean="0">
                <a:solidFill>
                  <a:srgbClr val="2E2E2E"/>
                </a:solidFill>
                <a:effectLst/>
                <a:latin typeface="Open Sans" panose="020B0606030504020204" pitchFamily="34" charset="0"/>
              </a:rPr>
              <a:t>['I', 'have', 'seen', 'this', 'yesterday'] </a:t>
            </a:r>
            <a:r>
              <a:rPr lang="en-IN" dirty="0" smtClean="0"/>
              <a:t/>
            </a:r>
            <a:br>
              <a:rPr lang="en-IN" dirty="0" smtClean="0"/>
            </a:br>
            <a:r>
              <a:rPr lang="en-IN" b="0" i="0" dirty="0" smtClean="0">
                <a:solidFill>
                  <a:srgbClr val="2E2E2E"/>
                </a:solidFill>
                <a:effectLst/>
                <a:latin typeface="Open Sans" panose="020B0606030504020204" pitchFamily="34" charset="0"/>
              </a:rPr>
              <a:t>Stemmed Form </a:t>
            </a:r>
            <a:r>
              <a:rPr lang="en-IN" dirty="0" smtClean="0"/>
              <a:t/>
            </a:r>
            <a:br>
              <a:rPr lang="en-IN" dirty="0" smtClean="0"/>
            </a:br>
            <a:r>
              <a:rPr lang="en-IN" b="0" i="0" dirty="0" smtClean="0">
                <a:solidFill>
                  <a:srgbClr val="2E2E2E"/>
                </a:solidFill>
                <a:effectLst/>
                <a:latin typeface="Open Sans" panose="020B0606030504020204" pitchFamily="34" charset="0"/>
              </a:rPr>
              <a:t>['I', 'have', 'seen', </a:t>
            </a:r>
            <a:r>
              <a:rPr lang="en-IN" b="0" i="0" dirty="0" err="1" smtClean="0">
                <a:solidFill>
                  <a:srgbClr val="2E2E2E"/>
                </a:solidFill>
                <a:effectLst/>
                <a:latin typeface="Open Sans" panose="020B0606030504020204" pitchFamily="34" charset="0"/>
              </a:rPr>
              <a:t>u'thi</a:t>
            </a:r>
            <a:r>
              <a:rPr lang="en-IN" b="0" i="0" dirty="0" smtClean="0">
                <a:solidFill>
                  <a:srgbClr val="2E2E2E"/>
                </a:solidFill>
                <a:effectLst/>
                <a:latin typeface="Open Sans" panose="020B0606030504020204" pitchFamily="34" charset="0"/>
              </a:rPr>
              <a:t>', 'yesterday'] </a:t>
            </a:r>
            <a:endParaRPr lang="en-IN" dirty="0"/>
          </a:p>
        </p:txBody>
      </p:sp>
    </p:spTree>
    <p:extLst>
      <p:ext uri="{BB962C8B-B14F-4D97-AF65-F5344CB8AC3E}">
        <p14:creationId xmlns:p14="http://schemas.microsoft.com/office/powerpoint/2010/main" val="3524561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Lemmatization</a:t>
            </a:r>
            <a:br>
              <a:rPr lang="en-IN" dirty="0"/>
            </a:br>
            <a:endParaRPr lang="en-IN" dirty="0"/>
          </a:p>
        </p:txBody>
      </p:sp>
      <p:sp>
        <p:nvSpPr>
          <p:cNvPr id="4" name="Rectangle 1"/>
          <p:cNvSpPr>
            <a:spLocks noGrp="1" noChangeArrowheads="1"/>
          </p:cNvSpPr>
          <p:nvPr>
            <p:ph idx="1"/>
          </p:nvPr>
        </p:nvSpPr>
        <p:spPr bwMode="auto">
          <a:xfrm>
            <a:off x="994718" y="1369558"/>
            <a:ext cx="5537433" cy="1523494"/>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1300" b="0" i="0" u="none" strike="noStrike" cap="none" normalizeH="0" baseline="0" smtClean="0">
                <a:ln>
                  <a:noFill/>
                </a:ln>
                <a:solidFill>
                  <a:srgbClr val="2E2E2E"/>
                </a:solidFill>
                <a:effectLst/>
                <a:latin typeface="Typewriter-Bold"/>
                <a:cs typeface="Open Sans" panose="020B0606030504020204" pitchFamily="34" charset="0"/>
              </a:rPr>
              <a:t>Lemmatization converts a word into its lemma (root form). </a:t>
            </a:r>
            <a:r>
              <a:rPr kumimoji="0" lang="en-US" sz="1000" b="0" i="0" u="none" strike="noStrike" cap="none" normalizeH="0" baseline="0" smtClean="0">
                <a:ln>
                  <a:noFill/>
                </a:ln>
                <a:solidFill>
                  <a:srgbClr val="2E2E2E"/>
                </a:solidFill>
                <a:effectLst/>
                <a:latin typeface="Open Sans" panose="020B0606030504020204" pitchFamily="34" charset="0"/>
                <a:cs typeface="Open Sans" panose="020B0606030504020204" pitchFamily="34" charset="0"/>
              </a:rPr>
              <a:t/>
            </a:r>
            <a:br>
              <a:rPr kumimoji="0" lang="en-US" sz="1000" b="0" i="0" u="none" strike="noStrike" cap="none" normalizeH="0" baseline="0" smtClean="0">
                <a:ln>
                  <a:noFill/>
                </a:ln>
                <a:solidFill>
                  <a:srgbClr val="2E2E2E"/>
                </a:solidFill>
                <a:effectLst/>
                <a:latin typeface="Open Sans" panose="020B0606030504020204" pitchFamily="34" charset="0"/>
                <a:cs typeface="Open Sans" panose="020B0606030504020204" pitchFamily="34" charset="0"/>
              </a:rPr>
            </a:br>
            <a:r>
              <a:rPr kumimoji="0" lang="en-US" sz="1300" b="0" i="0" u="none" strike="noStrike" cap="none" normalizeH="0" baseline="0" smtClean="0">
                <a:ln>
                  <a:noFill/>
                </a:ln>
                <a:solidFill>
                  <a:srgbClr val="2E2E2E"/>
                </a:solidFill>
                <a:effectLst/>
                <a:latin typeface="Typewriter-Bold"/>
                <a:cs typeface="Open Sans" panose="020B0606030504020204" pitchFamily="34" charset="0"/>
              </a:rPr>
              <a:t/>
            </a:r>
            <a:br>
              <a:rPr kumimoji="0" lang="en-US" sz="1300" b="0" i="0" u="none" strike="noStrike" cap="none" normalizeH="0" baseline="0" smtClean="0">
                <a:ln>
                  <a:noFill/>
                </a:ln>
                <a:solidFill>
                  <a:srgbClr val="2E2E2E"/>
                </a:solidFill>
                <a:effectLst/>
                <a:latin typeface="Typewriter-Bold"/>
                <a:cs typeface="Open Sans" panose="020B0606030504020204" pitchFamily="34" charset="0"/>
              </a:rPr>
            </a:br>
            <a:endParaRPr kumimoji="0" lang="en-US" sz="800" b="0" i="0" u="none" strike="noStrike" cap="none" normalizeH="0" baseline="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1300" b="0" i="0" u="none" strike="noStrike" cap="none" normalizeH="0" baseline="0" smtClean="0">
                <a:ln>
                  <a:noFill/>
                </a:ln>
                <a:solidFill>
                  <a:srgbClr val="2E2E2E"/>
                </a:solidFill>
                <a:effectLst/>
                <a:latin typeface="Typewriter-Bold"/>
                <a:cs typeface="Open Sans" panose="020B0606030504020204" pitchFamily="34" charset="0"/>
              </a:rPr>
              <a:t>Lemmatization usually refers to doing things properly with the use of a vocabulary and morphological analysis of words. It observes position and Parts of speech of a word before striping anything.</a:t>
            </a:r>
            <a:r>
              <a:rPr kumimoji="0" lang="en-US" sz="1000" b="0" i="0" u="none" strike="noStrike" cap="none" normalizeH="0" baseline="0" smtClean="0">
                <a:ln>
                  <a:noFill/>
                </a:ln>
                <a:solidFill>
                  <a:srgbClr val="2E2E2E"/>
                </a:solidFill>
                <a:effectLst/>
                <a:latin typeface="Open Sans" panose="020B0606030504020204" pitchFamily="34" charset="0"/>
                <a:cs typeface="Open Sans" panose="020B0606030504020204" pitchFamily="34" charset="0"/>
              </a:rPr>
              <a:t/>
            </a:r>
            <a:br>
              <a:rPr kumimoji="0" lang="en-US" sz="1000" b="0" i="0" u="none" strike="noStrike" cap="none" normalizeH="0" baseline="0" smtClean="0">
                <a:ln>
                  <a:noFill/>
                </a:ln>
                <a:solidFill>
                  <a:srgbClr val="2E2E2E"/>
                </a:solidFill>
                <a:effectLst/>
                <a:latin typeface="Open Sans" panose="020B0606030504020204" pitchFamily="34" charset="0"/>
                <a:cs typeface="Open Sans" panose="020B0606030504020204" pitchFamily="34" charset="0"/>
              </a:rPr>
            </a:br>
            <a:r>
              <a:rPr kumimoji="0" lang="en-US" sz="1300" b="0" i="0" u="none" strike="noStrike" cap="none" normalizeH="0" baseline="0" smtClean="0">
                <a:ln>
                  <a:noFill/>
                </a:ln>
                <a:solidFill>
                  <a:srgbClr val="2E2E2E"/>
                </a:solidFill>
                <a:effectLst/>
                <a:latin typeface="Typewriter-Bold"/>
                <a:cs typeface="Open Sans" panose="020B0606030504020204" pitchFamily="34" charset="0"/>
              </a:rPr>
              <a:t/>
            </a:r>
            <a:br>
              <a:rPr kumimoji="0" lang="en-US" sz="1300" b="0" i="0" u="none" strike="noStrike" cap="none" normalizeH="0" baseline="0" smtClean="0">
                <a:ln>
                  <a:noFill/>
                </a:ln>
                <a:solidFill>
                  <a:srgbClr val="2E2E2E"/>
                </a:solidFill>
                <a:effectLst/>
                <a:latin typeface="Typewriter-Bold"/>
                <a:cs typeface="Open Sans" panose="020B0606030504020204" pitchFamily="34" charset="0"/>
              </a:rPr>
            </a:br>
            <a:r>
              <a:rPr kumimoji="0" lang="en-US" sz="1300" b="0" i="0" u="none" strike="noStrike" cap="none" normalizeH="0" baseline="0" smtClean="0">
                <a:ln>
                  <a:noFill/>
                </a:ln>
                <a:solidFill>
                  <a:srgbClr val="2E2E2E"/>
                </a:solidFill>
                <a:effectLst/>
                <a:latin typeface="Typewriter-Bold"/>
                <a:cs typeface="Open Sans" panose="020B0606030504020204" pitchFamily="34" charset="0"/>
              </a:rPr>
              <a:t>For example consider two lemma's listed below:</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838200" y="4831449"/>
            <a:ext cx="5854700" cy="1123384"/>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E2E2E"/>
                </a:solidFill>
                <a:effectLst/>
                <a:latin typeface="Typewriter-Bold"/>
                <a:cs typeface="Open Sans" panose="020B0606030504020204" pitchFamily="34" charset="0"/>
              </a:rPr>
              <a:t>It normally aims to strip inflection from end of a word.</a:t>
            </a:r>
            <a:r>
              <a:rPr kumimoji="0" lang="en-US" sz="10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t/>
            </a:r>
            <a:br>
              <a:rPr kumimoji="0" lang="en-US" sz="10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br>
            <a:r>
              <a:rPr kumimoji="0" lang="en-US" sz="1300" b="0" i="0" u="none" strike="noStrike" cap="none" normalizeH="0" baseline="0" dirty="0" smtClean="0">
                <a:ln>
                  <a:noFill/>
                </a:ln>
                <a:solidFill>
                  <a:srgbClr val="2E2E2E"/>
                </a:solidFill>
                <a:effectLst/>
                <a:latin typeface="Typewriter-Bold"/>
                <a:cs typeface="Open Sans" panose="020B0606030504020204" pitchFamily="34" charset="0"/>
              </a:rPr>
              <a:t/>
            </a:r>
            <a:br>
              <a:rPr kumimoji="0" lang="en-US" sz="1300" b="0" i="0" u="none" strike="noStrike" cap="none" normalizeH="0" baseline="0" dirty="0" smtClean="0">
                <a:ln>
                  <a:noFill/>
                </a:ln>
                <a:solidFill>
                  <a:srgbClr val="2E2E2E"/>
                </a:solidFill>
                <a:effectLst/>
                <a:latin typeface="Typewriter-Bold"/>
                <a:cs typeface="Open Sans" panose="020B0606030504020204" pitchFamily="34" charset="0"/>
              </a:rPr>
            </a:b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0" i="0" u="none" strike="noStrike" cap="none" normalizeH="0" baseline="0" dirty="0" smtClean="0">
                <a:ln>
                  <a:noFill/>
                </a:ln>
                <a:solidFill>
                  <a:srgbClr val="2E2E2E"/>
                </a:solidFill>
                <a:effectLst/>
                <a:latin typeface="Typewriter-Bold"/>
                <a:cs typeface="Open Sans" panose="020B0606030504020204" pitchFamily="34" charset="0"/>
              </a:rPr>
              <a:t>For word “saw”, stemming might return just “s”, whereas lemmatization would attempt to return either “see” or “saw” depending on whether the use of the token was as a verb or a noun.</a:t>
            </a:r>
            <a:endParaRPr kumimoji="0" lang="en-GB" sz="1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1468073" y="3573710"/>
            <a:ext cx="6994222" cy="1138773"/>
          </a:xfrm>
          <a:prstGeom prst="rect">
            <a:avLst/>
          </a:prstGeom>
          <a:noFill/>
        </p:spPr>
        <p:txBody>
          <a:bodyPr wrap="none" rtlCol="0">
            <a:spAutoFit/>
          </a:bodyPr>
          <a:lstStyle/>
          <a:p>
            <a:pPr lvl="0"/>
            <a:r>
              <a:rPr kumimoji="0" lang="en-US" b="0" i="0" u="none" strike="noStrike" cap="none" normalizeH="0" baseline="0" dirty="0" smtClean="0">
                <a:ln>
                  <a:noFill/>
                </a:ln>
                <a:solidFill>
                  <a:srgbClr val="333333"/>
                </a:solidFill>
                <a:effectLst/>
                <a:latin typeface="Menlo"/>
                <a:cs typeface="Open Sans" panose="020B0606030504020204" pitchFamily="34" charset="0"/>
              </a:rPr>
              <a:t/>
            </a:r>
            <a:br>
              <a:rPr kumimoji="0" lang="en-US" b="0" i="0" u="none" strike="noStrike" cap="none" normalizeH="0" baseline="0" dirty="0" smtClean="0">
                <a:ln>
                  <a:noFill/>
                </a:ln>
                <a:solidFill>
                  <a:srgbClr val="333333"/>
                </a:solidFill>
                <a:effectLst/>
                <a:latin typeface="Menlo"/>
                <a:cs typeface="Open Sans" panose="020B0606030504020204" pitchFamily="34" charset="0"/>
              </a:rPr>
            </a:br>
            <a:r>
              <a:rPr kumimoji="0" lang="en-US" b="0" i="0" u="none" strike="noStrike" cap="none" normalizeH="0" baseline="0" dirty="0" smtClean="0">
                <a:ln>
                  <a:noFill/>
                </a:ln>
                <a:solidFill>
                  <a:srgbClr val="333333"/>
                </a:solidFill>
                <a:effectLst/>
                <a:latin typeface="Menlo"/>
                <a:cs typeface="Open Sans" panose="020B0606030504020204" pitchFamily="34" charset="0"/>
              </a:rPr>
              <a:t>1. saw [verb] - Past tense of see 2. saw [noun] - Cutting instrument</a:t>
            </a:r>
            <a:r>
              <a:rPr kumimoji="0" lang="en-US" sz="3200" b="0" i="0" u="none" strike="noStrike" cap="none" normalizeH="0" baseline="0" dirty="0" smtClean="0">
                <a:ln>
                  <a:noFill/>
                </a:ln>
                <a:solidFill>
                  <a:srgbClr val="2E2E2E"/>
                </a:solidFill>
                <a:effectLst/>
                <a:latin typeface="Typewriter-Bold"/>
                <a:cs typeface="Open Sans" panose="020B0606030504020204" pitchFamily="34" charset="0"/>
              </a:rPr>
              <a:t/>
            </a:r>
            <a:br>
              <a:rPr kumimoji="0" lang="en-US" sz="3200" b="0" i="0" u="none" strike="noStrike" cap="none" normalizeH="0" baseline="0" dirty="0" smtClean="0">
                <a:ln>
                  <a:noFill/>
                </a:ln>
                <a:solidFill>
                  <a:srgbClr val="2E2E2E"/>
                </a:solidFill>
                <a:effectLst/>
                <a:latin typeface="Typewriter-Bold"/>
                <a:cs typeface="Open Sans" panose="020B0606030504020204" pitchFamily="34" charset="0"/>
              </a:rPr>
            </a:br>
            <a:endParaRPr kumimoji="0" lang="en-US" sz="1400" b="0" i="0" u="none" strike="noStrike" cap="none" normalizeH="0" baseline="0" dirty="0" smtClean="0">
              <a:ln>
                <a:noFill/>
              </a:ln>
              <a:solidFill>
                <a:schemeClr val="tx1"/>
              </a:solidFill>
              <a:effectLst/>
            </a:endParaRPr>
          </a:p>
          <a:p>
            <a:endParaRPr lang="en-IN" dirty="0"/>
          </a:p>
        </p:txBody>
      </p:sp>
    </p:spTree>
    <p:extLst>
      <p:ext uri="{BB962C8B-B14F-4D97-AF65-F5344CB8AC3E}">
        <p14:creationId xmlns:p14="http://schemas.microsoft.com/office/powerpoint/2010/main" val="3452778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Lemmatization is the algorithmic process of finding the lemma of a word depending on their meaning. Lemmatization usually refers to the morphological analysis of words, which aims to remove inflectional endings. It helps in returning the base or dictionary form of a word, which is known as the lemma. The NLTK Lemmatization method is based on WorldNet's built-in morph function. Text </a:t>
            </a:r>
            <a:r>
              <a:rPr lang="en-GB" dirty="0" err="1"/>
              <a:t>preprocessing</a:t>
            </a:r>
            <a:r>
              <a:rPr lang="en-GB" dirty="0"/>
              <a:t> includes both stemming as well as lemmatization. Many people find the two terms confusing. Some treat these as same, but there is a difference between these both. Lemmatization is preferred over the former because of the below reason.</a:t>
            </a:r>
            <a:endParaRPr lang="en-IN" dirty="0"/>
          </a:p>
        </p:txBody>
      </p:sp>
    </p:spTree>
    <p:extLst>
      <p:ext uri="{BB962C8B-B14F-4D97-AF65-F5344CB8AC3E}">
        <p14:creationId xmlns:p14="http://schemas.microsoft.com/office/powerpoint/2010/main" val="3762122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1266" name="Picture 2" descr="https://4.bp.blogspot.com/-vv8gnOJTlUM/W5wSyfhi3fI/AAAAAAAABd8/lIgy-GUr8TUee_12Adt2DIypNBwg3x7rQCEwYBhgL/s1600/image0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5" y="2070100"/>
            <a:ext cx="6102150" cy="306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009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Lemmatization in Python NLTK</a:t>
            </a:r>
            <a:br>
              <a:rPr lang="en-IN" dirty="0"/>
            </a:br>
            <a:r>
              <a:rPr lang="en-IN" dirty="0" smtClean="0"/>
              <a:t/>
            </a:r>
            <a:br>
              <a:rPr lang="en-IN" dirty="0" smtClean="0"/>
            </a:br>
            <a:endParaRPr lang="en-IN" dirty="0"/>
          </a:p>
        </p:txBody>
      </p:sp>
      <p:sp>
        <p:nvSpPr>
          <p:cNvPr id="7" name="Rectangle 2"/>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491524" y="1090523"/>
            <a:ext cx="11598876" cy="1200329"/>
          </a:xfrm>
          <a:prstGeom prst="rect">
            <a:avLst/>
          </a:prstGeom>
          <a:noFill/>
        </p:spPr>
        <p:txBody>
          <a:bodyPr wrap="square" rtlCol="0">
            <a:spAutoFit/>
          </a:bodyPr>
          <a:lstStyle/>
          <a:p>
            <a:pPr lvl="0"/>
            <a:r>
              <a:rPr kumimoji="0" lang="en-GB" b="0" i="0" u="none" strike="noStrike" cap="none" normalizeH="0" baseline="0" dirty="0" smtClean="0">
                <a:ln>
                  <a:noFill/>
                </a:ln>
                <a:solidFill>
                  <a:srgbClr val="2E2E2E"/>
                </a:solidFill>
                <a:effectLst/>
                <a:latin typeface="Typewriter-Bold"/>
              </a:rPr>
              <a:t>The NLTK Lemmatization method is based on </a:t>
            </a:r>
            <a:r>
              <a:rPr kumimoji="0" lang="en-GB" b="0" i="0" u="none" strike="noStrike" cap="none" normalizeH="0" baseline="0" dirty="0" err="1" smtClean="0">
                <a:ln>
                  <a:noFill/>
                </a:ln>
                <a:solidFill>
                  <a:srgbClr val="000000"/>
                </a:solidFill>
                <a:effectLst/>
                <a:latin typeface="Typewriter-Bold"/>
                <a:cs typeface="Open Sans" panose="020B0606030504020204" pitchFamily="34" charset="0"/>
                <a:hlinkClick r:id="rId2"/>
              </a:rPr>
              <a:t>WordNet’s</a:t>
            </a:r>
            <a:r>
              <a:rPr kumimoji="0" lang="en-GB" b="0" i="0" u="none" strike="noStrike" cap="none" normalizeH="0" baseline="0" dirty="0" smtClean="0">
                <a:ln>
                  <a:noFill/>
                </a:ln>
                <a:solidFill>
                  <a:srgbClr val="2E2E2E"/>
                </a:solidFill>
                <a:effectLst/>
                <a:latin typeface="Typewriter-Bold"/>
              </a:rPr>
              <a:t> built-in </a:t>
            </a:r>
            <a:r>
              <a:rPr kumimoji="0" lang="en-GB" b="0" i="0" u="none" strike="noStrike" cap="none" normalizeH="0" baseline="0" dirty="0" err="1" smtClean="0">
                <a:ln>
                  <a:noFill/>
                </a:ln>
                <a:solidFill>
                  <a:srgbClr val="2E2E2E"/>
                </a:solidFill>
                <a:effectLst/>
                <a:latin typeface="Typewriter-Bold"/>
              </a:rPr>
              <a:t>morphy</a:t>
            </a:r>
            <a:r>
              <a:rPr kumimoji="0" lang="en-GB" b="0" i="0" u="none" strike="noStrike" cap="none" normalizeH="0" baseline="0" dirty="0" smtClean="0">
                <a:ln>
                  <a:noFill/>
                </a:ln>
                <a:solidFill>
                  <a:srgbClr val="2E2E2E"/>
                </a:solidFill>
                <a:effectLst/>
                <a:latin typeface="Typewriter-Bold"/>
              </a:rPr>
              <a:t> function.</a:t>
            </a:r>
            <a:r>
              <a:rPr kumimoji="0" lang="en-GB" sz="1000" b="0" i="0" u="none" strike="noStrike" cap="none" normalizeH="0" baseline="0" dirty="0" smtClean="0">
                <a:ln>
                  <a:noFill/>
                </a:ln>
                <a:solidFill>
                  <a:schemeClr val="tx1"/>
                </a:solidFill>
                <a:effectLst/>
              </a:rPr>
              <a:t/>
            </a:r>
            <a:br>
              <a:rPr kumimoji="0" lang="en-GB" sz="1000" b="0" i="0" u="none" strike="noStrike" cap="none" normalizeH="0" baseline="0" dirty="0" smtClean="0">
                <a:ln>
                  <a:noFill/>
                </a:ln>
                <a:solidFill>
                  <a:schemeClr val="tx1"/>
                </a:solidFill>
                <a:effectLst/>
              </a:rPr>
            </a:br>
            <a:r>
              <a:rPr kumimoji="0" lang="en-GB" b="0" i="0" u="none" strike="noStrike" cap="none" normalizeH="0" baseline="0" dirty="0" smtClean="0">
                <a:ln>
                  <a:noFill/>
                </a:ln>
                <a:solidFill>
                  <a:srgbClr val="2E2E2E"/>
                </a:solidFill>
                <a:effectLst/>
                <a:latin typeface="Typewriter-Bold"/>
              </a:rPr>
              <a:t/>
            </a:r>
            <a:br>
              <a:rPr kumimoji="0" lang="en-GB" b="0" i="0" u="none" strike="noStrike" cap="none" normalizeH="0" baseline="0" dirty="0" smtClean="0">
                <a:ln>
                  <a:noFill/>
                </a:ln>
                <a:solidFill>
                  <a:srgbClr val="2E2E2E"/>
                </a:solidFill>
                <a:effectLst/>
                <a:latin typeface="Typewriter-Bold"/>
              </a:rPr>
            </a:br>
            <a:r>
              <a:rPr kumimoji="0" lang="en-GB" b="0" i="0" u="none" strike="noStrike" cap="none" normalizeH="0" baseline="0" dirty="0" smtClean="0">
                <a:ln>
                  <a:noFill/>
                </a:ln>
                <a:solidFill>
                  <a:srgbClr val="2E2E2E"/>
                </a:solidFill>
                <a:effectLst/>
                <a:latin typeface="Typewriter-Bold"/>
              </a:rPr>
              <a:t>This </a:t>
            </a:r>
            <a:r>
              <a:rPr kumimoji="0" lang="en-GB" b="0" i="0" u="none" strike="noStrike" cap="none" normalizeH="0" baseline="0" dirty="0" err="1" smtClean="0">
                <a:ln>
                  <a:noFill/>
                </a:ln>
                <a:solidFill>
                  <a:srgbClr val="2E2E2E"/>
                </a:solidFill>
                <a:effectLst/>
                <a:latin typeface="Typewriter-Bold"/>
              </a:rPr>
              <a:t>lemmatizer</a:t>
            </a:r>
            <a:r>
              <a:rPr kumimoji="0" lang="en-GB" b="0" i="0" u="none" strike="noStrike" cap="none" normalizeH="0" baseline="0" dirty="0" smtClean="0">
                <a:ln>
                  <a:noFill/>
                </a:ln>
                <a:solidFill>
                  <a:srgbClr val="2E2E2E"/>
                </a:solidFill>
                <a:effectLst/>
                <a:latin typeface="Typewriter-Bold"/>
              </a:rPr>
              <a:t> removes affixes only if the resulting word is found in lexical resource, </a:t>
            </a:r>
            <a:r>
              <a:rPr kumimoji="0" lang="en-GB" b="1" i="0" u="none" strike="noStrike" cap="none" normalizeH="0" baseline="0" dirty="0" err="1" smtClean="0">
                <a:ln>
                  <a:noFill/>
                </a:ln>
                <a:solidFill>
                  <a:srgbClr val="FF0000"/>
                </a:solidFill>
                <a:effectLst/>
                <a:latin typeface="Typewriter-Bold"/>
              </a:rPr>
              <a:t>wordnet</a:t>
            </a:r>
            <a:r>
              <a:rPr kumimoji="0" lang="en-GB" b="0" i="0" u="none" strike="noStrike" cap="none" normalizeH="0" baseline="0" dirty="0" smtClean="0">
                <a:ln>
                  <a:noFill/>
                </a:ln>
                <a:solidFill>
                  <a:srgbClr val="2E2E2E"/>
                </a:solidFill>
                <a:effectLst/>
                <a:latin typeface="Typewriter-Bold"/>
              </a:rPr>
              <a:t>.</a:t>
            </a:r>
            <a:r>
              <a:rPr kumimoji="0" lang="en-GB" sz="1000" b="0" i="0" u="none" strike="noStrike" cap="none" normalizeH="0" baseline="0" dirty="0" smtClean="0">
                <a:ln>
                  <a:noFill/>
                </a:ln>
                <a:solidFill>
                  <a:schemeClr val="tx1"/>
                </a:solidFill>
                <a:effectLst/>
              </a:rPr>
              <a:t> </a:t>
            </a:r>
            <a:endParaRPr kumimoji="0" lang="en-GB" sz="2400" b="0" i="0" u="none" strike="noStrike" cap="none" normalizeH="0" baseline="0" dirty="0" smtClean="0">
              <a:ln>
                <a:noFill/>
              </a:ln>
              <a:solidFill>
                <a:schemeClr val="tx1"/>
              </a:solidFill>
              <a:effectLst/>
              <a:latin typeface="Arial" panose="020B0604020202020204" pitchFamily="34" charset="0"/>
            </a:endParaRPr>
          </a:p>
          <a:p>
            <a:endParaRPr lang="en-IN" dirty="0"/>
          </a:p>
        </p:txBody>
      </p:sp>
      <p:sp>
        <p:nvSpPr>
          <p:cNvPr id="10" name="Rectangle 3"/>
          <p:cNvSpPr>
            <a:spLocks noChangeArrowheads="1"/>
          </p:cNvSpPr>
          <p:nvPr/>
        </p:nvSpPr>
        <p:spPr bwMode="auto">
          <a:xfrm>
            <a:off x="948724" y="2807770"/>
            <a:ext cx="4613876" cy="2962289"/>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522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smtClean="0">
                <a:ln>
                  <a:noFill/>
                </a:ln>
                <a:solidFill>
                  <a:srgbClr val="2E2E2E"/>
                </a:solidFill>
                <a:effectLst/>
                <a:latin typeface="Typewriter-Bold"/>
              </a:rPr>
              <a:t>from </a:t>
            </a:r>
            <a:r>
              <a:rPr kumimoji="0" lang="en-GB" b="0" i="0" u="none" strike="noStrike" cap="none" normalizeH="0" baseline="0" dirty="0" err="1" smtClean="0">
                <a:ln>
                  <a:noFill/>
                </a:ln>
                <a:solidFill>
                  <a:srgbClr val="2E2E2E"/>
                </a:solidFill>
                <a:effectLst/>
                <a:latin typeface="Typewriter-Bold"/>
              </a:rPr>
              <a:t>nltk.stem</a:t>
            </a:r>
            <a:r>
              <a:rPr kumimoji="0" lang="en-GB" b="0" i="0" u="none" strike="noStrike" cap="none" normalizeH="0" baseline="0" dirty="0" smtClean="0">
                <a:ln>
                  <a:noFill/>
                </a:ln>
                <a:solidFill>
                  <a:srgbClr val="2E2E2E"/>
                </a:solidFill>
                <a:effectLst/>
                <a:latin typeface="Typewriter-Bold"/>
              </a:rPr>
              <a:t> import </a:t>
            </a:r>
            <a:r>
              <a:rPr kumimoji="0" lang="en-GB" b="0" i="0" u="none" strike="noStrike" cap="none" normalizeH="0" baseline="0" dirty="0" err="1" smtClean="0">
                <a:ln>
                  <a:noFill/>
                </a:ln>
                <a:solidFill>
                  <a:srgbClr val="2E2E2E"/>
                </a:solidFill>
                <a:effectLst/>
                <a:latin typeface="Typewriter-Bold"/>
              </a:rPr>
              <a:t>WordNetLemmatizer</a:t>
            </a:r>
            <a:endParaRPr kumimoji="0" lang="en-GB" b="0" i="0" u="none" strike="noStrike" cap="none" normalizeH="0" baseline="0" dirty="0" smtClean="0">
              <a:ln>
                <a:noFill/>
              </a:ln>
              <a:solidFill>
                <a:srgbClr val="2E2E2E"/>
              </a:solidFill>
              <a:effectLst/>
              <a:latin typeface="Typewriter-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err="1" smtClean="0">
                <a:ln>
                  <a:noFill/>
                </a:ln>
                <a:solidFill>
                  <a:srgbClr val="2E2E2E"/>
                </a:solidFill>
                <a:effectLst/>
                <a:latin typeface="Typewriter-Bold"/>
              </a:rPr>
              <a:t>lemmatizer</a:t>
            </a:r>
            <a:r>
              <a:rPr kumimoji="0" lang="en-GB" b="0" i="0" u="none" strike="noStrike" cap="none" normalizeH="0" baseline="0" dirty="0" smtClean="0">
                <a:ln>
                  <a:noFill/>
                </a:ln>
                <a:solidFill>
                  <a:srgbClr val="2E2E2E"/>
                </a:solidFill>
                <a:effectLst/>
                <a:latin typeface="Typewriter-Bold"/>
              </a:rPr>
              <a:t> = </a:t>
            </a:r>
            <a:r>
              <a:rPr kumimoji="0" lang="en-GB" b="0" i="0" u="none" strike="noStrike" cap="none" normalizeH="0" baseline="0" dirty="0" err="1" smtClean="0">
                <a:ln>
                  <a:noFill/>
                </a:ln>
                <a:solidFill>
                  <a:srgbClr val="2E2E2E"/>
                </a:solidFill>
                <a:effectLst/>
                <a:latin typeface="Typewriter-Bold"/>
              </a:rPr>
              <a:t>WordNetLemmatizer</a:t>
            </a:r>
            <a:r>
              <a:rPr kumimoji="0" lang="en-GB" b="0" i="0" u="none" strike="noStrike" cap="none" normalizeH="0" baseline="0" dirty="0" smtClean="0">
                <a:ln>
                  <a:noFill/>
                </a:ln>
                <a:solidFill>
                  <a:srgbClr val="2E2E2E"/>
                </a:solidFill>
                <a:effectLst/>
                <a:latin typeface="Typewriter-Bold"/>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GB" dirty="0">
              <a:solidFill>
                <a:srgbClr val="2E2E2E"/>
              </a:solidFill>
              <a:latin typeface="Typewriter-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smtClean="0">
                <a:ln>
                  <a:noFill/>
                </a:ln>
                <a:solidFill>
                  <a:srgbClr val="2E2E2E"/>
                </a:solidFill>
                <a:effectLst/>
                <a:latin typeface="Typewriter-Bold"/>
              </a:rPr>
              <a:t> # For single word</a:t>
            </a:r>
          </a:p>
          <a:p>
            <a:pPr marL="0" marR="0" lvl="0" indent="0" algn="l" defTabSz="914400" rtl="0" eaLnBrk="0" fontAlgn="base" latinLnBrk="0" hangingPunct="0">
              <a:lnSpc>
                <a:spcPct val="100000"/>
              </a:lnSpc>
              <a:spcBef>
                <a:spcPct val="0"/>
              </a:spcBef>
              <a:spcAft>
                <a:spcPct val="0"/>
              </a:spcAft>
              <a:buClrTx/>
              <a:buSzTx/>
              <a:buFontTx/>
              <a:buNone/>
              <a:tabLst/>
            </a:pPr>
            <a:endParaRPr lang="en-GB" dirty="0">
              <a:solidFill>
                <a:srgbClr val="2E2E2E"/>
              </a:solidFill>
              <a:latin typeface="Typewriter-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smtClean="0">
                <a:ln>
                  <a:noFill/>
                </a:ln>
                <a:solidFill>
                  <a:srgbClr val="2E2E2E"/>
                </a:solidFill>
                <a:effectLst/>
                <a:latin typeface="Typewriter-Bold"/>
              </a:rPr>
              <a:t> print(</a:t>
            </a:r>
            <a:r>
              <a:rPr kumimoji="0" lang="en-GB" b="0" i="0" u="none" strike="noStrike" cap="none" normalizeH="0" baseline="0" dirty="0" err="1" smtClean="0">
                <a:ln>
                  <a:noFill/>
                </a:ln>
                <a:solidFill>
                  <a:srgbClr val="2E2E2E"/>
                </a:solidFill>
                <a:effectLst/>
                <a:latin typeface="Typewriter-Bold"/>
              </a:rPr>
              <a:t>lemmatizer.lemmatize</a:t>
            </a:r>
            <a:r>
              <a:rPr kumimoji="0" lang="en-GB" b="0" i="0" u="none" strike="noStrike" cap="none" normalizeH="0" baseline="0" dirty="0" smtClean="0">
                <a:ln>
                  <a:noFill/>
                </a:ln>
                <a:solidFill>
                  <a:srgbClr val="2E2E2E"/>
                </a:solidFill>
                <a:effectLst/>
                <a:latin typeface="Typewriter-Bold"/>
              </a:rPr>
              <a:t>("good", </a:t>
            </a:r>
            <a:r>
              <a:rPr kumimoji="0" lang="en-GB" b="0" i="0" u="none" strike="noStrike" cap="none" normalizeH="0" baseline="0" dirty="0" err="1" smtClean="0">
                <a:ln>
                  <a:noFill/>
                </a:ln>
                <a:solidFill>
                  <a:srgbClr val="2E2E2E"/>
                </a:solidFill>
                <a:effectLst/>
                <a:latin typeface="Typewriter-Bold"/>
              </a:rPr>
              <a:t>pos</a:t>
            </a:r>
            <a:r>
              <a:rPr kumimoji="0" lang="en-GB" b="0" i="0" u="none" strike="noStrike" cap="none" normalizeH="0" baseline="0" dirty="0" smtClean="0">
                <a:ln>
                  <a:noFill/>
                </a:ln>
                <a:solidFill>
                  <a:srgbClr val="2E2E2E"/>
                </a:solidFill>
                <a:effectLst/>
                <a:latin typeface="Typewriter-Bold"/>
              </a:rPr>
              <a:t>='v')) print(</a:t>
            </a:r>
            <a:r>
              <a:rPr kumimoji="0" lang="en-GB" b="0" i="0" u="none" strike="noStrike" cap="none" normalizeH="0" baseline="0" dirty="0" err="1" smtClean="0">
                <a:ln>
                  <a:noFill/>
                </a:ln>
                <a:solidFill>
                  <a:srgbClr val="2E2E2E"/>
                </a:solidFill>
                <a:effectLst/>
                <a:latin typeface="Typewriter-Bold"/>
              </a:rPr>
              <a:t>lemmatizer.lemmatize</a:t>
            </a:r>
            <a:r>
              <a:rPr kumimoji="0" lang="en-GB" b="0" i="0" u="none" strike="noStrike" cap="none" normalizeH="0" baseline="0" dirty="0" smtClean="0">
                <a:ln>
                  <a:noFill/>
                </a:ln>
                <a:solidFill>
                  <a:srgbClr val="2E2E2E"/>
                </a:solidFill>
                <a:effectLst/>
                <a:latin typeface="Typewriter-Bold"/>
              </a:rPr>
              <a:t>("better", </a:t>
            </a:r>
            <a:r>
              <a:rPr kumimoji="0" lang="en-GB" b="0" i="0" u="none" strike="noStrike" cap="none" normalizeH="0" baseline="0" dirty="0" err="1" smtClean="0">
                <a:ln>
                  <a:noFill/>
                </a:ln>
                <a:solidFill>
                  <a:srgbClr val="2E2E2E"/>
                </a:solidFill>
                <a:effectLst/>
                <a:latin typeface="Typewriter-Bold"/>
              </a:rPr>
              <a:t>pos</a:t>
            </a:r>
            <a:r>
              <a:rPr kumimoji="0" lang="en-GB" b="0" i="0" u="none" strike="noStrike" cap="none" normalizeH="0" baseline="0" dirty="0" smtClean="0">
                <a:ln>
                  <a:noFill/>
                </a:ln>
                <a:solidFill>
                  <a:srgbClr val="2E2E2E"/>
                </a:solidFill>
                <a:effectLst/>
                <a:latin typeface="Typewriter-Bold"/>
              </a:rPr>
              <a:t>='a')) print(</a:t>
            </a:r>
            <a:r>
              <a:rPr kumimoji="0" lang="en-GB" b="0" i="0" u="none" strike="noStrike" cap="none" normalizeH="0" baseline="0" dirty="0" err="1" smtClean="0">
                <a:ln>
                  <a:noFill/>
                </a:ln>
                <a:solidFill>
                  <a:srgbClr val="2E2E2E"/>
                </a:solidFill>
                <a:effectLst/>
                <a:latin typeface="Typewriter-Bold"/>
              </a:rPr>
              <a:t>lemmatizer.lemmatize</a:t>
            </a:r>
            <a:r>
              <a:rPr kumimoji="0" lang="en-GB" b="0" i="0" u="none" strike="noStrike" cap="none" normalizeH="0" baseline="0" dirty="0" smtClean="0">
                <a:ln>
                  <a:noFill/>
                </a:ln>
                <a:solidFill>
                  <a:srgbClr val="2E2E2E"/>
                </a:solidFill>
                <a:effectLst/>
                <a:latin typeface="Typewriter-Bold"/>
              </a:rPr>
              <a:t>('run',</a:t>
            </a:r>
            <a:r>
              <a:rPr kumimoji="0" lang="en-GB" b="0" i="0" u="none" strike="noStrike" cap="none" normalizeH="0" baseline="0" dirty="0" err="1" smtClean="0">
                <a:ln>
                  <a:noFill/>
                </a:ln>
                <a:solidFill>
                  <a:srgbClr val="2E2E2E"/>
                </a:solidFill>
                <a:effectLst/>
                <a:latin typeface="Typewriter-Bold"/>
              </a:rPr>
              <a:t>pos</a:t>
            </a:r>
            <a:r>
              <a:rPr kumimoji="0" lang="en-GB" b="0" i="0" u="none" strike="noStrike" cap="none" normalizeH="0" baseline="0" dirty="0" smtClean="0">
                <a:ln>
                  <a:noFill/>
                </a:ln>
                <a:solidFill>
                  <a:srgbClr val="2E2E2E"/>
                </a:solidFill>
                <a:effectLst/>
                <a:latin typeface="Typewriter-Bold"/>
              </a:rPr>
              <a:t>='v')) print(</a:t>
            </a:r>
            <a:r>
              <a:rPr kumimoji="0" lang="en-GB" b="0" i="0" u="none" strike="noStrike" cap="none" normalizeH="0" baseline="0" dirty="0" err="1" smtClean="0">
                <a:ln>
                  <a:noFill/>
                </a:ln>
                <a:solidFill>
                  <a:srgbClr val="2E2E2E"/>
                </a:solidFill>
                <a:effectLst/>
                <a:latin typeface="Typewriter-Bold"/>
              </a:rPr>
              <a:t>lemmatizer.lemmatize</a:t>
            </a:r>
            <a:r>
              <a:rPr kumimoji="0" lang="en-GB" b="0" i="0" u="none" strike="noStrike" cap="none" normalizeH="0" baseline="0" dirty="0" smtClean="0">
                <a:ln>
                  <a:noFill/>
                </a:ln>
                <a:solidFill>
                  <a:srgbClr val="2E2E2E"/>
                </a:solidFill>
                <a:effectLst/>
                <a:latin typeface="Typewriter-Bold"/>
              </a:rPr>
              <a:t>('ran',</a:t>
            </a:r>
            <a:r>
              <a:rPr kumimoji="0" lang="en-GB" b="0" i="0" u="none" strike="noStrike" cap="none" normalizeH="0" baseline="0" dirty="0" err="1" smtClean="0">
                <a:ln>
                  <a:noFill/>
                </a:ln>
                <a:solidFill>
                  <a:srgbClr val="2E2E2E"/>
                </a:solidFill>
                <a:effectLst/>
                <a:latin typeface="Typewriter-Bold"/>
              </a:rPr>
              <a:t>pos</a:t>
            </a:r>
            <a:r>
              <a:rPr kumimoji="0" lang="en-GB" b="0" i="0" u="none" strike="noStrike" cap="none" normalizeH="0" baseline="0" dirty="0" smtClean="0">
                <a:ln>
                  <a:noFill/>
                </a:ln>
                <a:solidFill>
                  <a:srgbClr val="2E2E2E"/>
                </a:solidFill>
                <a:effectLst/>
                <a:latin typeface="Typewriter-Bold"/>
              </a:rPr>
              <a:t>='v')) print(</a:t>
            </a:r>
            <a:r>
              <a:rPr kumimoji="0" lang="en-GB" b="0" i="0" u="none" strike="noStrike" cap="none" normalizeH="0" baseline="0" dirty="0" err="1" smtClean="0">
                <a:ln>
                  <a:noFill/>
                </a:ln>
                <a:solidFill>
                  <a:srgbClr val="2E2E2E"/>
                </a:solidFill>
                <a:effectLst/>
                <a:latin typeface="Typewriter-Bold"/>
              </a:rPr>
              <a:t>lemmatizer.lemmatize</a:t>
            </a:r>
            <a:r>
              <a:rPr kumimoji="0" lang="en-GB" b="0" i="0" u="none" strike="noStrike" cap="none" normalizeH="0" baseline="0" dirty="0" smtClean="0">
                <a:ln>
                  <a:noFill/>
                </a:ln>
                <a:solidFill>
                  <a:srgbClr val="2E2E2E"/>
                </a:solidFill>
                <a:effectLst/>
                <a:latin typeface="Typewriter-Bold"/>
              </a:rPr>
              <a:t>('running',</a:t>
            </a:r>
            <a:r>
              <a:rPr kumimoji="0" lang="en-GB" b="0" i="0" u="none" strike="noStrike" cap="none" normalizeH="0" baseline="0" dirty="0" err="1" smtClean="0">
                <a:ln>
                  <a:noFill/>
                </a:ln>
                <a:solidFill>
                  <a:srgbClr val="2E2E2E"/>
                </a:solidFill>
                <a:effectLst/>
                <a:latin typeface="Typewriter-Bold"/>
              </a:rPr>
              <a:t>pos</a:t>
            </a:r>
            <a:r>
              <a:rPr kumimoji="0" lang="en-GB" b="0" i="0" u="none" strike="noStrike" cap="none" normalizeH="0" baseline="0" dirty="0" smtClean="0">
                <a:ln>
                  <a:noFill/>
                </a:ln>
                <a:solidFill>
                  <a:srgbClr val="2E2E2E"/>
                </a:solidFill>
                <a:effectLst/>
                <a:latin typeface="Typewriter-Bold"/>
              </a:rPr>
              <a:t>='v'))</a:t>
            </a:r>
            <a:r>
              <a:rPr kumimoji="0" lang="en-GB" b="0" i="0" u="none" strike="noStrike" cap="none" normalizeH="0" baseline="0" dirty="0" smtClean="0">
                <a:ln>
                  <a:noFill/>
                </a:ln>
                <a:solidFill>
                  <a:schemeClr val="tx1"/>
                </a:solidFill>
                <a:effectLst/>
              </a:rPr>
              <a:t> </a:t>
            </a:r>
            <a:endParaRPr kumimoji="0" lang="en-GB"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p:nvPr/>
        </p:nvSpPr>
        <p:spPr>
          <a:xfrm>
            <a:off x="7632700" y="3016250"/>
            <a:ext cx="2146300" cy="1754326"/>
          </a:xfrm>
          <a:prstGeom prst="rect">
            <a:avLst/>
          </a:prstGeom>
        </p:spPr>
        <p:txBody>
          <a:bodyPr wrap="square">
            <a:spAutoFit/>
          </a:bodyPr>
          <a:lstStyle/>
          <a:p>
            <a:r>
              <a:rPr lang="en-GB" b="1" i="0" dirty="0" smtClean="0">
                <a:solidFill>
                  <a:srgbClr val="2E2E2E"/>
                </a:solidFill>
                <a:effectLst/>
                <a:latin typeface="Open Sans" panose="020B0606030504020204" pitchFamily="34" charset="0"/>
              </a:rPr>
              <a:t>Output:</a:t>
            </a:r>
            <a:r>
              <a:rPr lang="en-GB" b="0" i="0" dirty="0" smtClean="0">
                <a:solidFill>
                  <a:srgbClr val="2E2E2E"/>
                </a:solidFill>
                <a:effectLst/>
                <a:latin typeface="Open Sans" panose="020B0606030504020204" pitchFamily="34" charset="0"/>
              </a:rPr>
              <a:t> </a:t>
            </a:r>
          </a:p>
          <a:p>
            <a:r>
              <a:rPr lang="en-GB" b="0" i="0" dirty="0" smtClean="0">
                <a:solidFill>
                  <a:srgbClr val="2E2E2E"/>
                </a:solidFill>
                <a:effectLst/>
                <a:latin typeface="Open Sans" panose="020B0606030504020204" pitchFamily="34" charset="0"/>
              </a:rPr>
              <a:t>good </a:t>
            </a:r>
            <a:br>
              <a:rPr lang="en-GB" b="0" i="0" dirty="0" smtClean="0">
                <a:solidFill>
                  <a:srgbClr val="2E2E2E"/>
                </a:solidFill>
                <a:effectLst/>
                <a:latin typeface="Open Sans" panose="020B0606030504020204" pitchFamily="34" charset="0"/>
              </a:rPr>
            </a:br>
            <a:r>
              <a:rPr lang="en-GB" b="0" i="0" dirty="0" err="1" smtClean="0">
                <a:solidFill>
                  <a:srgbClr val="2E2E2E"/>
                </a:solidFill>
                <a:effectLst/>
                <a:latin typeface="Open Sans" panose="020B0606030504020204" pitchFamily="34" charset="0"/>
              </a:rPr>
              <a:t>good</a:t>
            </a:r>
            <a:r>
              <a:rPr lang="en-GB" b="0" i="0" dirty="0" smtClean="0">
                <a:solidFill>
                  <a:srgbClr val="2E2E2E"/>
                </a:solidFill>
                <a:effectLst/>
                <a:latin typeface="Open Sans" panose="020B0606030504020204" pitchFamily="34" charset="0"/>
              </a:rPr>
              <a:t/>
            </a:r>
            <a:br>
              <a:rPr lang="en-GB" b="0" i="0" dirty="0" smtClean="0">
                <a:solidFill>
                  <a:srgbClr val="2E2E2E"/>
                </a:solidFill>
                <a:effectLst/>
                <a:latin typeface="Open Sans" panose="020B0606030504020204" pitchFamily="34" charset="0"/>
              </a:rPr>
            </a:br>
            <a:r>
              <a:rPr lang="en-GB" b="0" i="0" dirty="0" smtClean="0">
                <a:solidFill>
                  <a:srgbClr val="2E2E2E"/>
                </a:solidFill>
                <a:effectLst/>
                <a:latin typeface="Open Sans" panose="020B0606030504020204" pitchFamily="34" charset="0"/>
              </a:rPr>
              <a:t>run</a:t>
            </a:r>
            <a:br>
              <a:rPr lang="en-GB" b="0" i="0" dirty="0" smtClean="0">
                <a:solidFill>
                  <a:srgbClr val="2E2E2E"/>
                </a:solidFill>
                <a:effectLst/>
                <a:latin typeface="Open Sans" panose="020B0606030504020204" pitchFamily="34" charset="0"/>
              </a:rPr>
            </a:br>
            <a:r>
              <a:rPr lang="en-GB" b="0" i="0" dirty="0" err="1" smtClean="0">
                <a:solidFill>
                  <a:srgbClr val="2E2E2E"/>
                </a:solidFill>
                <a:effectLst/>
                <a:latin typeface="Open Sans" panose="020B0606030504020204" pitchFamily="34" charset="0"/>
              </a:rPr>
              <a:t>run</a:t>
            </a:r>
            <a:r>
              <a:rPr lang="en-GB" b="0" i="0" dirty="0" smtClean="0">
                <a:solidFill>
                  <a:srgbClr val="2E2E2E"/>
                </a:solidFill>
                <a:effectLst/>
                <a:latin typeface="Open Sans" panose="020B0606030504020204" pitchFamily="34" charset="0"/>
              </a:rPr>
              <a:t/>
            </a:r>
            <a:br>
              <a:rPr lang="en-GB" b="0" i="0" dirty="0" smtClean="0">
                <a:solidFill>
                  <a:srgbClr val="2E2E2E"/>
                </a:solidFill>
                <a:effectLst/>
                <a:latin typeface="Open Sans" panose="020B0606030504020204" pitchFamily="34" charset="0"/>
              </a:rPr>
            </a:br>
            <a:r>
              <a:rPr lang="en-GB" b="0" i="0" dirty="0" err="1" smtClean="0">
                <a:solidFill>
                  <a:srgbClr val="2E2E2E"/>
                </a:solidFill>
                <a:effectLst/>
                <a:latin typeface="Open Sans" panose="020B0606030504020204" pitchFamily="34" charset="0"/>
              </a:rPr>
              <a:t>run</a:t>
            </a:r>
            <a:endParaRPr lang="en-IN" dirty="0"/>
          </a:p>
        </p:txBody>
      </p:sp>
    </p:spTree>
    <p:extLst>
      <p:ext uri="{BB962C8B-B14F-4D97-AF65-F5344CB8AC3E}">
        <p14:creationId xmlns:p14="http://schemas.microsoft.com/office/powerpoint/2010/main" val="2350934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b="0" i="0" u="none" strike="noStrike" cap="none" normalizeH="0" baseline="0" dirty="0" smtClean="0">
                <a:ln>
                  <a:noFill/>
                </a:ln>
                <a:solidFill>
                  <a:srgbClr val="2E2E2E"/>
                </a:solidFill>
                <a:effectLst/>
                <a:latin typeface="Typewriter-Bold"/>
              </a:rPr>
              <a:t># For sentence</a:t>
            </a:r>
            <a:endParaRPr lang="en-IN" dirty="0"/>
          </a:p>
        </p:txBody>
      </p:sp>
      <p:sp>
        <p:nvSpPr>
          <p:cNvPr id="4" name="Rectangle 2"/>
          <p:cNvSpPr>
            <a:spLocks noGrp="1" noChangeArrowheads="1"/>
          </p:cNvSpPr>
          <p:nvPr>
            <p:ph idx="1"/>
          </p:nvPr>
        </p:nvSpPr>
        <p:spPr bwMode="auto">
          <a:xfrm>
            <a:off x="927100" y="602986"/>
            <a:ext cx="7315200" cy="4808948"/>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522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rgbClr val="2E2E2E"/>
                </a:solidFill>
                <a:effectLst/>
                <a:latin typeface="Typewriter-Bold"/>
              </a:rPr>
              <a:t>sent = 'I have seen this yesterday'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rgbClr val="2E2E2E"/>
                </a:solidFill>
                <a:effectLst/>
                <a:latin typeface="Typewriter-Bold"/>
              </a:rPr>
              <a:t>tokens = </a:t>
            </a:r>
            <a:r>
              <a:rPr kumimoji="0" lang="en-GB" sz="2000" b="0" i="0" u="none" strike="noStrike" cap="none" normalizeH="0" baseline="0" dirty="0" err="1" smtClean="0">
                <a:ln>
                  <a:noFill/>
                </a:ln>
                <a:solidFill>
                  <a:srgbClr val="2E2E2E"/>
                </a:solidFill>
                <a:effectLst/>
                <a:latin typeface="Typewriter-Bold"/>
              </a:rPr>
              <a:t>nltk.word_tokenize</a:t>
            </a:r>
            <a:r>
              <a:rPr kumimoji="0" lang="en-GB" sz="2000" b="0" i="0" u="none" strike="noStrike" cap="none" normalizeH="0" baseline="0" dirty="0" smtClean="0">
                <a:ln>
                  <a:noFill/>
                </a:ln>
                <a:solidFill>
                  <a:srgbClr val="2E2E2E"/>
                </a:solidFill>
                <a:effectLst/>
                <a:latin typeface="Typewriter-Bold"/>
              </a:rPr>
              <a:t>(sent) </a:t>
            </a:r>
          </a:p>
          <a:p>
            <a:pPr marL="0" marR="0" lvl="0" indent="0" algn="l" defTabSz="914400" rtl="0" eaLnBrk="0" fontAlgn="base" latinLnBrk="0" hangingPunct="0">
              <a:lnSpc>
                <a:spcPct val="100000"/>
              </a:lnSpc>
              <a:spcBef>
                <a:spcPct val="0"/>
              </a:spcBef>
              <a:spcAft>
                <a:spcPct val="0"/>
              </a:spcAft>
              <a:buClrTx/>
              <a:buSzTx/>
              <a:buFontTx/>
              <a:buNone/>
              <a:tabLst/>
            </a:pPr>
            <a:endParaRPr lang="en-GB" sz="2000" dirty="0">
              <a:solidFill>
                <a:srgbClr val="2E2E2E"/>
              </a:solidFill>
              <a:latin typeface="Typewriter-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rgbClr val="2E2E2E"/>
                </a:solidFill>
                <a:effectLst/>
                <a:latin typeface="Typewriter-Bold"/>
              </a:rPr>
              <a:t>#Print each tokens </a:t>
            </a:r>
          </a:p>
          <a:p>
            <a:pPr marL="0" marR="0" lvl="0" indent="0" algn="l" defTabSz="914400" rtl="0" eaLnBrk="0" fontAlgn="base" latinLnBrk="0" hangingPunct="0">
              <a:lnSpc>
                <a:spcPct val="100000"/>
              </a:lnSpc>
              <a:spcBef>
                <a:spcPct val="0"/>
              </a:spcBef>
              <a:spcAft>
                <a:spcPct val="0"/>
              </a:spcAft>
              <a:buClrTx/>
              <a:buSzTx/>
              <a:buFontTx/>
              <a:buNone/>
              <a:tabLst/>
            </a:pPr>
            <a:endParaRPr lang="en-GB" sz="2000" dirty="0">
              <a:solidFill>
                <a:srgbClr val="2E2E2E"/>
              </a:solidFill>
              <a:latin typeface="Typewriter-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rgbClr val="2E2E2E"/>
                </a:solidFill>
                <a:effectLst/>
                <a:latin typeface="Typewriter-Bold"/>
              </a:rPr>
              <a:t>print(tokens) </a:t>
            </a:r>
          </a:p>
          <a:p>
            <a:pPr marL="0" marR="0" lvl="0" indent="0" algn="l" defTabSz="914400" rtl="0" eaLnBrk="0" fontAlgn="base" latinLnBrk="0" hangingPunct="0">
              <a:lnSpc>
                <a:spcPct val="100000"/>
              </a:lnSpc>
              <a:spcBef>
                <a:spcPct val="0"/>
              </a:spcBef>
              <a:spcAft>
                <a:spcPct val="0"/>
              </a:spcAft>
              <a:buClrTx/>
              <a:buSzTx/>
              <a:buFontTx/>
              <a:buNone/>
              <a:tabLst/>
            </a:pPr>
            <a:endParaRPr lang="en-GB" sz="2000" dirty="0">
              <a:solidFill>
                <a:srgbClr val="2E2E2E"/>
              </a:solidFill>
              <a:latin typeface="Typewriter-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err="1" smtClean="0">
                <a:ln>
                  <a:noFill/>
                </a:ln>
                <a:solidFill>
                  <a:srgbClr val="2E2E2E"/>
                </a:solidFill>
                <a:effectLst/>
                <a:latin typeface="Typewriter-Bold"/>
              </a:rPr>
              <a:t>lemma_word</a:t>
            </a:r>
            <a:r>
              <a:rPr kumimoji="0" lang="en-GB" sz="2000" b="0" i="0" u="none" strike="noStrike" cap="none" normalizeH="0" baseline="0" dirty="0" smtClean="0">
                <a:ln>
                  <a:noFill/>
                </a:ln>
                <a:solidFill>
                  <a:srgbClr val="2E2E2E"/>
                </a:solidFill>
                <a:effectLst/>
                <a:latin typeface="Typewriter-Bold"/>
              </a:rPr>
              <a:t> = [</a:t>
            </a:r>
            <a:r>
              <a:rPr kumimoji="0" lang="en-GB" sz="2000" b="0" i="0" u="none" strike="noStrike" cap="none" normalizeH="0" baseline="0" dirty="0" err="1" smtClean="0">
                <a:ln>
                  <a:noFill/>
                </a:ln>
                <a:solidFill>
                  <a:srgbClr val="2E2E2E"/>
                </a:solidFill>
                <a:effectLst/>
                <a:latin typeface="Typewriter-Bold"/>
              </a:rPr>
              <a:t>lemmatizer.lemmatize</a:t>
            </a:r>
            <a:r>
              <a:rPr kumimoji="0" lang="en-GB" sz="2000" b="0" i="0" u="none" strike="noStrike" cap="none" normalizeH="0" baseline="0" dirty="0" smtClean="0">
                <a:ln>
                  <a:noFill/>
                </a:ln>
                <a:solidFill>
                  <a:srgbClr val="2E2E2E"/>
                </a:solidFill>
                <a:effectLst/>
                <a:latin typeface="Typewriter-Bold"/>
              </a:rPr>
              <a:t>(plural) for plural in tokens] </a:t>
            </a:r>
          </a:p>
          <a:p>
            <a:pPr marL="0" marR="0" lvl="0" indent="0" algn="l" defTabSz="914400" rtl="0" eaLnBrk="0" fontAlgn="base" latinLnBrk="0" hangingPunct="0">
              <a:lnSpc>
                <a:spcPct val="100000"/>
              </a:lnSpc>
              <a:spcBef>
                <a:spcPct val="0"/>
              </a:spcBef>
              <a:spcAft>
                <a:spcPct val="0"/>
              </a:spcAft>
              <a:buClrTx/>
              <a:buSzTx/>
              <a:buFontTx/>
              <a:buNone/>
              <a:tabLst/>
            </a:pPr>
            <a:endParaRPr lang="en-GB" sz="2000" dirty="0">
              <a:solidFill>
                <a:srgbClr val="2E2E2E"/>
              </a:solidFill>
              <a:latin typeface="Typewriter-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err="1" smtClean="0">
                <a:ln>
                  <a:noFill/>
                </a:ln>
                <a:solidFill>
                  <a:srgbClr val="2E2E2E"/>
                </a:solidFill>
                <a:effectLst/>
                <a:latin typeface="Typewriter-Bold"/>
              </a:rPr>
              <a:t>lemma_word</a:t>
            </a:r>
            <a:endParaRPr kumimoji="0" lang="en-GB" sz="2000" b="0" i="0" u="none" strike="noStrike" cap="none" normalizeH="0" baseline="0" dirty="0" smtClean="0">
              <a:ln>
                <a:noFill/>
              </a:ln>
              <a:solidFill>
                <a:srgbClr val="2E2E2E"/>
              </a:solidFill>
              <a:effectLst/>
              <a:latin typeface="Typewriter-Bold"/>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sz="2000" dirty="0">
              <a:solidFill>
                <a:srgbClr val="2E2E2E"/>
              </a:solidFill>
              <a:latin typeface="Typewriter-Bold"/>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smtClean="0">
              <a:ln>
                <a:noFill/>
              </a:ln>
              <a:solidFill>
                <a:srgbClr val="2E2E2E"/>
              </a:solidFill>
              <a:effectLst/>
              <a:latin typeface="Typewriter-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rgbClr val="2E2E2E"/>
                </a:solidFill>
                <a:effectLst/>
                <a:latin typeface="Typewriter-Bold"/>
              </a:rPr>
              <a:t> # Print lemmatized sentence </a:t>
            </a:r>
          </a:p>
          <a:p>
            <a:pPr marL="0" marR="0" lvl="0" indent="0" algn="l" defTabSz="914400" rtl="0" eaLnBrk="0" fontAlgn="base" latinLnBrk="0" hangingPunct="0">
              <a:lnSpc>
                <a:spcPct val="100000"/>
              </a:lnSpc>
              <a:spcBef>
                <a:spcPct val="0"/>
              </a:spcBef>
              <a:spcAft>
                <a:spcPct val="0"/>
              </a:spcAft>
              <a:buClrTx/>
              <a:buSzTx/>
              <a:buFontTx/>
              <a:buNone/>
              <a:tabLst/>
            </a:pPr>
            <a:endParaRPr lang="en-GB" sz="2000" dirty="0">
              <a:solidFill>
                <a:srgbClr val="2E2E2E"/>
              </a:solidFill>
              <a:latin typeface="Typewriter-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rgbClr val="2E2E2E"/>
                </a:solidFill>
                <a:effectLst/>
                <a:latin typeface="Typewriter-Bold"/>
              </a:rPr>
              <a:t>print(' '.join(</a:t>
            </a:r>
            <a:r>
              <a:rPr kumimoji="0" lang="en-GB" sz="2000" b="0" i="0" u="none" strike="noStrike" cap="none" normalizeH="0" baseline="0" dirty="0" err="1" smtClean="0">
                <a:ln>
                  <a:noFill/>
                </a:ln>
                <a:solidFill>
                  <a:srgbClr val="2E2E2E"/>
                </a:solidFill>
                <a:effectLst/>
                <a:latin typeface="Typewriter-Bold"/>
              </a:rPr>
              <a:t>lemma_word</a:t>
            </a:r>
            <a:r>
              <a:rPr kumimoji="0" lang="en-GB" sz="2000" b="0" i="0" u="none" strike="noStrike" cap="none" normalizeH="0" baseline="0" dirty="0" smtClean="0">
                <a:ln>
                  <a:noFill/>
                </a:ln>
                <a:solidFill>
                  <a:srgbClr val="2E2E2E"/>
                </a:solidFill>
                <a:effectLst/>
                <a:latin typeface="Typewriter-Bold"/>
              </a:rPr>
              <a:t>))</a:t>
            </a:r>
            <a:r>
              <a:rPr kumimoji="0" lang="en-GB" sz="2000" b="0" i="0" u="none" strike="noStrike" cap="none" normalizeH="0" baseline="0" dirty="0" smtClean="0">
                <a:ln>
                  <a:noFill/>
                </a:ln>
                <a:solidFill>
                  <a:schemeClr val="tx1"/>
                </a:solidFill>
                <a:effectLst/>
              </a:rPr>
              <a:t> </a:t>
            </a:r>
            <a:endParaRPr kumimoji="0" lang="en-GB"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5538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Which one is best: lemmatization or stemming?</a:t>
            </a:r>
            <a:br>
              <a:rPr lang="en-GB" dirty="0"/>
            </a:br>
            <a:endParaRPr lang="en-IN" dirty="0"/>
          </a:p>
        </p:txBody>
      </p:sp>
      <p:sp>
        <p:nvSpPr>
          <p:cNvPr id="4" name="Rectangle 1"/>
          <p:cNvSpPr>
            <a:spLocks noGrp="1" noChangeArrowheads="1"/>
          </p:cNvSpPr>
          <p:nvPr>
            <p:ph idx="1"/>
          </p:nvPr>
        </p:nvSpPr>
        <p:spPr bwMode="auto">
          <a:xfrm>
            <a:off x="838200" y="1690688"/>
            <a:ext cx="10121900" cy="21698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t/>
            </a:r>
            <a:br>
              <a:rPr kumimoji="0" lang="en-US" sz="13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br>
            <a:r>
              <a:rPr kumimoji="0" lang="en-US" sz="13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t>Stemming and Lemmatizing have their own </a:t>
            </a:r>
            <a:r>
              <a:rPr kumimoji="0" lang="en-US" sz="1300" b="0" i="0" u="none" strike="noStrike" cap="none" normalizeH="0" baseline="0" dirty="0" err="1" smtClean="0">
                <a:ln>
                  <a:noFill/>
                </a:ln>
                <a:solidFill>
                  <a:srgbClr val="2E2E2E"/>
                </a:solidFill>
                <a:effectLst/>
                <a:latin typeface="Open Sans" panose="020B0606030504020204" pitchFamily="34" charset="0"/>
                <a:cs typeface="Open Sans" panose="020B0606030504020204" pitchFamily="34" charset="0"/>
              </a:rPr>
              <a:t>flavour</a:t>
            </a:r>
            <a:r>
              <a:rPr kumimoji="0" lang="en-US" sz="13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t> to normalize word.</a:t>
            </a:r>
            <a:r>
              <a:rPr kumimoji="0" lang="en-US" sz="10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t/>
            </a:r>
            <a:br>
              <a:rPr kumimoji="0" lang="en-US" sz="10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br>
            <a:r>
              <a:rPr kumimoji="0" lang="en-US" sz="13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t/>
            </a:r>
            <a:br>
              <a:rPr kumimoji="0" lang="en-US" sz="13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b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0" i="0" u="none" strike="noStrike" cap="none" normalizeH="0" baseline="0" dirty="0" smtClean="0">
                <a:ln>
                  <a:noFill/>
                </a:ln>
                <a:solidFill>
                  <a:srgbClr val="2E2E2E"/>
                </a:solidFill>
                <a:effectLst/>
                <a:latin typeface="Typewriter-Bold"/>
                <a:cs typeface="Open Sans" panose="020B0606030504020204" pitchFamily="34" charset="0"/>
              </a:rPr>
              <a:t>The difference is that a stemmer operates on a single word without knowledge of the context, and therefore cannot discriminate between words which have different meanings depending on part of speech.</a:t>
            </a:r>
            <a:r>
              <a:rPr kumimoji="0" lang="en-GB" sz="10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t/>
            </a:r>
            <a:br>
              <a:rPr kumimoji="0" lang="en-GB" sz="10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br>
            <a:r>
              <a:rPr kumimoji="0" lang="en-GB" sz="1300" b="0" i="0" u="none" strike="noStrike" cap="none" normalizeH="0" baseline="0" dirty="0" smtClean="0">
                <a:ln>
                  <a:noFill/>
                </a:ln>
                <a:solidFill>
                  <a:srgbClr val="2E2E2E"/>
                </a:solidFill>
                <a:effectLst/>
                <a:latin typeface="Typewriter-Bold"/>
                <a:cs typeface="Open Sans" panose="020B0606030504020204" pitchFamily="34" charset="0"/>
              </a:rPr>
              <a:t/>
            </a:r>
            <a:br>
              <a:rPr kumimoji="0" lang="en-GB" sz="1300" b="0" i="0" u="none" strike="noStrike" cap="none" normalizeH="0" baseline="0" dirty="0" smtClean="0">
                <a:ln>
                  <a:noFill/>
                </a:ln>
                <a:solidFill>
                  <a:srgbClr val="2E2E2E"/>
                </a:solidFill>
                <a:effectLst/>
                <a:latin typeface="Typewriter-Bold"/>
                <a:cs typeface="Open Sans" panose="020B0606030504020204" pitchFamily="34" charset="0"/>
              </a:rPr>
            </a:br>
            <a:endParaRPr kumimoji="0" lang="en-GB"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0" i="0" u="none" strike="noStrike" cap="none" normalizeH="0" baseline="0" dirty="0" smtClean="0">
                <a:ln>
                  <a:noFill/>
                </a:ln>
                <a:solidFill>
                  <a:srgbClr val="2E2E2E"/>
                </a:solidFill>
                <a:effectLst/>
                <a:latin typeface="Typewriter-Bold"/>
                <a:cs typeface="Open Sans" panose="020B0606030504020204" pitchFamily="34" charset="0"/>
              </a:rPr>
              <a:t>Stemming is much faster than Lemmatizing.</a:t>
            </a:r>
            <a:r>
              <a:rPr kumimoji="0" lang="en-GB" sz="10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t/>
            </a:r>
            <a:br>
              <a:rPr kumimoji="0" lang="en-GB" sz="10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br>
            <a:r>
              <a:rPr kumimoji="0" lang="en-GB" sz="1300" b="0" i="0" u="none" strike="noStrike" cap="none" normalizeH="0" baseline="0" dirty="0" smtClean="0">
                <a:ln>
                  <a:noFill/>
                </a:ln>
                <a:solidFill>
                  <a:srgbClr val="2E2E2E"/>
                </a:solidFill>
                <a:effectLst/>
                <a:latin typeface="Typewriter-Bold"/>
                <a:cs typeface="Open Sans" panose="020B0606030504020204" pitchFamily="34" charset="0"/>
              </a:rPr>
              <a:t/>
            </a:r>
            <a:br>
              <a:rPr kumimoji="0" lang="en-GB" sz="1300" b="0" i="0" u="none" strike="noStrike" cap="none" normalizeH="0" baseline="0" dirty="0" smtClean="0">
                <a:ln>
                  <a:noFill/>
                </a:ln>
                <a:solidFill>
                  <a:srgbClr val="2E2E2E"/>
                </a:solidFill>
                <a:effectLst/>
                <a:latin typeface="Typewriter-Bold"/>
                <a:cs typeface="Open Sans" panose="020B0606030504020204" pitchFamily="34" charset="0"/>
              </a:rPr>
            </a:br>
            <a:endParaRPr kumimoji="0" lang="en-GB"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0" i="0" u="none" strike="noStrike" cap="none" normalizeH="0" baseline="0" dirty="0" smtClean="0">
                <a:ln>
                  <a:noFill/>
                </a:ln>
                <a:solidFill>
                  <a:srgbClr val="2E2E2E"/>
                </a:solidFill>
                <a:effectLst/>
                <a:latin typeface="Typewriter-Bold"/>
                <a:cs typeface="Open Sans" panose="020B0606030504020204" pitchFamily="34" charset="0"/>
              </a:rPr>
              <a:t>Accuracy of Stemming is much less than Lemmatization.</a:t>
            </a:r>
            <a:endParaRPr kumimoji="0" lang="en-GB"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22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GB" b="1" dirty="0"/>
              <a:t>Why is Lemmatization better than Stemming?</a:t>
            </a:r>
          </a:p>
          <a:p>
            <a:r>
              <a:rPr lang="en-GB" dirty="0"/>
              <a:t>Stemming algorithm works by cutting the suffix from the word. In a broader sense cuts either the beginning or end of the word.</a:t>
            </a:r>
          </a:p>
          <a:p>
            <a:r>
              <a:rPr lang="en-GB" dirty="0"/>
              <a:t>On the contrary, Lemmatization is a more powerful operation, and it takes into consideration morphological analysis of the words. It returns the lemma which is the base form of all its inflectional forms. In-depth linguistic knowledge is required to create dictionaries and look for the proper form of the word. Stemming is a general operation while lemmatization is an intelligent operation where the proper form will be looked in the dictionary. Hence, lemmatization helps in forming better machine learning features.</a:t>
            </a:r>
          </a:p>
          <a:p>
            <a:endParaRPr lang="en-IN" dirty="0"/>
          </a:p>
        </p:txBody>
      </p:sp>
    </p:spTree>
    <p:extLst>
      <p:ext uri="{BB962C8B-B14F-4D97-AF65-F5344CB8AC3E}">
        <p14:creationId xmlns:p14="http://schemas.microsoft.com/office/powerpoint/2010/main" val="283268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Where to use stemming and where to use Lemmatization</a:t>
            </a:r>
            <a:endParaRPr lang="en-IN" dirty="0"/>
          </a:p>
        </p:txBody>
      </p:sp>
      <p:sp>
        <p:nvSpPr>
          <p:cNvPr id="4" name="Rectangle 1"/>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E2E2E"/>
                </a:solidFill>
                <a:effectLst/>
                <a:latin typeface="Typewriter-Bold"/>
                <a:cs typeface="Open Sans" panose="020B0606030504020204" pitchFamily="34" charset="0"/>
              </a:rPr>
              <a:t/>
            </a:r>
            <a:br>
              <a:rPr kumimoji="0" lang="en-US" sz="1300" b="0" i="0" u="none" strike="noStrike" cap="none" normalizeH="0" baseline="0" smtClean="0">
                <a:ln>
                  <a:noFill/>
                </a:ln>
                <a:solidFill>
                  <a:srgbClr val="2E2E2E"/>
                </a:solidFill>
                <a:effectLst/>
                <a:latin typeface="Typewriter-Bold"/>
                <a:cs typeface="Open Sans" panose="020B0606030504020204" pitchFamily="34" charset="0"/>
              </a:rPr>
            </a:br>
            <a:r>
              <a:rPr kumimoji="0" lang="en-US" sz="1300" b="0" i="0" u="none" strike="noStrike" cap="none" normalizeH="0" baseline="0" smtClean="0">
                <a:ln>
                  <a:noFill/>
                </a:ln>
                <a:solidFill>
                  <a:srgbClr val="2E2E2E"/>
                </a:solidFill>
                <a:effectLst/>
                <a:latin typeface="Typewriter-Bold"/>
                <a:cs typeface="Open Sans" panose="020B0606030504020204" pitchFamily="34" charset="0"/>
              </a:rPr>
              <a:t>It based on your requirement. </a:t>
            </a:r>
            <a:r>
              <a:rPr kumimoji="0" lang="en-US" sz="1000" b="0" i="0" u="none" strike="noStrike" cap="none" normalizeH="0" baseline="0" smtClean="0">
                <a:ln>
                  <a:noFill/>
                </a:ln>
                <a:solidFill>
                  <a:srgbClr val="2E2E2E"/>
                </a:solidFill>
                <a:effectLst/>
                <a:latin typeface="Open Sans" panose="020B0606030504020204" pitchFamily="34" charset="0"/>
                <a:cs typeface="Open Sans" panose="020B0606030504020204" pitchFamily="34" charset="0"/>
              </a:rPr>
              <a:t/>
            </a:r>
            <a:br>
              <a:rPr kumimoji="0" lang="en-US" sz="1000" b="0" i="0" u="none" strike="noStrike" cap="none" normalizeH="0" baseline="0" smtClean="0">
                <a:ln>
                  <a:noFill/>
                </a:ln>
                <a:solidFill>
                  <a:srgbClr val="2E2E2E"/>
                </a:solidFill>
                <a:effectLst/>
                <a:latin typeface="Open Sans" panose="020B0606030504020204" pitchFamily="34" charset="0"/>
                <a:cs typeface="Open Sans" panose="020B0606030504020204" pitchFamily="34" charset="0"/>
              </a:rPr>
            </a:br>
            <a:r>
              <a:rPr kumimoji="0" lang="en-US" sz="1300" b="0" i="0" u="none" strike="noStrike" cap="none" normalizeH="0" baseline="0" smtClean="0">
                <a:ln>
                  <a:noFill/>
                </a:ln>
                <a:solidFill>
                  <a:srgbClr val="2E2E2E"/>
                </a:solidFill>
                <a:effectLst/>
                <a:latin typeface="Typewriter-Bold"/>
                <a:cs typeface="Open Sans" panose="020B0606030504020204" pitchFamily="34" charset="0"/>
              </a:rPr>
              <a:t/>
            </a:r>
            <a:br>
              <a:rPr kumimoji="0" lang="en-US" sz="1300" b="0" i="0" u="none" strike="noStrike" cap="none" normalizeH="0" baseline="0" smtClean="0">
                <a:ln>
                  <a:noFill/>
                </a:ln>
                <a:solidFill>
                  <a:srgbClr val="2E2E2E"/>
                </a:solidFill>
                <a:effectLst/>
                <a:latin typeface="Typewriter-Bold"/>
                <a:cs typeface="Open Sans" panose="020B0606030504020204" pitchFamily="34" charset="0"/>
              </a:rPr>
            </a:b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E2E2E"/>
                </a:solidFill>
                <a:effectLst/>
                <a:latin typeface="Typewriter-Bold"/>
                <a:cs typeface="Open Sans" panose="020B0606030504020204" pitchFamily="34" charset="0"/>
              </a:rPr>
              <a:t>If you are handling huge amount of text and you only want to normalize and analyze text not to visualize, then you may go with stemming. </a:t>
            </a:r>
            <a:r>
              <a:rPr kumimoji="0" lang="en-US" sz="1000" b="0" i="0" u="none" strike="noStrike" cap="none" normalizeH="0" baseline="0" smtClean="0">
                <a:ln>
                  <a:noFill/>
                </a:ln>
                <a:solidFill>
                  <a:srgbClr val="2E2E2E"/>
                </a:solidFill>
                <a:effectLst/>
                <a:latin typeface="Open Sans" panose="020B0606030504020204" pitchFamily="34" charset="0"/>
                <a:cs typeface="Open Sans" panose="020B0606030504020204" pitchFamily="34" charset="0"/>
              </a:rPr>
              <a:t/>
            </a:r>
            <a:br>
              <a:rPr kumimoji="0" lang="en-US" sz="1000" b="0" i="0" u="none" strike="noStrike" cap="none" normalizeH="0" baseline="0" smtClean="0">
                <a:ln>
                  <a:noFill/>
                </a:ln>
                <a:solidFill>
                  <a:srgbClr val="2E2E2E"/>
                </a:solidFill>
                <a:effectLst/>
                <a:latin typeface="Open Sans" panose="020B0606030504020204" pitchFamily="34" charset="0"/>
                <a:cs typeface="Open Sans" panose="020B0606030504020204" pitchFamily="34" charset="0"/>
              </a:rPr>
            </a:br>
            <a:r>
              <a:rPr kumimoji="0" lang="en-US" sz="1300" b="0" i="0" u="none" strike="noStrike" cap="none" normalizeH="0" baseline="0" smtClean="0">
                <a:ln>
                  <a:noFill/>
                </a:ln>
                <a:solidFill>
                  <a:srgbClr val="2E2E2E"/>
                </a:solidFill>
                <a:effectLst/>
                <a:latin typeface="Typewriter-Bold"/>
                <a:cs typeface="Open Sans" panose="020B0606030504020204" pitchFamily="34" charset="0"/>
              </a:rPr>
              <a:t/>
            </a:r>
            <a:br>
              <a:rPr kumimoji="0" lang="en-US" sz="1300" b="0" i="0" u="none" strike="noStrike" cap="none" normalizeH="0" baseline="0" smtClean="0">
                <a:ln>
                  <a:noFill/>
                </a:ln>
                <a:solidFill>
                  <a:srgbClr val="2E2E2E"/>
                </a:solidFill>
                <a:effectLst/>
                <a:latin typeface="Typewriter-Bold"/>
                <a:cs typeface="Open Sans" panose="020B0606030504020204" pitchFamily="34" charset="0"/>
              </a:rPr>
            </a:b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E2E2E"/>
                </a:solidFill>
                <a:effectLst/>
                <a:latin typeface="Typewriter-Bold"/>
                <a:cs typeface="Open Sans" panose="020B0606030504020204" pitchFamily="34" charset="0"/>
              </a:rPr>
              <a:t>But if you want to visualize your normalized text then you should choose lemmatization as stem words may not necessarily the real world word.</a:t>
            </a:r>
            <a:r>
              <a:rPr kumimoji="0" lang="en-US" sz="1000" b="0" i="0" u="none" strike="noStrike" cap="none" normalizeH="0" baseline="0" smtClean="0">
                <a:ln>
                  <a:noFill/>
                </a:ln>
                <a:solidFill>
                  <a:srgbClr val="2E2E2E"/>
                </a:solidFill>
                <a:effectLst/>
                <a:latin typeface="Open Sans" panose="020B0606030504020204" pitchFamily="34" charset="0"/>
                <a:cs typeface="Open Sans" panose="020B0606030504020204" pitchFamily="34" charset="0"/>
              </a:rPr>
              <a:t/>
            </a:r>
            <a:br>
              <a:rPr kumimoji="0" lang="en-US" sz="1000" b="0" i="0" u="none" strike="noStrike" cap="none" normalizeH="0" baseline="0" smtClean="0">
                <a:ln>
                  <a:noFill/>
                </a:ln>
                <a:solidFill>
                  <a:srgbClr val="2E2E2E"/>
                </a:solidFill>
                <a:effectLst/>
                <a:latin typeface="Open Sans" panose="020B0606030504020204" pitchFamily="34" charset="0"/>
                <a:cs typeface="Open Sans" panose="020B0606030504020204" pitchFamily="34" charset="0"/>
              </a:rPr>
            </a:br>
            <a:r>
              <a:rPr kumimoji="0" lang="en-US" sz="1300" b="0" i="0" u="none" strike="noStrike" cap="none" normalizeH="0" baseline="0" smtClean="0">
                <a:ln>
                  <a:noFill/>
                </a:ln>
                <a:solidFill>
                  <a:srgbClr val="2E2E2E"/>
                </a:solidFill>
                <a:effectLst/>
                <a:latin typeface="Typewriter-Bold"/>
                <a:cs typeface="Open Sans" panose="020B0606030504020204" pitchFamily="34" charset="0"/>
              </a:rPr>
              <a:t/>
            </a:r>
            <a:br>
              <a:rPr kumimoji="0" lang="en-US" sz="1300" b="0" i="0" u="none" strike="noStrike" cap="none" normalizeH="0" baseline="0" smtClean="0">
                <a:ln>
                  <a:noFill/>
                </a:ln>
                <a:solidFill>
                  <a:srgbClr val="2E2E2E"/>
                </a:solidFill>
                <a:effectLst/>
                <a:latin typeface="Typewriter-Bold"/>
                <a:cs typeface="Open Sans" panose="020B0606030504020204" pitchFamily="34" charset="0"/>
              </a:rPr>
            </a:b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E2E2E"/>
                </a:solidFill>
                <a:effectLst/>
                <a:latin typeface="Typewriter-Bold"/>
                <a:cs typeface="Open Sans" panose="020B0606030504020204" pitchFamily="34" charset="0"/>
              </a:rPr>
              <a:t>Also you can anti stemming to your stemmed word to get real world word but as per my experience it will take huge amount of time to execute anti stemming task.</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356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4" name="Rectangle 1"/>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0" i="0" u="none" strike="noStrike" cap="none" normalizeH="0" baseline="0" smtClean="0">
                <a:ln>
                  <a:noFill/>
                </a:ln>
                <a:solidFill>
                  <a:srgbClr val="2E2E2E"/>
                </a:solidFill>
                <a:effectLst/>
                <a:latin typeface="Typewriter-Bold"/>
                <a:cs typeface="Open Sans" panose="020B0606030504020204" pitchFamily="34" charset="0"/>
              </a:rPr>
              <a:t>In this topic I have tried to explain</a:t>
            </a:r>
            <a:endParaRPr kumimoji="0" lang="en-GB"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smtClean="0">
                <a:ln>
                  <a:noFill/>
                </a:ln>
                <a:solidFill>
                  <a:srgbClr val="2E2E2E"/>
                </a:solidFill>
                <a:effectLst/>
                <a:latin typeface="Typewriter-Bold"/>
                <a:cs typeface="Open Sans" panose="020B0606030504020204" pitchFamily="34" charset="0"/>
              </a:rPr>
              <a:t>What is stemming</a:t>
            </a:r>
            <a:endParaRPr kumimoji="0" lang="en-GB" sz="1000" b="0" i="0" u="none" strike="noStrike" cap="none" normalizeH="0" baseline="0" smtClean="0">
              <a:ln>
                <a:noFill/>
              </a:ln>
              <a:solidFill>
                <a:srgbClr val="2E2E2E"/>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smtClean="0">
                <a:ln>
                  <a:noFill/>
                </a:ln>
                <a:solidFill>
                  <a:srgbClr val="2E2E2E"/>
                </a:solidFill>
                <a:effectLst/>
                <a:latin typeface="Typewriter-Bold"/>
                <a:cs typeface="Open Sans" panose="020B0606030504020204" pitchFamily="34" charset="0"/>
              </a:rPr>
              <a:t>What is Lemmatization</a:t>
            </a:r>
            <a:endParaRPr kumimoji="0" lang="en-GB" sz="1000" b="0" i="0" u="none" strike="noStrike" cap="none" normalizeH="0" baseline="0" smtClean="0">
              <a:ln>
                <a:noFill/>
              </a:ln>
              <a:solidFill>
                <a:srgbClr val="2E2E2E"/>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smtClean="0">
                <a:ln>
                  <a:noFill/>
                </a:ln>
                <a:solidFill>
                  <a:srgbClr val="2E2E2E"/>
                </a:solidFill>
                <a:effectLst/>
                <a:latin typeface="Typewriter-Bold"/>
                <a:cs typeface="Open Sans" panose="020B0606030504020204" pitchFamily="34" charset="0"/>
              </a:rPr>
              <a:t>How to do Stemming in Python</a:t>
            </a:r>
            <a:endParaRPr kumimoji="0" lang="en-GB" sz="1000" b="0" i="0" u="none" strike="noStrike" cap="none" normalizeH="0" baseline="0" smtClean="0">
              <a:ln>
                <a:noFill/>
              </a:ln>
              <a:solidFill>
                <a:srgbClr val="2E2E2E"/>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smtClean="0">
                <a:ln>
                  <a:noFill/>
                </a:ln>
                <a:solidFill>
                  <a:srgbClr val="2E2E2E"/>
                </a:solidFill>
                <a:effectLst/>
                <a:latin typeface="Typewriter-Bold"/>
                <a:cs typeface="Open Sans" panose="020B0606030504020204" pitchFamily="34" charset="0"/>
              </a:rPr>
              <a:t>How to do Lemmatization in Python</a:t>
            </a:r>
            <a:endParaRPr kumimoji="0" lang="en-GB" sz="1000" b="0" i="0" u="none" strike="noStrike" cap="none" normalizeH="0" baseline="0" smtClean="0">
              <a:ln>
                <a:noFill/>
              </a:ln>
              <a:solidFill>
                <a:srgbClr val="2E2E2E"/>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smtClean="0">
                <a:ln>
                  <a:noFill/>
                </a:ln>
                <a:solidFill>
                  <a:srgbClr val="2E2E2E"/>
                </a:solidFill>
                <a:effectLst/>
                <a:latin typeface="Typewriter-Bold"/>
                <a:cs typeface="Open Sans" panose="020B0606030504020204" pitchFamily="34" charset="0"/>
              </a:rPr>
              <a:t>How Stemming and Lemmatization works</a:t>
            </a:r>
            <a:endParaRPr kumimoji="0" lang="en-GB" sz="1000" b="0" i="0" u="none" strike="noStrike" cap="none" normalizeH="0" baseline="0" smtClean="0">
              <a:ln>
                <a:noFill/>
              </a:ln>
              <a:solidFill>
                <a:srgbClr val="2E2E2E"/>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smtClean="0">
                <a:ln>
                  <a:noFill/>
                </a:ln>
                <a:solidFill>
                  <a:srgbClr val="2E2E2E"/>
                </a:solidFill>
                <a:effectLst/>
                <a:latin typeface="Typewriter-Bold"/>
                <a:cs typeface="Open Sans" panose="020B0606030504020204" pitchFamily="34" charset="0"/>
              </a:rPr>
              <a:t>Which one could be your choice based on your requirement.</a:t>
            </a:r>
            <a:endParaRPr kumimoji="0" lang="en-GB" sz="1000" b="0" i="0" u="none" strike="noStrike" cap="none" normalizeH="0" baseline="0" smtClean="0">
              <a:ln>
                <a:noFill/>
              </a:ln>
              <a:solidFill>
                <a:srgbClr val="2E2E2E"/>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6179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What is Stemming</a:t>
            </a:r>
            <a:br>
              <a:rPr lang="en-IN" dirty="0"/>
            </a:br>
            <a:r>
              <a:rPr lang="en-IN" dirty="0" smtClean="0"/>
              <a:t/>
            </a:r>
            <a:br>
              <a:rPr lang="en-IN" dirty="0" smtClean="0"/>
            </a:br>
            <a:endParaRPr lang="en-IN" dirty="0"/>
          </a:p>
        </p:txBody>
      </p:sp>
      <p:sp>
        <p:nvSpPr>
          <p:cNvPr id="4" name="Rectangle 1"/>
          <p:cNvSpPr>
            <a:spLocks noGrp="1" noChangeArrowheads="1"/>
          </p:cNvSpPr>
          <p:nvPr>
            <p:ph idx="1"/>
          </p:nvPr>
        </p:nvSpPr>
        <p:spPr bwMode="auto">
          <a:xfrm>
            <a:off x="418071" y="1027906"/>
            <a:ext cx="11057238" cy="33790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US" sz="1100" b="0" i="0" u="none" strike="noStrike" cap="none" normalizeH="0" baseline="0" dirty="0" smtClean="0">
                <a:ln>
                  <a:noFill/>
                </a:ln>
                <a:solidFill>
                  <a:srgbClr val="2E2E2E"/>
                </a:solidFill>
                <a:effectLst/>
                <a:latin typeface="Typewriter-Bold"/>
                <a:cs typeface="Open Sans" panose="020B0606030504020204" pitchFamily="34" charset="0"/>
              </a:rPr>
              <a:t>Stemming converts a word into its stem(root form). </a:t>
            </a:r>
            <a:br>
              <a:rPr kumimoji="0" lang="en-US" sz="1100" b="0" i="0" u="none" strike="noStrike" cap="none" normalizeH="0" baseline="0" dirty="0" smtClean="0">
                <a:ln>
                  <a:noFill/>
                </a:ln>
                <a:solidFill>
                  <a:srgbClr val="2E2E2E"/>
                </a:solidFill>
                <a:effectLst/>
                <a:latin typeface="Typewriter-Bold"/>
                <a:cs typeface="Open Sans" panose="020B0606030504020204" pitchFamily="34" charset="0"/>
              </a:rPr>
            </a:br>
            <a:endParaRPr kumimoji="0" lang="en-US" sz="1100" b="0" i="0" u="none" strike="noStrike" cap="none" normalizeH="0" baseline="0" dirty="0" smtClean="0">
              <a:ln>
                <a:noFill/>
              </a:ln>
              <a:solidFill>
                <a:schemeClr val="tx1"/>
              </a:solidFill>
              <a:effectLst/>
            </a:endParaRPr>
          </a:p>
          <a:p>
            <a:pPr>
              <a:lnSpc>
                <a:spcPct val="100000"/>
              </a:lnSpc>
            </a:pPr>
            <a:r>
              <a:rPr kumimoji="0" lang="en-US" sz="1100" b="0" i="0" u="none" strike="noStrike" cap="none" normalizeH="0" baseline="0" dirty="0" smtClean="0">
                <a:ln>
                  <a:noFill/>
                </a:ln>
                <a:solidFill>
                  <a:srgbClr val="2E2E2E"/>
                </a:solidFill>
                <a:effectLst/>
                <a:latin typeface="Typewriter-Bold"/>
                <a:cs typeface="Open Sans" panose="020B0606030504020204" pitchFamily="34" charset="0"/>
              </a:rPr>
              <a:t>Stemming is a rule based approach, it strips inflected words based on common prefixes and suffixes that can be found in an inflected word.</a:t>
            </a:r>
            <a:r>
              <a:rPr kumimoji="0" lang="en-US" sz="11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t/>
            </a:r>
            <a:br>
              <a:rPr kumimoji="0" lang="en-US" sz="11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br>
            <a:endParaRPr kumimoji="0" lang="en-US" sz="1100" b="0" i="0" u="none" strike="noStrike" cap="none" normalizeH="0" baseline="0" dirty="0" smtClean="0">
              <a:ln>
                <a:noFill/>
              </a:ln>
              <a:solidFill>
                <a:schemeClr val="tx1"/>
              </a:solidFill>
              <a:effectLst/>
            </a:endParaRPr>
          </a:p>
          <a:p>
            <a:pPr>
              <a:lnSpc>
                <a:spcPct val="100000"/>
              </a:lnSpc>
            </a:pPr>
            <a:r>
              <a:rPr kumimoji="0" lang="en-US" sz="1100" b="0" i="0" u="none" strike="noStrike" cap="none" normalizeH="0" baseline="0" dirty="0" smtClean="0">
                <a:ln>
                  <a:noFill/>
                </a:ln>
                <a:solidFill>
                  <a:srgbClr val="2E2E2E"/>
                </a:solidFill>
                <a:effectLst/>
                <a:latin typeface="Typewriter-Bold"/>
                <a:cs typeface="Open Sans" panose="020B0606030504020204" pitchFamily="34" charset="0"/>
              </a:rPr>
              <a:t>For example: Common suffix like: “</a:t>
            </a:r>
            <a:r>
              <a:rPr kumimoji="0" lang="en-US" sz="1100" b="0" i="0" u="none" strike="noStrike" cap="none" normalizeH="0" baseline="0" dirty="0" err="1" smtClean="0">
                <a:ln>
                  <a:noFill/>
                </a:ln>
                <a:solidFill>
                  <a:srgbClr val="2E2E2E"/>
                </a:solidFill>
                <a:effectLst/>
                <a:latin typeface="Typewriter-Bold"/>
                <a:cs typeface="Open Sans" panose="020B0606030504020204" pitchFamily="34" charset="0"/>
              </a:rPr>
              <a:t>es</a:t>
            </a:r>
            <a:r>
              <a:rPr kumimoji="0" lang="en-US" sz="1100" b="0" i="0" u="none" strike="noStrike" cap="none" normalizeH="0" baseline="0" dirty="0" smtClean="0">
                <a:ln>
                  <a:noFill/>
                </a:ln>
                <a:solidFill>
                  <a:srgbClr val="2E2E2E"/>
                </a:solidFill>
                <a:effectLst/>
                <a:latin typeface="Typewriter-Bold"/>
                <a:cs typeface="Open Sans" panose="020B0606030504020204" pitchFamily="34" charset="0"/>
              </a:rPr>
              <a:t>”, “</a:t>
            </a:r>
            <a:r>
              <a:rPr kumimoji="0" lang="en-US" sz="1100" b="0" i="0" u="none" strike="noStrike" cap="none" normalizeH="0" baseline="0" dirty="0" err="1" smtClean="0">
                <a:ln>
                  <a:noFill/>
                </a:ln>
                <a:solidFill>
                  <a:srgbClr val="2E2E2E"/>
                </a:solidFill>
                <a:effectLst/>
                <a:latin typeface="Typewriter-Bold"/>
                <a:cs typeface="Open Sans" panose="020B0606030504020204" pitchFamily="34" charset="0"/>
              </a:rPr>
              <a:t>ing</a:t>
            </a:r>
            <a:r>
              <a:rPr kumimoji="0" lang="en-US" sz="1100" b="0" i="0" u="none" strike="noStrike" cap="none" normalizeH="0" baseline="0" dirty="0" smtClean="0">
                <a:ln>
                  <a:noFill/>
                </a:ln>
                <a:solidFill>
                  <a:srgbClr val="2E2E2E"/>
                </a:solidFill>
                <a:effectLst/>
                <a:latin typeface="Typewriter-Bold"/>
                <a:cs typeface="Open Sans" panose="020B0606030504020204" pitchFamily="34" charset="0"/>
              </a:rPr>
              <a:t>”, “pre” etc.</a:t>
            </a:r>
            <a:r>
              <a:rPr kumimoji="0" lang="en-US" sz="11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t/>
            </a:r>
            <a:br>
              <a:rPr kumimoji="0" lang="en-US" sz="11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br>
            <a:endParaRPr kumimoji="0" lang="en-US" sz="1100" b="0" i="0" u="none" strike="noStrike" cap="none" normalizeH="0" baseline="0" dirty="0" smtClean="0">
              <a:ln>
                <a:noFill/>
              </a:ln>
              <a:solidFill>
                <a:schemeClr val="tx1"/>
              </a:solidFill>
              <a:effectLst/>
            </a:endParaRPr>
          </a:p>
          <a:p>
            <a:pPr>
              <a:lnSpc>
                <a:spcPct val="100000"/>
              </a:lnSpc>
            </a:pPr>
            <a:r>
              <a:rPr kumimoji="0" lang="en-US" sz="1100" b="0" i="0" u="none" strike="noStrike" cap="none" normalizeH="0" baseline="0" dirty="0" smtClean="0">
                <a:ln>
                  <a:noFill/>
                </a:ln>
                <a:solidFill>
                  <a:srgbClr val="2E2E2E"/>
                </a:solidFill>
                <a:effectLst/>
                <a:latin typeface="Typewriter-Bold"/>
                <a:cs typeface="Open Sans" panose="020B0606030504020204" pitchFamily="34" charset="0"/>
              </a:rPr>
              <a:t>Now if you want to apply stemming on a word “reading”, it will convert it to “read”. Just strip the suffix “</a:t>
            </a:r>
            <a:r>
              <a:rPr kumimoji="0" lang="en-US" sz="1100" b="0" i="0" u="none" strike="noStrike" cap="none" normalizeH="0" baseline="0" dirty="0" err="1" smtClean="0">
                <a:ln>
                  <a:noFill/>
                </a:ln>
                <a:solidFill>
                  <a:srgbClr val="2E2E2E"/>
                </a:solidFill>
                <a:effectLst/>
                <a:latin typeface="Typewriter-Bold"/>
                <a:cs typeface="Open Sans" panose="020B0606030504020204" pitchFamily="34" charset="0"/>
              </a:rPr>
              <a:t>ing</a:t>
            </a:r>
            <a:r>
              <a:rPr kumimoji="0" lang="en-US" sz="1100" b="0" i="0" u="none" strike="noStrike" cap="none" normalizeH="0" baseline="0" dirty="0" smtClean="0">
                <a:ln>
                  <a:noFill/>
                </a:ln>
                <a:solidFill>
                  <a:srgbClr val="2E2E2E"/>
                </a:solidFill>
                <a:effectLst/>
                <a:latin typeface="Typewriter-Bold"/>
                <a:cs typeface="Open Sans" panose="020B0606030504020204" pitchFamily="34" charset="0"/>
              </a:rPr>
              <a:t>” from the word which is available in stemming dictionary.</a:t>
            </a:r>
            <a:r>
              <a:rPr kumimoji="0" lang="en-US" sz="11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t/>
            </a:r>
            <a:br>
              <a:rPr kumimoji="0" lang="en-US" sz="11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br>
            <a:endParaRPr kumimoji="0" lang="en-US" sz="1100" b="0" i="0" u="none" strike="noStrike" cap="none" normalizeH="0" baseline="0" dirty="0" smtClean="0">
              <a:ln>
                <a:noFill/>
              </a:ln>
              <a:solidFill>
                <a:schemeClr val="tx1"/>
              </a:solidFill>
              <a:effectLst/>
            </a:endParaRPr>
          </a:p>
          <a:p>
            <a:pPr>
              <a:lnSpc>
                <a:spcPct val="100000"/>
              </a:lnSpc>
            </a:pPr>
            <a:r>
              <a:rPr kumimoji="0" lang="en-US" sz="1100" b="0" i="0" u="none" strike="noStrike" cap="none" normalizeH="0" baseline="0" dirty="0" smtClean="0">
                <a:ln>
                  <a:noFill/>
                </a:ln>
                <a:solidFill>
                  <a:srgbClr val="2E2E2E"/>
                </a:solidFill>
                <a:effectLst/>
                <a:latin typeface="Typewriter-Bold"/>
                <a:cs typeface="Open Sans" panose="020B0606030504020204" pitchFamily="34" charset="0"/>
              </a:rPr>
              <a:t>This is also applicable for prefix also.</a:t>
            </a:r>
            <a:r>
              <a:rPr kumimoji="0" lang="en-US" sz="11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t/>
            </a:r>
            <a:br>
              <a:rPr kumimoji="0" lang="en-US" sz="11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br>
            <a:r>
              <a:rPr kumimoji="0" lang="en-US" sz="1100" b="0" i="0" u="none" strike="noStrike" cap="none" normalizeH="0" baseline="0" dirty="0" smtClean="0">
                <a:ln>
                  <a:noFill/>
                </a:ln>
                <a:solidFill>
                  <a:srgbClr val="2E2E2E"/>
                </a:solidFill>
                <a:effectLst/>
                <a:latin typeface="Typewriter-Bold"/>
                <a:cs typeface="Open Sans" panose="020B0606030504020204" pitchFamily="34" charset="0"/>
              </a:rPr>
              <a:t/>
            </a:r>
            <a:br>
              <a:rPr kumimoji="0" lang="en-US" sz="1100" b="0" i="0" u="none" strike="noStrike" cap="none" normalizeH="0" baseline="0" dirty="0" smtClean="0">
                <a:ln>
                  <a:noFill/>
                </a:ln>
                <a:solidFill>
                  <a:srgbClr val="2E2E2E"/>
                </a:solidFill>
                <a:effectLst/>
                <a:latin typeface="Typewriter-Bold"/>
                <a:cs typeface="Open Sans" panose="020B0606030504020204" pitchFamily="34" charset="0"/>
              </a:rPr>
            </a:br>
            <a:r>
              <a:rPr kumimoji="0" lang="en-US" sz="1100" b="0" i="0" u="none" strike="noStrike" cap="none" normalizeH="0" baseline="0" dirty="0" smtClean="0">
                <a:ln>
                  <a:noFill/>
                </a:ln>
                <a:solidFill>
                  <a:srgbClr val="2E2E2E"/>
                </a:solidFill>
                <a:effectLst/>
                <a:latin typeface="Typewriter-Bold"/>
                <a:cs typeface="Open Sans" panose="020B0606030504020204" pitchFamily="34" charset="0"/>
              </a:rPr>
              <a:t>	For Example: “pregame” to “game”</a:t>
            </a:r>
            <a:r>
              <a:rPr kumimoji="0" lang="en-US" sz="11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t/>
            </a:r>
            <a:br>
              <a:rPr kumimoji="0" lang="en-US" sz="11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br>
            <a:endParaRPr kumimoji="0" lang="en-US" sz="1100" b="0" i="0" u="none" strike="noStrike" cap="none" normalizeH="0" baseline="0" dirty="0" smtClean="0">
              <a:ln>
                <a:noFill/>
              </a:ln>
              <a:solidFill>
                <a:schemeClr val="tx1"/>
              </a:solidFill>
              <a:effectLst/>
            </a:endParaRPr>
          </a:p>
          <a:p>
            <a:pPr>
              <a:lnSpc>
                <a:spcPct val="100000"/>
              </a:lnSpc>
            </a:pPr>
            <a:r>
              <a:rPr kumimoji="0" lang="en-US" sz="1100" b="0" i="0" u="none" strike="noStrike" cap="none" normalizeH="0" baseline="0" dirty="0" smtClean="0">
                <a:ln>
                  <a:noFill/>
                </a:ln>
                <a:solidFill>
                  <a:srgbClr val="2E2E2E"/>
                </a:solidFill>
                <a:effectLst/>
                <a:latin typeface="Typewriter-Bold"/>
                <a:cs typeface="Open Sans" panose="020B0606030504020204" pitchFamily="34" charset="0"/>
              </a:rPr>
              <a:t>The root form generated by stemming is not necessarily a word by itself, but it can be used to generate words by concatenating the right suffix.</a:t>
            </a:r>
            <a:br>
              <a:rPr kumimoji="0" lang="en-US" sz="1100" b="0" i="0" u="none" strike="noStrike" cap="none" normalizeH="0" baseline="0" dirty="0" smtClean="0">
                <a:ln>
                  <a:noFill/>
                </a:ln>
                <a:solidFill>
                  <a:srgbClr val="2E2E2E"/>
                </a:solidFill>
                <a:effectLst/>
                <a:latin typeface="Typewriter-Bold"/>
                <a:cs typeface="Open Sans" panose="020B0606030504020204" pitchFamily="34" charset="0"/>
              </a:rPr>
            </a:br>
            <a:endParaRPr kumimoji="0" lang="en-US" sz="1100" b="0" i="0" u="none" strike="noStrike" cap="none" normalizeH="0" baseline="0" dirty="0" smtClean="0">
              <a:ln>
                <a:noFill/>
              </a:ln>
              <a:solidFill>
                <a:schemeClr val="tx1"/>
              </a:solidFill>
              <a:effectLst/>
            </a:endParaRPr>
          </a:p>
          <a:p>
            <a:pPr>
              <a:lnSpc>
                <a:spcPct val="100000"/>
              </a:lnSpc>
            </a:pPr>
            <a:r>
              <a:rPr kumimoji="0" lang="en-US" sz="1100" b="0" i="0" u="none" strike="noStrike" cap="none" normalizeH="0" baseline="0" dirty="0" smtClean="0">
                <a:ln>
                  <a:noFill/>
                </a:ln>
                <a:solidFill>
                  <a:srgbClr val="2E2E2E"/>
                </a:solidFill>
                <a:effectLst/>
                <a:latin typeface="Typewriter-Bold"/>
                <a:cs typeface="Open Sans" panose="020B0606030504020204" pitchFamily="34" charset="0"/>
              </a:rPr>
              <a:t>For example: The words study, studies and studying stems into </a:t>
            </a:r>
            <a:r>
              <a:rPr kumimoji="0" lang="en-US" sz="1100" b="0" i="0" u="none" strike="noStrike" cap="none" normalizeH="0" baseline="0" dirty="0" err="1" smtClean="0">
                <a:ln>
                  <a:noFill/>
                </a:ln>
                <a:solidFill>
                  <a:srgbClr val="2E2E2E"/>
                </a:solidFill>
                <a:effectLst/>
                <a:latin typeface="Typewriter-Bold"/>
                <a:cs typeface="Open Sans" panose="020B0606030504020204" pitchFamily="34" charset="0"/>
              </a:rPr>
              <a:t>studi</a:t>
            </a:r>
            <a:r>
              <a:rPr kumimoji="0" lang="en-US" sz="1100" b="0" i="0" u="none" strike="noStrike" cap="none" normalizeH="0" baseline="0" dirty="0" smtClean="0">
                <a:ln>
                  <a:noFill/>
                </a:ln>
                <a:solidFill>
                  <a:srgbClr val="2E2E2E"/>
                </a:solidFill>
                <a:effectLst/>
                <a:latin typeface="Typewriter-Bold"/>
                <a:cs typeface="Open Sans" panose="020B0606030504020204" pitchFamily="34" charset="0"/>
              </a:rPr>
              <a:t>, which is not an English word.</a:t>
            </a:r>
            <a:r>
              <a:rPr kumimoji="0" lang="en-US" sz="11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t/>
            </a:r>
            <a:br>
              <a:rPr kumimoji="0" lang="en-US" sz="1100" b="0" i="0" u="none" strike="noStrike" cap="none" normalizeH="0" baseline="0" dirty="0" smtClean="0">
                <a:ln>
                  <a:noFill/>
                </a:ln>
                <a:solidFill>
                  <a:srgbClr val="2E2E2E"/>
                </a:solidFill>
                <a:effectLst/>
                <a:latin typeface="Open Sans" panose="020B0606030504020204" pitchFamily="34" charset="0"/>
                <a:cs typeface="Open Sans" panose="020B0606030504020204" pitchFamily="34" charset="0"/>
              </a:rPr>
            </a:br>
            <a:endParaRPr kumimoji="0" lang="en-US" sz="1100" b="0" i="0" u="none" strike="noStrike" cap="none" normalizeH="0" baseline="0" dirty="0" smtClean="0">
              <a:ln>
                <a:noFill/>
              </a:ln>
              <a:solidFill>
                <a:schemeClr val="tx1"/>
              </a:solidFill>
              <a:effectLst/>
            </a:endParaRPr>
          </a:p>
          <a:p>
            <a:pPr>
              <a:lnSpc>
                <a:spcPct val="100000"/>
              </a:lnSpc>
            </a:pPr>
            <a:r>
              <a:rPr kumimoji="0" lang="en-US" sz="1100" b="0" i="0" u="none" strike="noStrike" cap="none" normalizeH="0" baseline="0" dirty="0" smtClean="0">
                <a:ln>
                  <a:noFill/>
                </a:ln>
                <a:solidFill>
                  <a:srgbClr val="2E2E2E"/>
                </a:solidFill>
                <a:effectLst/>
                <a:latin typeface="Typewriter-Bold"/>
                <a:cs typeface="Open Sans" panose="020B0606030504020204" pitchFamily="34" charset="0"/>
              </a:rPr>
              <a:t>The most common algorithm for stemming is Porter’s Algorithm (</a:t>
            </a:r>
            <a:r>
              <a:rPr kumimoji="0" lang="en-US" sz="1100" b="0" i="0" u="none" strike="noStrike" cap="none" normalizeH="0" baseline="0" dirty="0" smtClean="0">
                <a:ln>
                  <a:noFill/>
                </a:ln>
                <a:solidFill>
                  <a:srgbClr val="000000"/>
                </a:solidFill>
                <a:effectLst/>
                <a:latin typeface="Typewriter-Bold"/>
                <a:cs typeface="Open Sans" panose="020B0606030504020204" pitchFamily="34" charset="0"/>
                <a:hlinkClick r:id="rId2"/>
              </a:rPr>
              <a:t>Porter, 1980</a:t>
            </a:r>
            <a:r>
              <a:rPr kumimoji="0" lang="en-US" sz="1100" b="0" i="0" u="none" strike="noStrike" cap="none" normalizeH="0" baseline="0" dirty="0" smtClean="0">
                <a:ln>
                  <a:noFill/>
                </a:ln>
                <a:solidFill>
                  <a:srgbClr val="2E2E2E"/>
                </a:solidFill>
                <a:effectLst/>
                <a:latin typeface="Typewriter-Bold"/>
                <a:cs typeface="Open Sans" panose="020B0606030504020204" pitchFamily="34" charset="0"/>
              </a:rPr>
              <a:t>). It is only striping suffix of a word.</a:t>
            </a:r>
            <a:endParaRPr kumimoji="0" lang="en-US" sz="1100" b="0" i="0" u="none" strike="noStrike" cap="none" normalizeH="0" baseline="0" dirty="0" smtClean="0">
              <a:ln>
                <a:noFill/>
              </a:ln>
              <a:solidFill>
                <a:schemeClr val="tx1"/>
              </a:solidFill>
              <a:effectLst/>
            </a:endParaRPr>
          </a:p>
          <a:p>
            <a:pPr>
              <a:lnSpc>
                <a:spcPct val="100000"/>
              </a:lnSpc>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0581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290" name="Picture 2" descr="Image result for TF IDF"/>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349746" y="2169442"/>
            <a:ext cx="5492507" cy="3663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554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3314" name="Picture 2" descr="TF IDF Report from Mo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22225"/>
            <a:ext cx="7029450" cy="621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577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GB" b="1" dirty="0"/>
              <a:t>Term Frequency</a:t>
            </a:r>
          </a:p>
          <a:p>
            <a:r>
              <a:rPr lang="en-GB" dirty="0"/>
              <a:t>Term frequency (TF) is how often a word appears in a document, divided by how many words there are.</a:t>
            </a:r>
          </a:p>
          <a:p>
            <a:r>
              <a:rPr lang="en-GB" b="1" dirty="0"/>
              <a:t>TF(t) = (Number of times term t appears in a document) / (Total number of terms in the document)</a:t>
            </a:r>
            <a:endParaRPr lang="en-GB" dirty="0"/>
          </a:p>
          <a:p>
            <a:r>
              <a:rPr lang="en-GB" b="1" dirty="0"/>
              <a:t>Inverse document frequency</a:t>
            </a:r>
          </a:p>
          <a:p>
            <a:r>
              <a:rPr lang="en-GB" dirty="0"/>
              <a:t>Term frequency is how common a word is, inverse document frequency (IDF) is how unique or rare a word is.</a:t>
            </a:r>
          </a:p>
          <a:p>
            <a:r>
              <a:rPr lang="en-GB" b="1" dirty="0"/>
              <a:t>IDF(t) = </a:t>
            </a:r>
            <a:r>
              <a:rPr lang="en-GB" b="1" dirty="0" err="1"/>
              <a:t>log_e</a:t>
            </a:r>
            <a:r>
              <a:rPr lang="en-GB" b="1" dirty="0"/>
              <a:t>(Total number of documents / Number of documents with term t in it)</a:t>
            </a:r>
            <a:endParaRPr lang="en-GB" dirty="0"/>
          </a:p>
          <a:p>
            <a:endParaRPr lang="en-GB" dirty="0" smtClean="0"/>
          </a:p>
          <a:p>
            <a:endParaRPr lang="en-IN" dirty="0"/>
          </a:p>
        </p:txBody>
      </p:sp>
    </p:spTree>
    <p:extLst>
      <p:ext uri="{BB962C8B-B14F-4D97-AF65-F5344CB8AC3E}">
        <p14:creationId xmlns:p14="http://schemas.microsoft.com/office/powerpoint/2010/main" val="3615193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b="1" dirty="0"/>
              <a:t>Example, </a:t>
            </a:r>
            <a:r>
              <a:rPr lang="en-GB" dirty="0"/>
              <a:t/>
            </a:r>
            <a:br>
              <a:rPr lang="en-GB" dirty="0"/>
            </a:br>
            <a:r>
              <a:rPr lang="en-GB" dirty="0"/>
              <a:t>Consider a document containing 100 words wherein the word </a:t>
            </a:r>
            <a:r>
              <a:rPr lang="en-GB" b="1" i="1" dirty="0" err="1"/>
              <a:t>apple</a:t>
            </a:r>
            <a:r>
              <a:rPr lang="en-GB" dirty="0" err="1"/>
              <a:t>appears</a:t>
            </a:r>
            <a:r>
              <a:rPr lang="en-GB" dirty="0"/>
              <a:t> 5times. The term frequency (i.e., TF) for </a:t>
            </a:r>
            <a:r>
              <a:rPr lang="en-GB" b="1" i="1" dirty="0"/>
              <a:t>apple</a:t>
            </a:r>
            <a:r>
              <a:rPr lang="en-GB" b="1" dirty="0"/>
              <a:t> </a:t>
            </a:r>
            <a:r>
              <a:rPr lang="en-GB" dirty="0"/>
              <a:t>is then (5 / 100) = 0.05.</a:t>
            </a:r>
          </a:p>
          <a:p>
            <a:r>
              <a:rPr lang="en-GB" dirty="0"/>
              <a:t>Now, assume we have 10 million documents and the word </a:t>
            </a:r>
            <a:r>
              <a:rPr lang="en-GB" i="1" dirty="0"/>
              <a:t>apple</a:t>
            </a:r>
            <a:r>
              <a:rPr lang="en-GB" dirty="0"/>
              <a:t> appears in one thousand of these. Then, the inverse document frequency (i.e., IDF) is calculated as log(10,000,000 / 1,000) = 4.</a:t>
            </a:r>
          </a:p>
          <a:p>
            <a:r>
              <a:rPr lang="en-GB" dirty="0"/>
              <a:t>Thus, the TF-IDF weight is the product of these quantities: 0.05 * 4 = 0.20.</a:t>
            </a:r>
          </a:p>
          <a:p>
            <a:endParaRPr lang="en-IN" dirty="0"/>
          </a:p>
        </p:txBody>
      </p:sp>
    </p:spTree>
    <p:extLst>
      <p:ext uri="{BB962C8B-B14F-4D97-AF65-F5344CB8AC3E}">
        <p14:creationId xmlns:p14="http://schemas.microsoft.com/office/powerpoint/2010/main" val="1297304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4338" name="Picture 2" descr="https://qphs.fs.quoracdn.net/main-qimg-8bf979c77be4d8e0a85a442e05c6d17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9400" y="2620169"/>
            <a:ext cx="655320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010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GB" dirty="0"/>
              <a:t>Why is TF-IDF used in Machine Learning?</a:t>
            </a:r>
          </a:p>
          <a:p>
            <a:r>
              <a:rPr lang="en-GB" u="sng" dirty="0">
                <a:hlinkClick r:id="rId2"/>
              </a:rPr>
              <a:t>Machine learning</a:t>
            </a:r>
            <a:r>
              <a:rPr lang="en-GB" dirty="0"/>
              <a:t> with natural language is faced with one major hurdle – its algorithms usually deal with numbers, and natural language is, well, text. So we need to transform that text into numbers, otherwise known as </a:t>
            </a:r>
            <a:r>
              <a:rPr lang="en-GB" u="sng" dirty="0">
                <a:hlinkClick r:id="rId3"/>
              </a:rPr>
              <a:t>text </a:t>
            </a:r>
            <a:r>
              <a:rPr lang="en-GB" u="sng" dirty="0" err="1">
                <a:hlinkClick r:id="rId3"/>
              </a:rPr>
              <a:t>vectorization</a:t>
            </a:r>
            <a:r>
              <a:rPr lang="en-GB" dirty="0"/>
              <a:t>. It’s a fundamental step in the process of machine learning for </a:t>
            </a:r>
            <a:r>
              <a:rPr lang="en-GB" dirty="0" err="1"/>
              <a:t>analyzing</a:t>
            </a:r>
            <a:r>
              <a:rPr lang="en-GB" dirty="0"/>
              <a:t> text, and different </a:t>
            </a:r>
            <a:r>
              <a:rPr lang="en-GB" dirty="0" err="1"/>
              <a:t>vectorization</a:t>
            </a:r>
            <a:r>
              <a:rPr lang="en-GB" dirty="0"/>
              <a:t> algorithms will drastically affect end results, so you need to choose one that will deliver the results you’re hoping for.</a:t>
            </a:r>
          </a:p>
          <a:p>
            <a:r>
              <a:rPr lang="en-GB" dirty="0"/>
              <a:t>Once you’ve transformed words into numbers, in a way that’s machine learning algorithms can understand, the TF-IDF score can be fed to algorithms such as </a:t>
            </a:r>
            <a:r>
              <a:rPr lang="en-GB" u="sng" dirty="0">
                <a:hlinkClick r:id="rId4"/>
              </a:rPr>
              <a:t>Naive Bayes</a:t>
            </a:r>
            <a:r>
              <a:rPr lang="en-GB" dirty="0"/>
              <a:t> and </a:t>
            </a:r>
            <a:r>
              <a:rPr lang="en-GB" u="sng" dirty="0">
                <a:hlinkClick r:id="rId5"/>
              </a:rPr>
              <a:t>Support Vector Machines</a:t>
            </a:r>
            <a:r>
              <a:rPr lang="en-GB" dirty="0"/>
              <a:t>, greatly improving the results of more basic methods like word counts.</a:t>
            </a:r>
          </a:p>
          <a:p>
            <a:r>
              <a:rPr lang="en-GB" dirty="0"/>
              <a:t>Why does this work? Simply put, a word vector represents a document as a list of numbers, with one for each possible word of the corpus. </a:t>
            </a:r>
            <a:r>
              <a:rPr lang="en-GB" dirty="0" err="1"/>
              <a:t>Vectorizing</a:t>
            </a:r>
            <a:r>
              <a:rPr lang="en-GB" dirty="0"/>
              <a:t> a document is taking the text and creating one of these vectors, and the numbers of the vectors somehow represent the content of the text. TF-IDF enables us to gives us a way to associate each word in a document with a number that represents how relevant each word is in that document. Then, documents with similar, relevant words will have similar vectors, which is what we are looking for in a machine learning algorithm.</a:t>
            </a:r>
          </a:p>
          <a:p>
            <a:endParaRPr lang="en-IN" dirty="0"/>
          </a:p>
        </p:txBody>
      </p:sp>
    </p:spTree>
    <p:extLst>
      <p:ext uri="{BB962C8B-B14F-4D97-AF65-F5344CB8AC3E}">
        <p14:creationId xmlns:p14="http://schemas.microsoft.com/office/powerpoint/2010/main" val="4245216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TF-IDF</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GB" b="1" dirty="0"/>
              <a:t>Information retrieval</a:t>
            </a:r>
            <a:endParaRPr lang="en-GB" dirty="0"/>
          </a:p>
          <a:p>
            <a:r>
              <a:rPr lang="en-GB" dirty="0"/>
              <a:t>TF-IDF was invented for document search and can be used to deliver results that are most relevant to what you’re searching for. Imagine you have a search engine and somebody looks for </a:t>
            </a:r>
            <a:r>
              <a:rPr lang="en-GB" dirty="0" err="1"/>
              <a:t>LeBron</a:t>
            </a:r>
            <a:r>
              <a:rPr lang="en-GB" dirty="0"/>
              <a:t>. The results will be displayed in order of relevance. That’s to say the most relevant sports articles will be ranked higher because TF-IDF gives the word </a:t>
            </a:r>
            <a:r>
              <a:rPr lang="en-GB" dirty="0" err="1"/>
              <a:t>LeBron</a:t>
            </a:r>
            <a:r>
              <a:rPr lang="en-GB" dirty="0"/>
              <a:t> a higher score.</a:t>
            </a:r>
          </a:p>
          <a:p>
            <a:r>
              <a:rPr lang="en-GB" dirty="0"/>
              <a:t>It’s likely that every search engine you have ever encountered uses TF-IDF scores in its algorithm.</a:t>
            </a:r>
          </a:p>
          <a:p>
            <a:r>
              <a:rPr lang="en-GB" b="1" dirty="0"/>
              <a:t>Keyword Extraction</a:t>
            </a:r>
            <a:endParaRPr lang="en-GB" dirty="0"/>
          </a:p>
          <a:p>
            <a:r>
              <a:rPr lang="en-GB" dirty="0"/>
              <a:t>TF-IDF is also useful for extracting keywords from text. How? The highest scoring words of a document are the most relevant to that document, and therefore they can be considered </a:t>
            </a:r>
            <a:r>
              <a:rPr lang="en-GB" i="1" dirty="0"/>
              <a:t>keywords</a:t>
            </a:r>
            <a:r>
              <a:rPr lang="en-GB" dirty="0"/>
              <a:t> for that document. Pretty straightforward.</a:t>
            </a:r>
          </a:p>
          <a:p>
            <a:endParaRPr lang="en-IN" dirty="0"/>
          </a:p>
        </p:txBody>
      </p:sp>
    </p:spTree>
    <p:extLst>
      <p:ext uri="{BB962C8B-B14F-4D97-AF65-F5344CB8AC3E}">
        <p14:creationId xmlns:p14="http://schemas.microsoft.com/office/powerpoint/2010/main" val="1553944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Word Frequency</a:t>
            </a:r>
            <a:br>
              <a:rPr lang="en-IN" b="1" dirty="0"/>
            </a:br>
            <a:endParaRPr lang="en-IN" dirty="0"/>
          </a:p>
        </p:txBody>
      </p:sp>
      <p:sp>
        <p:nvSpPr>
          <p:cNvPr id="3" name="Content Placeholder 2"/>
          <p:cNvSpPr>
            <a:spLocks noGrp="1"/>
          </p:cNvSpPr>
          <p:nvPr>
            <p:ph idx="1"/>
          </p:nvPr>
        </p:nvSpPr>
        <p:spPr/>
        <p:txBody>
          <a:bodyPr/>
          <a:lstStyle/>
          <a:p>
            <a:r>
              <a:rPr lang="en-GB" b="1" dirty="0"/>
              <a:t>Counting Words</a:t>
            </a:r>
            <a:endParaRPr lang="en-GB" dirty="0"/>
          </a:p>
          <a:p>
            <a:r>
              <a:rPr lang="en-GB" dirty="0">
                <a:hlinkClick r:id="rId2"/>
              </a:rPr>
              <a:t>Word frequency</a:t>
            </a:r>
            <a:r>
              <a:rPr lang="en-GB" dirty="0"/>
              <a:t> is word counting technique in which a sorted list of words and their frequency is generated, where the frequency is the occurrences in a given composition. It is used commonly in </a:t>
            </a:r>
            <a:r>
              <a:rPr lang="en-GB" dirty="0">
                <a:hlinkClick r:id="rId3"/>
              </a:rPr>
              <a:t>computational linguistics</a:t>
            </a:r>
            <a:r>
              <a:rPr lang="en-GB" dirty="0"/>
              <a:t>.</a:t>
            </a:r>
          </a:p>
          <a:p>
            <a:endParaRPr lang="en-IN" dirty="0"/>
          </a:p>
        </p:txBody>
      </p:sp>
    </p:spTree>
    <p:extLst>
      <p:ext uri="{BB962C8B-B14F-4D97-AF65-F5344CB8AC3E}">
        <p14:creationId xmlns:p14="http://schemas.microsoft.com/office/powerpoint/2010/main" val="4042849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GB" b="1" dirty="0"/>
              <a:t>Why Should I Care?</a:t>
            </a:r>
            <a:endParaRPr lang="en-GB" dirty="0"/>
          </a:p>
          <a:p>
            <a:r>
              <a:rPr lang="en-GB" dirty="0"/>
              <a:t>Word frequency has many applications in diverse fields. Within pedagogy, it allows teaching to cover high-frequency vocabulary before the low-frequency ones, enabling the development of better class curriculum.</a:t>
            </a:r>
          </a:p>
          <a:p>
            <a:r>
              <a:rPr lang="en-GB" dirty="0"/>
              <a:t>But let's talk about a field that any developer might find compelling, which are </a:t>
            </a:r>
            <a:r>
              <a:rPr lang="en-GB" b="1" dirty="0"/>
              <a:t>analytics</a:t>
            </a:r>
            <a:r>
              <a:rPr lang="en-GB" dirty="0"/>
              <a:t>. In my case, I worked for a publisher that required analytics to suggest vocabulary improvements, detect trends in word usage, and determine payment for their writers.</a:t>
            </a:r>
          </a:p>
          <a:p>
            <a:r>
              <a:rPr lang="en-GB" i="1" dirty="0"/>
              <a:t>Yes</a:t>
            </a:r>
            <a:r>
              <a:rPr lang="en-GB" dirty="0"/>
              <a:t>, you read that last part correctly — payment is determined by many publishers based on the number and complexity of the wording.</a:t>
            </a:r>
          </a:p>
          <a:p>
            <a:endParaRPr lang="en-IN" dirty="0"/>
          </a:p>
        </p:txBody>
      </p:sp>
    </p:spTree>
    <p:extLst>
      <p:ext uri="{BB962C8B-B14F-4D97-AF65-F5344CB8AC3E}">
        <p14:creationId xmlns:p14="http://schemas.microsoft.com/office/powerpoint/2010/main" val="1681544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7" name="Rectangle 2"/>
          <p:cNvSpPr>
            <a:spLocks noChangeArrowheads="1"/>
          </p:cNvSpPr>
          <p:nvPr/>
        </p:nvSpPr>
        <p:spPr bwMode="auto">
          <a:xfrm>
            <a:off x="990600" y="2301701"/>
            <a:ext cx="10210800" cy="692497"/>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444444"/>
                </a:solidFill>
                <a:effectLst/>
                <a:latin typeface="Open Sans" panose="020B0606030504020204" pitchFamily="34" charset="0"/>
                <a:cs typeface="Open Sans" panose="020B0606030504020204" pitchFamily="34" charset="0"/>
              </a:rPr>
              <a:t>The first thing we need is a document to perform the word frequency on, for this example I will use The Beast in the Cave, a short story by American horror fiction writer </a:t>
            </a:r>
            <a:r>
              <a:rPr kumimoji="0" lang="en-US" sz="1300" b="0" i="0" u="sng" strike="noStrike" cap="none" normalizeH="0" baseline="0" smtClean="0">
                <a:ln>
                  <a:noFill/>
                </a:ln>
                <a:solidFill>
                  <a:srgbClr val="0097BC"/>
                </a:solidFill>
                <a:effectLst/>
                <a:latin typeface="Open Sans" panose="020B0606030504020204" pitchFamily="34" charset="0"/>
                <a:cs typeface="Open Sans" panose="020B0606030504020204" pitchFamily="34" charset="0"/>
                <a:hlinkClick r:id="rId2"/>
              </a:rPr>
              <a:t>H.P. Lovecraft</a:t>
            </a:r>
            <a:r>
              <a:rPr kumimoji="0" lang="en-US" sz="1300" b="0" i="0" u="none" strike="noStrike" cap="none" normalizeH="0" baseline="0" smtClean="0">
                <a:ln>
                  <a:noFill/>
                </a:ln>
                <a:solidFill>
                  <a:srgbClr val="444444"/>
                </a:solidFill>
                <a:effectLst/>
                <a:latin typeface="Open Sans" panose="020B0606030504020204" pitchFamily="34" charset="0"/>
                <a:cs typeface="Open Sans" panose="020B0606030504020204" pitchFamily="34" charset="0"/>
              </a:rPr>
              <a:t> — more about the plot </a:t>
            </a:r>
            <a:r>
              <a:rPr kumimoji="0" lang="en-US" sz="1300" b="0" i="0" u="none" strike="noStrike" cap="none" normalizeH="0" baseline="0" smtClean="0">
                <a:ln>
                  <a:noFill/>
                </a:ln>
                <a:solidFill>
                  <a:srgbClr val="009FC6"/>
                </a:solidFill>
                <a:effectLst/>
                <a:latin typeface="Open Sans" panose="020B0606030504020204" pitchFamily="34" charset="0"/>
                <a:cs typeface="Open Sans" panose="020B0606030504020204" pitchFamily="34" charset="0"/>
                <a:hlinkClick r:id="rId3"/>
              </a:rPr>
              <a:t>here</a:t>
            </a:r>
            <a:r>
              <a:rPr kumimoji="0" lang="en-US" sz="1300" b="0" i="0" u="none" strike="noStrike" cap="none" normalizeH="0" baseline="0" smtClean="0">
                <a:ln>
                  <a:noFill/>
                </a:ln>
                <a:solidFill>
                  <a:srgbClr val="444444"/>
                </a:solidFill>
                <a:effectLst/>
                <a:latin typeface="Open Sans" panose="020B0606030504020204" pitchFamily="34" charset="0"/>
                <a:cs typeface="Open Sans" panose="020B0606030504020204" pitchFamily="34" charset="0"/>
              </a:rPr>
              <a:t>. We will save the story (below) as a text file named </a:t>
            </a:r>
            <a:r>
              <a:rPr kumimoji="0" lang="en-US" sz="1100" b="0" i="0" u="none" strike="noStrike" cap="none" normalizeH="0" baseline="0" smtClean="0">
                <a:ln>
                  <a:noFill/>
                </a:ln>
                <a:solidFill>
                  <a:srgbClr val="C7254E"/>
                </a:solidFill>
                <a:effectLst/>
                <a:latin typeface="Courier New" panose="02070309020205020404" pitchFamily="49" charset="0"/>
                <a:cs typeface="Courier New" panose="02070309020205020404" pitchFamily="49" charset="0"/>
              </a:rPr>
              <a:t>The Beast.txt</a:t>
            </a:r>
            <a:r>
              <a:rPr kumimoji="0" lang="en-US" sz="1300" b="0" i="0" u="none" strike="noStrike" cap="none" normalizeH="0" baseline="0" smtClean="0">
                <a:ln>
                  <a:noFill/>
                </a:ln>
                <a:solidFill>
                  <a:srgbClr val="444444"/>
                </a:solidFill>
                <a:effectLst/>
                <a:latin typeface="Open Sans" panose="020B0606030504020204" pitchFamily="34" charset="0"/>
                <a:cs typeface="Open Sans" panose="020B0606030504020204" pitchFamily="34" charset="0"/>
              </a:rPr>
              <a:t>.</a:t>
            </a:r>
            <a:r>
              <a:rPr kumimoji="0" lang="en-US" sz="8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182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42" name="Picture 2" descr="https://1.bp.blogspot.com/-s5VGFbL8-ew/W5wSySqBbYI/AAAAAAAABdw/elNHb72ki2oTRgUORGXzhTBMfBk-oa08gCEwYBhgL/s1600/image0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280" y="2319337"/>
            <a:ext cx="5771545" cy="2836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139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019300" y="2024064"/>
            <a:ext cx="8343900" cy="1300162"/>
          </a:xfrm>
        </p:spPr>
        <p:txBody>
          <a:bodyPr>
            <a:normAutofit lnSpcReduction="10000"/>
          </a:bodyPr>
          <a:lstStyle/>
          <a:p>
            <a:r>
              <a:rPr lang="en-GB" dirty="0"/>
              <a:t>Find frequency of each word in a string in Python</a:t>
            </a:r>
          </a:p>
          <a:p>
            <a:r>
              <a:rPr lang="en-GB" dirty="0"/>
              <a:t>Write a python code to find the frequency of each word in a given string</a:t>
            </a:r>
            <a:r>
              <a:rPr lang="en-GB" dirty="0" smtClean="0"/>
              <a:t>.</a:t>
            </a:r>
          </a:p>
          <a:p>
            <a:endParaRPr lang="en-GB" dirty="0"/>
          </a:p>
          <a:p>
            <a:endParaRPr lang="en-IN" dirty="0"/>
          </a:p>
        </p:txBody>
      </p:sp>
      <p:sp>
        <p:nvSpPr>
          <p:cNvPr id="5" name="Rectangle 1"/>
          <p:cNvSpPr>
            <a:spLocks noChangeArrowheads="1"/>
          </p:cNvSpPr>
          <p:nvPr/>
        </p:nvSpPr>
        <p:spPr bwMode="auto">
          <a:xfrm>
            <a:off x="1457325" y="3517684"/>
            <a:ext cx="9010650" cy="571931"/>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nsolas" panose="020B0609020204030204" pitchFamily="49" charset="0"/>
              </a:rPr>
              <a:t>Input : str[] = "Apple Mango Orange Mango Guava Guava Mango" Output : frequency of Apple is : 1 frequency of Mango is : 3 frequency of Orange is : 1 frequency of Guava is : 2 Input : str = "Train Bus Bus Train Taxi Aeroplane Taxi Bus" Output : frequency of Train is : 2 frequency of Bus is : 3 frequency of Taxi is : 2 frequency of Aeroplane is : 1</a:t>
            </a:r>
            <a:r>
              <a:rPr kumimoji="0" lang="en-US" sz="8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8025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43001" y="2454275"/>
            <a:ext cx="9734550" cy="955675"/>
          </a:xfrm>
        </p:spPr>
        <p:txBody>
          <a:bodyPr>
            <a:normAutofit fontScale="77500" lnSpcReduction="20000"/>
          </a:bodyPr>
          <a:lstStyle/>
          <a:p>
            <a:r>
              <a:rPr lang="en-IN" b="1" dirty="0"/>
              <a:t>Approach 1 using list</a:t>
            </a:r>
            <a:r>
              <a:rPr lang="en-IN" b="1" dirty="0" smtClean="0"/>
              <a:t>():</a:t>
            </a:r>
          </a:p>
          <a:p>
            <a:r>
              <a:rPr lang="en-GB" b="1" dirty="0"/>
              <a:t>1.</a:t>
            </a:r>
            <a:r>
              <a:rPr lang="en-GB" dirty="0"/>
              <a:t> Split the string into a list containing the words by using split function (i.e. </a:t>
            </a:r>
            <a:r>
              <a:rPr lang="en-GB" dirty="0" err="1"/>
              <a:t>string.split</a:t>
            </a:r>
            <a:r>
              <a:rPr lang="en-GB" dirty="0"/>
              <a:t>()) in python with delimiter space</a:t>
            </a:r>
            <a:r>
              <a:rPr lang="en-GB" dirty="0" smtClean="0"/>
              <a:t>.</a:t>
            </a:r>
          </a:p>
          <a:p>
            <a:endParaRPr lang="en-IN" dirty="0"/>
          </a:p>
        </p:txBody>
      </p:sp>
      <p:sp>
        <p:nvSpPr>
          <p:cNvPr id="4" name="Rectangle 1"/>
          <p:cNvSpPr>
            <a:spLocks noChangeArrowheads="1"/>
          </p:cNvSpPr>
          <p:nvPr/>
        </p:nvSpPr>
        <p:spPr bwMode="auto">
          <a:xfrm>
            <a:off x="1538416" y="3916222"/>
            <a:ext cx="5093043" cy="1015663"/>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nsolas" panose="020B0609020204030204" pitchFamily="49" charset="0"/>
              </a:rPr>
              <a:t>Note:</a:t>
            </a:r>
            <a:r>
              <a:rPr kumimoji="0" lang="en-US" sz="1100" b="0" i="0" u="none" strike="noStrike" cap="none" normalizeH="0" baseline="0" dirty="0" smtClean="0">
                <a:ln>
                  <a:noFill/>
                </a:ln>
                <a:solidFill>
                  <a:schemeClr val="tx1"/>
                </a:solidFill>
                <a:effectLst/>
                <a:latin typeface="Consolas" panose="020B0609020204030204" pitchFamily="49" charset="0"/>
              </a:rPr>
              <a:t> </a:t>
            </a:r>
            <a:r>
              <a:rPr kumimoji="0" lang="en-US" sz="1100" b="1" i="0" u="none" strike="noStrike" cap="none" normalizeH="0" baseline="0" dirty="0" err="1" smtClean="0">
                <a:ln>
                  <a:noFill/>
                </a:ln>
                <a:solidFill>
                  <a:schemeClr val="tx1"/>
                </a:solidFill>
                <a:effectLst/>
                <a:latin typeface="Consolas" panose="020B0609020204030204" pitchFamily="49" charset="0"/>
              </a:rPr>
              <a:t>string_name.split</a:t>
            </a:r>
            <a:r>
              <a:rPr kumimoji="0" lang="en-US" sz="1100" b="1" i="0" u="none" strike="noStrike" cap="none" normalizeH="0" baseline="0" dirty="0" smtClean="0">
                <a:ln>
                  <a:noFill/>
                </a:ln>
                <a:solidFill>
                  <a:schemeClr val="tx1"/>
                </a:solidFill>
                <a:effectLst/>
                <a:latin typeface="Consolas" panose="020B0609020204030204" pitchFamily="49" charset="0"/>
              </a:rPr>
              <a:t>(separator)</a:t>
            </a:r>
            <a:r>
              <a:rPr kumimoji="0" lang="en-US" sz="1100" b="0" i="0" u="none" strike="noStrike" cap="none" normalizeH="0" baseline="0" dirty="0" smtClean="0">
                <a:ln>
                  <a:noFill/>
                </a:ln>
                <a:solidFill>
                  <a:schemeClr val="tx1"/>
                </a:solidFill>
                <a:effectLst/>
                <a:latin typeface="Consolas" panose="020B0609020204030204" pitchFamily="49" charset="0"/>
              </a:rPr>
              <a:t> method is used to split the string by specified separator(delimiter) into the list. If delimiter is not provided then white space is a separator. </a:t>
            </a: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nsolas" panose="020B0609020204030204" pitchFamily="49" charset="0"/>
              </a:rPr>
              <a:t>For example:</a:t>
            </a:r>
            <a:r>
              <a:rPr kumimoji="0" lang="en-US" sz="1100" b="0" i="0" u="none" strike="noStrike" cap="none" normalizeH="0" baseline="0" dirty="0" smtClean="0">
                <a:ln>
                  <a:noFill/>
                </a:ln>
                <a:solidFill>
                  <a:schemeClr val="tx1"/>
                </a:solidFill>
                <a:effectLst/>
                <a:latin typeface="Consolas" panose="020B0609020204030204" pitchFamily="49" charset="0"/>
              </a:rPr>
              <a:t> CODE : </a:t>
            </a:r>
            <a:r>
              <a:rPr kumimoji="0" lang="en-US" sz="1100" b="0" i="0" u="none" strike="noStrike" cap="none" normalizeH="0" baseline="0" dirty="0" err="1" smtClean="0">
                <a:ln>
                  <a:noFill/>
                </a:ln>
                <a:solidFill>
                  <a:schemeClr val="tx1"/>
                </a:solidFill>
                <a:effectLst/>
                <a:latin typeface="Consolas" panose="020B0609020204030204" pitchFamily="49" charset="0"/>
              </a:rPr>
              <a:t>str</a:t>
            </a:r>
            <a:r>
              <a:rPr kumimoji="0" lang="en-US" sz="1100" b="0" i="0" u="none" strike="noStrike" cap="none" normalizeH="0" baseline="0" dirty="0" smtClean="0">
                <a:ln>
                  <a:noFill/>
                </a:ln>
                <a:solidFill>
                  <a:schemeClr val="tx1"/>
                </a:solidFill>
                <a:effectLst/>
                <a:latin typeface="Consolas" panose="020B0609020204030204" pitchFamily="49" charset="0"/>
              </a:rPr>
              <a:t>='This is my book' </a:t>
            </a:r>
            <a:r>
              <a:rPr kumimoji="0" lang="en-US" sz="1100" b="0" i="0" u="none" strike="noStrike" cap="none" normalizeH="0" baseline="0" dirty="0" err="1" smtClean="0">
                <a:ln>
                  <a:noFill/>
                </a:ln>
                <a:solidFill>
                  <a:schemeClr val="tx1"/>
                </a:solidFill>
                <a:effectLst/>
                <a:latin typeface="Consolas" panose="020B0609020204030204" pitchFamily="49" charset="0"/>
              </a:rPr>
              <a:t>str.split</a:t>
            </a:r>
            <a:r>
              <a:rPr kumimoji="0" lang="en-US" sz="1100" b="0" i="0" u="none" strike="noStrike" cap="none" normalizeH="0" baseline="0" dirty="0" smtClean="0">
                <a:ln>
                  <a:noFill/>
                </a:ln>
                <a:solidFill>
                  <a:schemeClr val="tx1"/>
                </a:solidFill>
                <a:effectLst/>
                <a:latin typeface="Consolas" panose="020B0609020204030204" pitchFamily="49" charset="0"/>
              </a:rPr>
              <a:t>() OUTPUT : ['This', 'is', 'my', 'book']</a:t>
            </a: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0596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265405" y="1825625"/>
            <a:ext cx="7661190" cy="2836991"/>
          </a:xfrm>
        </p:spPr>
        <p:txBody>
          <a:bodyPr/>
          <a:lstStyle/>
          <a:p>
            <a:r>
              <a:rPr lang="en-GB" b="1" dirty="0"/>
              <a:t>2.</a:t>
            </a:r>
            <a:r>
              <a:rPr lang="en-GB" dirty="0"/>
              <a:t> Initialize a new empty list.</a:t>
            </a:r>
            <a:r>
              <a:rPr lang="en-GB" dirty="0" smtClean="0"/>
              <a:t/>
            </a:r>
            <a:br>
              <a:rPr lang="en-GB" dirty="0" smtClean="0"/>
            </a:br>
            <a:r>
              <a:rPr lang="en-GB" b="1" dirty="0"/>
              <a:t>3.</a:t>
            </a:r>
            <a:r>
              <a:rPr lang="en-GB" dirty="0"/>
              <a:t> Now append the word to the new list from previous string if that word is not present in the new list.</a:t>
            </a:r>
            <a:r>
              <a:rPr lang="en-GB" dirty="0" smtClean="0"/>
              <a:t/>
            </a:r>
            <a:br>
              <a:rPr lang="en-GB" dirty="0" smtClean="0"/>
            </a:br>
            <a:r>
              <a:rPr lang="en-GB" b="1" dirty="0"/>
              <a:t>4.</a:t>
            </a:r>
            <a:r>
              <a:rPr lang="en-GB" dirty="0"/>
              <a:t> Iterate over the new list and use count function (i.e. </a:t>
            </a:r>
            <a:r>
              <a:rPr lang="en-GB" dirty="0" err="1"/>
              <a:t>string.count</a:t>
            </a:r>
            <a:r>
              <a:rPr lang="en-GB" dirty="0"/>
              <a:t>(</a:t>
            </a:r>
            <a:r>
              <a:rPr lang="en-GB" dirty="0" err="1"/>
              <a:t>newstring</a:t>
            </a:r>
            <a:r>
              <a:rPr lang="en-GB" dirty="0"/>
              <a:t>[iteration])) to find the frequency of word at each iteration.</a:t>
            </a:r>
            <a:endParaRPr lang="en-IN" dirty="0"/>
          </a:p>
        </p:txBody>
      </p:sp>
      <p:sp>
        <p:nvSpPr>
          <p:cNvPr id="4" name="Rectangle 1"/>
          <p:cNvSpPr>
            <a:spLocks noChangeArrowheads="1"/>
          </p:cNvSpPr>
          <p:nvPr/>
        </p:nvSpPr>
        <p:spPr bwMode="auto">
          <a:xfrm>
            <a:off x="1762897" y="5372452"/>
            <a:ext cx="6803472" cy="507831"/>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onsolas" panose="020B0609020204030204" pitchFamily="49" charset="0"/>
              </a:rPr>
              <a:t>Note:</a:t>
            </a:r>
            <a:r>
              <a:rPr kumimoji="0" lang="en-US" sz="1100" b="0" i="0" u="none" strike="noStrike" cap="none" normalizeH="0" baseline="0" smtClean="0">
                <a:ln>
                  <a:noFill/>
                </a:ln>
                <a:solidFill>
                  <a:schemeClr val="tx1"/>
                </a:solidFill>
                <a:effectLst/>
                <a:latin typeface="Consolas" panose="020B0609020204030204" pitchFamily="49" charset="0"/>
              </a:rPr>
              <a:t> </a:t>
            </a:r>
            <a:r>
              <a:rPr kumimoji="0" lang="en-US" sz="1100" b="1" i="0" u="none" strike="noStrike" cap="none" normalizeH="0" baseline="0" smtClean="0">
                <a:ln>
                  <a:noFill/>
                </a:ln>
                <a:solidFill>
                  <a:schemeClr val="tx1"/>
                </a:solidFill>
                <a:effectLst/>
                <a:latin typeface="Consolas" panose="020B0609020204030204" pitchFamily="49" charset="0"/>
              </a:rPr>
              <a:t>string_name.count(substring)</a:t>
            </a:r>
            <a:r>
              <a:rPr kumimoji="0" lang="en-US" sz="1100" b="0" i="0" u="none" strike="noStrike" cap="none" normalizeH="0" baseline="0" smtClean="0">
                <a:ln>
                  <a:noFill/>
                </a:ln>
                <a:solidFill>
                  <a:schemeClr val="tx1"/>
                </a:solidFill>
                <a:effectLst/>
                <a:latin typeface="Consolas" panose="020B0609020204030204" pitchFamily="49" charset="0"/>
              </a:rPr>
              <a:t> is used to find no. of occurrence of substring in a given string. </a:t>
            </a:r>
            <a:r>
              <a:rPr kumimoji="0" lang="en-US" sz="1100" b="1" i="0" u="none" strike="noStrike" cap="none" normalizeH="0" baseline="0" smtClean="0">
                <a:ln>
                  <a:noFill/>
                </a:ln>
                <a:solidFill>
                  <a:schemeClr val="tx1"/>
                </a:solidFill>
                <a:effectLst/>
                <a:latin typeface="Consolas" panose="020B0609020204030204" pitchFamily="49" charset="0"/>
              </a:rPr>
              <a:t>For example:</a:t>
            </a:r>
            <a:r>
              <a:rPr kumimoji="0" lang="en-US" sz="1100" b="0" i="0" u="none" strike="noStrike" cap="none" normalizeH="0" baseline="0" smtClean="0">
                <a:ln>
                  <a:noFill/>
                </a:ln>
                <a:solidFill>
                  <a:schemeClr val="tx1"/>
                </a:solidFill>
                <a:effectLst/>
                <a:latin typeface="Consolas" panose="020B0609020204030204" pitchFamily="49" charset="0"/>
              </a:rPr>
              <a:t> CODE : str='Apple Mango Apple' str.count('Apple') str2='Apple' str.count(str2) OUTPUT : 2 2</a:t>
            </a:r>
            <a:r>
              <a:rPr kumimoji="0" lang="en-US" sz="8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3009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300"/>
            <a:ext cx="10515600" cy="5808663"/>
          </a:xfrm>
        </p:spPr>
        <p:txBody>
          <a:bodyPr>
            <a:normAutofit fontScale="25000" lnSpcReduction="20000"/>
          </a:bodyPr>
          <a:lstStyle/>
          <a:p>
            <a:r>
              <a:rPr lang="en-GB" dirty="0" smtClean="0"/>
              <a:t># Python code to find frequency of each word </a:t>
            </a:r>
          </a:p>
          <a:p>
            <a:r>
              <a:rPr lang="en-GB" dirty="0" err="1" smtClean="0"/>
              <a:t>def</a:t>
            </a:r>
            <a:r>
              <a:rPr lang="en-GB" dirty="0" smtClean="0"/>
              <a:t> </a:t>
            </a:r>
            <a:r>
              <a:rPr lang="en-GB" dirty="0" err="1" smtClean="0"/>
              <a:t>freq</a:t>
            </a:r>
            <a:r>
              <a:rPr lang="en-GB" dirty="0" smtClean="0"/>
              <a:t>(</a:t>
            </a:r>
            <a:r>
              <a:rPr lang="en-GB" dirty="0" err="1" smtClean="0"/>
              <a:t>str</a:t>
            </a:r>
            <a:r>
              <a:rPr lang="en-GB" dirty="0" smtClean="0"/>
              <a:t>): </a:t>
            </a:r>
          </a:p>
          <a:p>
            <a:endParaRPr lang="en-GB" dirty="0" smtClean="0"/>
          </a:p>
          <a:p>
            <a:r>
              <a:rPr lang="en-GB" dirty="0" smtClean="0"/>
              <a:t>	# break the string into list of words </a:t>
            </a:r>
          </a:p>
          <a:p>
            <a:r>
              <a:rPr lang="en-GB" dirty="0" smtClean="0"/>
              <a:t>	</a:t>
            </a:r>
            <a:r>
              <a:rPr lang="en-GB" dirty="0" err="1" smtClean="0"/>
              <a:t>str</a:t>
            </a:r>
            <a:r>
              <a:rPr lang="en-GB" dirty="0" smtClean="0"/>
              <a:t> = </a:t>
            </a:r>
            <a:r>
              <a:rPr lang="en-GB" dirty="0" err="1" smtClean="0"/>
              <a:t>str.split</a:t>
            </a:r>
            <a:r>
              <a:rPr lang="en-GB" dirty="0" smtClean="0"/>
              <a:t>()		 </a:t>
            </a:r>
          </a:p>
          <a:p>
            <a:r>
              <a:rPr lang="en-GB" dirty="0" smtClean="0"/>
              <a:t>	str2 = [] </a:t>
            </a:r>
          </a:p>
          <a:p>
            <a:endParaRPr lang="en-GB" dirty="0" smtClean="0"/>
          </a:p>
          <a:p>
            <a:r>
              <a:rPr lang="en-GB" dirty="0" smtClean="0"/>
              <a:t>	# loop till string values present in list </a:t>
            </a:r>
            <a:r>
              <a:rPr lang="en-GB" dirty="0" err="1" smtClean="0"/>
              <a:t>str</a:t>
            </a:r>
            <a:r>
              <a:rPr lang="en-GB" dirty="0" smtClean="0"/>
              <a:t> </a:t>
            </a:r>
          </a:p>
          <a:p>
            <a:r>
              <a:rPr lang="en-GB" dirty="0" smtClean="0"/>
              <a:t>	for </a:t>
            </a:r>
            <a:r>
              <a:rPr lang="en-GB" dirty="0" err="1" smtClean="0"/>
              <a:t>i</a:t>
            </a:r>
            <a:r>
              <a:rPr lang="en-GB" dirty="0" smtClean="0"/>
              <a:t> in </a:t>
            </a:r>
            <a:r>
              <a:rPr lang="en-GB" dirty="0" err="1" smtClean="0"/>
              <a:t>str</a:t>
            </a:r>
            <a:r>
              <a:rPr lang="en-GB" dirty="0" smtClean="0"/>
              <a:t>:			 </a:t>
            </a:r>
          </a:p>
          <a:p>
            <a:endParaRPr lang="en-GB" dirty="0" smtClean="0"/>
          </a:p>
          <a:p>
            <a:r>
              <a:rPr lang="en-GB" dirty="0" smtClean="0"/>
              <a:t>		# checking for the </a:t>
            </a:r>
            <a:r>
              <a:rPr lang="en-GB" dirty="0" err="1" smtClean="0"/>
              <a:t>duplicacy</a:t>
            </a:r>
            <a:r>
              <a:rPr lang="en-GB" dirty="0" smtClean="0"/>
              <a:t> </a:t>
            </a:r>
          </a:p>
          <a:p>
            <a:r>
              <a:rPr lang="en-GB" dirty="0" smtClean="0"/>
              <a:t>		if </a:t>
            </a:r>
            <a:r>
              <a:rPr lang="en-GB" dirty="0" err="1" smtClean="0"/>
              <a:t>i</a:t>
            </a:r>
            <a:r>
              <a:rPr lang="en-GB" dirty="0" smtClean="0"/>
              <a:t> not in str2: </a:t>
            </a:r>
          </a:p>
          <a:p>
            <a:endParaRPr lang="en-GB" dirty="0" smtClean="0"/>
          </a:p>
          <a:p>
            <a:r>
              <a:rPr lang="en-GB" dirty="0" smtClean="0"/>
              <a:t>			# insert value in str2 </a:t>
            </a:r>
          </a:p>
          <a:p>
            <a:r>
              <a:rPr lang="en-GB" dirty="0" smtClean="0"/>
              <a:t>			str2.append(</a:t>
            </a:r>
            <a:r>
              <a:rPr lang="en-GB" dirty="0" err="1" smtClean="0"/>
              <a:t>i</a:t>
            </a:r>
            <a:r>
              <a:rPr lang="en-GB" dirty="0" smtClean="0"/>
              <a:t>) </a:t>
            </a:r>
          </a:p>
          <a:p>
            <a:r>
              <a:rPr lang="en-GB" dirty="0" smtClean="0"/>
              <a:t>			</a:t>
            </a:r>
          </a:p>
          <a:p>
            <a:r>
              <a:rPr lang="en-GB" dirty="0" smtClean="0"/>
              <a:t>	for </a:t>
            </a:r>
            <a:r>
              <a:rPr lang="en-GB" dirty="0" err="1" smtClean="0"/>
              <a:t>i</a:t>
            </a:r>
            <a:r>
              <a:rPr lang="en-GB" dirty="0" smtClean="0"/>
              <a:t> in range(0, </a:t>
            </a:r>
            <a:r>
              <a:rPr lang="en-GB" dirty="0" err="1" smtClean="0"/>
              <a:t>len</a:t>
            </a:r>
            <a:r>
              <a:rPr lang="en-GB" dirty="0" smtClean="0"/>
              <a:t>(str2)): </a:t>
            </a:r>
          </a:p>
          <a:p>
            <a:endParaRPr lang="en-GB" dirty="0" smtClean="0"/>
          </a:p>
          <a:p>
            <a:r>
              <a:rPr lang="en-GB" dirty="0" smtClean="0"/>
              <a:t>		# count the frequency of each word(present </a:t>
            </a:r>
          </a:p>
          <a:p>
            <a:r>
              <a:rPr lang="en-GB" dirty="0" smtClean="0"/>
              <a:t>		# in str2) in </a:t>
            </a:r>
            <a:r>
              <a:rPr lang="en-GB" dirty="0" err="1" smtClean="0"/>
              <a:t>str</a:t>
            </a:r>
            <a:r>
              <a:rPr lang="en-GB" dirty="0" smtClean="0"/>
              <a:t> and print </a:t>
            </a:r>
          </a:p>
          <a:p>
            <a:r>
              <a:rPr lang="en-GB" dirty="0" smtClean="0"/>
              <a:t>		print('Frequency of', str2[</a:t>
            </a:r>
            <a:r>
              <a:rPr lang="en-GB" dirty="0" err="1" smtClean="0"/>
              <a:t>i</a:t>
            </a:r>
            <a:r>
              <a:rPr lang="en-GB" dirty="0" smtClean="0"/>
              <a:t>], 'is :', </a:t>
            </a:r>
            <a:r>
              <a:rPr lang="en-GB" dirty="0" err="1" smtClean="0"/>
              <a:t>str.count</a:t>
            </a:r>
            <a:r>
              <a:rPr lang="en-GB" dirty="0" smtClean="0"/>
              <a:t>(str2[</a:t>
            </a:r>
            <a:r>
              <a:rPr lang="en-GB" dirty="0" err="1" smtClean="0"/>
              <a:t>i</a:t>
            </a:r>
            <a:r>
              <a:rPr lang="en-GB" dirty="0" smtClean="0"/>
              <a:t>]))	 </a:t>
            </a:r>
          </a:p>
          <a:p>
            <a:endParaRPr lang="en-GB" dirty="0" smtClean="0"/>
          </a:p>
          <a:p>
            <a:r>
              <a:rPr lang="en-GB" dirty="0" err="1" smtClean="0"/>
              <a:t>def</a:t>
            </a:r>
            <a:r>
              <a:rPr lang="en-GB" dirty="0" smtClean="0"/>
              <a:t> main(): </a:t>
            </a:r>
          </a:p>
          <a:p>
            <a:r>
              <a:rPr lang="en-GB" dirty="0" smtClean="0"/>
              <a:t>	</a:t>
            </a:r>
            <a:r>
              <a:rPr lang="en-GB" dirty="0" err="1" smtClean="0"/>
              <a:t>str</a:t>
            </a:r>
            <a:r>
              <a:rPr lang="en-GB" dirty="0" smtClean="0"/>
              <a:t> ='apple mango apple orange </a:t>
            </a:r>
            <a:r>
              <a:rPr lang="en-GB" dirty="0" err="1" smtClean="0"/>
              <a:t>orange</a:t>
            </a:r>
            <a:r>
              <a:rPr lang="en-GB" dirty="0" smtClean="0"/>
              <a:t> apple guava mango </a:t>
            </a:r>
            <a:r>
              <a:rPr lang="en-GB" dirty="0" err="1" smtClean="0"/>
              <a:t>mango</a:t>
            </a:r>
            <a:r>
              <a:rPr lang="en-GB" dirty="0" smtClean="0"/>
              <a:t>'</a:t>
            </a:r>
          </a:p>
          <a:p>
            <a:r>
              <a:rPr lang="en-GB" dirty="0" smtClean="0"/>
              <a:t>	</a:t>
            </a:r>
            <a:r>
              <a:rPr lang="en-GB" dirty="0" err="1" smtClean="0"/>
              <a:t>freq</a:t>
            </a:r>
            <a:r>
              <a:rPr lang="en-GB" dirty="0" smtClean="0"/>
              <a:t>(</a:t>
            </a:r>
            <a:r>
              <a:rPr lang="en-GB" dirty="0" err="1" smtClean="0"/>
              <a:t>str</a:t>
            </a:r>
            <a:r>
              <a:rPr lang="en-GB" dirty="0" smtClean="0"/>
              <a:t>)					 </a:t>
            </a:r>
          </a:p>
          <a:p>
            <a:endParaRPr lang="en-GB" dirty="0" smtClean="0"/>
          </a:p>
          <a:p>
            <a:r>
              <a:rPr lang="en-GB" dirty="0" smtClean="0"/>
              <a:t>if __name__=="__main__": </a:t>
            </a:r>
          </a:p>
          <a:p>
            <a:r>
              <a:rPr lang="en-GB" dirty="0" smtClean="0"/>
              <a:t>	main()			 # call main function </a:t>
            </a:r>
            <a:endParaRPr lang="en-IN" dirty="0"/>
          </a:p>
        </p:txBody>
      </p:sp>
    </p:spTree>
    <p:extLst>
      <p:ext uri="{BB962C8B-B14F-4D97-AF65-F5344CB8AC3E}">
        <p14:creationId xmlns:p14="http://schemas.microsoft.com/office/powerpoint/2010/main" val="2085422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Approach 2 using set():</a:t>
            </a:r>
            <a:r>
              <a:rPr lang="en-GB" dirty="0" smtClean="0"/>
              <a:t/>
            </a:r>
            <a:br>
              <a:rPr lang="en-GB" dirty="0" smtClean="0"/>
            </a:br>
            <a:r>
              <a:rPr lang="en-GB" b="1" dirty="0"/>
              <a:t>1.</a:t>
            </a:r>
            <a:r>
              <a:rPr lang="en-GB" dirty="0"/>
              <a:t> Split the string into a list containing the words by using split function (i.e. </a:t>
            </a:r>
            <a:r>
              <a:rPr lang="en-GB" dirty="0" err="1"/>
              <a:t>string.split</a:t>
            </a:r>
            <a:r>
              <a:rPr lang="en-GB" dirty="0"/>
              <a:t>()) in python with delimiter space.</a:t>
            </a:r>
            <a:r>
              <a:rPr lang="en-GB" dirty="0" smtClean="0"/>
              <a:t/>
            </a:r>
            <a:br>
              <a:rPr lang="en-GB" dirty="0" smtClean="0"/>
            </a:br>
            <a:r>
              <a:rPr lang="en-GB" b="1" dirty="0"/>
              <a:t>2.</a:t>
            </a:r>
            <a:r>
              <a:rPr lang="en-GB" dirty="0"/>
              <a:t> Use </a:t>
            </a:r>
            <a:r>
              <a:rPr lang="en-GB" b="1" dirty="0"/>
              <a:t>set()</a:t>
            </a:r>
            <a:r>
              <a:rPr lang="en-GB" dirty="0"/>
              <a:t> method to remove a duplicate and to give a set of unique words</a:t>
            </a:r>
            <a:r>
              <a:rPr lang="en-GB" dirty="0" smtClean="0"/>
              <a:t/>
            </a:r>
            <a:br>
              <a:rPr lang="en-GB" dirty="0" smtClean="0"/>
            </a:br>
            <a:r>
              <a:rPr lang="en-GB" b="1" dirty="0"/>
              <a:t>3.</a:t>
            </a:r>
            <a:r>
              <a:rPr lang="en-GB" dirty="0"/>
              <a:t> Iterate over the set and use count function (i.e. </a:t>
            </a:r>
            <a:r>
              <a:rPr lang="en-GB" dirty="0" err="1"/>
              <a:t>string.count</a:t>
            </a:r>
            <a:r>
              <a:rPr lang="en-GB" dirty="0"/>
              <a:t>(</a:t>
            </a:r>
            <a:r>
              <a:rPr lang="en-GB" dirty="0" err="1"/>
              <a:t>newstring</a:t>
            </a:r>
            <a:r>
              <a:rPr lang="en-GB" dirty="0"/>
              <a:t>[iteration])) to find the frequency of word at each iteration.</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300244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r>
              <a:rPr lang="en-GB" dirty="0" smtClean="0"/>
              <a:t># Python3 code to find frequency of each word </a:t>
            </a:r>
          </a:p>
          <a:p>
            <a:r>
              <a:rPr lang="en-GB" dirty="0" smtClean="0"/>
              <a:t># function for calculating the frequency </a:t>
            </a:r>
          </a:p>
          <a:p>
            <a:r>
              <a:rPr lang="en-GB" dirty="0" err="1" smtClean="0"/>
              <a:t>def</a:t>
            </a:r>
            <a:r>
              <a:rPr lang="en-GB" dirty="0" smtClean="0"/>
              <a:t> </a:t>
            </a:r>
            <a:r>
              <a:rPr lang="en-GB" dirty="0" err="1" smtClean="0"/>
              <a:t>freq</a:t>
            </a:r>
            <a:r>
              <a:rPr lang="en-GB" dirty="0" smtClean="0"/>
              <a:t>(</a:t>
            </a:r>
            <a:r>
              <a:rPr lang="en-GB" dirty="0" err="1" smtClean="0"/>
              <a:t>str</a:t>
            </a:r>
            <a:r>
              <a:rPr lang="en-GB" dirty="0" smtClean="0"/>
              <a:t>): </a:t>
            </a:r>
          </a:p>
          <a:p>
            <a:endParaRPr lang="en-GB" dirty="0" smtClean="0"/>
          </a:p>
          <a:p>
            <a:r>
              <a:rPr lang="en-GB" dirty="0" smtClean="0"/>
              <a:t>	# break the string into list of words </a:t>
            </a:r>
          </a:p>
          <a:p>
            <a:r>
              <a:rPr lang="en-GB" dirty="0" smtClean="0"/>
              <a:t>	</a:t>
            </a:r>
            <a:r>
              <a:rPr lang="en-GB" dirty="0" err="1" smtClean="0"/>
              <a:t>str_list</a:t>
            </a:r>
            <a:r>
              <a:rPr lang="en-GB" dirty="0" smtClean="0"/>
              <a:t> = </a:t>
            </a:r>
            <a:r>
              <a:rPr lang="en-GB" dirty="0" err="1" smtClean="0"/>
              <a:t>str.split</a:t>
            </a:r>
            <a:r>
              <a:rPr lang="en-GB" dirty="0" smtClean="0"/>
              <a:t>() </a:t>
            </a:r>
          </a:p>
          <a:p>
            <a:endParaRPr lang="en-GB" dirty="0" smtClean="0"/>
          </a:p>
          <a:p>
            <a:r>
              <a:rPr lang="en-GB" dirty="0" smtClean="0"/>
              <a:t>	# gives set of unique words </a:t>
            </a:r>
          </a:p>
          <a:p>
            <a:r>
              <a:rPr lang="en-GB" dirty="0" smtClean="0"/>
              <a:t>	</a:t>
            </a:r>
            <a:r>
              <a:rPr lang="en-GB" dirty="0" err="1" smtClean="0"/>
              <a:t>unique_words</a:t>
            </a:r>
            <a:r>
              <a:rPr lang="en-GB" dirty="0" smtClean="0"/>
              <a:t> = set(</a:t>
            </a:r>
            <a:r>
              <a:rPr lang="en-GB" dirty="0" err="1" smtClean="0"/>
              <a:t>str_list</a:t>
            </a:r>
            <a:r>
              <a:rPr lang="en-GB" dirty="0" smtClean="0"/>
              <a:t>) </a:t>
            </a:r>
          </a:p>
          <a:p>
            <a:r>
              <a:rPr lang="en-GB" dirty="0" smtClean="0"/>
              <a:t>	</a:t>
            </a:r>
          </a:p>
          <a:p>
            <a:r>
              <a:rPr lang="en-GB" dirty="0" smtClean="0"/>
              <a:t>	for words in </a:t>
            </a:r>
            <a:r>
              <a:rPr lang="en-GB" dirty="0" err="1" smtClean="0"/>
              <a:t>unique_words</a:t>
            </a:r>
            <a:r>
              <a:rPr lang="en-GB" dirty="0" smtClean="0"/>
              <a:t> : </a:t>
            </a:r>
          </a:p>
          <a:p>
            <a:r>
              <a:rPr lang="en-GB" dirty="0" smtClean="0"/>
              <a:t>		print('Frequency of ', words , 'is :', </a:t>
            </a:r>
            <a:r>
              <a:rPr lang="en-GB" dirty="0" err="1" smtClean="0"/>
              <a:t>str_list.count</a:t>
            </a:r>
            <a:r>
              <a:rPr lang="en-GB" dirty="0" smtClean="0"/>
              <a:t>(words)) </a:t>
            </a:r>
          </a:p>
          <a:p>
            <a:endParaRPr lang="en-GB" dirty="0" smtClean="0"/>
          </a:p>
          <a:p>
            <a:r>
              <a:rPr lang="en-GB" dirty="0" smtClean="0"/>
              <a:t># driver code </a:t>
            </a:r>
          </a:p>
          <a:p>
            <a:r>
              <a:rPr lang="en-GB" dirty="0" smtClean="0"/>
              <a:t>if __name__ == "__main__": </a:t>
            </a:r>
          </a:p>
          <a:p>
            <a:r>
              <a:rPr lang="en-GB" dirty="0" smtClean="0"/>
              <a:t>	</a:t>
            </a:r>
          </a:p>
          <a:p>
            <a:r>
              <a:rPr lang="en-GB" dirty="0" smtClean="0"/>
              <a:t>	</a:t>
            </a:r>
            <a:r>
              <a:rPr lang="en-GB" dirty="0" err="1" smtClean="0"/>
              <a:t>str</a:t>
            </a:r>
            <a:r>
              <a:rPr lang="en-GB" dirty="0" smtClean="0"/>
              <a:t> ='apple mango apple orange </a:t>
            </a:r>
            <a:r>
              <a:rPr lang="en-GB" dirty="0" err="1" smtClean="0"/>
              <a:t>orange</a:t>
            </a:r>
            <a:r>
              <a:rPr lang="en-GB" dirty="0" smtClean="0"/>
              <a:t> apple guava mango </a:t>
            </a:r>
            <a:r>
              <a:rPr lang="en-GB" dirty="0" err="1" smtClean="0"/>
              <a:t>mango</a:t>
            </a:r>
            <a:r>
              <a:rPr lang="en-GB" dirty="0" smtClean="0"/>
              <a:t>'</a:t>
            </a:r>
          </a:p>
          <a:p>
            <a:r>
              <a:rPr lang="en-GB" dirty="0" smtClean="0"/>
              <a:t>	</a:t>
            </a:r>
          </a:p>
          <a:p>
            <a:r>
              <a:rPr lang="en-GB" dirty="0" smtClean="0"/>
              <a:t>	# calling the </a:t>
            </a:r>
            <a:r>
              <a:rPr lang="en-GB" dirty="0" err="1" smtClean="0"/>
              <a:t>freq</a:t>
            </a:r>
            <a:r>
              <a:rPr lang="en-GB" dirty="0" smtClean="0"/>
              <a:t> function </a:t>
            </a:r>
          </a:p>
          <a:p>
            <a:r>
              <a:rPr lang="en-GB" dirty="0" smtClean="0"/>
              <a:t>	</a:t>
            </a:r>
            <a:r>
              <a:rPr lang="en-GB" dirty="0" err="1" smtClean="0"/>
              <a:t>freq</a:t>
            </a:r>
            <a:r>
              <a:rPr lang="en-GB" dirty="0" smtClean="0"/>
              <a:t>(</a:t>
            </a:r>
            <a:r>
              <a:rPr lang="en-GB" dirty="0" err="1" smtClean="0"/>
              <a:t>str</a:t>
            </a:r>
            <a:r>
              <a:rPr lang="en-GB" dirty="0" smtClean="0"/>
              <a:t>) </a:t>
            </a:r>
          </a:p>
          <a:p>
            <a:endParaRPr lang="en-IN" dirty="0"/>
          </a:p>
        </p:txBody>
      </p:sp>
    </p:spTree>
    <p:extLst>
      <p:ext uri="{BB962C8B-B14F-4D97-AF65-F5344CB8AC3E}">
        <p14:creationId xmlns:p14="http://schemas.microsoft.com/office/powerpoint/2010/main" val="1385298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hlinkClick r:id="rId2"/>
              </a:rPr>
              <a:t>https://www.geeksforgeeks.org/find-frequency-of-each-word-in-a-string-in-python/</a:t>
            </a:r>
            <a:endParaRPr lang="en-IN" dirty="0"/>
          </a:p>
        </p:txBody>
      </p:sp>
    </p:spTree>
    <p:extLst>
      <p:ext uri="{BB962C8B-B14F-4D97-AF65-F5344CB8AC3E}">
        <p14:creationId xmlns:p14="http://schemas.microsoft.com/office/powerpoint/2010/main" val="3399894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Stemming Algorithm Examples</a:t>
            </a:r>
            <a:br>
              <a:rPr lang="en-IN" b="1" dirty="0"/>
            </a:br>
            <a:endParaRPr lang="en-IN" dirty="0"/>
          </a:p>
        </p:txBody>
      </p:sp>
      <p:sp>
        <p:nvSpPr>
          <p:cNvPr id="3" name="Content Placeholder 2"/>
          <p:cNvSpPr>
            <a:spLocks noGrp="1"/>
          </p:cNvSpPr>
          <p:nvPr>
            <p:ph idx="1"/>
          </p:nvPr>
        </p:nvSpPr>
        <p:spPr/>
        <p:txBody>
          <a:bodyPr/>
          <a:lstStyle/>
          <a:p>
            <a:r>
              <a:rPr lang="en-IN" b="1" dirty="0"/>
              <a:t>Stemming Algorithm Examples</a:t>
            </a:r>
          </a:p>
          <a:p>
            <a:r>
              <a:rPr lang="en-IN" b="1" dirty="0"/>
              <a:t>Porter stemmer</a:t>
            </a:r>
            <a:r>
              <a:rPr lang="en-IN" dirty="0"/>
              <a:t>: </a:t>
            </a:r>
            <a:endParaRPr lang="en-IN" dirty="0" smtClean="0"/>
          </a:p>
          <a:p>
            <a:r>
              <a:rPr lang="en-IN" b="1" dirty="0"/>
              <a:t>Snowball stemmer</a:t>
            </a:r>
            <a:r>
              <a:rPr lang="en-IN" dirty="0" smtClean="0"/>
              <a:t>:</a:t>
            </a:r>
          </a:p>
          <a:p>
            <a:r>
              <a:rPr lang="en-IN" b="1" dirty="0"/>
              <a:t>Lancaster stemmer</a:t>
            </a:r>
            <a:r>
              <a:rPr lang="en-IN" dirty="0"/>
              <a:t>:</a:t>
            </a:r>
          </a:p>
        </p:txBody>
      </p:sp>
    </p:spTree>
    <p:extLst>
      <p:ext uri="{BB962C8B-B14F-4D97-AF65-F5344CB8AC3E}">
        <p14:creationId xmlns:p14="http://schemas.microsoft.com/office/powerpoint/2010/main" val="151690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Stemming is a kind of normalization for words. Normalization is a technique where a set of words in a sentence are converted into a sequence to shorten its lookup. The words which have the same meaning but have some variation according to the context or sentence are normalized.</a:t>
            </a:r>
          </a:p>
          <a:p>
            <a:r>
              <a:rPr lang="en-GB" dirty="0"/>
              <a:t>In another word, there is one root word, but there are many variations of the same words. For example, the root word is "eat" and it's variations are "eats, eating, eaten and like so". In the same way, with the help of Stemming, we can find the root word of any variations.</a:t>
            </a:r>
          </a:p>
          <a:p>
            <a:endParaRPr lang="en-IN" dirty="0"/>
          </a:p>
        </p:txBody>
      </p:sp>
    </p:spTree>
    <p:extLst>
      <p:ext uri="{BB962C8B-B14F-4D97-AF65-F5344CB8AC3E}">
        <p14:creationId xmlns:p14="http://schemas.microsoft.com/office/powerpoint/2010/main" val="2731938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b="1" dirty="0"/>
              <a:t>Porter stemmer</a:t>
            </a:r>
            <a:r>
              <a:rPr lang="en-GB" dirty="0"/>
              <a:t>: This stemming algorithm is an older one. It’s from the 1980s and its main concern is removing the common endings to words so that they can be resolved to a common form. It’s not too complex and development on it is frozen. Typically, it’s a nice starting basic stemmer, but it’s not really advised to use it for any production/complex application. Instead, it has its place in research as a nice, basic stemming algorithm that can guarantee reproducibility. It also is a very gentle stemming algorithm when compared to others.</a:t>
            </a:r>
          </a:p>
          <a:p>
            <a:endParaRPr lang="en-IN" dirty="0"/>
          </a:p>
        </p:txBody>
      </p:sp>
    </p:spTree>
    <p:extLst>
      <p:ext uri="{BB962C8B-B14F-4D97-AF65-F5344CB8AC3E}">
        <p14:creationId xmlns:p14="http://schemas.microsoft.com/office/powerpoint/2010/main" val="172184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b="1" dirty="0"/>
              <a:t>Snowball stemmer</a:t>
            </a:r>
            <a:r>
              <a:rPr lang="en-GB" dirty="0"/>
              <a:t>: This algorithm is also known as the Porter2 stemming algorithm. It is almost universally accepted as better than the Porter stemmer, even being acknowledged as such by the individual who created the Porter stemmer. That being said, it is also more aggressive than the Porter stemmer. A lot of the things added to the Snowball stemmer were because of issues noticed with the Porter stemmer. There is about a 5% difference in the way that Snowball stems versus Porter.</a:t>
            </a:r>
          </a:p>
          <a:p>
            <a:endParaRPr lang="en-IN" dirty="0"/>
          </a:p>
        </p:txBody>
      </p:sp>
    </p:spTree>
    <p:extLst>
      <p:ext uri="{BB962C8B-B14F-4D97-AF65-F5344CB8AC3E}">
        <p14:creationId xmlns:p14="http://schemas.microsoft.com/office/powerpoint/2010/main" val="360727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b="1" dirty="0"/>
              <a:t>Lancaster stemmer</a:t>
            </a:r>
            <a:r>
              <a:rPr lang="en-GB" dirty="0"/>
              <a:t>: Just for fun, the Lancaster stemming algorithm is another algorithm that you can use. This one is the most aggressive stemming algorithm of the bunch. However, if you use the stemmer in NLTK, you can add your own custom rules to this algorithm very easily. It’s a good choice for that. One complaint around this stemming algorithm though is that it sometimes is overly aggressive and can really transform words into strange stems. Just make sure it does what you want it to before you go with this option!</a:t>
            </a:r>
          </a:p>
          <a:p>
            <a:endParaRPr lang="en-IN" dirty="0"/>
          </a:p>
        </p:txBody>
      </p:sp>
    </p:spTree>
    <p:extLst>
      <p:ext uri="{BB962C8B-B14F-4D97-AF65-F5344CB8AC3E}">
        <p14:creationId xmlns:p14="http://schemas.microsoft.com/office/powerpoint/2010/main" val="2858578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Stemming in Python NLTK</a:t>
            </a:r>
            <a:br>
              <a:rPr lang="en-IN" dirty="0"/>
            </a:br>
            <a:endParaRPr lang="en-IN" dirty="0"/>
          </a:p>
        </p:txBody>
      </p:sp>
      <p:sp>
        <p:nvSpPr>
          <p:cNvPr id="4" name="Rectangle 2"/>
          <p:cNvSpPr>
            <a:spLocks noGrp="1" noChangeArrowheads="1"/>
          </p:cNvSpPr>
          <p:nvPr>
            <p:ph idx="1"/>
          </p:nvPr>
        </p:nvSpPr>
        <p:spPr bwMode="auto">
          <a:xfrm>
            <a:off x="1823755" y="1832479"/>
            <a:ext cx="2690580" cy="1992793"/>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522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E2E2E"/>
                </a:solidFill>
                <a:effectLst/>
                <a:latin typeface="Typewriter-Bold"/>
              </a:rPr>
              <a:t>from </a:t>
            </a:r>
            <a:r>
              <a:rPr kumimoji="0" lang="en-US" sz="1300" b="0" i="0" u="none" strike="noStrike" cap="none" normalizeH="0" baseline="0" dirty="0" err="1" smtClean="0">
                <a:ln>
                  <a:noFill/>
                </a:ln>
                <a:solidFill>
                  <a:srgbClr val="2E2E2E"/>
                </a:solidFill>
                <a:effectLst/>
                <a:latin typeface="Typewriter-Bold"/>
              </a:rPr>
              <a:t>nltk.stem.porter</a:t>
            </a:r>
            <a:r>
              <a:rPr kumimoji="0" lang="en-US" sz="1300" b="0" i="0" u="none" strike="noStrike" cap="none" normalizeH="0" baseline="0" dirty="0" smtClean="0">
                <a:ln>
                  <a:noFill/>
                </a:ln>
                <a:solidFill>
                  <a:srgbClr val="2E2E2E"/>
                </a:solidFill>
                <a:effectLst/>
                <a:latin typeface="Typewriter-Bold"/>
              </a:rPr>
              <a:t> import * import </a:t>
            </a:r>
            <a:r>
              <a:rPr kumimoji="0" lang="en-US" sz="1300" b="0" i="0" u="none" strike="noStrike" cap="none" normalizeH="0" baseline="0" dirty="0" err="1" smtClean="0">
                <a:ln>
                  <a:noFill/>
                </a:ln>
                <a:solidFill>
                  <a:srgbClr val="2E2E2E"/>
                </a:solidFill>
                <a:effectLst/>
                <a:latin typeface="Typewriter-Bold"/>
              </a:rPr>
              <a:t>nltk</a:t>
            </a:r>
            <a:r>
              <a:rPr kumimoji="0" lang="en-US" sz="1300" b="0" i="0" u="none" strike="noStrike" cap="none" normalizeH="0" baseline="0" dirty="0" smtClean="0">
                <a:ln>
                  <a:noFill/>
                </a:ln>
                <a:solidFill>
                  <a:srgbClr val="2E2E2E"/>
                </a:solidFill>
                <a:effectLst/>
                <a:latin typeface="Typewriter-Bold"/>
              </a:rPr>
              <a:t> stemmer = </a:t>
            </a:r>
            <a:r>
              <a:rPr kumimoji="0" lang="en-US" sz="1300" b="0" i="0" u="none" strike="noStrike" cap="none" normalizeH="0" baseline="0" dirty="0" err="1" smtClean="0">
                <a:ln>
                  <a:noFill/>
                </a:ln>
                <a:solidFill>
                  <a:srgbClr val="2E2E2E"/>
                </a:solidFill>
                <a:effectLst/>
                <a:latin typeface="Typewriter-Bold"/>
              </a:rPr>
              <a:t>PorterStemmer</a:t>
            </a:r>
            <a:r>
              <a:rPr kumimoji="0" lang="en-US" sz="1300" b="0" i="0" u="none" strike="noStrike" cap="none" normalizeH="0" baseline="0" dirty="0" smtClean="0">
                <a:ln>
                  <a:noFill/>
                </a:ln>
                <a:solidFill>
                  <a:srgbClr val="2E2E2E"/>
                </a:solidFill>
                <a:effectLst/>
                <a:latin typeface="Typewriter-Bold"/>
              </a:rPr>
              <a:t>() # </a:t>
            </a:r>
            <a:r>
              <a:rPr kumimoji="0" lang="en-US" sz="1300" b="1" i="0" u="none" strike="noStrike" cap="none" normalizeH="0" baseline="0" dirty="0" smtClean="0">
                <a:ln>
                  <a:noFill/>
                </a:ln>
                <a:solidFill>
                  <a:srgbClr val="2E2E2E"/>
                </a:solidFill>
                <a:effectLst/>
                <a:latin typeface="Typewriter-Bold"/>
              </a:rPr>
              <a:t>For single word </a:t>
            </a:r>
            <a:r>
              <a:rPr kumimoji="0" lang="en-US" sz="1300" b="0" i="0" u="none" strike="noStrike" cap="none" normalizeH="0" baseline="0" dirty="0" smtClean="0">
                <a:ln>
                  <a:noFill/>
                </a:ln>
                <a:solidFill>
                  <a:srgbClr val="2E2E2E"/>
                </a:solidFill>
                <a:effectLst/>
                <a:latin typeface="Typewriter-Bold"/>
              </a:rPr>
              <a:t>print(</a:t>
            </a:r>
            <a:r>
              <a:rPr kumimoji="0" lang="en-US" sz="1300" b="0" i="0" u="none" strike="noStrike" cap="none" normalizeH="0" baseline="0" dirty="0" err="1" smtClean="0">
                <a:ln>
                  <a:noFill/>
                </a:ln>
                <a:solidFill>
                  <a:srgbClr val="2E2E2E"/>
                </a:solidFill>
                <a:effectLst/>
                <a:latin typeface="Typewriter-Bold"/>
              </a:rPr>
              <a:t>stemmer.stem</a:t>
            </a:r>
            <a:r>
              <a:rPr kumimoji="0" lang="en-US" sz="1300" b="0" i="0" u="none" strike="noStrike" cap="none" normalizeH="0" baseline="0" dirty="0" smtClean="0">
                <a:ln>
                  <a:noFill/>
                </a:ln>
                <a:solidFill>
                  <a:srgbClr val="2E2E2E"/>
                </a:solidFill>
                <a:effectLst/>
                <a:latin typeface="Typewriter-Bold"/>
              </a:rPr>
              <a:t>('builders')) print(</a:t>
            </a:r>
            <a:r>
              <a:rPr kumimoji="0" lang="en-US" sz="1300" b="0" i="0" u="none" strike="noStrike" cap="none" normalizeH="0" baseline="0" dirty="0" err="1" smtClean="0">
                <a:ln>
                  <a:noFill/>
                </a:ln>
                <a:solidFill>
                  <a:srgbClr val="2E2E2E"/>
                </a:solidFill>
                <a:effectLst/>
                <a:latin typeface="Typewriter-Bold"/>
              </a:rPr>
              <a:t>stemmer.stem</a:t>
            </a:r>
            <a:r>
              <a:rPr kumimoji="0" lang="en-US" sz="1300" b="0" i="0" u="none" strike="noStrike" cap="none" normalizeH="0" baseline="0" dirty="0" smtClean="0">
                <a:ln>
                  <a:noFill/>
                </a:ln>
                <a:solidFill>
                  <a:srgbClr val="2E2E2E"/>
                </a:solidFill>
                <a:effectLst/>
                <a:latin typeface="Typewriter-Bold"/>
              </a:rPr>
              <a:t>('good')) print(</a:t>
            </a:r>
            <a:r>
              <a:rPr kumimoji="0" lang="en-US" sz="1300" b="0" i="0" u="none" strike="noStrike" cap="none" normalizeH="0" baseline="0" dirty="0" err="1" smtClean="0">
                <a:ln>
                  <a:noFill/>
                </a:ln>
                <a:solidFill>
                  <a:srgbClr val="2E2E2E"/>
                </a:solidFill>
                <a:effectLst/>
                <a:latin typeface="Typewriter-Bold"/>
              </a:rPr>
              <a:t>stemmer.stem</a:t>
            </a:r>
            <a:r>
              <a:rPr kumimoji="0" lang="en-US" sz="1300" b="0" i="0" u="none" strike="noStrike" cap="none" normalizeH="0" baseline="0" dirty="0" smtClean="0">
                <a:ln>
                  <a:noFill/>
                </a:ln>
                <a:solidFill>
                  <a:srgbClr val="2E2E2E"/>
                </a:solidFill>
                <a:effectLst/>
                <a:latin typeface="Typewriter-Bold"/>
              </a:rPr>
              <a:t>('better')) print(</a:t>
            </a:r>
            <a:r>
              <a:rPr kumimoji="0" lang="en-US" sz="1300" b="0" i="0" u="none" strike="noStrike" cap="none" normalizeH="0" baseline="0" dirty="0" err="1" smtClean="0">
                <a:ln>
                  <a:noFill/>
                </a:ln>
                <a:solidFill>
                  <a:srgbClr val="2E2E2E"/>
                </a:solidFill>
                <a:effectLst/>
                <a:latin typeface="Typewriter-Bold"/>
              </a:rPr>
              <a:t>stemmer.stem</a:t>
            </a:r>
            <a:r>
              <a:rPr kumimoji="0" lang="en-US" sz="1300" b="0" i="0" u="none" strike="noStrike" cap="none" normalizeH="0" baseline="0" dirty="0" smtClean="0">
                <a:ln>
                  <a:noFill/>
                </a:ln>
                <a:solidFill>
                  <a:srgbClr val="2E2E2E"/>
                </a:solidFill>
                <a:effectLst/>
                <a:latin typeface="Typewriter-Bold"/>
              </a:rPr>
              <a:t>('run')) print(</a:t>
            </a:r>
            <a:r>
              <a:rPr kumimoji="0" lang="en-US" sz="1300" b="0" i="0" u="none" strike="noStrike" cap="none" normalizeH="0" baseline="0" dirty="0" err="1" smtClean="0">
                <a:ln>
                  <a:noFill/>
                </a:ln>
                <a:solidFill>
                  <a:srgbClr val="2E2E2E"/>
                </a:solidFill>
                <a:effectLst/>
                <a:latin typeface="Typewriter-Bold"/>
              </a:rPr>
              <a:t>stemmer.stem</a:t>
            </a:r>
            <a:r>
              <a:rPr kumimoji="0" lang="en-US" sz="1300" b="0" i="0" u="none" strike="noStrike" cap="none" normalizeH="0" baseline="0" dirty="0" smtClean="0">
                <a:ln>
                  <a:noFill/>
                </a:ln>
                <a:solidFill>
                  <a:srgbClr val="2E2E2E"/>
                </a:solidFill>
                <a:effectLst/>
                <a:latin typeface="Typewriter-Bold"/>
              </a:rPr>
              <a:t>('ran')) print(</a:t>
            </a:r>
            <a:r>
              <a:rPr kumimoji="0" lang="en-US" sz="1300" b="0" i="0" u="none" strike="noStrike" cap="none" normalizeH="0" baseline="0" dirty="0" err="1" smtClean="0">
                <a:ln>
                  <a:noFill/>
                </a:ln>
                <a:solidFill>
                  <a:srgbClr val="2E2E2E"/>
                </a:solidFill>
                <a:effectLst/>
                <a:latin typeface="Typewriter-Bold"/>
              </a:rPr>
              <a:t>stemmer.stem</a:t>
            </a:r>
            <a:r>
              <a:rPr kumimoji="0" lang="en-US" sz="1300" b="0" i="0" u="none" strike="noStrike" cap="none" normalizeH="0" baseline="0" dirty="0" smtClean="0">
                <a:ln>
                  <a:noFill/>
                </a:ln>
                <a:solidFill>
                  <a:srgbClr val="2E2E2E"/>
                </a:solidFill>
                <a:effectLst/>
                <a:latin typeface="Typewriter-Bold"/>
              </a:rPr>
              <a:t>('running'))</a:t>
            </a: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2164360" y="4471332"/>
            <a:ext cx="934871" cy="2031325"/>
          </a:xfrm>
          <a:prstGeom prst="rect">
            <a:avLst/>
          </a:prstGeom>
          <a:noFill/>
        </p:spPr>
        <p:txBody>
          <a:bodyPr wrap="none" rtlCol="0">
            <a:spAutoFit/>
          </a:bodyPr>
          <a:lstStyle/>
          <a:p>
            <a:r>
              <a:rPr lang="en-GB" b="1" dirty="0"/>
              <a:t>Output:</a:t>
            </a:r>
            <a:r>
              <a:rPr lang="en-GB" dirty="0" smtClean="0"/>
              <a:t/>
            </a:r>
            <a:br>
              <a:rPr lang="en-GB" dirty="0" smtClean="0"/>
            </a:br>
            <a:r>
              <a:rPr lang="en-GB" dirty="0"/>
              <a:t>builder </a:t>
            </a:r>
            <a:r>
              <a:rPr lang="en-GB" dirty="0" smtClean="0"/>
              <a:t/>
            </a:r>
            <a:br>
              <a:rPr lang="en-GB" dirty="0" smtClean="0"/>
            </a:br>
            <a:r>
              <a:rPr lang="en-GB" dirty="0"/>
              <a:t>good </a:t>
            </a:r>
            <a:r>
              <a:rPr lang="en-GB" dirty="0" smtClean="0"/>
              <a:t/>
            </a:r>
            <a:br>
              <a:rPr lang="en-GB" dirty="0" smtClean="0"/>
            </a:br>
            <a:r>
              <a:rPr lang="en-GB" dirty="0"/>
              <a:t>better </a:t>
            </a:r>
            <a:r>
              <a:rPr lang="en-GB" dirty="0" smtClean="0"/>
              <a:t/>
            </a:r>
            <a:br>
              <a:rPr lang="en-GB" dirty="0" smtClean="0"/>
            </a:br>
            <a:r>
              <a:rPr lang="en-GB" dirty="0"/>
              <a:t>run </a:t>
            </a:r>
            <a:r>
              <a:rPr lang="en-GB" dirty="0" smtClean="0"/>
              <a:t/>
            </a:r>
            <a:br>
              <a:rPr lang="en-GB" dirty="0" smtClean="0"/>
            </a:br>
            <a:r>
              <a:rPr lang="en-GB" dirty="0"/>
              <a:t>ran </a:t>
            </a:r>
            <a:r>
              <a:rPr lang="en-GB" dirty="0" smtClean="0"/>
              <a:t/>
            </a:r>
            <a:br>
              <a:rPr lang="en-GB" dirty="0" smtClean="0"/>
            </a:br>
            <a:r>
              <a:rPr lang="en-GB" dirty="0"/>
              <a:t>run</a:t>
            </a:r>
            <a:endParaRPr lang="en-IN" dirty="0"/>
          </a:p>
        </p:txBody>
      </p:sp>
    </p:spTree>
    <p:extLst>
      <p:ext uri="{BB962C8B-B14F-4D97-AF65-F5344CB8AC3E}">
        <p14:creationId xmlns:p14="http://schemas.microsoft.com/office/powerpoint/2010/main" val="1642815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1433</Words>
  <Application>Microsoft Office PowerPoint</Application>
  <PresentationFormat>Widescreen</PresentationFormat>
  <Paragraphs>171</Paragraphs>
  <Slides>36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 Unicode MS</vt:lpstr>
      <vt:lpstr>Arial</vt:lpstr>
      <vt:lpstr>Calibri</vt:lpstr>
      <vt:lpstr>Calibri Light</vt:lpstr>
      <vt:lpstr>Consolas</vt:lpstr>
      <vt:lpstr>Courier New</vt:lpstr>
      <vt:lpstr>Menlo</vt:lpstr>
      <vt:lpstr>Open Sans</vt:lpstr>
      <vt:lpstr>Typewriter-Bold</vt:lpstr>
      <vt:lpstr>Wingdings</vt:lpstr>
      <vt:lpstr>Office Theme</vt:lpstr>
      <vt:lpstr>PowerPoint Presentation</vt:lpstr>
      <vt:lpstr>What is Stemming  </vt:lpstr>
      <vt:lpstr>PowerPoint Presentation</vt:lpstr>
      <vt:lpstr>Stemming Algorithm Examples </vt:lpstr>
      <vt:lpstr>PowerPoint Presentation</vt:lpstr>
      <vt:lpstr>PowerPoint Presentation</vt:lpstr>
      <vt:lpstr>PowerPoint Presentation</vt:lpstr>
      <vt:lpstr>PowerPoint Presentation</vt:lpstr>
      <vt:lpstr>Stemming in Python NLTK </vt:lpstr>
      <vt:lpstr># For Sentence</vt:lpstr>
      <vt:lpstr>What is Lemmatization </vt:lpstr>
      <vt:lpstr>PowerPoint Presentation</vt:lpstr>
      <vt:lpstr>PowerPoint Presentation</vt:lpstr>
      <vt:lpstr>Lemmatization in Python NLTK  </vt:lpstr>
      <vt:lpstr># For sentence</vt:lpstr>
      <vt:lpstr>Which one is best: lemmatization or stemming? </vt:lpstr>
      <vt:lpstr>PowerPoint Presentation</vt:lpstr>
      <vt:lpstr>Where to use stemming and where to use Lemmatization</vt:lpstr>
      <vt:lpstr>Conclusion:</vt:lpstr>
      <vt:lpstr>PowerPoint Presentation</vt:lpstr>
      <vt:lpstr>PowerPoint Presentation</vt:lpstr>
      <vt:lpstr>PowerPoint Presentation</vt:lpstr>
      <vt:lpstr>PowerPoint Presentation</vt:lpstr>
      <vt:lpstr>PowerPoint Presentation</vt:lpstr>
      <vt:lpstr>PowerPoint Presentation</vt:lpstr>
      <vt:lpstr>Applications of TF-IDF </vt:lpstr>
      <vt:lpstr>Word Frequency </vt:lpstr>
      <vt:lpstr>PowerPoint Presentation</vt:lpstr>
      <vt:lpstr>PowerPoint Presentation</vt:lpstr>
      <vt:lpstr>PowerPoint Presentation</vt:lpstr>
      <vt:lpstr>PowerPoint Presentation</vt:lpstr>
      <vt:lpstr>PowerPoint Presentation</vt:lpstr>
      <vt:lpstr>PowerPoint Presentation</vt:lpstr>
      <vt:lpstr>Approach 2 using set(): 1. Split the string into a list containing the words by using split function (i.e. string.split()) in python with delimiter space. 2. Use set() method to remove a duplicate and to give a set of unique words 3. Iterate over the set and use count function (i.e. string.count(newstring[iteration])) to find the frequency of word at each iteration.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Alok Yadav     /EXT/IT/ICICIPRU/Mum</dc:creator>
  <cp:lastModifiedBy>Alok Yadav     /EXT/IT/ICICIPRU/Mum</cp:lastModifiedBy>
  <cp:revision>5</cp:revision>
  <dcterms:created xsi:type="dcterms:W3CDTF">2019-08-06T12:45:24Z</dcterms:created>
  <dcterms:modified xsi:type="dcterms:W3CDTF">2019-08-06T13:32:23Z</dcterms:modified>
</cp:coreProperties>
</file>