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7" r:id="rId4"/>
    <p:sldId id="298" r:id="rId5"/>
    <p:sldId id="299"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73"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300" r:id="rId44"/>
    <p:sldId id="301" r:id="rId45"/>
    <p:sldId id="295" r:id="rId46"/>
    <p:sldId id="29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owardsdatascience.com/regularization-in-machine-learning-76441ddcf99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vita.had.co.nz/papers/tidy-data.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orbes.com/sites/gilpress/2016/03/23/data-preparation-most-time-consuming-least-enjoyable-data-science-task-survey-says/#1594bda36f63"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edium.com/p/3a5e293a5114#3149" TargetMode="External"/><Relationship Id="rId3" Type="http://schemas.openxmlformats.org/officeDocument/2006/relationships/hyperlink" Target="https://medium.com/p/3a5e293a5114#1c08" TargetMode="External"/><Relationship Id="rId7" Type="http://schemas.openxmlformats.org/officeDocument/2006/relationships/hyperlink" Target="https://medium.com/p/3a5e293a5114#ad97" TargetMode="External"/><Relationship Id="rId2" Type="http://schemas.openxmlformats.org/officeDocument/2006/relationships/hyperlink" Target="https://medium.com/p/3a5e293a5114#3abe" TargetMode="External"/><Relationship Id="rId1" Type="http://schemas.openxmlformats.org/officeDocument/2006/relationships/slideLayout" Target="../slideLayouts/slideLayout2.xml"/><Relationship Id="rId6" Type="http://schemas.openxmlformats.org/officeDocument/2006/relationships/hyperlink" Target="https://medium.com/p/3a5e293a5114#7c18" TargetMode="External"/><Relationship Id="rId5" Type="http://schemas.openxmlformats.org/officeDocument/2006/relationships/hyperlink" Target="https://medium.com/p/3a5e293a5114#199b" TargetMode="External"/><Relationship Id="rId10" Type="http://schemas.openxmlformats.org/officeDocument/2006/relationships/hyperlink" Target="https://medium.com/p/3a5e293a5114#8068" TargetMode="External"/><Relationship Id="rId4" Type="http://schemas.openxmlformats.org/officeDocument/2006/relationships/hyperlink" Target="https://medium.com/p/3a5e293a5114#7559" TargetMode="External"/><Relationship Id="rId9" Type="http://schemas.openxmlformats.org/officeDocument/2006/relationships/hyperlink" Target="https://medium.com/p/3a5e293a5114#83e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6628" y="1783959"/>
            <a:ext cx="4645250" cy="2889114"/>
          </a:xfrm>
        </p:spPr>
        <p:txBody>
          <a:bodyPr anchor="b">
            <a:normAutofit/>
          </a:bodyPr>
          <a:lstStyle/>
          <a:p>
            <a:pPr algn="l"/>
            <a:r>
              <a:rPr lang="en-US">
                <a:solidFill>
                  <a:schemeClr val="bg1"/>
                </a:solidFill>
              </a:rPr>
              <a:t>Feature Engineering</a:t>
            </a:r>
          </a:p>
          <a:p>
            <a:pPr algn="l"/>
            <a:endParaRPr lang="en-US">
              <a:solidFill>
                <a:schemeClr val="bg1"/>
              </a:solidFill>
              <a:cs typeface="Calibri Light"/>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B3AA9084-2B9D-4292-BA36-8EBB764B6CEF}"/>
              </a:ext>
            </a:extLst>
          </p:cNvPr>
          <p:cNvPicPr>
            <a:picLocks noChangeAspect="1"/>
          </p:cNvPicPr>
          <p:nvPr/>
        </p:nvPicPr>
        <p:blipFill>
          <a:blip r:embed="rId2"/>
          <a:stretch>
            <a:fillRect/>
          </a:stretch>
        </p:blipFill>
        <p:spPr>
          <a:xfrm>
            <a:off x="419382" y="1607728"/>
            <a:ext cx="4047843" cy="227437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ADE2-FAE2-4EB4-B1D2-B1505A6024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20D301-3CF7-4BDA-9937-36B84614E348}"/>
              </a:ext>
            </a:extLst>
          </p:cNvPr>
          <p:cNvSpPr>
            <a:spLocks noGrp="1"/>
          </p:cNvSpPr>
          <p:nvPr>
            <p:ph idx="1"/>
          </p:nvPr>
        </p:nvSpPr>
        <p:spPr>
          <a:xfrm>
            <a:off x="838200" y="1825625"/>
            <a:ext cx="10515600" cy="2352886"/>
          </a:xfrm>
        </p:spPr>
        <p:txBody>
          <a:bodyPr vert="horz" lIns="91440" tIns="45720" rIns="91440" bIns="45720" rtlCol="0" anchor="t">
            <a:normAutofit/>
          </a:bodyPr>
          <a:lstStyle/>
          <a:p>
            <a:r>
              <a:rPr lang="en-US" dirty="0">
                <a:ea typeface="+mn-lt"/>
                <a:cs typeface="+mn-lt"/>
              </a:rPr>
              <a:t>The most simple solution to the missing values is to drop the rows or the entire column. There is not an optimum threshold for dropping but you can use </a:t>
            </a:r>
            <a:r>
              <a:rPr lang="en-US" b="1" dirty="0">
                <a:ea typeface="+mn-lt"/>
                <a:cs typeface="+mn-lt"/>
              </a:rPr>
              <a:t>70%</a:t>
            </a:r>
            <a:r>
              <a:rPr lang="en-US" dirty="0">
                <a:ea typeface="+mn-lt"/>
                <a:cs typeface="+mn-lt"/>
              </a:rPr>
              <a:t> as an example value and try to drop the rows and columns which have missing values with higher than this threshold.</a:t>
            </a:r>
            <a:endParaRPr lang="en-US" dirty="0"/>
          </a:p>
        </p:txBody>
      </p:sp>
      <p:sp>
        <p:nvSpPr>
          <p:cNvPr id="4" name="TextBox 3">
            <a:extLst>
              <a:ext uri="{FF2B5EF4-FFF2-40B4-BE49-F238E27FC236}">
                <a16:creationId xmlns:a16="http://schemas.microsoft.com/office/drawing/2014/main" id="{4B0BD4E1-4204-4AFF-B93D-2B35124C16E0}"/>
              </a:ext>
            </a:extLst>
          </p:cNvPr>
          <p:cNvSpPr txBox="1"/>
          <p:nvPr/>
        </p:nvSpPr>
        <p:spPr>
          <a:xfrm>
            <a:off x="987072" y="4307457"/>
            <a:ext cx="1048501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threshold = 0.7</a:t>
            </a:r>
          </a:p>
          <a:p>
            <a:endParaRPr lang="en-US" b="1" dirty="0">
              <a:ea typeface="+mn-lt"/>
              <a:cs typeface="+mn-lt"/>
            </a:endParaRPr>
          </a:p>
          <a:p>
            <a:r>
              <a:rPr lang="en-US" b="1" dirty="0">
                <a:ea typeface="+mn-lt"/>
                <a:cs typeface="+mn-lt"/>
              </a:rPr>
              <a:t>#Dropping columns with missing value rate higher than threshold</a:t>
            </a:r>
            <a:br>
              <a:rPr lang="en-US" b="1" dirty="0">
                <a:ea typeface="+mn-lt"/>
                <a:cs typeface="+mn-lt"/>
              </a:rPr>
            </a:br>
            <a:r>
              <a:rPr lang="en-US" b="1" dirty="0">
                <a:ea typeface="+mn-lt"/>
                <a:cs typeface="+mn-lt"/>
              </a:rPr>
              <a:t>data = data[</a:t>
            </a:r>
            <a:r>
              <a:rPr lang="en-US" b="1" dirty="0" err="1">
                <a:ea typeface="+mn-lt"/>
                <a:cs typeface="+mn-lt"/>
              </a:rPr>
              <a:t>data.columns</a:t>
            </a:r>
            <a:r>
              <a:rPr lang="en-US" b="1" dirty="0">
                <a:ea typeface="+mn-lt"/>
                <a:cs typeface="+mn-lt"/>
              </a:rPr>
              <a:t>[</a:t>
            </a:r>
            <a:r>
              <a:rPr lang="en-US" b="1" dirty="0" err="1">
                <a:ea typeface="+mn-lt"/>
                <a:cs typeface="+mn-lt"/>
              </a:rPr>
              <a:t>data.isnull</a:t>
            </a:r>
            <a:r>
              <a:rPr lang="en-US" b="1" dirty="0">
                <a:ea typeface="+mn-lt"/>
                <a:cs typeface="+mn-lt"/>
              </a:rPr>
              <a:t>().mean() &lt; threshold]]</a:t>
            </a:r>
            <a:br>
              <a:rPr lang="en-US" b="1" dirty="0">
                <a:ea typeface="+mn-lt"/>
                <a:cs typeface="+mn-lt"/>
              </a:rPr>
            </a:br>
            <a:br>
              <a:rPr lang="en-US" b="1" dirty="0">
                <a:ea typeface="+mn-lt"/>
                <a:cs typeface="+mn-lt"/>
              </a:rPr>
            </a:br>
            <a:r>
              <a:rPr lang="en-US" b="1" dirty="0">
                <a:ea typeface="+mn-lt"/>
                <a:cs typeface="+mn-lt"/>
              </a:rPr>
              <a:t>#Dropping rows with missing value rate higher than threshold</a:t>
            </a:r>
            <a:br>
              <a:rPr lang="en-US" b="1" dirty="0">
                <a:ea typeface="+mn-lt"/>
                <a:cs typeface="+mn-lt"/>
              </a:rPr>
            </a:br>
            <a:r>
              <a:rPr lang="en-US" b="1" dirty="0">
                <a:ea typeface="+mn-lt"/>
                <a:cs typeface="+mn-lt"/>
              </a:rPr>
              <a:t>data = </a:t>
            </a:r>
            <a:r>
              <a:rPr lang="en-US" b="1" dirty="0" err="1">
                <a:ea typeface="+mn-lt"/>
                <a:cs typeface="+mn-lt"/>
              </a:rPr>
              <a:t>data.loc</a:t>
            </a:r>
            <a:r>
              <a:rPr lang="en-US" b="1" dirty="0">
                <a:ea typeface="+mn-lt"/>
                <a:cs typeface="+mn-lt"/>
              </a:rPr>
              <a:t>[</a:t>
            </a:r>
            <a:r>
              <a:rPr lang="en-US" b="1" dirty="0" err="1">
                <a:ea typeface="+mn-lt"/>
                <a:cs typeface="+mn-lt"/>
              </a:rPr>
              <a:t>data.isnull</a:t>
            </a:r>
            <a:r>
              <a:rPr lang="en-US" b="1" dirty="0">
                <a:ea typeface="+mn-lt"/>
                <a:cs typeface="+mn-lt"/>
              </a:rPr>
              <a:t>().mean(axis=1) &lt; threshold]</a:t>
            </a:r>
            <a:endParaRPr lang="en-US">
              <a:cs typeface="Calibri"/>
            </a:endParaRPr>
          </a:p>
        </p:txBody>
      </p:sp>
    </p:spTree>
    <p:extLst>
      <p:ext uri="{BB962C8B-B14F-4D97-AF65-F5344CB8AC3E}">
        <p14:creationId xmlns:p14="http://schemas.microsoft.com/office/powerpoint/2010/main" val="347754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01C9-1D85-47C1-8E3D-96FEBF1D5F00}"/>
              </a:ext>
            </a:extLst>
          </p:cNvPr>
          <p:cNvSpPr>
            <a:spLocks noGrp="1"/>
          </p:cNvSpPr>
          <p:nvPr>
            <p:ph type="title"/>
          </p:nvPr>
        </p:nvSpPr>
        <p:spPr/>
        <p:txBody>
          <a:bodyPr/>
          <a:lstStyle/>
          <a:p>
            <a:r>
              <a:rPr lang="en-US" dirty="0"/>
              <a:t>Numerical Imputation</a:t>
            </a:r>
          </a:p>
          <a:p>
            <a:endParaRPr lang="en-US" dirty="0">
              <a:cs typeface="Calibri Light"/>
            </a:endParaRPr>
          </a:p>
        </p:txBody>
      </p:sp>
      <p:sp>
        <p:nvSpPr>
          <p:cNvPr id="3" name="Content Placeholder 2">
            <a:extLst>
              <a:ext uri="{FF2B5EF4-FFF2-40B4-BE49-F238E27FC236}">
                <a16:creationId xmlns:a16="http://schemas.microsoft.com/office/drawing/2014/main" id="{E767D37C-7EF1-4D46-B9D9-98C1E592FBB8}"/>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Imputation is a more preferable option rather than dropping because it preserves the data size. </a:t>
            </a:r>
          </a:p>
          <a:p>
            <a:r>
              <a:rPr lang="en-US" dirty="0">
                <a:ea typeface="+mn-lt"/>
                <a:cs typeface="+mn-lt"/>
              </a:rPr>
              <a:t>However, there is an important selection of what you impute to the missing values.</a:t>
            </a:r>
          </a:p>
          <a:p>
            <a:r>
              <a:rPr lang="en-US" dirty="0">
                <a:ea typeface="+mn-lt"/>
                <a:cs typeface="+mn-lt"/>
              </a:rPr>
              <a:t> I suggest beginning with considering a possible default value of missing values in the column.</a:t>
            </a:r>
          </a:p>
          <a:p>
            <a:r>
              <a:rPr lang="en-US" dirty="0">
                <a:ea typeface="+mn-lt"/>
                <a:cs typeface="+mn-lt"/>
              </a:rPr>
              <a:t> For example, if you have a column that only has </a:t>
            </a:r>
            <a:r>
              <a:rPr lang="en-US" b="1" dirty="0">
                <a:ea typeface="+mn-lt"/>
                <a:cs typeface="+mn-lt"/>
              </a:rPr>
              <a:t>1</a:t>
            </a:r>
            <a:r>
              <a:rPr lang="en-US" dirty="0">
                <a:ea typeface="+mn-lt"/>
                <a:cs typeface="+mn-lt"/>
              </a:rPr>
              <a:t> and </a:t>
            </a:r>
            <a:r>
              <a:rPr lang="en-US" b="1" dirty="0">
                <a:ea typeface="+mn-lt"/>
                <a:cs typeface="+mn-lt"/>
              </a:rPr>
              <a:t>NA</a:t>
            </a:r>
            <a:r>
              <a:rPr lang="en-US" dirty="0">
                <a:ea typeface="+mn-lt"/>
                <a:cs typeface="+mn-lt"/>
              </a:rPr>
              <a:t>, then it is likely that the </a:t>
            </a:r>
            <a:r>
              <a:rPr lang="en-US" b="1" dirty="0">
                <a:ea typeface="+mn-lt"/>
                <a:cs typeface="+mn-lt"/>
              </a:rPr>
              <a:t>NA</a:t>
            </a:r>
            <a:r>
              <a:rPr lang="en-US" dirty="0">
                <a:ea typeface="+mn-lt"/>
                <a:cs typeface="+mn-lt"/>
              </a:rPr>
              <a:t> rows correspond to </a:t>
            </a:r>
            <a:r>
              <a:rPr lang="en-US" b="1" dirty="0">
                <a:ea typeface="+mn-lt"/>
                <a:cs typeface="+mn-lt"/>
              </a:rPr>
              <a:t>0</a:t>
            </a:r>
            <a:r>
              <a:rPr lang="en-US" dirty="0">
                <a:ea typeface="+mn-lt"/>
                <a:cs typeface="+mn-lt"/>
              </a:rPr>
              <a:t>. </a:t>
            </a:r>
            <a:endParaRPr lang="en-US">
              <a:ea typeface="+mn-lt"/>
              <a:cs typeface="+mn-lt"/>
            </a:endParaRPr>
          </a:p>
          <a:p>
            <a:r>
              <a:rPr lang="en-US" dirty="0">
                <a:ea typeface="+mn-lt"/>
                <a:cs typeface="+mn-lt"/>
              </a:rPr>
              <a:t>For another example, if you have a column that shows the </a:t>
            </a:r>
            <a:r>
              <a:rPr lang="en-US" b="1" dirty="0">
                <a:ea typeface="+mn-lt"/>
                <a:cs typeface="+mn-lt"/>
              </a:rPr>
              <a:t>“customer visit count in last month”</a:t>
            </a:r>
            <a:r>
              <a:rPr lang="en-US" dirty="0">
                <a:ea typeface="+mn-lt"/>
                <a:cs typeface="+mn-lt"/>
              </a:rPr>
              <a:t>, the missing values might be replaced with </a:t>
            </a:r>
            <a:r>
              <a:rPr lang="en-US" b="1" dirty="0">
                <a:ea typeface="+mn-lt"/>
                <a:cs typeface="+mn-lt"/>
              </a:rPr>
              <a:t>0</a:t>
            </a:r>
            <a:r>
              <a:rPr lang="en-US" dirty="0">
                <a:ea typeface="+mn-lt"/>
                <a:cs typeface="+mn-lt"/>
              </a:rPr>
              <a:t> as long as you think it is a sensible solution.</a:t>
            </a:r>
            <a:endParaRPr lang="en-US">
              <a:cs typeface="Calibri"/>
            </a:endParaRPr>
          </a:p>
        </p:txBody>
      </p:sp>
    </p:spTree>
    <p:extLst>
      <p:ext uri="{BB962C8B-B14F-4D97-AF65-F5344CB8AC3E}">
        <p14:creationId xmlns:p14="http://schemas.microsoft.com/office/powerpoint/2010/main" val="26461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1C78EB-920D-4C7D-94EC-6E2AD80AA715}"/>
              </a:ext>
            </a:extLst>
          </p:cNvPr>
          <p:cNvSpPr>
            <a:spLocks noGrp="1"/>
          </p:cNvSpPr>
          <p:nvPr>
            <p:ph idx="1"/>
          </p:nvPr>
        </p:nvSpPr>
        <p:spPr>
          <a:xfrm>
            <a:off x="838200" y="1135512"/>
            <a:ext cx="10515600" cy="5041451"/>
          </a:xfrm>
        </p:spPr>
        <p:txBody>
          <a:bodyPr vert="horz" lIns="91440" tIns="45720" rIns="91440" bIns="45720" rtlCol="0" anchor="t">
            <a:normAutofit/>
          </a:bodyPr>
          <a:lstStyle/>
          <a:p>
            <a:r>
              <a:rPr lang="en-US" dirty="0">
                <a:ea typeface="+mn-lt"/>
                <a:cs typeface="+mn-lt"/>
              </a:rPr>
              <a:t>Another reason for the missing values is joining tables with different sizes and in this case, imputing </a:t>
            </a:r>
            <a:r>
              <a:rPr lang="en-US" b="1" dirty="0">
                <a:ea typeface="+mn-lt"/>
                <a:cs typeface="+mn-lt"/>
              </a:rPr>
              <a:t>0</a:t>
            </a:r>
            <a:r>
              <a:rPr lang="en-US" dirty="0">
                <a:ea typeface="+mn-lt"/>
                <a:cs typeface="+mn-lt"/>
              </a:rPr>
              <a:t> might be reasonable as well.</a:t>
            </a:r>
            <a:endParaRPr lang="en-US" dirty="0">
              <a:cs typeface="Calibri" panose="020F0502020204030204"/>
            </a:endParaRPr>
          </a:p>
          <a:p>
            <a:r>
              <a:rPr lang="en-US" dirty="0">
                <a:ea typeface="+mn-lt"/>
                <a:cs typeface="+mn-lt"/>
              </a:rPr>
              <a:t>Except for the case of having a default value for missing values, I think the best imputation way is to use the </a:t>
            </a:r>
            <a:r>
              <a:rPr lang="en-US" b="1" dirty="0">
                <a:ea typeface="+mn-lt"/>
                <a:cs typeface="+mn-lt"/>
              </a:rPr>
              <a:t>medians</a:t>
            </a:r>
            <a:r>
              <a:rPr lang="en-US" dirty="0">
                <a:ea typeface="+mn-lt"/>
                <a:cs typeface="+mn-lt"/>
              </a:rPr>
              <a:t> of the columns. </a:t>
            </a:r>
          </a:p>
          <a:p>
            <a:r>
              <a:rPr lang="en-US" dirty="0">
                <a:ea typeface="+mn-lt"/>
                <a:cs typeface="+mn-lt"/>
              </a:rPr>
              <a:t>As the averages of the columns are sensitive to the outlier values, while medians are more solid in this respect.</a:t>
            </a:r>
            <a:endParaRPr lang="en-US" dirty="0">
              <a:cs typeface="Calibri"/>
            </a:endParaRPr>
          </a:p>
          <a:p>
            <a:r>
              <a:rPr lang="en-US" b="1" dirty="0">
                <a:ea typeface="+mn-lt"/>
                <a:cs typeface="+mn-lt"/>
              </a:rPr>
              <a:t>#Filling all missing values with 0</a:t>
            </a:r>
            <a:br>
              <a:rPr lang="en-US" b="1" dirty="0">
                <a:ea typeface="+mn-lt"/>
                <a:cs typeface="+mn-lt"/>
              </a:rPr>
            </a:br>
            <a:r>
              <a:rPr lang="en-US" b="1" dirty="0">
                <a:ea typeface="+mn-lt"/>
                <a:cs typeface="+mn-lt"/>
              </a:rPr>
              <a:t>data = </a:t>
            </a:r>
            <a:r>
              <a:rPr lang="en-US" b="1">
                <a:ea typeface="+mn-lt"/>
                <a:cs typeface="+mn-lt"/>
              </a:rPr>
              <a:t>data.fillna(0)</a:t>
            </a:r>
            <a:endParaRPr lang="en-US">
              <a:ea typeface="+mn-lt"/>
              <a:cs typeface="+mn-lt"/>
            </a:endParaRPr>
          </a:p>
          <a:p>
            <a:r>
              <a:rPr lang="en-US" b="1" dirty="0">
                <a:ea typeface="+mn-lt"/>
                <a:cs typeface="+mn-lt"/>
              </a:rPr>
              <a:t>#Filling missing values with medians of the columns</a:t>
            </a:r>
            <a:br>
              <a:rPr lang="en-US" b="1" dirty="0">
                <a:ea typeface="+mn-lt"/>
                <a:cs typeface="+mn-lt"/>
              </a:rPr>
            </a:br>
            <a:r>
              <a:rPr lang="en-US" b="1" dirty="0">
                <a:ea typeface="+mn-lt"/>
                <a:cs typeface="+mn-lt"/>
              </a:rPr>
              <a:t>data = </a:t>
            </a:r>
            <a:r>
              <a:rPr lang="en-US" b="1" dirty="0" err="1">
                <a:ea typeface="+mn-lt"/>
                <a:cs typeface="+mn-lt"/>
              </a:rPr>
              <a:t>data.fillna</a:t>
            </a:r>
            <a:r>
              <a:rPr lang="en-US" b="1" dirty="0">
                <a:ea typeface="+mn-lt"/>
                <a:cs typeface="+mn-lt"/>
              </a:rPr>
              <a:t>(</a:t>
            </a:r>
            <a:r>
              <a:rPr lang="en-US" b="1" dirty="0" err="1">
                <a:ea typeface="+mn-lt"/>
                <a:cs typeface="+mn-lt"/>
              </a:rPr>
              <a:t>data.median</a:t>
            </a:r>
            <a:r>
              <a:rPr lang="en-US" b="1" dirty="0">
                <a:ea typeface="+mn-lt"/>
                <a:cs typeface="+mn-lt"/>
              </a:rPr>
              <a:t>())</a:t>
            </a:r>
            <a:endParaRPr lang="en-US" dirty="0">
              <a:cs typeface="Calibri"/>
            </a:endParaRPr>
          </a:p>
          <a:p>
            <a:endParaRPr lang="en-US"/>
          </a:p>
          <a:p>
            <a:endParaRPr lang="en-US" dirty="0">
              <a:cs typeface="Calibri"/>
            </a:endParaRPr>
          </a:p>
        </p:txBody>
      </p:sp>
    </p:spTree>
    <p:extLst>
      <p:ext uri="{BB962C8B-B14F-4D97-AF65-F5344CB8AC3E}">
        <p14:creationId xmlns:p14="http://schemas.microsoft.com/office/powerpoint/2010/main" val="267956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A773-1F4D-42AC-9D01-A78C9D756970}"/>
              </a:ext>
            </a:extLst>
          </p:cNvPr>
          <p:cNvSpPr>
            <a:spLocks noGrp="1"/>
          </p:cNvSpPr>
          <p:nvPr>
            <p:ph type="title"/>
          </p:nvPr>
        </p:nvSpPr>
        <p:spPr/>
        <p:txBody>
          <a:bodyPr/>
          <a:lstStyle/>
          <a:p>
            <a:r>
              <a:rPr lang="en-US" dirty="0"/>
              <a:t>Categorical Imputation</a:t>
            </a:r>
          </a:p>
          <a:p>
            <a:endParaRPr lang="en-US" dirty="0">
              <a:cs typeface="Calibri Light"/>
            </a:endParaRPr>
          </a:p>
        </p:txBody>
      </p:sp>
      <p:sp>
        <p:nvSpPr>
          <p:cNvPr id="3" name="Content Placeholder 2">
            <a:extLst>
              <a:ext uri="{FF2B5EF4-FFF2-40B4-BE49-F238E27FC236}">
                <a16:creationId xmlns:a16="http://schemas.microsoft.com/office/drawing/2014/main" id="{21B6BEF4-F086-4D4E-92CB-FA818BF60463}"/>
              </a:ext>
            </a:extLst>
          </p:cNvPr>
          <p:cNvSpPr>
            <a:spLocks noGrp="1"/>
          </p:cNvSpPr>
          <p:nvPr>
            <p:ph idx="1"/>
          </p:nvPr>
        </p:nvSpPr>
        <p:spPr/>
        <p:txBody>
          <a:bodyPr vert="horz" lIns="91440" tIns="45720" rIns="91440" bIns="45720" rtlCol="0" anchor="t">
            <a:normAutofit/>
          </a:bodyPr>
          <a:lstStyle/>
          <a:p>
            <a:r>
              <a:rPr lang="en-US" dirty="0">
                <a:ea typeface="+mn-lt"/>
                <a:cs typeface="+mn-lt"/>
              </a:rPr>
              <a:t>Replacing the missing values with the </a:t>
            </a:r>
            <a:r>
              <a:rPr lang="en-US" b="1" dirty="0">
                <a:ea typeface="+mn-lt"/>
                <a:cs typeface="+mn-lt"/>
              </a:rPr>
              <a:t>maximum occurred value</a:t>
            </a:r>
            <a:r>
              <a:rPr lang="en-US" dirty="0">
                <a:ea typeface="+mn-lt"/>
                <a:cs typeface="+mn-lt"/>
              </a:rPr>
              <a:t> in a column is a good option for handling categorical columns. </a:t>
            </a:r>
          </a:p>
          <a:p>
            <a:r>
              <a:rPr lang="en-US" dirty="0">
                <a:ea typeface="+mn-lt"/>
                <a:cs typeface="+mn-lt"/>
              </a:rPr>
              <a:t>But if you think the values in the column are distributed uniformly and there is not a dominant value, imputing a category like “</a:t>
            </a:r>
            <a:r>
              <a:rPr lang="en-US" b="1" dirty="0">
                <a:ea typeface="+mn-lt"/>
                <a:cs typeface="+mn-lt"/>
              </a:rPr>
              <a:t>Other</a:t>
            </a:r>
            <a:r>
              <a:rPr lang="en-US" dirty="0">
                <a:ea typeface="+mn-lt"/>
                <a:cs typeface="+mn-lt"/>
              </a:rPr>
              <a:t>” might be more sensible, because in such a case, your imputation is likely to converge a random selection.</a:t>
            </a:r>
            <a:endParaRPr lang="en-US" dirty="0">
              <a:cs typeface="Calibri" panose="020F0502020204030204"/>
            </a:endParaRPr>
          </a:p>
          <a:p>
            <a:r>
              <a:rPr lang="en-US" b="1" dirty="0">
                <a:ea typeface="+mn-lt"/>
                <a:cs typeface="+mn-lt"/>
              </a:rPr>
              <a:t>#Max fill function for categorical columns</a:t>
            </a:r>
            <a:br>
              <a:rPr lang="en-US" b="1" dirty="0">
                <a:ea typeface="+mn-lt"/>
                <a:cs typeface="+mn-lt"/>
              </a:rPr>
            </a:br>
            <a:r>
              <a:rPr lang="en-US" b="1" dirty="0">
                <a:ea typeface="+mn-lt"/>
                <a:cs typeface="+mn-lt"/>
              </a:rPr>
              <a:t>data['</a:t>
            </a:r>
            <a:r>
              <a:rPr lang="en-US" b="1" dirty="0" err="1">
                <a:ea typeface="+mn-lt"/>
                <a:cs typeface="+mn-lt"/>
              </a:rPr>
              <a:t>column_name</a:t>
            </a:r>
            <a:r>
              <a:rPr lang="en-US" b="1" dirty="0">
                <a:ea typeface="+mn-lt"/>
                <a:cs typeface="+mn-lt"/>
              </a:rPr>
              <a:t>'].</a:t>
            </a:r>
            <a:r>
              <a:rPr lang="en-US" b="1" dirty="0" err="1">
                <a:ea typeface="+mn-lt"/>
                <a:cs typeface="+mn-lt"/>
              </a:rPr>
              <a:t>fillna</a:t>
            </a:r>
            <a:r>
              <a:rPr lang="en-US" b="1" dirty="0">
                <a:ea typeface="+mn-lt"/>
                <a:cs typeface="+mn-lt"/>
              </a:rPr>
              <a:t>(data['</a:t>
            </a:r>
            <a:r>
              <a:rPr lang="en-US" b="1" dirty="0" err="1">
                <a:ea typeface="+mn-lt"/>
                <a:cs typeface="+mn-lt"/>
              </a:rPr>
              <a:t>column_name</a:t>
            </a:r>
            <a:r>
              <a:rPr lang="en-US" b="1" dirty="0">
                <a:ea typeface="+mn-lt"/>
                <a:cs typeface="+mn-lt"/>
              </a:rPr>
              <a:t>'].</a:t>
            </a:r>
            <a:r>
              <a:rPr lang="en-US" b="1" dirty="0" err="1">
                <a:ea typeface="+mn-lt"/>
                <a:cs typeface="+mn-lt"/>
              </a:rPr>
              <a:t>value_counts</a:t>
            </a:r>
            <a:r>
              <a:rPr lang="en-US" b="1" dirty="0">
                <a:ea typeface="+mn-lt"/>
                <a:cs typeface="+mn-lt"/>
              </a:rPr>
              <a:t>()</a:t>
            </a:r>
            <a:br>
              <a:rPr lang="en-US" b="1" dirty="0">
                <a:ea typeface="+mn-lt"/>
                <a:cs typeface="+mn-lt"/>
              </a:rPr>
            </a:br>
            <a:r>
              <a:rPr lang="en-US" b="1" dirty="0">
                <a:ea typeface="+mn-lt"/>
                <a:cs typeface="+mn-lt"/>
              </a:rPr>
              <a:t>.</a:t>
            </a:r>
            <a:r>
              <a:rPr lang="en-US" b="1" dirty="0" err="1">
                <a:ea typeface="+mn-lt"/>
                <a:cs typeface="+mn-lt"/>
              </a:rPr>
              <a:t>idxmax</a:t>
            </a:r>
            <a:r>
              <a:rPr lang="en-US" b="1" dirty="0">
                <a:ea typeface="+mn-lt"/>
                <a:cs typeface="+mn-lt"/>
              </a:rPr>
              <a:t>(), </a:t>
            </a:r>
            <a:r>
              <a:rPr lang="en-US" b="1" dirty="0" err="1">
                <a:ea typeface="+mn-lt"/>
                <a:cs typeface="+mn-lt"/>
              </a:rPr>
              <a:t>inplace</a:t>
            </a:r>
            <a:r>
              <a:rPr lang="en-US" b="1" dirty="0">
                <a:ea typeface="+mn-lt"/>
                <a:cs typeface="+mn-lt"/>
              </a:rPr>
              <a:t>=True)</a:t>
            </a:r>
            <a:endParaRPr lang="en-US" dirty="0">
              <a:cs typeface="Calibri" panose="020F0502020204030204"/>
            </a:endParaRPr>
          </a:p>
          <a:p>
            <a:endParaRPr lang="en-US">
              <a:cs typeface="Calibri" panose="020F0502020204030204"/>
            </a:endParaRPr>
          </a:p>
          <a:p>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324086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A539-E6BD-4359-806D-25E643A0F7EB}"/>
              </a:ext>
            </a:extLst>
          </p:cNvPr>
          <p:cNvSpPr>
            <a:spLocks noGrp="1"/>
          </p:cNvSpPr>
          <p:nvPr>
            <p:ph type="title"/>
          </p:nvPr>
        </p:nvSpPr>
        <p:spPr/>
        <p:txBody>
          <a:bodyPr/>
          <a:lstStyle/>
          <a:p>
            <a:r>
              <a:rPr lang="en-US" dirty="0"/>
              <a:t>2.Handling Outliers</a:t>
            </a:r>
          </a:p>
          <a:p>
            <a:endParaRPr lang="en-US" dirty="0">
              <a:cs typeface="Calibri Light"/>
            </a:endParaRPr>
          </a:p>
        </p:txBody>
      </p:sp>
      <p:sp>
        <p:nvSpPr>
          <p:cNvPr id="3" name="Content Placeholder 2">
            <a:extLst>
              <a:ext uri="{FF2B5EF4-FFF2-40B4-BE49-F238E27FC236}">
                <a16:creationId xmlns:a16="http://schemas.microsoft.com/office/drawing/2014/main" id="{D9CA1804-4CDB-46D6-9F65-35E58FD27D97}"/>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 The best way to detect the outliers is to demonstrate the data visually. </a:t>
            </a:r>
          </a:p>
          <a:p>
            <a:r>
              <a:rPr lang="en-US" dirty="0">
                <a:ea typeface="+mn-lt"/>
                <a:cs typeface="+mn-lt"/>
              </a:rPr>
              <a:t>All other statistical methodologies are open to making mistakes, whereas visualizing the outliers gives a chance to take a decision with high precision.</a:t>
            </a:r>
          </a:p>
          <a:p>
            <a:r>
              <a:rPr lang="en-US" dirty="0">
                <a:ea typeface="+mn-lt"/>
                <a:cs typeface="+mn-lt"/>
              </a:rPr>
              <a:t> Anyway, I am planning to focus visualization deeply in another article and let’s continue with statistical methodologies.</a:t>
            </a:r>
          </a:p>
          <a:p>
            <a:r>
              <a:rPr lang="en-US" dirty="0">
                <a:ea typeface="+mn-lt"/>
                <a:cs typeface="+mn-lt"/>
              </a:rPr>
              <a:t>Statistical methodologies are less precise , but on the other hand, they have a superiority, they are fast. </a:t>
            </a:r>
          </a:p>
          <a:p>
            <a:r>
              <a:rPr lang="en-US" dirty="0">
                <a:ea typeface="+mn-lt"/>
                <a:cs typeface="+mn-lt"/>
              </a:rPr>
              <a:t>Here I will list two different ways of handling outliers. These will detect them using </a:t>
            </a:r>
            <a:r>
              <a:rPr lang="en-US" b="1" dirty="0">
                <a:ea typeface="+mn-lt"/>
                <a:cs typeface="+mn-lt"/>
              </a:rPr>
              <a:t>standard deviation</a:t>
            </a:r>
            <a:r>
              <a:rPr lang="en-US" dirty="0">
                <a:ea typeface="+mn-lt"/>
                <a:cs typeface="+mn-lt"/>
              </a:rPr>
              <a:t>, and </a:t>
            </a:r>
            <a:r>
              <a:rPr lang="en-US" b="1" dirty="0">
                <a:ea typeface="+mn-lt"/>
                <a:cs typeface="+mn-lt"/>
              </a:rPr>
              <a:t>percentiles</a:t>
            </a:r>
            <a:r>
              <a:rPr lang="en-US" dirty="0">
                <a:ea typeface="+mn-lt"/>
                <a:cs typeface="+mn-lt"/>
              </a:rPr>
              <a:t>.</a:t>
            </a:r>
            <a:endParaRPr lang="en-US">
              <a:cs typeface="Calibri"/>
            </a:endParaRPr>
          </a:p>
        </p:txBody>
      </p:sp>
    </p:spTree>
    <p:extLst>
      <p:ext uri="{BB962C8B-B14F-4D97-AF65-F5344CB8AC3E}">
        <p14:creationId xmlns:p14="http://schemas.microsoft.com/office/powerpoint/2010/main" val="1956109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C0F8-07D6-4F14-89F8-9A95D3E62EFA}"/>
              </a:ext>
            </a:extLst>
          </p:cNvPr>
          <p:cNvSpPr>
            <a:spLocks noGrp="1"/>
          </p:cNvSpPr>
          <p:nvPr>
            <p:ph type="title"/>
          </p:nvPr>
        </p:nvSpPr>
        <p:spPr/>
        <p:txBody>
          <a:bodyPr/>
          <a:lstStyle/>
          <a:p>
            <a:r>
              <a:rPr lang="en-US" dirty="0"/>
              <a:t>Outlier Detection with Standard Deviation</a:t>
            </a:r>
          </a:p>
          <a:p>
            <a:endParaRPr lang="en-US" dirty="0">
              <a:cs typeface="Calibri Light"/>
            </a:endParaRPr>
          </a:p>
        </p:txBody>
      </p:sp>
      <p:sp>
        <p:nvSpPr>
          <p:cNvPr id="3" name="Content Placeholder 2">
            <a:extLst>
              <a:ext uri="{FF2B5EF4-FFF2-40B4-BE49-F238E27FC236}">
                <a16:creationId xmlns:a16="http://schemas.microsoft.com/office/drawing/2014/main" id="{93102B9A-E60B-46B0-910F-1BC26F5B555D}"/>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If a value has a distance to the average higher than </a:t>
            </a:r>
            <a:r>
              <a:rPr lang="en-US" b="1" i="1" dirty="0">
                <a:ea typeface="+mn-lt"/>
                <a:cs typeface="+mn-lt"/>
              </a:rPr>
              <a:t>x * standard deviation</a:t>
            </a:r>
            <a:r>
              <a:rPr lang="en-US" b="1" dirty="0">
                <a:ea typeface="+mn-lt"/>
                <a:cs typeface="+mn-lt"/>
              </a:rPr>
              <a:t>, </a:t>
            </a:r>
            <a:r>
              <a:rPr lang="en-US" dirty="0">
                <a:ea typeface="+mn-lt"/>
                <a:cs typeface="+mn-lt"/>
              </a:rPr>
              <a:t>it can be assumed as an outlier. Then what </a:t>
            </a:r>
            <a:r>
              <a:rPr lang="en-US" b="1" dirty="0">
                <a:ea typeface="+mn-lt"/>
                <a:cs typeface="+mn-lt"/>
              </a:rPr>
              <a:t>x </a:t>
            </a:r>
            <a:r>
              <a:rPr lang="en-US" dirty="0">
                <a:ea typeface="+mn-lt"/>
                <a:cs typeface="+mn-lt"/>
              </a:rPr>
              <a:t>should be?</a:t>
            </a:r>
            <a:endParaRPr lang="en-US" dirty="0">
              <a:cs typeface="Calibri" panose="020F0502020204030204"/>
            </a:endParaRPr>
          </a:p>
          <a:p>
            <a:r>
              <a:rPr lang="en-US" dirty="0">
                <a:ea typeface="+mn-lt"/>
                <a:cs typeface="+mn-lt"/>
              </a:rPr>
              <a:t>There is no trivial solution for x, but usually, a value between 2 and 4 seems practical.</a:t>
            </a:r>
            <a:endParaRPr lang="en-US" dirty="0"/>
          </a:p>
          <a:p>
            <a:r>
              <a:rPr lang="en-US" b="1" dirty="0">
                <a:ea typeface="+mn-lt"/>
                <a:cs typeface="+mn-lt"/>
              </a:rPr>
              <a:t>#Dropping the outlier rows with standard deviation</a:t>
            </a:r>
            <a:br>
              <a:rPr lang="en-US" b="1" dirty="0">
                <a:ea typeface="+mn-lt"/>
                <a:cs typeface="+mn-lt"/>
              </a:rPr>
            </a:br>
            <a:r>
              <a:rPr lang="en-US" b="1" dirty="0">
                <a:ea typeface="+mn-lt"/>
                <a:cs typeface="+mn-lt"/>
              </a:rPr>
              <a:t>factor = 3</a:t>
            </a:r>
            <a:br>
              <a:rPr lang="en-US" b="1" dirty="0">
                <a:ea typeface="+mn-lt"/>
                <a:cs typeface="+mn-lt"/>
              </a:rPr>
            </a:br>
            <a:r>
              <a:rPr lang="en-US" b="1" dirty="0" err="1">
                <a:ea typeface="+mn-lt"/>
                <a:cs typeface="+mn-lt"/>
              </a:rPr>
              <a:t>upper_lim</a:t>
            </a:r>
            <a:r>
              <a:rPr lang="en-US" b="1" dirty="0">
                <a:ea typeface="+mn-lt"/>
                <a:cs typeface="+mn-lt"/>
              </a:rPr>
              <a:t> = data['column'].mean () + data['column'].std () * factor</a:t>
            </a:r>
            <a:br>
              <a:rPr lang="en-US" b="1" dirty="0">
                <a:ea typeface="+mn-lt"/>
                <a:cs typeface="+mn-lt"/>
              </a:rPr>
            </a:br>
            <a:r>
              <a:rPr lang="en-US" b="1" dirty="0" err="1">
                <a:ea typeface="+mn-lt"/>
                <a:cs typeface="+mn-lt"/>
              </a:rPr>
              <a:t>lower_lim</a:t>
            </a:r>
            <a:r>
              <a:rPr lang="en-US" b="1" dirty="0">
                <a:ea typeface="+mn-lt"/>
                <a:cs typeface="+mn-lt"/>
              </a:rPr>
              <a:t> = data['column'].mean () - data['column'].std () * factor</a:t>
            </a:r>
            <a:br>
              <a:rPr lang="en-US" b="1" dirty="0">
                <a:ea typeface="+mn-lt"/>
                <a:cs typeface="+mn-lt"/>
              </a:rPr>
            </a:br>
            <a:br>
              <a:rPr lang="en-US" b="1" dirty="0">
                <a:ea typeface="+mn-lt"/>
                <a:cs typeface="+mn-lt"/>
              </a:rPr>
            </a:br>
            <a:r>
              <a:rPr lang="en-US" b="1" dirty="0">
                <a:ea typeface="+mn-lt"/>
                <a:cs typeface="+mn-lt"/>
              </a:rPr>
              <a:t>data = data[(data['column'] &lt; </a:t>
            </a:r>
            <a:r>
              <a:rPr lang="en-US" b="1" dirty="0" err="1">
                <a:ea typeface="+mn-lt"/>
                <a:cs typeface="+mn-lt"/>
              </a:rPr>
              <a:t>upper_lim</a:t>
            </a:r>
            <a:r>
              <a:rPr lang="en-US" b="1" dirty="0">
                <a:ea typeface="+mn-lt"/>
                <a:cs typeface="+mn-lt"/>
              </a:rPr>
              <a:t>) &amp; (data['column'] &gt; </a:t>
            </a:r>
            <a:r>
              <a:rPr lang="en-US" b="1" dirty="0" err="1">
                <a:ea typeface="+mn-lt"/>
                <a:cs typeface="+mn-lt"/>
              </a:rPr>
              <a:t>lower_lim</a:t>
            </a:r>
            <a:r>
              <a:rPr lang="en-US" b="1" dirty="0">
                <a:ea typeface="+mn-lt"/>
                <a:cs typeface="+mn-lt"/>
              </a:rPr>
              <a:t>)]</a:t>
            </a:r>
          </a:p>
          <a:p>
            <a:r>
              <a:rPr lang="en-US" dirty="0">
                <a:ea typeface="+mn-lt"/>
                <a:cs typeface="+mn-lt"/>
              </a:rPr>
              <a:t>In addition, </a:t>
            </a:r>
            <a:r>
              <a:rPr lang="en-US" b="1" dirty="0">
                <a:ea typeface="+mn-lt"/>
                <a:cs typeface="+mn-lt"/>
              </a:rPr>
              <a:t>z-score</a:t>
            </a:r>
            <a:r>
              <a:rPr lang="en-US" dirty="0">
                <a:ea typeface="+mn-lt"/>
                <a:cs typeface="+mn-lt"/>
              </a:rPr>
              <a:t> can be used instead of the formula above. </a:t>
            </a:r>
            <a:r>
              <a:rPr lang="en-US" b="1" dirty="0">
                <a:ea typeface="+mn-lt"/>
                <a:cs typeface="+mn-lt"/>
              </a:rPr>
              <a:t>Z-score</a:t>
            </a:r>
            <a:r>
              <a:rPr lang="en-US" dirty="0">
                <a:ea typeface="+mn-lt"/>
                <a:cs typeface="+mn-lt"/>
              </a:rPr>
              <a:t> (or standard score) standardizes the distance between a value and the mean using the standard deviation.</a:t>
            </a:r>
            <a:endParaRPr lang="en-US" b="1" dirty="0">
              <a:cs typeface="Calibri"/>
            </a:endParaRPr>
          </a:p>
          <a:p>
            <a:endParaRPr lang="en-US" b="1" dirty="0">
              <a:cs typeface="Calibri"/>
            </a:endParaRPr>
          </a:p>
          <a:p>
            <a:endParaRPr lang="en-US" b="1" dirty="0">
              <a:cs typeface="Calibri"/>
            </a:endParaRPr>
          </a:p>
          <a:p>
            <a:endParaRPr lang="en-US" b="1" dirty="0">
              <a:cs typeface="Calibri"/>
            </a:endParaRPr>
          </a:p>
        </p:txBody>
      </p:sp>
    </p:spTree>
    <p:extLst>
      <p:ext uri="{BB962C8B-B14F-4D97-AF65-F5344CB8AC3E}">
        <p14:creationId xmlns:p14="http://schemas.microsoft.com/office/powerpoint/2010/main" val="1929825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894E-A9E9-47A7-BE2D-0B83FDA6C2DF}"/>
              </a:ext>
            </a:extLst>
          </p:cNvPr>
          <p:cNvSpPr>
            <a:spLocks noGrp="1"/>
          </p:cNvSpPr>
          <p:nvPr>
            <p:ph type="title"/>
          </p:nvPr>
        </p:nvSpPr>
        <p:spPr/>
        <p:txBody>
          <a:bodyPr/>
          <a:lstStyle/>
          <a:p>
            <a:r>
              <a:rPr lang="en-US" dirty="0"/>
              <a:t>Outlier Detection with Percentiles</a:t>
            </a:r>
          </a:p>
          <a:p>
            <a:endParaRPr lang="en-US" dirty="0">
              <a:cs typeface="Calibri Light"/>
            </a:endParaRPr>
          </a:p>
        </p:txBody>
      </p:sp>
      <p:sp>
        <p:nvSpPr>
          <p:cNvPr id="3" name="Content Placeholder 2">
            <a:extLst>
              <a:ext uri="{FF2B5EF4-FFF2-40B4-BE49-F238E27FC236}">
                <a16:creationId xmlns:a16="http://schemas.microsoft.com/office/drawing/2014/main" id="{242CD3AB-7354-47A2-935C-2935AF319568}"/>
              </a:ext>
            </a:extLst>
          </p:cNvPr>
          <p:cNvSpPr>
            <a:spLocks noGrp="1"/>
          </p:cNvSpPr>
          <p:nvPr>
            <p:ph idx="1"/>
          </p:nvPr>
        </p:nvSpPr>
        <p:spPr/>
        <p:txBody>
          <a:bodyPr vert="horz" lIns="91440" tIns="45720" rIns="91440" bIns="45720" rtlCol="0" anchor="t">
            <a:normAutofit/>
          </a:bodyPr>
          <a:lstStyle/>
          <a:p>
            <a:r>
              <a:rPr lang="en-US" dirty="0">
                <a:ea typeface="+mn-lt"/>
                <a:cs typeface="+mn-lt"/>
              </a:rPr>
              <a:t>Another mathematical method to detect outliers is to use percentiles. You can assume a certain percent of the value from the top or the bottom as an outlier. The key point is here to set the percentage value once again, and this depends on the distribution of your data as mentioned earlier.</a:t>
            </a:r>
            <a:endParaRPr lang="en-US" dirty="0">
              <a:cs typeface="Calibri" panose="020F0502020204030204"/>
            </a:endParaRPr>
          </a:p>
          <a:p>
            <a:r>
              <a:rPr lang="en-US" dirty="0">
                <a:ea typeface="+mn-lt"/>
                <a:cs typeface="+mn-lt"/>
              </a:rPr>
              <a:t>Additionally, a common mistake is using the percentiles according to the range of the data. In other words, if your data ranges from </a:t>
            </a:r>
            <a:r>
              <a:rPr lang="en-US" b="1" dirty="0">
                <a:ea typeface="+mn-lt"/>
                <a:cs typeface="+mn-lt"/>
              </a:rPr>
              <a:t>0</a:t>
            </a:r>
            <a:r>
              <a:rPr lang="en-US" dirty="0">
                <a:ea typeface="+mn-lt"/>
                <a:cs typeface="+mn-lt"/>
              </a:rPr>
              <a:t> to </a:t>
            </a:r>
            <a:r>
              <a:rPr lang="en-US" b="1" dirty="0">
                <a:ea typeface="+mn-lt"/>
                <a:cs typeface="+mn-lt"/>
              </a:rPr>
              <a:t>100</a:t>
            </a:r>
            <a:r>
              <a:rPr lang="en-US" dirty="0">
                <a:ea typeface="+mn-lt"/>
                <a:cs typeface="+mn-lt"/>
              </a:rPr>
              <a:t>, your top </a:t>
            </a:r>
            <a:r>
              <a:rPr lang="en-US" b="1" dirty="0">
                <a:ea typeface="+mn-lt"/>
                <a:cs typeface="+mn-lt"/>
              </a:rPr>
              <a:t>5%</a:t>
            </a:r>
            <a:r>
              <a:rPr lang="en-US" dirty="0">
                <a:ea typeface="+mn-lt"/>
                <a:cs typeface="+mn-lt"/>
              </a:rPr>
              <a:t> is not the values between </a:t>
            </a:r>
            <a:r>
              <a:rPr lang="en-US" b="1" dirty="0">
                <a:ea typeface="+mn-lt"/>
                <a:cs typeface="+mn-lt"/>
              </a:rPr>
              <a:t>96</a:t>
            </a:r>
            <a:r>
              <a:rPr lang="en-US" dirty="0">
                <a:ea typeface="+mn-lt"/>
                <a:cs typeface="+mn-lt"/>
              </a:rPr>
              <a:t> and </a:t>
            </a:r>
            <a:r>
              <a:rPr lang="en-US" b="1" dirty="0">
                <a:ea typeface="+mn-lt"/>
                <a:cs typeface="+mn-lt"/>
              </a:rPr>
              <a:t>100</a:t>
            </a:r>
            <a:r>
              <a:rPr lang="en-US" dirty="0">
                <a:ea typeface="+mn-lt"/>
                <a:cs typeface="+mn-lt"/>
              </a:rPr>
              <a:t>. Top </a:t>
            </a:r>
            <a:r>
              <a:rPr lang="en-US" b="1" dirty="0">
                <a:ea typeface="+mn-lt"/>
                <a:cs typeface="+mn-lt"/>
              </a:rPr>
              <a:t>5%</a:t>
            </a:r>
            <a:r>
              <a:rPr lang="en-US" dirty="0">
                <a:ea typeface="+mn-lt"/>
                <a:cs typeface="+mn-lt"/>
              </a:rPr>
              <a:t> means here the values that are out of the </a:t>
            </a:r>
            <a:r>
              <a:rPr lang="en-US" b="1" dirty="0">
                <a:ea typeface="+mn-lt"/>
                <a:cs typeface="+mn-lt"/>
              </a:rPr>
              <a:t>95th</a:t>
            </a:r>
            <a:r>
              <a:rPr lang="en-US" dirty="0">
                <a:ea typeface="+mn-lt"/>
                <a:cs typeface="+mn-lt"/>
              </a:rPr>
              <a:t> percentile of data.</a:t>
            </a:r>
            <a:endParaRPr lang="en-US" dirty="0"/>
          </a:p>
          <a:p>
            <a:endParaRPr lang="en-US"/>
          </a:p>
          <a:p>
            <a:endParaRPr lang="en-US"/>
          </a:p>
          <a:p>
            <a:endParaRPr lang="en-US" dirty="0">
              <a:cs typeface="Calibri"/>
            </a:endParaRPr>
          </a:p>
        </p:txBody>
      </p:sp>
    </p:spTree>
    <p:extLst>
      <p:ext uri="{BB962C8B-B14F-4D97-AF65-F5344CB8AC3E}">
        <p14:creationId xmlns:p14="http://schemas.microsoft.com/office/powerpoint/2010/main" val="3461440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AE9A-70D4-441A-9517-5A608CF7EB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FA9951-914C-436D-A737-1772E2B799E6}"/>
              </a:ext>
            </a:extLst>
          </p:cNvPr>
          <p:cNvSpPr>
            <a:spLocks noGrp="1"/>
          </p:cNvSpPr>
          <p:nvPr>
            <p:ph idx="1"/>
          </p:nvPr>
        </p:nvSpPr>
        <p:spPr/>
        <p:txBody>
          <a:bodyPr vert="horz" lIns="91440" tIns="45720" rIns="91440" bIns="45720" rtlCol="0" anchor="t">
            <a:normAutofit/>
          </a:bodyPr>
          <a:lstStyle/>
          <a:p>
            <a:r>
              <a:rPr lang="en-US" b="1" dirty="0">
                <a:ea typeface="+mn-lt"/>
                <a:cs typeface="+mn-lt"/>
              </a:rPr>
              <a:t>#Dropping the outlier rows with Percentiles</a:t>
            </a:r>
            <a:br>
              <a:rPr lang="en-US" b="1" dirty="0">
                <a:ea typeface="+mn-lt"/>
                <a:cs typeface="+mn-lt"/>
              </a:rPr>
            </a:br>
            <a:r>
              <a:rPr lang="en-US" b="1" dirty="0" err="1">
                <a:ea typeface="+mn-lt"/>
                <a:cs typeface="+mn-lt"/>
              </a:rPr>
              <a:t>upper_lim</a:t>
            </a:r>
            <a:r>
              <a:rPr lang="en-US" b="1" dirty="0">
                <a:ea typeface="+mn-lt"/>
                <a:cs typeface="+mn-lt"/>
              </a:rPr>
              <a:t> = data['column'].quantile(.95)</a:t>
            </a:r>
            <a:br>
              <a:rPr lang="en-US" b="1" dirty="0">
                <a:ea typeface="+mn-lt"/>
                <a:cs typeface="+mn-lt"/>
              </a:rPr>
            </a:br>
            <a:r>
              <a:rPr lang="en-US" b="1" dirty="0" err="1">
                <a:ea typeface="+mn-lt"/>
                <a:cs typeface="+mn-lt"/>
              </a:rPr>
              <a:t>lower_lim</a:t>
            </a:r>
            <a:r>
              <a:rPr lang="en-US" b="1" dirty="0">
                <a:ea typeface="+mn-lt"/>
                <a:cs typeface="+mn-lt"/>
              </a:rPr>
              <a:t> = data['column'].quantile(.05)</a:t>
            </a:r>
            <a:br>
              <a:rPr lang="en-US" b="1" dirty="0">
                <a:ea typeface="+mn-lt"/>
                <a:cs typeface="+mn-lt"/>
              </a:rPr>
            </a:br>
            <a:br>
              <a:rPr lang="en-US" b="1" dirty="0">
                <a:ea typeface="+mn-lt"/>
                <a:cs typeface="+mn-lt"/>
              </a:rPr>
            </a:br>
            <a:r>
              <a:rPr lang="en-US" b="1" dirty="0">
                <a:ea typeface="+mn-lt"/>
                <a:cs typeface="+mn-lt"/>
              </a:rPr>
              <a:t>data = data[(data['column'] &lt; </a:t>
            </a:r>
            <a:r>
              <a:rPr lang="en-US" b="1" dirty="0" err="1">
                <a:ea typeface="+mn-lt"/>
                <a:cs typeface="+mn-lt"/>
              </a:rPr>
              <a:t>upper_lim</a:t>
            </a:r>
            <a:r>
              <a:rPr lang="en-US" b="1" dirty="0">
                <a:ea typeface="+mn-lt"/>
                <a:cs typeface="+mn-lt"/>
              </a:rPr>
              <a:t>) &amp; (data['column'] &gt; </a:t>
            </a:r>
            <a:r>
              <a:rPr lang="en-US" b="1" dirty="0" err="1">
                <a:ea typeface="+mn-lt"/>
                <a:cs typeface="+mn-lt"/>
              </a:rPr>
              <a:t>lower_lim</a:t>
            </a:r>
            <a:r>
              <a:rPr lang="en-US" b="1" dirty="0">
                <a:ea typeface="+mn-lt"/>
                <a:cs typeface="+mn-lt"/>
              </a:rPr>
              <a:t>)]</a:t>
            </a:r>
            <a:endParaRPr lang="en-US" dirty="0"/>
          </a:p>
        </p:txBody>
      </p:sp>
    </p:spTree>
    <p:extLst>
      <p:ext uri="{BB962C8B-B14F-4D97-AF65-F5344CB8AC3E}">
        <p14:creationId xmlns:p14="http://schemas.microsoft.com/office/powerpoint/2010/main" val="883214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26F3-7A62-4B69-B50E-D8525D991728}"/>
              </a:ext>
            </a:extLst>
          </p:cNvPr>
          <p:cNvSpPr>
            <a:spLocks noGrp="1"/>
          </p:cNvSpPr>
          <p:nvPr>
            <p:ph type="title"/>
          </p:nvPr>
        </p:nvSpPr>
        <p:spPr/>
        <p:txBody>
          <a:bodyPr/>
          <a:lstStyle/>
          <a:p>
            <a:r>
              <a:rPr lang="en-US" dirty="0"/>
              <a:t>An Outlier Dilemma: Drop or Cap</a:t>
            </a:r>
          </a:p>
          <a:p>
            <a:endParaRPr lang="en-US" dirty="0">
              <a:cs typeface="Calibri Light"/>
            </a:endParaRPr>
          </a:p>
        </p:txBody>
      </p:sp>
      <p:sp>
        <p:nvSpPr>
          <p:cNvPr id="3" name="Content Placeholder 2">
            <a:extLst>
              <a:ext uri="{FF2B5EF4-FFF2-40B4-BE49-F238E27FC236}">
                <a16:creationId xmlns:a16="http://schemas.microsoft.com/office/drawing/2014/main" id="{9AC083DE-BD21-4E06-A4A2-1994F516E987}"/>
              </a:ext>
            </a:extLst>
          </p:cNvPr>
          <p:cNvSpPr>
            <a:spLocks noGrp="1"/>
          </p:cNvSpPr>
          <p:nvPr>
            <p:ph idx="1"/>
          </p:nvPr>
        </p:nvSpPr>
        <p:spPr/>
        <p:txBody>
          <a:bodyPr vert="horz" lIns="91440" tIns="45720" rIns="91440" bIns="45720" rtlCol="0" anchor="t">
            <a:normAutofit/>
          </a:bodyPr>
          <a:lstStyle/>
          <a:p>
            <a:r>
              <a:rPr lang="en-US" dirty="0">
                <a:ea typeface="+mn-lt"/>
                <a:cs typeface="+mn-lt"/>
              </a:rPr>
              <a:t>Another option for handling outliers is to </a:t>
            </a:r>
            <a:r>
              <a:rPr lang="en-US" b="1" dirty="0">
                <a:ea typeface="+mn-lt"/>
                <a:cs typeface="+mn-lt"/>
              </a:rPr>
              <a:t>cap</a:t>
            </a:r>
            <a:r>
              <a:rPr lang="en-US" dirty="0">
                <a:ea typeface="+mn-lt"/>
                <a:cs typeface="+mn-lt"/>
              </a:rPr>
              <a:t> them instead of dropping. So you can keep your data size and at the end of the day, it might be better for the final model performance.</a:t>
            </a:r>
            <a:endParaRPr lang="en-US" dirty="0">
              <a:cs typeface="Calibri" panose="020F0502020204030204"/>
            </a:endParaRPr>
          </a:p>
          <a:p>
            <a:r>
              <a:rPr lang="en-US" dirty="0">
                <a:ea typeface="+mn-lt"/>
                <a:cs typeface="+mn-lt"/>
              </a:rPr>
              <a:t>On the other hand, capping can affect the distribution of the data, thus it better not to exaggerate it.</a:t>
            </a:r>
            <a:endParaRPr lang="en-US" dirty="0"/>
          </a:p>
          <a:p>
            <a:r>
              <a:rPr lang="en-US" b="1" dirty="0">
                <a:ea typeface="+mn-lt"/>
                <a:cs typeface="+mn-lt"/>
              </a:rPr>
              <a:t>#Capping the outlier rows with Percentiles</a:t>
            </a:r>
            <a:br>
              <a:rPr lang="en-US" b="1" dirty="0">
                <a:ea typeface="+mn-lt"/>
                <a:cs typeface="+mn-lt"/>
              </a:rPr>
            </a:br>
            <a:r>
              <a:rPr lang="en-US" b="1" dirty="0" err="1">
                <a:ea typeface="+mn-lt"/>
                <a:cs typeface="+mn-lt"/>
              </a:rPr>
              <a:t>upper_lim</a:t>
            </a:r>
            <a:r>
              <a:rPr lang="en-US" b="1" dirty="0">
                <a:ea typeface="+mn-lt"/>
                <a:cs typeface="+mn-lt"/>
              </a:rPr>
              <a:t> = data['column'].quantile(.95)</a:t>
            </a:r>
            <a:br>
              <a:rPr lang="en-US" b="1" dirty="0">
                <a:ea typeface="+mn-lt"/>
                <a:cs typeface="+mn-lt"/>
              </a:rPr>
            </a:br>
            <a:r>
              <a:rPr lang="en-US" b="1" dirty="0" err="1">
                <a:ea typeface="+mn-lt"/>
                <a:cs typeface="+mn-lt"/>
              </a:rPr>
              <a:t>lower_lim</a:t>
            </a:r>
            <a:r>
              <a:rPr lang="en-US" b="1" dirty="0">
                <a:ea typeface="+mn-lt"/>
                <a:cs typeface="+mn-lt"/>
              </a:rPr>
              <a:t> = data['column'].quantile(.05)</a:t>
            </a:r>
            <a:r>
              <a:rPr lang="en-US" dirty="0" err="1">
                <a:ea typeface="+mn-lt"/>
                <a:cs typeface="+mn-lt"/>
              </a:rPr>
              <a:t>data.loc</a:t>
            </a:r>
            <a:r>
              <a:rPr lang="en-US" dirty="0">
                <a:ea typeface="+mn-lt"/>
                <a:cs typeface="+mn-lt"/>
              </a:rPr>
              <a:t>[(df[column] &gt; </a:t>
            </a:r>
            <a:r>
              <a:rPr lang="en-US" dirty="0" err="1">
                <a:ea typeface="+mn-lt"/>
                <a:cs typeface="+mn-lt"/>
              </a:rPr>
              <a:t>upper_lim</a:t>
            </a:r>
            <a:r>
              <a:rPr lang="en-US" dirty="0">
                <a:ea typeface="+mn-lt"/>
                <a:cs typeface="+mn-lt"/>
              </a:rPr>
              <a:t>),column] = </a:t>
            </a:r>
            <a:r>
              <a:rPr lang="en-US" dirty="0" err="1">
                <a:ea typeface="+mn-lt"/>
                <a:cs typeface="+mn-lt"/>
              </a:rPr>
              <a:t>upper_lim</a:t>
            </a:r>
            <a:br>
              <a:rPr lang="en-US" dirty="0">
                <a:ea typeface="+mn-lt"/>
                <a:cs typeface="+mn-lt"/>
              </a:rPr>
            </a:br>
            <a:r>
              <a:rPr lang="en-US" dirty="0" err="1">
                <a:ea typeface="+mn-lt"/>
                <a:cs typeface="+mn-lt"/>
              </a:rPr>
              <a:t>data.loc</a:t>
            </a:r>
            <a:r>
              <a:rPr lang="en-US" dirty="0">
                <a:ea typeface="+mn-lt"/>
                <a:cs typeface="+mn-lt"/>
              </a:rPr>
              <a:t>[(df[column] &lt; </a:t>
            </a:r>
            <a:r>
              <a:rPr lang="en-US" dirty="0" err="1">
                <a:ea typeface="+mn-lt"/>
                <a:cs typeface="+mn-lt"/>
              </a:rPr>
              <a:t>lower_lim</a:t>
            </a:r>
            <a:r>
              <a:rPr lang="en-US" dirty="0">
                <a:ea typeface="+mn-lt"/>
                <a:cs typeface="+mn-lt"/>
              </a:rPr>
              <a:t>),column] = </a:t>
            </a:r>
            <a:r>
              <a:rPr lang="en-US" dirty="0" err="1">
                <a:ea typeface="+mn-lt"/>
                <a:cs typeface="+mn-lt"/>
              </a:rPr>
              <a:t>lower_lim</a:t>
            </a:r>
            <a:endParaRPr lang="en-US" dirty="0" err="1">
              <a:cs typeface="Calibri"/>
            </a:endParaRPr>
          </a:p>
        </p:txBody>
      </p:sp>
    </p:spTree>
    <p:extLst>
      <p:ext uri="{BB962C8B-B14F-4D97-AF65-F5344CB8AC3E}">
        <p14:creationId xmlns:p14="http://schemas.microsoft.com/office/powerpoint/2010/main" val="2674710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60B1-1C18-4C14-B003-0F45213DF44A}"/>
              </a:ext>
            </a:extLst>
          </p:cNvPr>
          <p:cNvSpPr>
            <a:spLocks noGrp="1"/>
          </p:cNvSpPr>
          <p:nvPr>
            <p:ph type="title"/>
          </p:nvPr>
        </p:nvSpPr>
        <p:spPr/>
        <p:txBody>
          <a:bodyPr/>
          <a:lstStyle/>
          <a:p>
            <a:r>
              <a:rPr lang="en-US" dirty="0"/>
              <a:t>3.Binning</a:t>
            </a:r>
          </a:p>
          <a:p>
            <a:endParaRPr lang="en-US" dirty="0">
              <a:cs typeface="Calibri Light"/>
            </a:endParaRPr>
          </a:p>
        </p:txBody>
      </p:sp>
      <p:pic>
        <p:nvPicPr>
          <p:cNvPr id="4" name="Picture 4">
            <a:extLst>
              <a:ext uri="{FF2B5EF4-FFF2-40B4-BE49-F238E27FC236}">
                <a16:creationId xmlns:a16="http://schemas.microsoft.com/office/drawing/2014/main" id="{5BE10DB3-931B-4A9D-9929-E76DE78ECCD9}"/>
              </a:ext>
            </a:extLst>
          </p:cNvPr>
          <p:cNvPicPr>
            <a:picLocks noGrp="1" noChangeAspect="1"/>
          </p:cNvPicPr>
          <p:nvPr>
            <p:ph idx="1"/>
          </p:nvPr>
        </p:nvPicPr>
        <p:blipFill>
          <a:blip r:embed="rId2"/>
          <a:stretch>
            <a:fillRect/>
          </a:stretch>
        </p:blipFill>
        <p:spPr>
          <a:xfrm>
            <a:off x="2084717" y="1286039"/>
            <a:ext cx="7620000" cy="2181225"/>
          </a:xfrm>
          <a:prstGeom prst="rect">
            <a:avLst/>
          </a:prstGeom>
        </p:spPr>
      </p:pic>
      <p:sp>
        <p:nvSpPr>
          <p:cNvPr id="6" name="TextBox 5">
            <a:extLst>
              <a:ext uri="{FF2B5EF4-FFF2-40B4-BE49-F238E27FC236}">
                <a16:creationId xmlns:a16="http://schemas.microsoft.com/office/drawing/2014/main" id="{E0A1A916-0977-4514-BE23-1DD158A6859B}"/>
              </a:ext>
            </a:extLst>
          </p:cNvPr>
          <p:cNvSpPr txBox="1"/>
          <p:nvPr/>
        </p:nvSpPr>
        <p:spPr>
          <a:xfrm>
            <a:off x="4724400" y="3531079"/>
            <a:ext cx="416655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Binning illustration of numerical data</a:t>
            </a:r>
            <a:endParaRPr lang="en-US" dirty="0"/>
          </a:p>
          <a:p>
            <a:pPr algn="ctr"/>
            <a:br>
              <a:rPr lang="en-US" dirty="0"/>
            </a:br>
            <a:endParaRPr lang="en-US" dirty="0"/>
          </a:p>
          <a:p>
            <a:pPr algn="l"/>
            <a:endParaRPr lang="en-US" dirty="0">
              <a:cs typeface="Calibri"/>
            </a:endParaRPr>
          </a:p>
        </p:txBody>
      </p:sp>
      <p:sp>
        <p:nvSpPr>
          <p:cNvPr id="7" name="TextBox 6">
            <a:extLst>
              <a:ext uri="{FF2B5EF4-FFF2-40B4-BE49-F238E27FC236}">
                <a16:creationId xmlns:a16="http://schemas.microsoft.com/office/drawing/2014/main" id="{4872F176-D7C5-4871-BC8C-54B494A6E651}"/>
              </a:ext>
            </a:extLst>
          </p:cNvPr>
          <p:cNvSpPr txBox="1"/>
          <p:nvPr/>
        </p:nvSpPr>
        <p:spPr>
          <a:xfrm>
            <a:off x="2840068" y="3947124"/>
            <a:ext cx="80196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Binning can be applied on both categorical and numerical data:</a:t>
            </a:r>
            <a:endParaRPr lang="en-US" dirty="0"/>
          </a:p>
        </p:txBody>
      </p:sp>
      <p:sp>
        <p:nvSpPr>
          <p:cNvPr id="8" name="TextBox 7">
            <a:extLst>
              <a:ext uri="{FF2B5EF4-FFF2-40B4-BE49-F238E27FC236}">
                <a16:creationId xmlns:a16="http://schemas.microsoft.com/office/drawing/2014/main" id="{ED03E16D-6B46-46D0-8657-AB2FE5C56E82}"/>
              </a:ext>
            </a:extLst>
          </p:cNvPr>
          <p:cNvSpPr txBox="1"/>
          <p:nvPr/>
        </p:nvSpPr>
        <p:spPr>
          <a:xfrm>
            <a:off x="481283" y="3601169"/>
            <a:ext cx="1006127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#Numerical Binning Example</a:t>
            </a:r>
            <a:endParaRPr lang="en-US" dirty="0">
              <a:ea typeface="+mn-lt"/>
              <a:cs typeface="+mn-lt"/>
            </a:endParaRPr>
          </a:p>
          <a:p>
            <a:r>
              <a:rPr lang="en-US" b="1" dirty="0">
                <a:ea typeface="+mn-lt"/>
                <a:cs typeface="+mn-lt"/>
              </a:rPr>
              <a:t>Value      Bin</a:t>
            </a:r>
            <a:r>
              <a:rPr lang="en-US" dirty="0">
                <a:ea typeface="+mn-lt"/>
                <a:cs typeface="+mn-lt"/>
              </a:rPr>
              <a:t>       </a:t>
            </a:r>
            <a:br>
              <a:rPr lang="en-US" dirty="0">
                <a:ea typeface="+mn-lt"/>
                <a:cs typeface="+mn-lt"/>
              </a:rPr>
            </a:br>
            <a:r>
              <a:rPr lang="en-US" dirty="0">
                <a:ea typeface="+mn-lt"/>
                <a:cs typeface="+mn-lt"/>
              </a:rPr>
              <a:t>0-30   -&gt;  Low       </a:t>
            </a:r>
            <a:br>
              <a:rPr lang="en-US" dirty="0">
                <a:ea typeface="+mn-lt"/>
                <a:cs typeface="+mn-lt"/>
              </a:rPr>
            </a:br>
            <a:r>
              <a:rPr lang="en-US" dirty="0">
                <a:ea typeface="+mn-lt"/>
                <a:cs typeface="+mn-lt"/>
              </a:rPr>
              <a:t>31-70  -&gt;  Mid       </a:t>
            </a:r>
            <a:br>
              <a:rPr lang="en-US" dirty="0">
                <a:ea typeface="+mn-lt"/>
                <a:cs typeface="+mn-lt"/>
              </a:rPr>
            </a:br>
            <a:r>
              <a:rPr lang="en-US" dirty="0">
                <a:ea typeface="+mn-lt"/>
                <a:cs typeface="+mn-lt"/>
              </a:rPr>
              <a:t>71-100 -&gt;  High</a:t>
            </a:r>
          </a:p>
          <a:p>
            <a:r>
              <a:rPr lang="en-US" b="1" dirty="0">
                <a:ea typeface="+mn-lt"/>
                <a:cs typeface="+mn-lt"/>
              </a:rPr>
              <a:t>#Categorical Binning Example</a:t>
            </a:r>
            <a:endParaRPr lang="en-US" dirty="0">
              <a:ea typeface="+mn-lt"/>
              <a:cs typeface="+mn-lt"/>
            </a:endParaRPr>
          </a:p>
          <a:p>
            <a:r>
              <a:rPr lang="en-US" b="1" dirty="0">
                <a:ea typeface="+mn-lt"/>
                <a:cs typeface="+mn-lt"/>
              </a:rPr>
              <a:t>Value      Bin</a:t>
            </a:r>
            <a:r>
              <a:rPr lang="en-US" dirty="0">
                <a:ea typeface="+mn-lt"/>
                <a:cs typeface="+mn-lt"/>
              </a:rPr>
              <a:t>       </a:t>
            </a:r>
            <a:br>
              <a:rPr lang="en-US" dirty="0">
                <a:ea typeface="+mn-lt"/>
                <a:cs typeface="+mn-lt"/>
              </a:rPr>
            </a:br>
            <a:r>
              <a:rPr lang="en-US" dirty="0">
                <a:ea typeface="+mn-lt"/>
                <a:cs typeface="+mn-lt"/>
              </a:rPr>
              <a:t>Spain  -&gt;  Europe      </a:t>
            </a:r>
            <a:br>
              <a:rPr lang="en-US" dirty="0">
                <a:ea typeface="+mn-lt"/>
                <a:cs typeface="+mn-lt"/>
              </a:rPr>
            </a:br>
            <a:r>
              <a:rPr lang="en-US" dirty="0">
                <a:ea typeface="+mn-lt"/>
                <a:cs typeface="+mn-lt"/>
              </a:rPr>
              <a:t>Italy  -&gt;  Europe       </a:t>
            </a:r>
            <a:br>
              <a:rPr lang="en-US" dirty="0">
                <a:ea typeface="+mn-lt"/>
                <a:cs typeface="+mn-lt"/>
              </a:rPr>
            </a:br>
            <a:r>
              <a:rPr lang="en-US" dirty="0">
                <a:ea typeface="+mn-lt"/>
                <a:cs typeface="+mn-lt"/>
              </a:rPr>
              <a:t>Chile  -&gt;  South America</a:t>
            </a:r>
            <a:br>
              <a:rPr lang="en-US" dirty="0">
                <a:ea typeface="+mn-lt"/>
                <a:cs typeface="+mn-lt"/>
              </a:rPr>
            </a:br>
            <a:r>
              <a:rPr lang="en-US" dirty="0">
                <a:ea typeface="+mn-lt"/>
                <a:cs typeface="+mn-lt"/>
              </a:rPr>
              <a:t>Brazil -&gt;  South America</a:t>
            </a:r>
            <a:endParaRPr lang="en-US">
              <a:cs typeface="Calibri"/>
            </a:endParaRPr>
          </a:p>
        </p:txBody>
      </p:sp>
    </p:spTree>
    <p:extLst>
      <p:ext uri="{BB962C8B-B14F-4D97-AF65-F5344CB8AC3E}">
        <p14:creationId xmlns:p14="http://schemas.microsoft.com/office/powerpoint/2010/main" val="2398531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2646A-6AE4-4D16-A446-6087AE51B3AF}"/>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ea typeface="+mj-lt"/>
                <a:cs typeface="+mj-lt"/>
              </a:rPr>
              <a:t>What is a feature and why we need the engineering of it?</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86BF0C-B514-4108-B138-6E773DCC3930}"/>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200">
                <a:ea typeface="+mn-lt"/>
                <a:cs typeface="+mn-lt"/>
              </a:rPr>
              <a:t>Basically, all machine learning algorithms use some input data to create outputs.</a:t>
            </a:r>
          </a:p>
          <a:p>
            <a:r>
              <a:rPr lang="en-US" sz="2200">
                <a:ea typeface="+mn-lt"/>
                <a:cs typeface="+mn-lt"/>
              </a:rPr>
              <a:t> This input data comprise features, which are usually in the form of structured columns. </a:t>
            </a:r>
          </a:p>
          <a:p>
            <a:r>
              <a:rPr lang="en-US" sz="2200">
                <a:ea typeface="+mn-lt"/>
                <a:cs typeface="+mn-lt"/>
              </a:rPr>
              <a:t>Algorithms require features with some specific characteristic to work properly. Here, the need for </a:t>
            </a:r>
            <a:r>
              <a:rPr lang="en-US" sz="2200" b="1">
                <a:ea typeface="+mn-lt"/>
                <a:cs typeface="+mn-lt"/>
              </a:rPr>
              <a:t>feature engineering</a:t>
            </a:r>
            <a:r>
              <a:rPr lang="en-US" sz="2200">
                <a:ea typeface="+mn-lt"/>
                <a:cs typeface="+mn-lt"/>
              </a:rPr>
              <a:t> arises.</a:t>
            </a:r>
          </a:p>
          <a:p>
            <a:r>
              <a:rPr lang="en-US" sz="2200">
                <a:ea typeface="+mn-lt"/>
                <a:cs typeface="+mn-lt"/>
              </a:rPr>
              <a:t>Feature engineering efforts mainly have two goals:</a:t>
            </a:r>
          </a:p>
          <a:p>
            <a:pPr lvl="1"/>
            <a:r>
              <a:rPr lang="en-US" sz="2200">
                <a:ea typeface="+mn-lt"/>
                <a:cs typeface="+mn-lt"/>
              </a:rPr>
              <a:t>Preparing the proper input dataset, compatible with the machine learning algorithm requirements.</a:t>
            </a:r>
            <a:endParaRPr lang="en-US" sz="2200">
              <a:cs typeface="Calibri"/>
            </a:endParaRPr>
          </a:p>
          <a:p>
            <a:pPr lvl="1"/>
            <a:r>
              <a:rPr lang="en-US" sz="2200">
                <a:ea typeface="+mn-lt"/>
                <a:cs typeface="+mn-lt"/>
              </a:rPr>
              <a:t>Improving the performance of machine learning models.</a:t>
            </a:r>
            <a:endParaRPr lang="en-US" sz="2200">
              <a:cs typeface="Calibri"/>
            </a:endParaRPr>
          </a:p>
          <a:p>
            <a:endParaRPr lang="en-US" sz="2200">
              <a:cs typeface="Calibri"/>
            </a:endParaRPr>
          </a:p>
        </p:txBody>
      </p:sp>
    </p:spTree>
    <p:extLst>
      <p:ext uri="{BB962C8B-B14F-4D97-AF65-F5344CB8AC3E}">
        <p14:creationId xmlns:p14="http://schemas.microsoft.com/office/powerpoint/2010/main" val="193949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AE4F-07B8-4917-BBC1-CCD1765101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FCBADB-07D6-4B52-9071-3DE9AA07B130}"/>
              </a:ext>
            </a:extLst>
          </p:cNvPr>
          <p:cNvSpPr>
            <a:spLocks noGrp="1"/>
          </p:cNvSpPr>
          <p:nvPr>
            <p:ph idx="1"/>
          </p:nvPr>
        </p:nvSpPr>
        <p:spPr/>
        <p:txBody>
          <a:bodyPr vert="horz" lIns="91440" tIns="45720" rIns="91440" bIns="45720" rtlCol="0" anchor="t">
            <a:normAutofit/>
          </a:bodyPr>
          <a:lstStyle/>
          <a:p>
            <a:r>
              <a:rPr lang="en-US" dirty="0">
                <a:highlight>
                  <a:srgbClr val="00FFFF"/>
                </a:highlight>
                <a:ea typeface="+mn-lt"/>
                <a:cs typeface="+mn-lt"/>
              </a:rPr>
              <a:t>The main motivation of binning is to make the model more </a:t>
            </a:r>
            <a:r>
              <a:rPr lang="en-US" b="1" dirty="0">
                <a:highlight>
                  <a:srgbClr val="00FFFF"/>
                </a:highlight>
                <a:ea typeface="+mn-lt"/>
                <a:cs typeface="+mn-lt"/>
              </a:rPr>
              <a:t>robust</a:t>
            </a:r>
            <a:r>
              <a:rPr lang="en-US" dirty="0">
                <a:highlight>
                  <a:srgbClr val="00FFFF"/>
                </a:highlight>
                <a:ea typeface="+mn-lt"/>
                <a:cs typeface="+mn-lt"/>
              </a:rPr>
              <a:t> and prevent </a:t>
            </a:r>
            <a:r>
              <a:rPr lang="en-US" b="1" dirty="0">
                <a:highlight>
                  <a:srgbClr val="00FFFF"/>
                </a:highlight>
                <a:ea typeface="+mn-lt"/>
                <a:cs typeface="+mn-lt"/>
              </a:rPr>
              <a:t>overfitting</a:t>
            </a:r>
            <a:r>
              <a:rPr lang="en-US" dirty="0">
                <a:highlight>
                  <a:srgbClr val="00FFFF"/>
                </a:highlight>
                <a:ea typeface="+mn-lt"/>
                <a:cs typeface="+mn-lt"/>
              </a:rPr>
              <a:t>, however, it has a cost to the performance. </a:t>
            </a:r>
          </a:p>
          <a:p>
            <a:r>
              <a:rPr lang="en-US" dirty="0">
                <a:ea typeface="+mn-lt"/>
                <a:cs typeface="+mn-lt"/>
              </a:rPr>
              <a:t>Every time you bin something, you sacrifice information and make your data more regularized. (Please see </a:t>
            </a:r>
            <a:r>
              <a:rPr lang="en-US" dirty="0">
                <a:ea typeface="+mn-lt"/>
                <a:cs typeface="+mn-lt"/>
                <a:hlinkClick r:id="rId2"/>
              </a:rPr>
              <a:t>regularization in machine learning</a:t>
            </a:r>
            <a:r>
              <a:rPr lang="en-US" dirty="0">
                <a:ea typeface="+mn-lt"/>
                <a:cs typeface="+mn-lt"/>
              </a:rPr>
              <a:t>)</a:t>
            </a:r>
          </a:p>
          <a:p>
            <a:r>
              <a:rPr lang="en-US">
                <a:ea typeface="+mn-lt"/>
                <a:cs typeface="+mn-lt"/>
              </a:rPr>
              <a:t>The trade-off between </a:t>
            </a:r>
            <a:r>
              <a:rPr lang="en-US" b="1">
                <a:ea typeface="+mn-lt"/>
                <a:cs typeface="+mn-lt"/>
              </a:rPr>
              <a:t>performance</a:t>
            </a:r>
            <a:r>
              <a:rPr lang="en-US">
                <a:ea typeface="+mn-lt"/>
                <a:cs typeface="+mn-lt"/>
              </a:rPr>
              <a:t> and </a:t>
            </a:r>
            <a:r>
              <a:rPr lang="en-US" b="1">
                <a:ea typeface="+mn-lt"/>
                <a:cs typeface="+mn-lt"/>
              </a:rPr>
              <a:t>overfitting</a:t>
            </a:r>
            <a:r>
              <a:rPr lang="en-US">
                <a:ea typeface="+mn-lt"/>
                <a:cs typeface="+mn-lt"/>
              </a:rPr>
              <a:t> is the key point of the binning process.</a:t>
            </a:r>
            <a:endParaRPr lang="en-US" dirty="0">
              <a:ea typeface="+mn-lt"/>
              <a:cs typeface="+mn-lt"/>
            </a:endParaRPr>
          </a:p>
        </p:txBody>
      </p:sp>
    </p:spTree>
    <p:extLst>
      <p:ext uri="{BB962C8B-B14F-4D97-AF65-F5344CB8AC3E}">
        <p14:creationId xmlns:p14="http://schemas.microsoft.com/office/powerpoint/2010/main" val="3762039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1BBA7-CD72-40C6-BFC8-A051D949852C}"/>
              </a:ext>
            </a:extLst>
          </p:cNvPr>
          <p:cNvSpPr>
            <a:spLocks noGrp="1"/>
          </p:cNvSpPr>
          <p:nvPr>
            <p:ph idx="1"/>
          </p:nvPr>
        </p:nvSpPr>
        <p:spPr/>
        <p:txBody>
          <a:bodyPr vert="horz" lIns="91440" tIns="45720" rIns="91440" bIns="45720" rtlCol="0" anchor="t">
            <a:normAutofit/>
          </a:bodyPr>
          <a:lstStyle/>
          <a:p>
            <a:r>
              <a:rPr lang="en-US" b="1" dirty="0">
                <a:ea typeface="+mn-lt"/>
                <a:cs typeface="+mn-lt"/>
              </a:rPr>
              <a:t>#Numerical Binning Example</a:t>
            </a:r>
            <a:endParaRPr lang="en-US" dirty="0">
              <a:ea typeface="+mn-lt"/>
              <a:cs typeface="+mn-lt"/>
            </a:endParaRPr>
          </a:p>
          <a:p>
            <a:r>
              <a:rPr lang="en-US" dirty="0">
                <a:ea typeface="+mn-lt"/>
                <a:cs typeface="+mn-lt"/>
              </a:rPr>
              <a:t>data['bin'] = </a:t>
            </a:r>
            <a:r>
              <a:rPr lang="en-US" dirty="0" err="1">
                <a:ea typeface="+mn-lt"/>
                <a:cs typeface="+mn-lt"/>
              </a:rPr>
              <a:t>pd.cut</a:t>
            </a:r>
            <a:r>
              <a:rPr lang="en-US" dirty="0">
                <a:ea typeface="+mn-lt"/>
                <a:cs typeface="+mn-lt"/>
              </a:rPr>
              <a:t>(data['value'], bins=[0,30,70,100], labels=["Low", "Mid", "High"])</a:t>
            </a:r>
            <a:r>
              <a:rPr lang="en-US" b="1" dirty="0">
                <a:ea typeface="+mn-lt"/>
                <a:cs typeface="+mn-lt"/>
              </a:rPr>
              <a:t> </a:t>
            </a:r>
            <a:endParaRPr lang="en-US" dirty="0">
              <a:ea typeface="+mn-lt"/>
              <a:cs typeface="+mn-lt"/>
            </a:endParaRPr>
          </a:p>
          <a:p>
            <a:r>
              <a:rPr lang="en-US" b="1" dirty="0">
                <a:ea typeface="+mn-lt"/>
                <a:cs typeface="+mn-lt"/>
              </a:rPr>
              <a:t>  value   bin</a:t>
            </a:r>
            <a:br>
              <a:rPr lang="en-US" b="1" dirty="0">
                <a:ea typeface="+mn-lt"/>
                <a:cs typeface="+mn-lt"/>
              </a:rPr>
            </a:br>
            <a:r>
              <a:rPr lang="en-US" b="1" dirty="0">
                <a:ea typeface="+mn-lt"/>
                <a:cs typeface="+mn-lt"/>
              </a:rPr>
              <a:t>0      2   Low</a:t>
            </a:r>
            <a:br>
              <a:rPr lang="en-US" b="1" dirty="0">
                <a:ea typeface="+mn-lt"/>
                <a:cs typeface="+mn-lt"/>
              </a:rPr>
            </a:br>
            <a:r>
              <a:rPr lang="en-US" b="1" dirty="0">
                <a:ea typeface="+mn-lt"/>
                <a:cs typeface="+mn-lt"/>
              </a:rPr>
              <a:t>1     45   Mid</a:t>
            </a:r>
            <a:br>
              <a:rPr lang="en-US" b="1" dirty="0">
                <a:ea typeface="+mn-lt"/>
                <a:cs typeface="+mn-lt"/>
              </a:rPr>
            </a:br>
            <a:r>
              <a:rPr lang="en-US" b="1" dirty="0">
                <a:ea typeface="+mn-lt"/>
                <a:cs typeface="+mn-lt"/>
              </a:rPr>
              <a:t>2      7   Low</a:t>
            </a:r>
            <a:br>
              <a:rPr lang="en-US" b="1" dirty="0">
                <a:ea typeface="+mn-lt"/>
                <a:cs typeface="+mn-lt"/>
              </a:rPr>
            </a:br>
            <a:r>
              <a:rPr lang="en-US" b="1" dirty="0">
                <a:ea typeface="+mn-lt"/>
                <a:cs typeface="+mn-lt"/>
              </a:rPr>
              <a:t>3     85  High</a:t>
            </a:r>
            <a:br>
              <a:rPr lang="en-US" b="1" dirty="0">
                <a:ea typeface="+mn-lt"/>
                <a:cs typeface="+mn-lt"/>
              </a:rPr>
            </a:br>
            <a:r>
              <a:rPr lang="en-US" b="1" dirty="0">
                <a:ea typeface="+mn-lt"/>
                <a:cs typeface="+mn-lt"/>
              </a:rPr>
              <a:t>4     28   Low</a:t>
            </a:r>
            <a:endParaRPr lang="en-US" dirty="0">
              <a:cs typeface="Calibri"/>
            </a:endParaRPr>
          </a:p>
        </p:txBody>
      </p:sp>
      <p:sp>
        <p:nvSpPr>
          <p:cNvPr id="4" name="TextBox 3">
            <a:extLst>
              <a:ext uri="{FF2B5EF4-FFF2-40B4-BE49-F238E27FC236}">
                <a16:creationId xmlns:a16="http://schemas.microsoft.com/office/drawing/2014/main" id="{0785F6A1-60EA-40EE-AE6C-667938C0E0E5}"/>
              </a:ext>
            </a:extLst>
          </p:cNvPr>
          <p:cNvSpPr txBox="1"/>
          <p:nvPr/>
        </p:nvSpPr>
        <p:spPr>
          <a:xfrm>
            <a:off x="1245079" y="296174"/>
            <a:ext cx="987436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In my opinion, for numerical columns, except for some obvious overfitting cases, binning might be redundant for some kind of algorithms, due to its effect on model performance</a:t>
            </a:r>
          </a:p>
          <a:p>
            <a:pPr algn="l"/>
            <a:endParaRPr lang="en-US" dirty="0">
              <a:cs typeface="Calibri"/>
            </a:endParaRPr>
          </a:p>
        </p:txBody>
      </p:sp>
    </p:spTree>
    <p:extLst>
      <p:ext uri="{BB962C8B-B14F-4D97-AF65-F5344CB8AC3E}">
        <p14:creationId xmlns:p14="http://schemas.microsoft.com/office/powerpoint/2010/main" val="2494321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71A6-7AB1-4559-ABC9-BC5DB60800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A09F44-C66F-41D2-B7AD-C98848A17D35}"/>
              </a:ext>
            </a:extLst>
          </p:cNvPr>
          <p:cNvSpPr>
            <a:spLocks noGrp="1"/>
          </p:cNvSpPr>
          <p:nvPr>
            <p:ph idx="1"/>
          </p:nvPr>
        </p:nvSpPr>
        <p:spPr/>
        <p:txBody>
          <a:bodyPr vert="horz" lIns="91440" tIns="45720" rIns="91440" bIns="45720" rtlCol="0" anchor="t">
            <a:normAutofit/>
          </a:bodyPr>
          <a:lstStyle/>
          <a:p>
            <a:r>
              <a:rPr lang="en-US" dirty="0">
                <a:ea typeface="+mn-lt"/>
                <a:cs typeface="+mn-lt"/>
              </a:rPr>
              <a:t>However, for categorical columns, the labels with low frequencies probably affect the robustness of statistical models negatively. </a:t>
            </a:r>
            <a:endParaRPr lang="en-US"/>
          </a:p>
          <a:p>
            <a:r>
              <a:rPr lang="en-US" dirty="0">
                <a:ea typeface="+mn-lt"/>
                <a:cs typeface="+mn-lt"/>
              </a:rPr>
              <a:t>Thus, assigning a general category to these less frequent values helps to keep the robustness of the model. </a:t>
            </a:r>
            <a:endParaRPr lang="en-US"/>
          </a:p>
          <a:p>
            <a:r>
              <a:rPr lang="en-US" dirty="0">
                <a:ea typeface="+mn-lt"/>
                <a:cs typeface="+mn-lt"/>
              </a:rPr>
              <a:t>For example, if your data size is </a:t>
            </a:r>
            <a:r>
              <a:rPr lang="en-US" b="1" dirty="0">
                <a:ea typeface="+mn-lt"/>
                <a:cs typeface="+mn-lt"/>
              </a:rPr>
              <a:t>100,000 </a:t>
            </a:r>
            <a:r>
              <a:rPr lang="en-US" dirty="0">
                <a:ea typeface="+mn-lt"/>
                <a:cs typeface="+mn-lt"/>
              </a:rPr>
              <a:t>rows, it might be a good option to unite the labels with a count less than </a:t>
            </a:r>
            <a:r>
              <a:rPr lang="en-US" b="1" dirty="0">
                <a:ea typeface="+mn-lt"/>
                <a:cs typeface="+mn-lt"/>
              </a:rPr>
              <a:t>100</a:t>
            </a:r>
            <a:r>
              <a:rPr lang="en-US" dirty="0">
                <a:ea typeface="+mn-lt"/>
                <a:cs typeface="+mn-lt"/>
              </a:rPr>
              <a:t> to a new category like </a:t>
            </a:r>
            <a:r>
              <a:rPr lang="en-US" b="1" dirty="0">
                <a:ea typeface="+mn-lt"/>
                <a:cs typeface="+mn-lt"/>
              </a:rPr>
              <a:t>“Other”</a:t>
            </a:r>
            <a:r>
              <a:rPr lang="en-US" dirty="0">
                <a:ea typeface="+mn-lt"/>
                <a:cs typeface="+mn-lt"/>
              </a:rPr>
              <a:t>.</a:t>
            </a:r>
            <a:endParaRPr lang="en-US">
              <a:cs typeface="Calibri"/>
            </a:endParaRPr>
          </a:p>
        </p:txBody>
      </p:sp>
    </p:spTree>
    <p:extLst>
      <p:ext uri="{BB962C8B-B14F-4D97-AF65-F5344CB8AC3E}">
        <p14:creationId xmlns:p14="http://schemas.microsoft.com/office/powerpoint/2010/main" val="1567211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F052-D01C-46DA-AC98-DBD7840C52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1064B8-E386-4F3E-9EE1-F89452F4E869}"/>
              </a:ext>
            </a:extLst>
          </p:cNvPr>
          <p:cNvSpPr>
            <a:spLocks noGrp="1"/>
          </p:cNvSpPr>
          <p:nvPr>
            <p:ph idx="1"/>
          </p:nvPr>
        </p:nvSpPr>
        <p:spPr/>
        <p:txBody>
          <a:bodyPr vert="horz" lIns="91440" tIns="45720" rIns="91440" bIns="45720" rtlCol="0" anchor="t">
            <a:normAutofit fontScale="55000" lnSpcReduction="20000"/>
          </a:bodyPr>
          <a:lstStyle/>
          <a:p>
            <a:r>
              <a:rPr lang="en-US" b="1">
                <a:ea typeface="+mn-lt"/>
                <a:cs typeface="+mn-lt"/>
              </a:rPr>
              <a:t>#Categorical Binning Example</a:t>
            </a:r>
            <a:r>
              <a:rPr lang="en-US" dirty="0">
                <a:ea typeface="+mn-lt"/>
                <a:cs typeface="+mn-lt"/>
              </a:rPr>
              <a:t>     </a:t>
            </a:r>
            <a:endParaRPr lang="en-US">
              <a:ea typeface="+mn-lt"/>
              <a:cs typeface="+mn-lt"/>
            </a:endParaRPr>
          </a:p>
          <a:p>
            <a:r>
              <a:rPr lang="en-US" b="1" dirty="0">
                <a:ea typeface="+mn-lt"/>
                <a:cs typeface="+mn-lt"/>
              </a:rPr>
              <a:t>Country</a:t>
            </a:r>
            <a:br>
              <a:rPr lang="en-US" b="1" dirty="0">
                <a:ea typeface="+mn-lt"/>
                <a:cs typeface="+mn-lt"/>
              </a:rPr>
            </a:br>
            <a:r>
              <a:rPr lang="en-US" b="1" dirty="0">
                <a:ea typeface="+mn-lt"/>
                <a:cs typeface="+mn-lt"/>
              </a:rPr>
              <a:t>0      Spain</a:t>
            </a:r>
            <a:br>
              <a:rPr lang="en-US" b="1" dirty="0">
                <a:ea typeface="+mn-lt"/>
                <a:cs typeface="+mn-lt"/>
              </a:rPr>
            </a:br>
            <a:r>
              <a:rPr lang="en-US" b="1" dirty="0">
                <a:ea typeface="+mn-lt"/>
                <a:cs typeface="+mn-lt"/>
              </a:rPr>
              <a:t>1      Chile</a:t>
            </a:r>
            <a:br>
              <a:rPr lang="en-US" b="1" dirty="0">
                <a:ea typeface="+mn-lt"/>
                <a:cs typeface="+mn-lt"/>
              </a:rPr>
            </a:br>
            <a:r>
              <a:rPr lang="en-US" b="1" dirty="0">
                <a:ea typeface="+mn-lt"/>
                <a:cs typeface="+mn-lt"/>
              </a:rPr>
              <a:t>2  Australia</a:t>
            </a:r>
            <a:br>
              <a:rPr lang="en-US" b="1" dirty="0">
                <a:ea typeface="+mn-lt"/>
                <a:cs typeface="+mn-lt"/>
              </a:rPr>
            </a:br>
            <a:r>
              <a:rPr lang="en-US" b="1" dirty="0">
                <a:ea typeface="+mn-lt"/>
                <a:cs typeface="+mn-lt"/>
              </a:rPr>
              <a:t>3      Italy</a:t>
            </a:r>
            <a:br>
              <a:rPr lang="en-US" b="1" dirty="0">
                <a:ea typeface="+mn-lt"/>
                <a:cs typeface="+mn-lt"/>
              </a:rPr>
            </a:br>
            <a:r>
              <a:rPr lang="en-US" b="1" dirty="0">
                <a:ea typeface="+mn-lt"/>
                <a:cs typeface="+mn-lt"/>
              </a:rPr>
              <a:t>4     Brazil</a:t>
            </a:r>
            <a:endParaRPr lang="en-US" dirty="0">
              <a:cs typeface="Calibri"/>
            </a:endParaRPr>
          </a:p>
          <a:p>
            <a:r>
              <a:rPr lang="en-US" dirty="0">
                <a:ea typeface="+mn-lt"/>
                <a:cs typeface="+mn-lt"/>
              </a:rPr>
              <a:t>conditions = [</a:t>
            </a:r>
            <a:br>
              <a:rPr lang="en-US" dirty="0">
                <a:ea typeface="+mn-lt"/>
                <a:cs typeface="+mn-lt"/>
              </a:rPr>
            </a:br>
            <a:r>
              <a:rPr lang="en-US" dirty="0">
                <a:ea typeface="+mn-lt"/>
                <a:cs typeface="+mn-lt"/>
              </a:rPr>
              <a:t>    data['Country'].</a:t>
            </a:r>
            <a:r>
              <a:rPr lang="en-US" dirty="0" err="1">
                <a:ea typeface="+mn-lt"/>
                <a:cs typeface="+mn-lt"/>
              </a:rPr>
              <a:t>str.contains</a:t>
            </a:r>
            <a:r>
              <a:rPr lang="en-US" dirty="0">
                <a:ea typeface="+mn-lt"/>
                <a:cs typeface="+mn-lt"/>
              </a:rPr>
              <a:t>('Spain'),</a:t>
            </a:r>
            <a:br>
              <a:rPr lang="en-US" dirty="0">
                <a:ea typeface="+mn-lt"/>
                <a:cs typeface="+mn-lt"/>
              </a:rPr>
            </a:br>
            <a:r>
              <a:rPr lang="en-US" dirty="0">
                <a:ea typeface="+mn-lt"/>
                <a:cs typeface="+mn-lt"/>
              </a:rPr>
              <a:t>    data['Country'].</a:t>
            </a:r>
            <a:r>
              <a:rPr lang="en-US" dirty="0" err="1">
                <a:ea typeface="+mn-lt"/>
                <a:cs typeface="+mn-lt"/>
              </a:rPr>
              <a:t>str.contains</a:t>
            </a:r>
            <a:r>
              <a:rPr lang="en-US" dirty="0">
                <a:ea typeface="+mn-lt"/>
                <a:cs typeface="+mn-lt"/>
              </a:rPr>
              <a:t>('Italy'),</a:t>
            </a:r>
            <a:br>
              <a:rPr lang="en-US" dirty="0">
                <a:ea typeface="+mn-lt"/>
                <a:cs typeface="+mn-lt"/>
              </a:rPr>
            </a:br>
            <a:r>
              <a:rPr lang="en-US" dirty="0">
                <a:ea typeface="+mn-lt"/>
                <a:cs typeface="+mn-lt"/>
              </a:rPr>
              <a:t>    data['Country'].</a:t>
            </a:r>
            <a:r>
              <a:rPr lang="en-US" dirty="0" err="1">
                <a:ea typeface="+mn-lt"/>
                <a:cs typeface="+mn-lt"/>
              </a:rPr>
              <a:t>str.contains</a:t>
            </a:r>
            <a:r>
              <a:rPr lang="en-US" dirty="0">
                <a:ea typeface="+mn-lt"/>
                <a:cs typeface="+mn-lt"/>
              </a:rPr>
              <a:t>('Chile'),</a:t>
            </a:r>
            <a:br>
              <a:rPr lang="en-US" dirty="0">
                <a:ea typeface="+mn-lt"/>
                <a:cs typeface="+mn-lt"/>
              </a:rPr>
            </a:br>
            <a:r>
              <a:rPr lang="en-US" dirty="0">
                <a:ea typeface="+mn-lt"/>
                <a:cs typeface="+mn-lt"/>
              </a:rPr>
              <a:t>    data['Country'].</a:t>
            </a:r>
            <a:r>
              <a:rPr lang="en-US" dirty="0" err="1">
                <a:ea typeface="+mn-lt"/>
                <a:cs typeface="+mn-lt"/>
              </a:rPr>
              <a:t>str.contains</a:t>
            </a:r>
            <a:r>
              <a:rPr lang="en-US" dirty="0">
                <a:ea typeface="+mn-lt"/>
                <a:cs typeface="+mn-lt"/>
              </a:rPr>
              <a:t>('Brazil')]</a:t>
            </a:r>
            <a:br>
              <a:rPr lang="en-US" dirty="0">
                <a:ea typeface="+mn-lt"/>
                <a:cs typeface="+mn-lt"/>
              </a:rPr>
            </a:br>
            <a:br>
              <a:rPr lang="en-US" dirty="0">
                <a:ea typeface="+mn-lt"/>
                <a:cs typeface="+mn-lt"/>
              </a:rPr>
            </a:br>
            <a:r>
              <a:rPr lang="en-US" dirty="0">
                <a:ea typeface="+mn-lt"/>
                <a:cs typeface="+mn-lt"/>
              </a:rPr>
              <a:t>choices = ['Europe', 'Europe', 'South America', 'South America']</a:t>
            </a:r>
            <a:br>
              <a:rPr lang="en-US" dirty="0">
                <a:ea typeface="+mn-lt"/>
                <a:cs typeface="+mn-lt"/>
              </a:rPr>
            </a:br>
            <a:br>
              <a:rPr lang="en-US" dirty="0">
                <a:ea typeface="+mn-lt"/>
                <a:cs typeface="+mn-lt"/>
              </a:rPr>
            </a:br>
            <a:r>
              <a:rPr lang="en-US" dirty="0">
                <a:ea typeface="+mn-lt"/>
                <a:cs typeface="+mn-lt"/>
              </a:rPr>
              <a:t>data['Continent'] = </a:t>
            </a:r>
            <a:r>
              <a:rPr lang="en-US" dirty="0" err="1">
                <a:ea typeface="+mn-lt"/>
                <a:cs typeface="+mn-lt"/>
              </a:rPr>
              <a:t>np.select</a:t>
            </a:r>
            <a:r>
              <a:rPr lang="en-US" dirty="0">
                <a:ea typeface="+mn-lt"/>
                <a:cs typeface="+mn-lt"/>
              </a:rPr>
              <a:t>(conditions, choices, default='Other')    </a:t>
            </a:r>
            <a:endParaRPr lang="en-US" dirty="0"/>
          </a:p>
          <a:p>
            <a:r>
              <a:rPr lang="en-US" dirty="0">
                <a:ea typeface="+mn-lt"/>
                <a:cs typeface="+mn-lt"/>
              </a:rPr>
              <a:t> </a:t>
            </a:r>
            <a:r>
              <a:rPr lang="en-US" b="1" dirty="0">
                <a:ea typeface="+mn-lt"/>
                <a:cs typeface="+mn-lt"/>
              </a:rPr>
              <a:t>Country      Continent</a:t>
            </a:r>
            <a:br>
              <a:rPr lang="en-US" b="1" dirty="0">
                <a:ea typeface="+mn-lt"/>
                <a:cs typeface="+mn-lt"/>
              </a:rPr>
            </a:br>
            <a:r>
              <a:rPr lang="en-US" b="1" dirty="0">
                <a:ea typeface="+mn-lt"/>
                <a:cs typeface="+mn-lt"/>
              </a:rPr>
              <a:t>0      Spain         Europe</a:t>
            </a:r>
            <a:br>
              <a:rPr lang="en-US" b="1" dirty="0">
                <a:ea typeface="+mn-lt"/>
                <a:cs typeface="+mn-lt"/>
              </a:rPr>
            </a:br>
            <a:r>
              <a:rPr lang="en-US" b="1" dirty="0">
                <a:ea typeface="+mn-lt"/>
                <a:cs typeface="+mn-lt"/>
              </a:rPr>
              <a:t>1      Chile  South America</a:t>
            </a:r>
            <a:br>
              <a:rPr lang="en-US" b="1" dirty="0">
                <a:ea typeface="+mn-lt"/>
                <a:cs typeface="+mn-lt"/>
              </a:rPr>
            </a:br>
            <a:r>
              <a:rPr lang="en-US" b="1" dirty="0">
                <a:ea typeface="+mn-lt"/>
                <a:cs typeface="+mn-lt"/>
              </a:rPr>
              <a:t>2  Australia          Other</a:t>
            </a:r>
            <a:br>
              <a:rPr lang="en-US" b="1" dirty="0">
                <a:ea typeface="+mn-lt"/>
                <a:cs typeface="+mn-lt"/>
              </a:rPr>
            </a:br>
            <a:r>
              <a:rPr lang="en-US" b="1" dirty="0">
                <a:ea typeface="+mn-lt"/>
                <a:cs typeface="+mn-lt"/>
              </a:rPr>
              <a:t>3      Italy         Europe</a:t>
            </a:r>
            <a:br>
              <a:rPr lang="en-US" b="1" dirty="0">
                <a:ea typeface="+mn-lt"/>
                <a:cs typeface="+mn-lt"/>
              </a:rPr>
            </a:br>
            <a:r>
              <a:rPr lang="en-US" b="1" dirty="0">
                <a:ea typeface="+mn-lt"/>
                <a:cs typeface="+mn-lt"/>
              </a:rPr>
              <a:t>4     Brazil  South America</a:t>
            </a:r>
            <a:endParaRPr lang="en-US" dirty="0">
              <a:cs typeface="Calibri" panose="020F0502020204030204"/>
            </a:endParaRPr>
          </a:p>
          <a:p>
            <a:endParaRPr lang="en-US">
              <a:cs typeface="Calibri" panose="020F0502020204030204"/>
            </a:endParaRPr>
          </a:p>
          <a:p>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115994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137F-27F4-4880-A5B0-87B17D30F126}"/>
              </a:ext>
            </a:extLst>
          </p:cNvPr>
          <p:cNvSpPr>
            <a:spLocks noGrp="1"/>
          </p:cNvSpPr>
          <p:nvPr>
            <p:ph type="title"/>
          </p:nvPr>
        </p:nvSpPr>
        <p:spPr/>
        <p:txBody>
          <a:bodyPr/>
          <a:lstStyle/>
          <a:p>
            <a:r>
              <a:rPr lang="en-US" dirty="0"/>
              <a:t>4.Log Transform</a:t>
            </a:r>
          </a:p>
          <a:p>
            <a:endParaRPr lang="en-US" dirty="0">
              <a:cs typeface="Calibri Light"/>
            </a:endParaRPr>
          </a:p>
        </p:txBody>
      </p:sp>
      <p:sp>
        <p:nvSpPr>
          <p:cNvPr id="3" name="Content Placeholder 2">
            <a:extLst>
              <a:ext uri="{FF2B5EF4-FFF2-40B4-BE49-F238E27FC236}">
                <a16:creationId xmlns:a16="http://schemas.microsoft.com/office/drawing/2014/main" id="{A0478CBF-5898-487D-8F88-9D5C97BCD983}"/>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Logarithm transformation (or log transform) is one of the most commonly used mathematical transformations in feature engineering. What are the benefits of log transform:</a:t>
            </a:r>
            <a:endParaRPr lang="en-US" dirty="0">
              <a:cs typeface="Calibri" panose="020F0502020204030204"/>
            </a:endParaRPr>
          </a:p>
          <a:p>
            <a:r>
              <a:rPr lang="en-US" dirty="0">
                <a:ea typeface="+mn-lt"/>
                <a:cs typeface="+mn-lt"/>
              </a:rPr>
              <a:t>It helps to handle skewed data and after transformation, the distribution becomes more approximate to normal.</a:t>
            </a:r>
            <a:endParaRPr lang="en-US" dirty="0"/>
          </a:p>
          <a:p>
            <a:r>
              <a:rPr lang="en-US" dirty="0">
                <a:ea typeface="+mn-lt"/>
                <a:cs typeface="+mn-lt"/>
              </a:rPr>
              <a:t>In most of the cases the magnitude order of the data changes within the range of the data. For instance, the difference between ages </a:t>
            </a:r>
            <a:r>
              <a:rPr lang="en-US" b="1" dirty="0">
                <a:ea typeface="+mn-lt"/>
                <a:cs typeface="+mn-lt"/>
              </a:rPr>
              <a:t>15</a:t>
            </a:r>
            <a:r>
              <a:rPr lang="en-US" dirty="0">
                <a:ea typeface="+mn-lt"/>
                <a:cs typeface="+mn-lt"/>
              </a:rPr>
              <a:t> and </a:t>
            </a:r>
            <a:r>
              <a:rPr lang="en-US" b="1" dirty="0">
                <a:ea typeface="+mn-lt"/>
                <a:cs typeface="+mn-lt"/>
              </a:rPr>
              <a:t>20</a:t>
            </a:r>
            <a:r>
              <a:rPr lang="en-US" dirty="0">
                <a:ea typeface="+mn-lt"/>
                <a:cs typeface="+mn-lt"/>
              </a:rPr>
              <a:t> is not equal to the ages </a:t>
            </a:r>
            <a:r>
              <a:rPr lang="en-US" b="1" dirty="0">
                <a:ea typeface="+mn-lt"/>
                <a:cs typeface="+mn-lt"/>
              </a:rPr>
              <a:t>65</a:t>
            </a:r>
            <a:r>
              <a:rPr lang="en-US" dirty="0">
                <a:ea typeface="+mn-lt"/>
                <a:cs typeface="+mn-lt"/>
              </a:rPr>
              <a:t> and </a:t>
            </a:r>
            <a:r>
              <a:rPr lang="en-US" b="1" dirty="0">
                <a:ea typeface="+mn-lt"/>
                <a:cs typeface="+mn-lt"/>
              </a:rPr>
              <a:t>70</a:t>
            </a:r>
            <a:r>
              <a:rPr lang="en-US" dirty="0">
                <a:ea typeface="+mn-lt"/>
                <a:cs typeface="+mn-lt"/>
              </a:rPr>
              <a:t>. In terms of years, yes, they are identical, but for all other aspects, </a:t>
            </a:r>
            <a:r>
              <a:rPr lang="en-US" b="1" dirty="0">
                <a:ea typeface="+mn-lt"/>
                <a:cs typeface="+mn-lt"/>
              </a:rPr>
              <a:t>5</a:t>
            </a:r>
            <a:r>
              <a:rPr lang="en-US" dirty="0">
                <a:ea typeface="+mn-lt"/>
                <a:cs typeface="+mn-lt"/>
              </a:rPr>
              <a:t> years of difference in young ages mean a higher magnitude difference. This type of data comes from a multiplicative process and log transform normalizes the magnitude differences like that.</a:t>
            </a:r>
            <a:endParaRPr lang="en-US" dirty="0"/>
          </a:p>
          <a:p>
            <a:r>
              <a:rPr lang="en-US" dirty="0">
                <a:ea typeface="+mn-lt"/>
                <a:cs typeface="+mn-lt"/>
              </a:rPr>
              <a:t>It also decreases the effect of the outliers, due to the normalization of magnitude differences and the model become more robust.</a:t>
            </a:r>
            <a:endParaRPr lang="en-US" dirty="0"/>
          </a:p>
          <a:p>
            <a:endParaRPr lang="en-US" dirty="0">
              <a:cs typeface="Calibri"/>
            </a:endParaRPr>
          </a:p>
        </p:txBody>
      </p:sp>
    </p:spTree>
    <p:extLst>
      <p:ext uri="{BB962C8B-B14F-4D97-AF65-F5344CB8AC3E}">
        <p14:creationId xmlns:p14="http://schemas.microsoft.com/office/powerpoint/2010/main" val="114499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07EF-0018-4B0A-BD3B-5D737BD7DC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ABF8F4-8B02-4D1A-AA1D-A0C558B67695}"/>
              </a:ext>
            </a:extLst>
          </p:cNvPr>
          <p:cNvSpPr>
            <a:spLocks noGrp="1"/>
          </p:cNvSpPr>
          <p:nvPr>
            <p:ph idx="1"/>
          </p:nvPr>
        </p:nvSpPr>
        <p:spPr/>
        <p:txBody>
          <a:bodyPr vert="horz" lIns="91440" tIns="45720" rIns="91440" bIns="45720" rtlCol="0" anchor="t">
            <a:normAutofit fontScale="70000" lnSpcReduction="20000"/>
          </a:bodyPr>
          <a:lstStyle/>
          <a:p>
            <a:r>
              <a:rPr lang="en-US" b="1" dirty="0">
                <a:ea typeface="+mn-lt"/>
                <a:cs typeface="+mn-lt"/>
              </a:rPr>
              <a:t>A critical note:</a:t>
            </a:r>
            <a:r>
              <a:rPr lang="en-US" dirty="0">
                <a:ea typeface="+mn-lt"/>
                <a:cs typeface="+mn-lt"/>
              </a:rPr>
              <a:t> The data you apply log transform must have only positive values, otherwise you receive an error. Also, you can add </a:t>
            </a:r>
            <a:r>
              <a:rPr lang="en-US" b="1" dirty="0">
                <a:ea typeface="+mn-lt"/>
                <a:cs typeface="+mn-lt"/>
              </a:rPr>
              <a:t>1</a:t>
            </a:r>
            <a:r>
              <a:rPr lang="en-US" dirty="0">
                <a:ea typeface="+mn-lt"/>
                <a:cs typeface="+mn-lt"/>
              </a:rPr>
              <a:t> to your data before transform it. Thus, you ensure the output of the transformation to be positive.</a:t>
            </a:r>
          </a:p>
          <a:p>
            <a:r>
              <a:rPr lang="en-US" b="1" i="1" dirty="0">
                <a:ea typeface="+mn-lt"/>
                <a:cs typeface="+mn-lt"/>
              </a:rPr>
              <a:t>Log(x+1)</a:t>
            </a:r>
          </a:p>
          <a:p>
            <a:r>
              <a:rPr lang="en-US" b="1" dirty="0">
                <a:ea typeface="+mn-lt"/>
                <a:cs typeface="+mn-lt"/>
              </a:rPr>
              <a:t>#Log Transform Example</a:t>
            </a:r>
            <a:br>
              <a:rPr lang="en-US" b="1" dirty="0">
                <a:ea typeface="+mn-lt"/>
                <a:cs typeface="+mn-lt"/>
              </a:rPr>
            </a:br>
            <a:r>
              <a:rPr lang="en-US" b="1" dirty="0">
                <a:ea typeface="+mn-lt"/>
                <a:cs typeface="+mn-lt"/>
              </a:rPr>
              <a:t>data = </a:t>
            </a:r>
            <a:r>
              <a:rPr lang="en-US" b="1" dirty="0" err="1">
                <a:ea typeface="+mn-lt"/>
                <a:cs typeface="+mn-lt"/>
              </a:rPr>
              <a:t>pd.DataFrame</a:t>
            </a:r>
            <a:r>
              <a:rPr lang="en-US" b="1" dirty="0">
                <a:ea typeface="+mn-lt"/>
                <a:cs typeface="+mn-lt"/>
              </a:rPr>
              <a:t>({'value':[2,45, -23, 85, 28, 2, 35, -12]})</a:t>
            </a:r>
            <a:r>
              <a:rPr lang="en-US" dirty="0">
                <a:ea typeface="+mn-lt"/>
                <a:cs typeface="+mn-lt"/>
              </a:rPr>
              <a:t>data['log+1'] = (data['value']+1).transform(np.log)</a:t>
            </a:r>
            <a:r>
              <a:rPr lang="en-US" b="1" dirty="0">
                <a:ea typeface="+mn-lt"/>
                <a:cs typeface="+mn-lt"/>
              </a:rPr>
              <a:t>#Negative Values Handling</a:t>
            </a:r>
            <a:br>
              <a:rPr lang="en-US" b="1" dirty="0">
                <a:ea typeface="+mn-lt"/>
                <a:cs typeface="+mn-lt"/>
              </a:rPr>
            </a:br>
            <a:r>
              <a:rPr lang="en-US" b="1" dirty="0">
                <a:ea typeface="+mn-lt"/>
                <a:cs typeface="+mn-lt"/>
              </a:rPr>
              <a:t>#Note that the values are different</a:t>
            </a:r>
            <a:br>
              <a:rPr lang="en-US" b="1" dirty="0">
                <a:ea typeface="+mn-lt"/>
                <a:cs typeface="+mn-lt"/>
              </a:rPr>
            </a:br>
            <a:r>
              <a:rPr lang="en-US" b="1" dirty="0">
                <a:ea typeface="+mn-lt"/>
                <a:cs typeface="+mn-lt"/>
              </a:rPr>
              <a:t>data['log'] = (data['value']-data['value'].min()+1) .transform(np.log)</a:t>
            </a:r>
            <a:r>
              <a:rPr lang="en-US" dirty="0">
                <a:ea typeface="+mn-lt"/>
                <a:cs typeface="+mn-lt"/>
              </a:rPr>
              <a:t>   </a:t>
            </a:r>
            <a:r>
              <a:rPr lang="en-US" b="1" dirty="0">
                <a:ea typeface="+mn-lt"/>
                <a:cs typeface="+mn-lt"/>
              </a:rPr>
              <a:t>value  log(x+1)  log(x-min(x)+1)</a:t>
            </a:r>
            <a:br>
              <a:rPr lang="en-US" b="1" dirty="0">
                <a:ea typeface="+mn-lt"/>
                <a:cs typeface="+mn-lt"/>
              </a:rPr>
            </a:br>
            <a:r>
              <a:rPr lang="en-US" b="1" dirty="0">
                <a:ea typeface="+mn-lt"/>
                <a:cs typeface="+mn-lt"/>
              </a:rPr>
              <a:t>0      2   1.09861          3.25810</a:t>
            </a:r>
            <a:br>
              <a:rPr lang="en-US" b="1" dirty="0">
                <a:ea typeface="+mn-lt"/>
                <a:cs typeface="+mn-lt"/>
              </a:rPr>
            </a:br>
            <a:r>
              <a:rPr lang="en-US" b="1" dirty="0">
                <a:ea typeface="+mn-lt"/>
                <a:cs typeface="+mn-lt"/>
              </a:rPr>
              <a:t>1     45   3.82864          4.23411</a:t>
            </a:r>
            <a:br>
              <a:rPr lang="en-US" b="1" dirty="0">
                <a:ea typeface="+mn-lt"/>
                <a:cs typeface="+mn-lt"/>
              </a:rPr>
            </a:br>
            <a:r>
              <a:rPr lang="en-US" b="1" dirty="0">
                <a:ea typeface="+mn-lt"/>
                <a:cs typeface="+mn-lt"/>
              </a:rPr>
              <a:t>2    -23       nan          0.00000</a:t>
            </a:r>
            <a:br>
              <a:rPr lang="en-US" b="1" dirty="0">
                <a:ea typeface="+mn-lt"/>
                <a:cs typeface="+mn-lt"/>
              </a:rPr>
            </a:br>
            <a:r>
              <a:rPr lang="en-US" b="1" dirty="0">
                <a:ea typeface="+mn-lt"/>
                <a:cs typeface="+mn-lt"/>
              </a:rPr>
              <a:t>3     85   4.45435          4.69135</a:t>
            </a:r>
            <a:br>
              <a:rPr lang="en-US" b="1" dirty="0">
                <a:ea typeface="+mn-lt"/>
                <a:cs typeface="+mn-lt"/>
              </a:rPr>
            </a:br>
            <a:r>
              <a:rPr lang="en-US" b="1" dirty="0">
                <a:ea typeface="+mn-lt"/>
                <a:cs typeface="+mn-lt"/>
              </a:rPr>
              <a:t>4     28   3.36730          3.95124</a:t>
            </a:r>
            <a:br>
              <a:rPr lang="en-US" b="1" dirty="0">
                <a:ea typeface="+mn-lt"/>
                <a:cs typeface="+mn-lt"/>
              </a:rPr>
            </a:br>
            <a:r>
              <a:rPr lang="en-US" b="1" dirty="0">
                <a:ea typeface="+mn-lt"/>
                <a:cs typeface="+mn-lt"/>
              </a:rPr>
              <a:t>5      2   1.09861          3.25810</a:t>
            </a:r>
            <a:br>
              <a:rPr lang="en-US" b="1" dirty="0">
                <a:ea typeface="+mn-lt"/>
                <a:cs typeface="+mn-lt"/>
              </a:rPr>
            </a:br>
            <a:r>
              <a:rPr lang="en-US" b="1" dirty="0">
                <a:ea typeface="+mn-lt"/>
                <a:cs typeface="+mn-lt"/>
              </a:rPr>
              <a:t>6     35   3.58352          4.07754</a:t>
            </a:r>
            <a:br>
              <a:rPr lang="en-US" b="1" dirty="0">
                <a:ea typeface="+mn-lt"/>
                <a:cs typeface="+mn-lt"/>
              </a:rPr>
            </a:br>
            <a:r>
              <a:rPr lang="en-US" b="1" dirty="0">
                <a:ea typeface="+mn-lt"/>
                <a:cs typeface="+mn-lt"/>
              </a:rPr>
              <a:t>7    -12       nan          2.48491</a:t>
            </a:r>
            <a:endParaRPr lang="en-US" b="1" i="1" dirty="0">
              <a:cs typeface="Calibri"/>
            </a:endParaRPr>
          </a:p>
          <a:p>
            <a:endParaRPr lang="en-US" b="1" i="1" dirty="0">
              <a:cs typeface="Calibri"/>
            </a:endParaRPr>
          </a:p>
          <a:p>
            <a:endParaRPr lang="en-US" b="1" i="1" dirty="0">
              <a:cs typeface="Calibri"/>
            </a:endParaRPr>
          </a:p>
          <a:p>
            <a:endParaRPr lang="en-US" b="1" i="1" dirty="0">
              <a:cs typeface="Calibri"/>
            </a:endParaRPr>
          </a:p>
        </p:txBody>
      </p:sp>
    </p:spTree>
    <p:extLst>
      <p:ext uri="{BB962C8B-B14F-4D97-AF65-F5344CB8AC3E}">
        <p14:creationId xmlns:p14="http://schemas.microsoft.com/office/powerpoint/2010/main" val="2247225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text on a white background&#10;&#10;Description generated with very high confidence">
            <a:extLst>
              <a:ext uri="{FF2B5EF4-FFF2-40B4-BE49-F238E27FC236}">
                <a16:creationId xmlns:a16="http://schemas.microsoft.com/office/drawing/2014/main" id="{C50FB864-528F-40C2-8C6D-AAEB9B0EB84E}"/>
              </a:ext>
            </a:extLst>
          </p:cNvPr>
          <p:cNvPicPr>
            <a:picLocks noGrp="1" noChangeAspect="1"/>
          </p:cNvPicPr>
          <p:nvPr>
            <p:ph idx="1"/>
          </p:nvPr>
        </p:nvPicPr>
        <p:blipFill>
          <a:blip r:embed="rId2"/>
          <a:stretch>
            <a:fillRect/>
          </a:stretch>
        </p:blipFill>
        <p:spPr>
          <a:xfrm>
            <a:off x="1670221" y="-102250"/>
            <a:ext cx="8853054" cy="6004213"/>
          </a:xfrm>
          <a:prstGeom prst="rect">
            <a:avLst/>
          </a:prstGeom>
        </p:spPr>
      </p:pic>
    </p:spTree>
    <p:extLst>
      <p:ext uri="{BB962C8B-B14F-4D97-AF65-F5344CB8AC3E}">
        <p14:creationId xmlns:p14="http://schemas.microsoft.com/office/powerpoint/2010/main" val="2730215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2DF5-3912-4A8C-A8FE-95ADF9050595}"/>
              </a:ext>
            </a:extLst>
          </p:cNvPr>
          <p:cNvSpPr>
            <a:spLocks noGrp="1"/>
          </p:cNvSpPr>
          <p:nvPr>
            <p:ph type="title"/>
          </p:nvPr>
        </p:nvSpPr>
        <p:spPr/>
        <p:txBody>
          <a:bodyPr/>
          <a:lstStyle/>
          <a:p>
            <a:r>
              <a:rPr lang="en-US" dirty="0"/>
              <a:t>5.One-hot encoding</a:t>
            </a:r>
          </a:p>
          <a:p>
            <a:endParaRPr lang="en-US" dirty="0">
              <a:cs typeface="Calibri Light"/>
            </a:endParaRPr>
          </a:p>
        </p:txBody>
      </p:sp>
      <p:sp>
        <p:nvSpPr>
          <p:cNvPr id="3" name="Content Placeholder 2">
            <a:extLst>
              <a:ext uri="{FF2B5EF4-FFF2-40B4-BE49-F238E27FC236}">
                <a16:creationId xmlns:a16="http://schemas.microsoft.com/office/drawing/2014/main" id="{03A0A11D-7E35-4EA2-B321-A8CA2545467F}"/>
              </a:ext>
            </a:extLst>
          </p:cNvPr>
          <p:cNvSpPr>
            <a:spLocks noGrp="1"/>
          </p:cNvSpPr>
          <p:nvPr>
            <p:ph idx="1"/>
          </p:nvPr>
        </p:nvSpPr>
        <p:spPr/>
        <p:txBody>
          <a:bodyPr vert="horz" lIns="91440" tIns="45720" rIns="91440" bIns="45720" rtlCol="0" anchor="t">
            <a:normAutofit/>
          </a:bodyPr>
          <a:lstStyle/>
          <a:p>
            <a:r>
              <a:rPr lang="en-US" b="1" dirty="0">
                <a:ea typeface="+mn-lt"/>
                <a:cs typeface="+mn-lt"/>
              </a:rPr>
              <a:t>One-hot encoding</a:t>
            </a:r>
            <a:r>
              <a:rPr lang="en-US" dirty="0">
                <a:ea typeface="+mn-lt"/>
                <a:cs typeface="+mn-lt"/>
              </a:rPr>
              <a:t> is one of the most common encoding methods in machine learning. This method spreads the values in a column to multiple flag columns and assigns </a:t>
            </a:r>
            <a:r>
              <a:rPr lang="en-US" b="1" dirty="0">
                <a:ea typeface="+mn-lt"/>
                <a:cs typeface="+mn-lt"/>
              </a:rPr>
              <a:t>0</a:t>
            </a:r>
            <a:r>
              <a:rPr lang="en-US" dirty="0">
                <a:ea typeface="+mn-lt"/>
                <a:cs typeface="+mn-lt"/>
              </a:rPr>
              <a:t> or </a:t>
            </a:r>
            <a:r>
              <a:rPr lang="en-US" b="1" dirty="0">
                <a:ea typeface="+mn-lt"/>
                <a:cs typeface="+mn-lt"/>
              </a:rPr>
              <a:t>1</a:t>
            </a:r>
            <a:r>
              <a:rPr lang="en-US" dirty="0">
                <a:ea typeface="+mn-lt"/>
                <a:cs typeface="+mn-lt"/>
              </a:rPr>
              <a:t> to them. These binary values express the relationship between grouped and encoded column.</a:t>
            </a:r>
            <a:endParaRPr lang="en-US" dirty="0">
              <a:cs typeface="Calibri" panose="020F0502020204030204"/>
            </a:endParaRPr>
          </a:p>
          <a:p>
            <a:r>
              <a:rPr lang="en-US" dirty="0">
                <a:ea typeface="+mn-lt"/>
                <a:cs typeface="+mn-lt"/>
              </a:rPr>
              <a:t>This method changes your categorical data, which is challenging to understand for algorithms, to a numerical format and enables you to group your categorical data without losing any information. (For details please see the last part of </a:t>
            </a:r>
            <a:r>
              <a:rPr lang="en-US" b="1" dirty="0">
                <a:ea typeface="+mn-lt"/>
                <a:cs typeface="+mn-lt"/>
              </a:rPr>
              <a:t>Categorical Column Grouping</a:t>
            </a:r>
            <a:r>
              <a:rPr lang="en-US" dirty="0">
                <a:ea typeface="+mn-lt"/>
                <a:cs typeface="+mn-lt"/>
              </a:rPr>
              <a:t>)</a:t>
            </a:r>
            <a:endParaRPr lang="en-US" dirty="0"/>
          </a:p>
          <a:p>
            <a:endParaRPr lang="en-US"/>
          </a:p>
          <a:p>
            <a:endParaRPr lang="en-US"/>
          </a:p>
          <a:p>
            <a:endParaRPr lang="en-US" dirty="0">
              <a:cs typeface="Calibri"/>
            </a:endParaRPr>
          </a:p>
        </p:txBody>
      </p:sp>
    </p:spTree>
    <p:extLst>
      <p:ext uri="{BB962C8B-B14F-4D97-AF65-F5344CB8AC3E}">
        <p14:creationId xmlns:p14="http://schemas.microsoft.com/office/powerpoint/2010/main" val="325946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4F79EBB9-FE6C-43F4-B290-1D75CD781932}"/>
              </a:ext>
            </a:extLst>
          </p:cNvPr>
          <p:cNvPicPr>
            <a:picLocks noGrp="1" noChangeAspect="1"/>
          </p:cNvPicPr>
          <p:nvPr>
            <p:ph idx="1"/>
          </p:nvPr>
        </p:nvPicPr>
        <p:blipFill>
          <a:blip r:embed="rId2"/>
          <a:stretch>
            <a:fillRect/>
          </a:stretch>
        </p:blipFill>
        <p:spPr>
          <a:xfrm>
            <a:off x="1045585" y="1034256"/>
            <a:ext cx="10364065" cy="4645602"/>
          </a:xfrm>
          <a:prstGeom prst="rect">
            <a:avLst/>
          </a:prstGeom>
        </p:spPr>
      </p:pic>
    </p:spTree>
    <p:extLst>
      <p:ext uri="{BB962C8B-B14F-4D97-AF65-F5344CB8AC3E}">
        <p14:creationId xmlns:p14="http://schemas.microsoft.com/office/powerpoint/2010/main" val="117350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4F6E-68FA-493F-A3FF-874D9950642D}"/>
              </a:ext>
            </a:extLst>
          </p:cNvPr>
          <p:cNvSpPr>
            <a:spLocks noGrp="1"/>
          </p:cNvSpPr>
          <p:nvPr>
            <p:ph type="title"/>
          </p:nvPr>
        </p:nvSpPr>
        <p:spPr/>
        <p:txBody>
          <a:bodyPr/>
          <a:lstStyle/>
          <a:p>
            <a:r>
              <a:rPr lang="en-US" b="1" dirty="0">
                <a:ea typeface="+mj-lt"/>
                <a:cs typeface="+mj-lt"/>
              </a:rPr>
              <a:t>Why One-Hot?</a:t>
            </a:r>
            <a:endParaRPr lang="en-US" dirty="0"/>
          </a:p>
        </p:txBody>
      </p:sp>
      <p:sp>
        <p:nvSpPr>
          <p:cNvPr id="3" name="Content Placeholder 2">
            <a:extLst>
              <a:ext uri="{FF2B5EF4-FFF2-40B4-BE49-F238E27FC236}">
                <a16:creationId xmlns:a16="http://schemas.microsoft.com/office/drawing/2014/main" id="{B9CAA065-6FD8-4B82-A24C-963698D68438}"/>
              </a:ext>
            </a:extLst>
          </p:cNvPr>
          <p:cNvSpPr>
            <a:spLocks noGrp="1"/>
          </p:cNvSpPr>
          <p:nvPr>
            <p:ph idx="1"/>
          </p:nvPr>
        </p:nvSpPr>
        <p:spPr/>
        <p:txBody>
          <a:bodyPr vert="horz" lIns="91440" tIns="45720" rIns="91440" bIns="45720" rtlCol="0" anchor="t">
            <a:normAutofit/>
          </a:bodyPr>
          <a:lstStyle/>
          <a:p>
            <a:r>
              <a:rPr lang="en-US" dirty="0">
                <a:ea typeface="+mn-lt"/>
                <a:cs typeface="+mn-lt"/>
              </a:rPr>
              <a:t>If you have </a:t>
            </a:r>
            <a:r>
              <a:rPr lang="en-US" b="1" dirty="0">
                <a:ea typeface="+mn-lt"/>
                <a:cs typeface="+mn-lt"/>
              </a:rPr>
              <a:t>N</a:t>
            </a:r>
            <a:r>
              <a:rPr lang="en-US" dirty="0">
                <a:ea typeface="+mn-lt"/>
                <a:cs typeface="+mn-lt"/>
              </a:rPr>
              <a:t> distinct values in the column, it is enough to map them to</a:t>
            </a:r>
            <a:r>
              <a:rPr lang="en-US" b="1" dirty="0">
                <a:ea typeface="+mn-lt"/>
                <a:cs typeface="+mn-lt"/>
              </a:rPr>
              <a:t> N-1</a:t>
            </a:r>
            <a:r>
              <a:rPr lang="en-US" dirty="0">
                <a:ea typeface="+mn-lt"/>
                <a:cs typeface="+mn-lt"/>
              </a:rPr>
              <a:t> binary columns, because the missing value can be deducted from other columns. </a:t>
            </a:r>
            <a:endParaRPr lang="en-US">
              <a:cs typeface="Calibri" panose="020F0502020204030204"/>
            </a:endParaRPr>
          </a:p>
          <a:p>
            <a:r>
              <a:rPr lang="en-US" dirty="0">
                <a:ea typeface="+mn-lt"/>
                <a:cs typeface="+mn-lt"/>
              </a:rPr>
              <a:t>If all the columns in our hand are equal to </a:t>
            </a:r>
            <a:r>
              <a:rPr lang="en-US" b="1" dirty="0">
                <a:ea typeface="+mn-lt"/>
                <a:cs typeface="+mn-lt"/>
              </a:rPr>
              <a:t>0</a:t>
            </a:r>
            <a:r>
              <a:rPr lang="en-US" dirty="0">
                <a:ea typeface="+mn-lt"/>
                <a:cs typeface="+mn-lt"/>
              </a:rPr>
              <a:t>, the missing value must be equal to </a:t>
            </a:r>
            <a:r>
              <a:rPr lang="en-US" b="1" dirty="0">
                <a:ea typeface="+mn-lt"/>
                <a:cs typeface="+mn-lt"/>
              </a:rPr>
              <a:t>1</a:t>
            </a:r>
            <a:r>
              <a:rPr lang="en-US" dirty="0">
                <a:ea typeface="+mn-lt"/>
                <a:cs typeface="+mn-lt"/>
              </a:rPr>
              <a:t>. </a:t>
            </a:r>
            <a:endParaRPr lang="en-US">
              <a:ea typeface="+mn-lt"/>
              <a:cs typeface="+mn-lt"/>
            </a:endParaRPr>
          </a:p>
          <a:p>
            <a:r>
              <a:rPr lang="en-US" dirty="0">
                <a:ea typeface="+mn-lt"/>
                <a:cs typeface="+mn-lt"/>
              </a:rPr>
              <a:t>This is the reason why it is called as </a:t>
            </a:r>
            <a:r>
              <a:rPr lang="en-US" b="1" dirty="0">
                <a:ea typeface="+mn-lt"/>
                <a:cs typeface="+mn-lt"/>
              </a:rPr>
              <a:t>one-hot encoding</a:t>
            </a:r>
            <a:r>
              <a:rPr lang="en-US" dirty="0">
                <a:ea typeface="+mn-lt"/>
                <a:cs typeface="+mn-lt"/>
              </a:rPr>
              <a:t>. However, I will give an example using the </a:t>
            </a:r>
            <a:r>
              <a:rPr lang="en-US" b="1" dirty="0" err="1">
                <a:ea typeface="+mn-lt"/>
                <a:cs typeface="+mn-lt"/>
              </a:rPr>
              <a:t>get_dummies</a:t>
            </a:r>
            <a:r>
              <a:rPr lang="en-US" dirty="0">
                <a:ea typeface="+mn-lt"/>
                <a:cs typeface="+mn-lt"/>
              </a:rPr>
              <a:t> function of Pandas. This function maps all values in a column to multiple columns.</a:t>
            </a:r>
            <a:endParaRPr lang="en-US">
              <a:cs typeface="Calibri" panose="020F0502020204030204"/>
            </a:endParaRPr>
          </a:p>
          <a:p>
            <a:endParaRPr lang="en-US">
              <a:cs typeface="Calibri" panose="020F0502020204030204"/>
            </a:endParaRPr>
          </a:p>
          <a:p>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266191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C9F76-27C8-430D-99C0-2EC2ECBC8CF2}"/>
              </a:ext>
            </a:extLst>
          </p:cNvPr>
          <p:cNvSpPr>
            <a:spLocks noGrp="1"/>
          </p:cNvSpPr>
          <p:nvPr>
            <p:ph idx="1"/>
          </p:nvPr>
        </p:nvSpPr>
        <p:spPr>
          <a:xfrm>
            <a:off x="838200" y="828098"/>
            <a:ext cx="10515600" cy="5348865"/>
          </a:xfrm>
        </p:spPr>
        <p:txBody>
          <a:bodyPr vert="horz" lIns="91440" tIns="45720" rIns="91440" bIns="45720" rtlCol="0" anchor="t">
            <a:normAutofit/>
          </a:bodyPr>
          <a:lstStyle/>
          <a:p>
            <a:r>
              <a:rPr lang="en-US" dirty="0">
                <a:ea typeface="+mn-lt"/>
                <a:cs typeface="+mn-lt"/>
              </a:rPr>
              <a:t>Feature engineering is the process of using </a:t>
            </a:r>
            <a:r>
              <a:rPr lang="en-US" b="1" dirty="0">
                <a:ea typeface="+mn-lt"/>
                <a:cs typeface="+mn-lt"/>
              </a:rPr>
              <a:t>domain knowledge</a:t>
            </a:r>
            <a:r>
              <a:rPr lang="en-US" dirty="0">
                <a:ea typeface="+mn-lt"/>
                <a:cs typeface="+mn-lt"/>
              </a:rPr>
              <a:t> of the data to create features that make machine learning algorithms work. If feature engineering is done correctly, it increases the predictive power of machine learning algorithms by creating features from raw data that help facilitate the machine learning process. Feature Engineering is an art.</a:t>
            </a:r>
            <a:endParaRPr lang="en-US" dirty="0"/>
          </a:p>
        </p:txBody>
      </p:sp>
    </p:spTree>
    <p:extLst>
      <p:ext uri="{BB962C8B-B14F-4D97-AF65-F5344CB8AC3E}">
        <p14:creationId xmlns:p14="http://schemas.microsoft.com/office/powerpoint/2010/main" val="2338028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7F2B-D87E-4BC8-B12E-199F39E29C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6CF401-71F5-4540-A0C7-EE7CEC1E1908}"/>
              </a:ext>
            </a:extLst>
          </p:cNvPr>
          <p:cNvSpPr>
            <a:spLocks noGrp="1"/>
          </p:cNvSpPr>
          <p:nvPr>
            <p:ph idx="1"/>
          </p:nvPr>
        </p:nvSpPr>
        <p:spPr/>
        <p:txBody>
          <a:bodyPr vert="horz" lIns="91440" tIns="45720" rIns="91440" bIns="45720" rtlCol="0" anchor="t">
            <a:normAutofit/>
          </a:bodyPr>
          <a:lstStyle/>
          <a:p>
            <a:r>
              <a:rPr lang="en-US" dirty="0" err="1">
                <a:ea typeface="+mn-lt"/>
                <a:cs typeface="+mn-lt"/>
              </a:rPr>
              <a:t>encoded_columns</a:t>
            </a:r>
            <a:r>
              <a:rPr lang="en-US" dirty="0">
                <a:ea typeface="+mn-lt"/>
                <a:cs typeface="+mn-lt"/>
              </a:rPr>
              <a:t> = </a:t>
            </a:r>
            <a:r>
              <a:rPr lang="en-US" dirty="0" err="1">
                <a:ea typeface="+mn-lt"/>
                <a:cs typeface="+mn-lt"/>
              </a:rPr>
              <a:t>pd.get_dummies</a:t>
            </a:r>
            <a:r>
              <a:rPr lang="en-US" dirty="0">
                <a:ea typeface="+mn-lt"/>
                <a:cs typeface="+mn-lt"/>
              </a:rPr>
              <a:t>(data['column'])</a:t>
            </a:r>
            <a:br>
              <a:rPr lang="en-US" dirty="0">
                <a:ea typeface="+mn-lt"/>
                <a:cs typeface="+mn-lt"/>
              </a:rPr>
            </a:br>
            <a:r>
              <a:rPr lang="en-US" dirty="0">
                <a:ea typeface="+mn-lt"/>
                <a:cs typeface="+mn-lt"/>
              </a:rPr>
              <a:t>data = </a:t>
            </a:r>
            <a:r>
              <a:rPr lang="en-US" dirty="0" err="1">
                <a:ea typeface="+mn-lt"/>
                <a:cs typeface="+mn-lt"/>
              </a:rPr>
              <a:t>data.join</a:t>
            </a:r>
            <a:r>
              <a:rPr lang="en-US" dirty="0">
                <a:ea typeface="+mn-lt"/>
                <a:cs typeface="+mn-lt"/>
              </a:rPr>
              <a:t>(</a:t>
            </a:r>
            <a:r>
              <a:rPr lang="en-US" dirty="0" err="1">
                <a:ea typeface="+mn-lt"/>
                <a:cs typeface="+mn-lt"/>
              </a:rPr>
              <a:t>encoded_columns</a:t>
            </a:r>
            <a:r>
              <a:rPr lang="en-US" dirty="0">
                <a:ea typeface="+mn-lt"/>
                <a:cs typeface="+mn-lt"/>
              </a:rPr>
              <a:t>).drop('column', axis=1)</a:t>
            </a:r>
            <a:endParaRPr lang="en-US" dirty="0"/>
          </a:p>
        </p:txBody>
      </p:sp>
    </p:spTree>
    <p:extLst>
      <p:ext uri="{BB962C8B-B14F-4D97-AF65-F5344CB8AC3E}">
        <p14:creationId xmlns:p14="http://schemas.microsoft.com/office/powerpoint/2010/main" val="1295166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F296-515E-43B6-9088-78AAC88516B5}"/>
              </a:ext>
            </a:extLst>
          </p:cNvPr>
          <p:cNvSpPr>
            <a:spLocks noGrp="1"/>
          </p:cNvSpPr>
          <p:nvPr>
            <p:ph type="title"/>
          </p:nvPr>
        </p:nvSpPr>
        <p:spPr/>
        <p:txBody>
          <a:bodyPr/>
          <a:lstStyle/>
          <a:p>
            <a:r>
              <a:rPr lang="en-US" dirty="0"/>
              <a:t>6.Grouping Operations</a:t>
            </a:r>
          </a:p>
          <a:p>
            <a:endParaRPr lang="en-US" dirty="0">
              <a:cs typeface="Calibri Light"/>
            </a:endParaRPr>
          </a:p>
        </p:txBody>
      </p:sp>
      <p:sp>
        <p:nvSpPr>
          <p:cNvPr id="3" name="Content Placeholder 2">
            <a:extLst>
              <a:ext uri="{FF2B5EF4-FFF2-40B4-BE49-F238E27FC236}">
                <a16:creationId xmlns:a16="http://schemas.microsoft.com/office/drawing/2014/main" id="{1EF9B00E-AEFE-46A3-B0E4-1AC58A113A78}"/>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In most machine learning algorithms, every instance is represented by a row in the training dataset, where every column show a different feature of the instance. This kind of data called </a:t>
            </a:r>
            <a:r>
              <a:rPr lang="en-US" b="1" dirty="0">
                <a:ea typeface="+mn-lt"/>
                <a:cs typeface="+mn-lt"/>
              </a:rPr>
              <a:t>“Tidy”</a:t>
            </a:r>
            <a:r>
              <a:rPr lang="en-US" dirty="0">
                <a:ea typeface="+mn-lt"/>
                <a:cs typeface="+mn-lt"/>
              </a:rPr>
              <a:t>.</a:t>
            </a:r>
          </a:p>
          <a:p>
            <a:r>
              <a:rPr lang="en-US" i="1" dirty="0">
                <a:ea typeface="+mn-lt"/>
                <a:cs typeface="+mn-lt"/>
              </a:rPr>
              <a:t>Tidy datasets are easy to manipulate, model and </a:t>
            </a:r>
            <a:r>
              <a:rPr lang="en-US" i="1" dirty="0" err="1">
                <a:ea typeface="+mn-lt"/>
                <a:cs typeface="+mn-lt"/>
              </a:rPr>
              <a:t>visualise</a:t>
            </a:r>
            <a:r>
              <a:rPr lang="en-US" i="1" dirty="0">
                <a:ea typeface="+mn-lt"/>
                <a:cs typeface="+mn-lt"/>
              </a:rPr>
              <a:t>, and have a specific structure: each variable is a column, each observation is a row, and each type of observational unit is a table.</a:t>
            </a:r>
            <a:endParaRPr lang="en-US" dirty="0">
              <a:cs typeface="Calibri"/>
            </a:endParaRPr>
          </a:p>
          <a:p>
            <a:r>
              <a:rPr lang="en-US" i="1" dirty="0">
                <a:ea typeface="+mn-lt"/>
                <a:cs typeface="+mn-lt"/>
              </a:rPr>
              <a:t>— Hadley Wickham</a:t>
            </a:r>
            <a:endParaRPr lang="en-US" dirty="0"/>
          </a:p>
          <a:p>
            <a:r>
              <a:rPr lang="en-US" dirty="0">
                <a:ea typeface="+mn-lt"/>
                <a:cs typeface="+mn-lt"/>
              </a:rPr>
              <a:t>Datasets such as transactions rarely fit the definition of tidy data above, because of the multiple rows of an instance. In such a case, we group the data by the instances and then every instance is represented by only one row.</a:t>
            </a:r>
            <a:endParaRPr lang="en-US" i="1" dirty="0">
              <a:cs typeface="Calibri"/>
            </a:endParaRPr>
          </a:p>
          <a:p>
            <a:r>
              <a:rPr lang="en-US" dirty="0">
                <a:ea typeface="+mn-lt"/>
                <a:cs typeface="+mn-lt"/>
              </a:rPr>
              <a:t>The key point of group by operations is to decide the aggregation functions of the features. For numerical features, average and sum functions are usually convenient options, whereas for categorical features it more complicated.</a:t>
            </a:r>
            <a:endParaRPr lang="en-US" dirty="0"/>
          </a:p>
          <a:p>
            <a:endParaRPr lang="en-US" i="1" dirty="0">
              <a:cs typeface="Calibri"/>
            </a:endParaRPr>
          </a:p>
          <a:p>
            <a:endParaRPr lang="en-US"/>
          </a:p>
          <a:p>
            <a:endParaRPr lang="en-US">
              <a:cs typeface="Calibri"/>
            </a:endParaRPr>
          </a:p>
          <a:p>
            <a:endParaRPr lang="en-US" dirty="0">
              <a:cs typeface="Calibri"/>
            </a:endParaRPr>
          </a:p>
        </p:txBody>
      </p:sp>
    </p:spTree>
    <p:extLst>
      <p:ext uri="{BB962C8B-B14F-4D97-AF65-F5344CB8AC3E}">
        <p14:creationId xmlns:p14="http://schemas.microsoft.com/office/powerpoint/2010/main" val="3513129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B0B9-5245-4515-A255-B3F3F4EF7E77}"/>
              </a:ext>
            </a:extLst>
          </p:cNvPr>
          <p:cNvSpPr>
            <a:spLocks noGrp="1"/>
          </p:cNvSpPr>
          <p:nvPr>
            <p:ph type="title"/>
          </p:nvPr>
        </p:nvSpPr>
        <p:spPr/>
        <p:txBody>
          <a:bodyPr/>
          <a:lstStyle/>
          <a:p>
            <a:r>
              <a:rPr lang="en-US" dirty="0"/>
              <a:t>Categorical Column Grouping</a:t>
            </a:r>
          </a:p>
          <a:p>
            <a:endParaRPr lang="en-US" dirty="0">
              <a:cs typeface="Calibri Light"/>
            </a:endParaRPr>
          </a:p>
        </p:txBody>
      </p:sp>
      <p:sp>
        <p:nvSpPr>
          <p:cNvPr id="3" name="Content Placeholder 2">
            <a:extLst>
              <a:ext uri="{FF2B5EF4-FFF2-40B4-BE49-F238E27FC236}">
                <a16:creationId xmlns:a16="http://schemas.microsoft.com/office/drawing/2014/main" id="{397519AA-4BC8-4689-93B5-76042FD4EBE2}"/>
              </a:ext>
            </a:extLst>
          </p:cNvPr>
          <p:cNvSpPr>
            <a:spLocks noGrp="1"/>
          </p:cNvSpPr>
          <p:nvPr>
            <p:ph idx="1"/>
          </p:nvPr>
        </p:nvSpPr>
        <p:spPr/>
        <p:txBody>
          <a:bodyPr vert="horz" lIns="91440" tIns="45720" rIns="91440" bIns="45720" rtlCol="0" anchor="t">
            <a:normAutofit/>
          </a:bodyPr>
          <a:lstStyle/>
          <a:p>
            <a:r>
              <a:rPr lang="en-US" dirty="0">
                <a:ea typeface="+mn-lt"/>
                <a:cs typeface="+mn-lt"/>
              </a:rPr>
              <a:t>I suggest three different ways for aggregating categorical columns:</a:t>
            </a:r>
            <a:endParaRPr lang="en-US" dirty="0">
              <a:cs typeface="Calibri" panose="020F0502020204030204"/>
            </a:endParaRPr>
          </a:p>
          <a:p>
            <a:r>
              <a:rPr lang="en-US" dirty="0">
                <a:ea typeface="+mn-lt"/>
                <a:cs typeface="+mn-lt"/>
              </a:rPr>
              <a:t>The first option is to select the label with the </a:t>
            </a:r>
            <a:r>
              <a:rPr lang="en-US" b="1" dirty="0">
                <a:ea typeface="+mn-lt"/>
                <a:cs typeface="+mn-lt"/>
              </a:rPr>
              <a:t>highest frequency</a:t>
            </a:r>
            <a:r>
              <a:rPr lang="en-US" dirty="0">
                <a:ea typeface="+mn-lt"/>
                <a:cs typeface="+mn-lt"/>
              </a:rPr>
              <a:t>. In other words, this is the </a:t>
            </a:r>
            <a:r>
              <a:rPr lang="en-US" b="1" dirty="0">
                <a:ea typeface="+mn-lt"/>
                <a:cs typeface="+mn-lt"/>
              </a:rPr>
              <a:t>max</a:t>
            </a:r>
            <a:r>
              <a:rPr lang="en-US" dirty="0">
                <a:ea typeface="+mn-lt"/>
                <a:cs typeface="+mn-lt"/>
              </a:rPr>
              <a:t> operation for categorical columns, but ordinary max functions generally do not return this value, you need to use a lambda function for this purpose.</a:t>
            </a:r>
            <a:endParaRPr lang="en-US" dirty="0"/>
          </a:p>
          <a:p>
            <a:r>
              <a:rPr lang="en-US" dirty="0" err="1">
                <a:ea typeface="+mn-lt"/>
                <a:cs typeface="+mn-lt"/>
              </a:rPr>
              <a:t>data.groupby</a:t>
            </a:r>
            <a:r>
              <a:rPr lang="en-US" dirty="0">
                <a:ea typeface="+mn-lt"/>
                <a:cs typeface="+mn-lt"/>
              </a:rPr>
              <a:t>('id').</a:t>
            </a:r>
            <a:r>
              <a:rPr lang="en-US" dirty="0" err="1">
                <a:ea typeface="+mn-lt"/>
                <a:cs typeface="+mn-lt"/>
              </a:rPr>
              <a:t>agg</a:t>
            </a:r>
            <a:r>
              <a:rPr lang="en-US" dirty="0">
                <a:ea typeface="+mn-lt"/>
                <a:cs typeface="+mn-lt"/>
              </a:rPr>
              <a:t>(lambda x: </a:t>
            </a:r>
            <a:r>
              <a:rPr lang="en-US" dirty="0" err="1">
                <a:ea typeface="+mn-lt"/>
                <a:cs typeface="+mn-lt"/>
              </a:rPr>
              <a:t>x.value_counts</a:t>
            </a:r>
            <a:r>
              <a:rPr lang="en-US" dirty="0">
                <a:ea typeface="+mn-lt"/>
                <a:cs typeface="+mn-lt"/>
              </a:rPr>
              <a:t>().index[0])</a:t>
            </a:r>
            <a:endParaRPr lang="en-US" dirty="0"/>
          </a:p>
          <a:p>
            <a:endParaRPr lang="en-US"/>
          </a:p>
          <a:p>
            <a:endParaRPr lang="en-US"/>
          </a:p>
          <a:p>
            <a:endParaRPr lang="en-US" dirty="0">
              <a:cs typeface="Calibri"/>
            </a:endParaRPr>
          </a:p>
        </p:txBody>
      </p:sp>
    </p:spTree>
    <p:extLst>
      <p:ext uri="{BB962C8B-B14F-4D97-AF65-F5344CB8AC3E}">
        <p14:creationId xmlns:p14="http://schemas.microsoft.com/office/powerpoint/2010/main" val="766546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2F76-D8DC-416A-8353-02DB8F5C8A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7A8F5F-B23D-47E5-BD6C-70548C1CCBB6}"/>
              </a:ext>
            </a:extLst>
          </p:cNvPr>
          <p:cNvSpPr>
            <a:spLocks noGrp="1"/>
          </p:cNvSpPr>
          <p:nvPr>
            <p:ph idx="1"/>
          </p:nvPr>
        </p:nvSpPr>
        <p:spPr>
          <a:xfrm>
            <a:off x="838200" y="1825625"/>
            <a:ext cx="10515600" cy="2927980"/>
          </a:xfrm>
        </p:spPr>
        <p:txBody>
          <a:bodyPr vert="horz" lIns="91440" tIns="45720" rIns="91440" bIns="45720" rtlCol="0" anchor="t">
            <a:normAutofit/>
          </a:bodyPr>
          <a:lstStyle/>
          <a:p>
            <a:r>
              <a:rPr lang="en-US" dirty="0">
                <a:ea typeface="+mn-lt"/>
                <a:cs typeface="+mn-lt"/>
              </a:rPr>
              <a:t>Second option is to make a </a:t>
            </a:r>
            <a:r>
              <a:rPr lang="en-US" b="1" dirty="0">
                <a:ea typeface="+mn-lt"/>
                <a:cs typeface="+mn-lt"/>
              </a:rPr>
              <a:t>pivot table</a:t>
            </a:r>
            <a:r>
              <a:rPr lang="en-US" dirty="0">
                <a:ea typeface="+mn-lt"/>
                <a:cs typeface="+mn-lt"/>
              </a:rPr>
              <a:t>. This approach resembles the encoding method in the preceding step with a difference. Instead of binary notation, it can be defined as aggregated functions for the values between grouped and encoded columns. This would be a good option if you aim to go beyond binary flag columns and merge multiple features into aggregated features, which are more informative.</a:t>
            </a:r>
            <a:endParaRPr lang="en-US" dirty="0">
              <a:cs typeface="Calibri" panose="020F0502020204030204"/>
            </a:endParaRPr>
          </a:p>
          <a:p>
            <a:endParaRPr lang="en-US">
              <a:cs typeface="Calibri" panose="020F0502020204030204"/>
            </a:endParaRP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C200B706-BECC-4F8E-8A2D-F38EDCB3886C}"/>
              </a:ext>
            </a:extLst>
          </p:cNvPr>
          <p:cNvPicPr>
            <a:picLocks noChangeAspect="1"/>
          </p:cNvPicPr>
          <p:nvPr/>
        </p:nvPicPr>
        <p:blipFill>
          <a:blip r:embed="rId2"/>
          <a:stretch>
            <a:fillRect/>
          </a:stretch>
        </p:blipFill>
        <p:spPr>
          <a:xfrm>
            <a:off x="2725947" y="4598761"/>
            <a:ext cx="6725728" cy="1801159"/>
          </a:xfrm>
          <a:prstGeom prst="rect">
            <a:avLst/>
          </a:prstGeom>
        </p:spPr>
      </p:pic>
    </p:spTree>
    <p:extLst>
      <p:ext uri="{BB962C8B-B14F-4D97-AF65-F5344CB8AC3E}">
        <p14:creationId xmlns:p14="http://schemas.microsoft.com/office/powerpoint/2010/main" val="3277230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ADF3-1856-4544-A8BC-0B0B5CA74D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C5EEA8-1B2E-4411-A2E1-90954BD0F7F2}"/>
              </a:ext>
            </a:extLst>
          </p:cNvPr>
          <p:cNvSpPr>
            <a:spLocks noGrp="1"/>
          </p:cNvSpPr>
          <p:nvPr>
            <p:ph idx="1"/>
          </p:nvPr>
        </p:nvSpPr>
        <p:spPr/>
        <p:txBody>
          <a:bodyPr vert="horz" lIns="91440" tIns="45720" rIns="91440" bIns="45720" rtlCol="0" anchor="t">
            <a:normAutofit/>
          </a:bodyPr>
          <a:lstStyle/>
          <a:p>
            <a:r>
              <a:rPr lang="en-US" b="1" dirty="0">
                <a:ea typeface="+mn-lt"/>
                <a:cs typeface="+mn-lt"/>
              </a:rPr>
              <a:t>#Pivot table Pandas Example</a:t>
            </a:r>
            <a:endParaRPr lang="en-US" dirty="0">
              <a:ea typeface="+mn-lt"/>
              <a:cs typeface="+mn-lt"/>
            </a:endParaRPr>
          </a:p>
          <a:p>
            <a:r>
              <a:rPr lang="en-US" dirty="0" err="1">
                <a:ea typeface="+mn-lt"/>
                <a:cs typeface="+mn-lt"/>
              </a:rPr>
              <a:t>data.pivot_table</a:t>
            </a:r>
            <a:r>
              <a:rPr lang="en-US" dirty="0">
                <a:ea typeface="+mn-lt"/>
                <a:cs typeface="+mn-lt"/>
              </a:rPr>
              <a:t>(index='</a:t>
            </a:r>
            <a:r>
              <a:rPr lang="en-US" dirty="0" err="1">
                <a:ea typeface="+mn-lt"/>
                <a:cs typeface="+mn-lt"/>
              </a:rPr>
              <a:t>column_to_group</a:t>
            </a:r>
            <a:r>
              <a:rPr lang="en-US" dirty="0">
                <a:ea typeface="+mn-lt"/>
                <a:cs typeface="+mn-lt"/>
              </a:rPr>
              <a:t>', columns='</a:t>
            </a:r>
            <a:r>
              <a:rPr lang="en-US" dirty="0" err="1">
                <a:ea typeface="+mn-lt"/>
                <a:cs typeface="+mn-lt"/>
              </a:rPr>
              <a:t>column_to_encode</a:t>
            </a:r>
            <a:r>
              <a:rPr lang="en-US" dirty="0">
                <a:ea typeface="+mn-lt"/>
                <a:cs typeface="+mn-lt"/>
              </a:rPr>
              <a:t>', values='</a:t>
            </a:r>
            <a:r>
              <a:rPr lang="en-US" dirty="0" err="1">
                <a:ea typeface="+mn-lt"/>
                <a:cs typeface="+mn-lt"/>
              </a:rPr>
              <a:t>aggregation_column</a:t>
            </a:r>
            <a:r>
              <a:rPr lang="en-US" dirty="0">
                <a:ea typeface="+mn-lt"/>
                <a:cs typeface="+mn-lt"/>
              </a:rPr>
              <a:t>', </a:t>
            </a:r>
            <a:r>
              <a:rPr lang="en-US" dirty="0" err="1">
                <a:ea typeface="+mn-lt"/>
                <a:cs typeface="+mn-lt"/>
              </a:rPr>
              <a:t>aggfunc</a:t>
            </a:r>
            <a:r>
              <a:rPr lang="en-US" dirty="0">
                <a:ea typeface="+mn-lt"/>
                <a:cs typeface="+mn-lt"/>
              </a:rPr>
              <a:t>=</a:t>
            </a:r>
            <a:r>
              <a:rPr lang="en-US" dirty="0" err="1">
                <a:ea typeface="+mn-lt"/>
                <a:cs typeface="+mn-lt"/>
              </a:rPr>
              <a:t>np.sum</a:t>
            </a:r>
            <a:r>
              <a:rPr lang="en-US" dirty="0">
                <a:ea typeface="+mn-lt"/>
                <a:cs typeface="+mn-lt"/>
              </a:rPr>
              <a:t>, </a:t>
            </a:r>
            <a:r>
              <a:rPr lang="en-US" dirty="0" err="1">
                <a:ea typeface="+mn-lt"/>
                <a:cs typeface="+mn-lt"/>
              </a:rPr>
              <a:t>fill_value</a:t>
            </a:r>
            <a:r>
              <a:rPr lang="en-US" dirty="0">
                <a:ea typeface="+mn-lt"/>
                <a:cs typeface="+mn-lt"/>
              </a:rPr>
              <a:t> = 0)</a:t>
            </a:r>
          </a:p>
          <a:p>
            <a:r>
              <a:rPr lang="en-US" dirty="0">
                <a:ea typeface="+mn-lt"/>
                <a:cs typeface="+mn-lt"/>
              </a:rPr>
              <a:t>Last categorical grouping option is to apply a </a:t>
            </a:r>
            <a:r>
              <a:rPr lang="en-US" b="1" dirty="0">
                <a:ea typeface="+mn-lt"/>
                <a:cs typeface="+mn-lt"/>
              </a:rPr>
              <a:t>group by</a:t>
            </a:r>
            <a:r>
              <a:rPr lang="en-US" dirty="0">
                <a:ea typeface="+mn-lt"/>
                <a:cs typeface="+mn-lt"/>
              </a:rPr>
              <a:t> function after applying </a:t>
            </a:r>
            <a:r>
              <a:rPr lang="en-US" b="1" dirty="0">
                <a:ea typeface="+mn-lt"/>
                <a:cs typeface="+mn-lt"/>
              </a:rPr>
              <a:t>one-hot encoding</a:t>
            </a:r>
            <a:r>
              <a:rPr lang="en-US" dirty="0">
                <a:ea typeface="+mn-lt"/>
                <a:cs typeface="+mn-lt"/>
              </a:rPr>
              <a:t>. This method preserves all the data -in the first option you lose some-, and in addition, you transform the encoded column from categorical to numerical in the meantime. You can check the next section for the explanation of </a:t>
            </a:r>
            <a:r>
              <a:rPr lang="en-US" b="1" dirty="0">
                <a:ea typeface="+mn-lt"/>
                <a:cs typeface="+mn-lt"/>
              </a:rPr>
              <a:t>numerical column grouping</a:t>
            </a:r>
            <a:r>
              <a:rPr lang="en-US" dirty="0">
                <a:ea typeface="+mn-lt"/>
                <a:cs typeface="+mn-lt"/>
              </a:rPr>
              <a:t>.</a:t>
            </a: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892242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682A-45D9-4736-A0C1-17B31A64C6D8}"/>
              </a:ext>
            </a:extLst>
          </p:cNvPr>
          <p:cNvSpPr>
            <a:spLocks noGrp="1"/>
          </p:cNvSpPr>
          <p:nvPr>
            <p:ph type="title"/>
          </p:nvPr>
        </p:nvSpPr>
        <p:spPr/>
        <p:txBody>
          <a:bodyPr/>
          <a:lstStyle/>
          <a:p>
            <a:r>
              <a:rPr lang="en-US" dirty="0"/>
              <a:t>Numerical Column Grouping</a:t>
            </a:r>
          </a:p>
          <a:p>
            <a:endParaRPr lang="en-US" dirty="0">
              <a:cs typeface="Calibri Light"/>
            </a:endParaRPr>
          </a:p>
        </p:txBody>
      </p:sp>
      <p:sp>
        <p:nvSpPr>
          <p:cNvPr id="3" name="Content Placeholder 2">
            <a:extLst>
              <a:ext uri="{FF2B5EF4-FFF2-40B4-BE49-F238E27FC236}">
                <a16:creationId xmlns:a16="http://schemas.microsoft.com/office/drawing/2014/main" id="{90FD4D8D-85D3-4DE3-A54D-B68D2E770C00}"/>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Numerical columns are grouped using </a:t>
            </a:r>
            <a:r>
              <a:rPr lang="en-US" b="1" dirty="0">
                <a:ea typeface="+mn-lt"/>
                <a:cs typeface="+mn-lt"/>
              </a:rPr>
              <a:t>sum</a:t>
            </a:r>
            <a:r>
              <a:rPr lang="en-US" dirty="0">
                <a:ea typeface="+mn-lt"/>
                <a:cs typeface="+mn-lt"/>
              </a:rPr>
              <a:t> and </a:t>
            </a:r>
            <a:r>
              <a:rPr lang="en-US" b="1" dirty="0">
                <a:ea typeface="+mn-lt"/>
                <a:cs typeface="+mn-lt"/>
              </a:rPr>
              <a:t>mean</a:t>
            </a:r>
            <a:r>
              <a:rPr lang="en-US" dirty="0">
                <a:ea typeface="+mn-lt"/>
                <a:cs typeface="+mn-lt"/>
              </a:rPr>
              <a:t> functions in most of the cases. Both can be preferable according to the meaning of the feature. For example, if you want to obtain </a:t>
            </a:r>
            <a:r>
              <a:rPr lang="en-US" b="1" dirty="0">
                <a:ea typeface="+mn-lt"/>
                <a:cs typeface="+mn-lt"/>
              </a:rPr>
              <a:t>ratio</a:t>
            </a:r>
            <a:r>
              <a:rPr lang="en-US" dirty="0">
                <a:ea typeface="+mn-lt"/>
                <a:cs typeface="+mn-lt"/>
              </a:rPr>
              <a:t> columns, you can use the average of binary columns. In the same example, sum function can be used to obtain the total count either.</a:t>
            </a:r>
          </a:p>
          <a:p>
            <a:r>
              <a:rPr lang="en-US" dirty="0">
                <a:ea typeface="+mn-lt"/>
                <a:cs typeface="+mn-lt"/>
              </a:rPr>
              <a:t>#</a:t>
            </a:r>
            <a:r>
              <a:rPr lang="en-US" dirty="0" err="1">
                <a:ea typeface="+mn-lt"/>
                <a:cs typeface="+mn-lt"/>
              </a:rPr>
              <a:t>sum_cols</a:t>
            </a:r>
            <a:r>
              <a:rPr lang="en-US" dirty="0">
                <a:ea typeface="+mn-lt"/>
                <a:cs typeface="+mn-lt"/>
              </a:rPr>
              <a:t>: List of columns to sum</a:t>
            </a:r>
            <a:br>
              <a:rPr lang="en-US" dirty="0">
                <a:ea typeface="+mn-lt"/>
                <a:cs typeface="+mn-lt"/>
              </a:rPr>
            </a:br>
            <a:r>
              <a:rPr lang="en-US" dirty="0">
                <a:ea typeface="+mn-lt"/>
                <a:cs typeface="+mn-lt"/>
              </a:rPr>
              <a:t>#</a:t>
            </a:r>
            <a:r>
              <a:rPr lang="en-US" dirty="0" err="1">
                <a:ea typeface="+mn-lt"/>
                <a:cs typeface="+mn-lt"/>
              </a:rPr>
              <a:t>mean_cols</a:t>
            </a:r>
            <a:r>
              <a:rPr lang="en-US" dirty="0">
                <a:ea typeface="+mn-lt"/>
                <a:cs typeface="+mn-lt"/>
              </a:rPr>
              <a:t>: List of columns to </a:t>
            </a:r>
            <a:r>
              <a:rPr lang="en-US" dirty="0" err="1">
                <a:ea typeface="+mn-lt"/>
                <a:cs typeface="+mn-lt"/>
              </a:rPr>
              <a:t>averagegrouped</a:t>
            </a:r>
            <a:r>
              <a:rPr lang="en-US" dirty="0">
                <a:ea typeface="+mn-lt"/>
                <a:cs typeface="+mn-lt"/>
              </a:rPr>
              <a:t> = </a:t>
            </a:r>
            <a:r>
              <a:rPr lang="en-US" dirty="0" err="1">
                <a:ea typeface="+mn-lt"/>
                <a:cs typeface="+mn-lt"/>
              </a:rPr>
              <a:t>data.groupby</a:t>
            </a:r>
            <a:r>
              <a:rPr lang="en-US" dirty="0">
                <a:ea typeface="+mn-lt"/>
                <a:cs typeface="+mn-lt"/>
              </a:rPr>
              <a:t>('</a:t>
            </a:r>
            <a:r>
              <a:rPr lang="en-US" dirty="0" err="1">
                <a:ea typeface="+mn-lt"/>
                <a:cs typeface="+mn-lt"/>
              </a:rPr>
              <a:t>column_to_group</a:t>
            </a:r>
            <a:r>
              <a:rPr lang="en-US" dirty="0">
                <a:ea typeface="+mn-lt"/>
                <a:cs typeface="+mn-lt"/>
              </a:rPr>
              <a:t>')</a:t>
            </a:r>
            <a:br>
              <a:rPr lang="en-US" dirty="0">
                <a:ea typeface="+mn-lt"/>
                <a:cs typeface="+mn-lt"/>
              </a:rPr>
            </a:br>
            <a:br>
              <a:rPr lang="en-US" dirty="0">
                <a:ea typeface="+mn-lt"/>
                <a:cs typeface="+mn-lt"/>
              </a:rPr>
            </a:br>
            <a:r>
              <a:rPr lang="en-US" dirty="0">
                <a:ea typeface="+mn-lt"/>
                <a:cs typeface="+mn-lt"/>
              </a:rPr>
              <a:t>sums = grouped[</a:t>
            </a:r>
            <a:r>
              <a:rPr lang="en-US" dirty="0" err="1">
                <a:ea typeface="+mn-lt"/>
                <a:cs typeface="+mn-lt"/>
              </a:rPr>
              <a:t>sum_cols</a:t>
            </a:r>
            <a:r>
              <a:rPr lang="en-US" dirty="0">
                <a:ea typeface="+mn-lt"/>
                <a:cs typeface="+mn-lt"/>
              </a:rPr>
              <a:t>].sum().</a:t>
            </a:r>
            <a:r>
              <a:rPr lang="en-US" dirty="0" err="1">
                <a:ea typeface="+mn-lt"/>
                <a:cs typeface="+mn-lt"/>
              </a:rPr>
              <a:t>add_suffix</a:t>
            </a:r>
            <a:r>
              <a:rPr lang="en-US" dirty="0">
                <a:ea typeface="+mn-lt"/>
                <a:cs typeface="+mn-lt"/>
              </a:rPr>
              <a:t>('_sum')</a:t>
            </a:r>
            <a:br>
              <a:rPr lang="en-US" dirty="0">
                <a:ea typeface="+mn-lt"/>
                <a:cs typeface="+mn-lt"/>
              </a:rPr>
            </a:br>
            <a:r>
              <a:rPr lang="en-US" dirty="0" err="1">
                <a:ea typeface="+mn-lt"/>
                <a:cs typeface="+mn-lt"/>
              </a:rPr>
              <a:t>avgs</a:t>
            </a:r>
            <a:r>
              <a:rPr lang="en-US" dirty="0">
                <a:ea typeface="+mn-lt"/>
                <a:cs typeface="+mn-lt"/>
              </a:rPr>
              <a:t> = grouped[</a:t>
            </a:r>
            <a:r>
              <a:rPr lang="en-US" dirty="0" err="1">
                <a:ea typeface="+mn-lt"/>
                <a:cs typeface="+mn-lt"/>
              </a:rPr>
              <a:t>mean_cols</a:t>
            </a:r>
            <a:r>
              <a:rPr lang="en-US" dirty="0">
                <a:ea typeface="+mn-lt"/>
                <a:cs typeface="+mn-lt"/>
              </a:rPr>
              <a:t>].mean().</a:t>
            </a:r>
            <a:r>
              <a:rPr lang="en-US" dirty="0" err="1">
                <a:ea typeface="+mn-lt"/>
                <a:cs typeface="+mn-lt"/>
              </a:rPr>
              <a:t>add_suffix</a:t>
            </a:r>
            <a:r>
              <a:rPr lang="en-US" dirty="0">
                <a:ea typeface="+mn-lt"/>
                <a:cs typeface="+mn-lt"/>
              </a:rPr>
              <a:t>('_avg')</a:t>
            </a:r>
            <a:br>
              <a:rPr lang="en-US" dirty="0">
                <a:ea typeface="+mn-lt"/>
                <a:cs typeface="+mn-lt"/>
              </a:rPr>
            </a:br>
            <a:br>
              <a:rPr lang="en-US" dirty="0">
                <a:ea typeface="+mn-lt"/>
                <a:cs typeface="+mn-lt"/>
              </a:rPr>
            </a:br>
            <a:r>
              <a:rPr lang="en-US" dirty="0" err="1">
                <a:ea typeface="+mn-lt"/>
                <a:cs typeface="+mn-lt"/>
              </a:rPr>
              <a:t>new_df</a:t>
            </a:r>
            <a:r>
              <a:rPr lang="en-US" dirty="0">
                <a:ea typeface="+mn-lt"/>
                <a:cs typeface="+mn-lt"/>
              </a:rPr>
              <a:t> = </a:t>
            </a:r>
            <a:r>
              <a:rPr lang="en-US" dirty="0" err="1">
                <a:ea typeface="+mn-lt"/>
                <a:cs typeface="+mn-lt"/>
              </a:rPr>
              <a:t>pd.concat</a:t>
            </a:r>
            <a:r>
              <a:rPr lang="en-US" dirty="0">
                <a:ea typeface="+mn-lt"/>
                <a:cs typeface="+mn-lt"/>
              </a:rPr>
              <a:t>([sums, </a:t>
            </a:r>
            <a:r>
              <a:rPr lang="en-US" dirty="0" err="1">
                <a:ea typeface="+mn-lt"/>
                <a:cs typeface="+mn-lt"/>
              </a:rPr>
              <a:t>avgs</a:t>
            </a:r>
            <a:r>
              <a:rPr lang="en-US" dirty="0">
                <a:ea typeface="+mn-lt"/>
                <a:cs typeface="+mn-lt"/>
              </a:rPr>
              <a:t>], axis=1)</a:t>
            </a:r>
            <a:endParaRPr lang="en-US" dirty="0">
              <a:cs typeface="Calibri"/>
            </a:endParaRPr>
          </a:p>
        </p:txBody>
      </p:sp>
    </p:spTree>
    <p:extLst>
      <p:ext uri="{BB962C8B-B14F-4D97-AF65-F5344CB8AC3E}">
        <p14:creationId xmlns:p14="http://schemas.microsoft.com/office/powerpoint/2010/main" val="2258842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ED33-2DB4-443C-A1E7-47DABAB9C983}"/>
              </a:ext>
            </a:extLst>
          </p:cNvPr>
          <p:cNvSpPr>
            <a:spLocks noGrp="1"/>
          </p:cNvSpPr>
          <p:nvPr>
            <p:ph type="title"/>
          </p:nvPr>
        </p:nvSpPr>
        <p:spPr/>
        <p:txBody>
          <a:bodyPr/>
          <a:lstStyle/>
          <a:p>
            <a:r>
              <a:rPr lang="en-US" dirty="0"/>
              <a:t>7.Feature Split</a:t>
            </a:r>
          </a:p>
          <a:p>
            <a:endParaRPr lang="en-US" dirty="0">
              <a:cs typeface="Calibri Light"/>
            </a:endParaRPr>
          </a:p>
        </p:txBody>
      </p:sp>
      <p:sp>
        <p:nvSpPr>
          <p:cNvPr id="3" name="Content Placeholder 2">
            <a:extLst>
              <a:ext uri="{FF2B5EF4-FFF2-40B4-BE49-F238E27FC236}">
                <a16:creationId xmlns:a16="http://schemas.microsoft.com/office/drawing/2014/main" id="{D3228087-319F-4EE4-8A05-C9F6FC871D26}"/>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Splitting features is a good way to make them useful in terms of machine learning. Most of the time the dataset contains string columns that violates </a:t>
            </a:r>
            <a:r>
              <a:rPr lang="en-US" dirty="0">
                <a:ea typeface="+mn-lt"/>
                <a:cs typeface="+mn-lt"/>
                <a:hlinkClick r:id="rId2"/>
              </a:rPr>
              <a:t>tidy data</a:t>
            </a:r>
            <a:r>
              <a:rPr lang="en-US" dirty="0">
                <a:ea typeface="+mn-lt"/>
                <a:cs typeface="+mn-lt"/>
              </a:rPr>
              <a:t> principles. By extracting the utilizable parts of a column into new features:</a:t>
            </a:r>
            <a:endParaRPr lang="en-US" dirty="0">
              <a:cs typeface="Calibri" panose="020F0502020204030204"/>
            </a:endParaRPr>
          </a:p>
          <a:p>
            <a:r>
              <a:rPr lang="en-US" dirty="0">
                <a:ea typeface="+mn-lt"/>
                <a:cs typeface="+mn-lt"/>
              </a:rPr>
              <a:t>We enable machine learning algorithms to comprehend them.</a:t>
            </a:r>
            <a:endParaRPr lang="en-US" dirty="0"/>
          </a:p>
          <a:p>
            <a:r>
              <a:rPr lang="en-US" dirty="0">
                <a:ea typeface="+mn-lt"/>
                <a:cs typeface="+mn-lt"/>
              </a:rPr>
              <a:t>Make possible to bin and group them.</a:t>
            </a:r>
            <a:endParaRPr lang="en-US" dirty="0"/>
          </a:p>
          <a:p>
            <a:r>
              <a:rPr lang="en-US" dirty="0">
                <a:ea typeface="+mn-lt"/>
                <a:cs typeface="+mn-lt"/>
              </a:rPr>
              <a:t>Improve model performance by uncovering potential information.</a:t>
            </a:r>
            <a:endParaRPr lang="en-US" dirty="0"/>
          </a:p>
          <a:p>
            <a:r>
              <a:rPr lang="en-US" b="1" dirty="0">
                <a:ea typeface="+mn-lt"/>
                <a:cs typeface="+mn-lt"/>
              </a:rPr>
              <a:t>Split</a:t>
            </a:r>
            <a:r>
              <a:rPr lang="en-US" dirty="0">
                <a:ea typeface="+mn-lt"/>
                <a:cs typeface="+mn-lt"/>
              </a:rPr>
              <a:t> function is a good option, however, there is no one way of splitting features. It depends on the characteristics of the column, how to split it. Let’s introduce it with two examples. First, a simple split function for an ordinary name column:</a:t>
            </a:r>
            <a:endParaRPr lang="en-US" dirty="0">
              <a:cs typeface="Calibri"/>
            </a:endParaRPr>
          </a:p>
        </p:txBody>
      </p:sp>
    </p:spTree>
    <p:extLst>
      <p:ext uri="{BB962C8B-B14F-4D97-AF65-F5344CB8AC3E}">
        <p14:creationId xmlns:p14="http://schemas.microsoft.com/office/powerpoint/2010/main" val="4255160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13A2A8C3-4A25-4E5C-927D-D172B94E6EA2}"/>
              </a:ext>
            </a:extLst>
          </p:cNvPr>
          <p:cNvPicPr>
            <a:picLocks noGrp="1" noChangeAspect="1"/>
          </p:cNvPicPr>
          <p:nvPr>
            <p:ph idx="1"/>
          </p:nvPr>
        </p:nvPicPr>
        <p:blipFill>
          <a:blip r:embed="rId2"/>
          <a:stretch>
            <a:fillRect/>
          </a:stretch>
        </p:blipFill>
        <p:spPr>
          <a:xfrm>
            <a:off x="435815" y="2771"/>
            <a:ext cx="7481617" cy="6746215"/>
          </a:xfrm>
          <a:prstGeom prst="rect">
            <a:avLst/>
          </a:prstGeom>
        </p:spPr>
      </p:pic>
      <p:sp>
        <p:nvSpPr>
          <p:cNvPr id="6" name="TextBox 5">
            <a:extLst>
              <a:ext uri="{FF2B5EF4-FFF2-40B4-BE49-F238E27FC236}">
                <a16:creationId xmlns:a16="http://schemas.microsoft.com/office/drawing/2014/main" id="{CD388B9F-8AEA-4915-ACA4-1BED8680EE47}"/>
              </a:ext>
            </a:extLst>
          </p:cNvPr>
          <p:cNvSpPr txBox="1"/>
          <p:nvPr/>
        </p:nvSpPr>
        <p:spPr>
          <a:xfrm>
            <a:off x="8045570" y="554966"/>
            <a:ext cx="32895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example above handles the names longer than two words by taking only the first and last elements and it makes the function robust for corner cases, which should be regarded when manipulating strings like that.</a:t>
            </a:r>
            <a:endParaRPr lang="en-US" dirty="0"/>
          </a:p>
        </p:txBody>
      </p:sp>
    </p:spTree>
    <p:extLst>
      <p:ext uri="{BB962C8B-B14F-4D97-AF65-F5344CB8AC3E}">
        <p14:creationId xmlns:p14="http://schemas.microsoft.com/office/powerpoint/2010/main" val="3799561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15DA5B7-63B1-40FB-84FA-A662C19566F7}"/>
              </a:ext>
            </a:extLst>
          </p:cNvPr>
          <p:cNvPicPr>
            <a:picLocks noGrp="1" noChangeAspect="1"/>
          </p:cNvPicPr>
          <p:nvPr>
            <p:ph idx="1"/>
          </p:nvPr>
        </p:nvPicPr>
        <p:blipFill>
          <a:blip r:embed="rId2"/>
          <a:stretch>
            <a:fillRect/>
          </a:stretch>
        </p:blipFill>
        <p:spPr>
          <a:xfrm>
            <a:off x="1498291" y="1986111"/>
            <a:ext cx="8782915" cy="4668981"/>
          </a:xfrm>
          <a:prstGeom prst="rect">
            <a:avLst/>
          </a:prstGeom>
        </p:spPr>
      </p:pic>
      <p:sp>
        <p:nvSpPr>
          <p:cNvPr id="6" name="TextBox 5">
            <a:extLst>
              <a:ext uri="{FF2B5EF4-FFF2-40B4-BE49-F238E27FC236}">
                <a16:creationId xmlns:a16="http://schemas.microsoft.com/office/drawing/2014/main" id="{F2B2B750-A253-4398-84FE-46812E783285}"/>
              </a:ext>
            </a:extLst>
          </p:cNvPr>
          <p:cNvSpPr txBox="1"/>
          <p:nvPr/>
        </p:nvSpPr>
        <p:spPr>
          <a:xfrm>
            <a:off x="1457080" y="518107"/>
            <a:ext cx="9781308" cy="646331"/>
          </a:xfrm>
          <a:prstGeom prst="rect">
            <a:avLst/>
          </a:prstGeom>
          <a:solidFill>
            <a:schemeClr val="accent1">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Another case for split function is to extract a string part between two chars. The following example shows an implementation of this case by using two split functions in a row.</a:t>
            </a:r>
            <a:endParaRPr lang="en-US" dirty="0"/>
          </a:p>
        </p:txBody>
      </p:sp>
    </p:spTree>
    <p:extLst>
      <p:ext uri="{BB962C8B-B14F-4D97-AF65-F5344CB8AC3E}">
        <p14:creationId xmlns:p14="http://schemas.microsoft.com/office/powerpoint/2010/main" val="2606528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E46A-2A3E-4257-BC10-C64B77571176}"/>
              </a:ext>
            </a:extLst>
          </p:cNvPr>
          <p:cNvSpPr>
            <a:spLocks noGrp="1"/>
          </p:cNvSpPr>
          <p:nvPr>
            <p:ph type="title"/>
          </p:nvPr>
        </p:nvSpPr>
        <p:spPr/>
        <p:txBody>
          <a:bodyPr/>
          <a:lstStyle/>
          <a:p>
            <a:r>
              <a:rPr lang="en-US" dirty="0"/>
              <a:t>8.Scaling</a:t>
            </a:r>
          </a:p>
          <a:p>
            <a:endParaRPr lang="en-US" dirty="0">
              <a:cs typeface="Calibri Light"/>
            </a:endParaRPr>
          </a:p>
        </p:txBody>
      </p:sp>
      <p:sp>
        <p:nvSpPr>
          <p:cNvPr id="3" name="Content Placeholder 2">
            <a:extLst>
              <a:ext uri="{FF2B5EF4-FFF2-40B4-BE49-F238E27FC236}">
                <a16:creationId xmlns:a16="http://schemas.microsoft.com/office/drawing/2014/main" id="{FCA2B448-7660-4A9E-B312-FD31EC533DED}"/>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In most cases, the numerical features of the dataset do not have a certain </a:t>
            </a:r>
            <a:r>
              <a:rPr lang="en-US" b="1" dirty="0">
                <a:ea typeface="+mn-lt"/>
                <a:cs typeface="+mn-lt"/>
              </a:rPr>
              <a:t>range</a:t>
            </a:r>
            <a:r>
              <a:rPr lang="en-US" dirty="0">
                <a:ea typeface="+mn-lt"/>
                <a:cs typeface="+mn-lt"/>
              </a:rPr>
              <a:t> and they differ from each other. In real life, it is nonsense to expect </a:t>
            </a:r>
            <a:r>
              <a:rPr lang="en-US" b="1" dirty="0" err="1">
                <a:ea typeface="+mn-lt"/>
                <a:cs typeface="+mn-lt"/>
              </a:rPr>
              <a:t>age</a:t>
            </a:r>
            <a:r>
              <a:rPr lang="en-US" dirty="0" err="1">
                <a:ea typeface="+mn-lt"/>
                <a:cs typeface="+mn-lt"/>
              </a:rPr>
              <a:t>and</a:t>
            </a:r>
            <a:r>
              <a:rPr lang="en-US" dirty="0">
                <a:ea typeface="+mn-lt"/>
                <a:cs typeface="+mn-lt"/>
              </a:rPr>
              <a:t> </a:t>
            </a:r>
            <a:r>
              <a:rPr lang="en-US" b="1" dirty="0">
                <a:ea typeface="+mn-lt"/>
                <a:cs typeface="+mn-lt"/>
              </a:rPr>
              <a:t>income</a:t>
            </a:r>
            <a:r>
              <a:rPr lang="en-US" dirty="0">
                <a:ea typeface="+mn-lt"/>
                <a:cs typeface="+mn-lt"/>
              </a:rPr>
              <a:t> columns to have the same range. But from the machine learning point of view, how these two columns can be compared?</a:t>
            </a:r>
            <a:endParaRPr lang="en-US">
              <a:cs typeface="Calibri" panose="020F0502020204030204"/>
            </a:endParaRPr>
          </a:p>
          <a:p>
            <a:r>
              <a:rPr lang="en-US" dirty="0">
                <a:ea typeface="+mn-lt"/>
                <a:cs typeface="+mn-lt"/>
              </a:rPr>
              <a:t>Scaling solves this problem. The continuous features become identical in terms of the range, after a scaling process. This process is not mandatory for many algorithms, but it might be still nice to apply. However, the algorithms based on </a:t>
            </a:r>
            <a:r>
              <a:rPr lang="en-US" b="1" dirty="0">
                <a:ea typeface="+mn-lt"/>
                <a:cs typeface="+mn-lt"/>
              </a:rPr>
              <a:t>distance</a:t>
            </a:r>
            <a:r>
              <a:rPr lang="en-US" dirty="0">
                <a:ea typeface="+mn-lt"/>
                <a:cs typeface="+mn-lt"/>
              </a:rPr>
              <a:t> calculations such as </a:t>
            </a:r>
            <a:r>
              <a:rPr lang="en-US" b="1" dirty="0">
                <a:ea typeface="+mn-lt"/>
                <a:cs typeface="+mn-lt"/>
              </a:rPr>
              <a:t>k-NN </a:t>
            </a:r>
            <a:r>
              <a:rPr lang="en-US" dirty="0">
                <a:ea typeface="+mn-lt"/>
                <a:cs typeface="+mn-lt"/>
              </a:rPr>
              <a:t>or </a:t>
            </a:r>
            <a:r>
              <a:rPr lang="en-US" b="1" dirty="0">
                <a:ea typeface="+mn-lt"/>
                <a:cs typeface="+mn-lt"/>
              </a:rPr>
              <a:t>k-Means</a:t>
            </a:r>
            <a:r>
              <a:rPr lang="en-US" dirty="0">
                <a:ea typeface="+mn-lt"/>
                <a:cs typeface="+mn-lt"/>
              </a:rPr>
              <a:t> need to have scaled continuous features as model input.</a:t>
            </a:r>
            <a:endParaRPr lang="en-US" dirty="0"/>
          </a:p>
          <a:p>
            <a:endParaRPr lang="en-US"/>
          </a:p>
          <a:p>
            <a:endParaRPr lang="en-US"/>
          </a:p>
          <a:p>
            <a:endParaRPr lang="en-US" dirty="0">
              <a:cs typeface="Calibri"/>
            </a:endParaRPr>
          </a:p>
        </p:txBody>
      </p:sp>
    </p:spTree>
    <p:extLst>
      <p:ext uri="{BB962C8B-B14F-4D97-AF65-F5344CB8AC3E}">
        <p14:creationId xmlns:p14="http://schemas.microsoft.com/office/powerpoint/2010/main" val="27183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4F2D1-6ADB-4844-B2AC-C71A6F5F1DA1}"/>
              </a:ext>
            </a:extLst>
          </p:cNvPr>
          <p:cNvSpPr>
            <a:spLocks noGrp="1"/>
          </p:cNvSpPr>
          <p:nvPr>
            <p:ph idx="1"/>
          </p:nvPr>
        </p:nvSpPr>
        <p:spPr/>
        <p:txBody>
          <a:bodyPr vert="horz" lIns="91440" tIns="45720" rIns="91440" bIns="45720" rtlCol="0" anchor="t">
            <a:normAutofit/>
          </a:bodyPr>
          <a:lstStyle/>
          <a:p>
            <a:r>
              <a:rPr lang="en-US" i="1" dirty="0">
                <a:ea typeface="+mn-lt"/>
                <a:cs typeface="+mn-lt"/>
              </a:rPr>
              <a:t>Feature engineering is the process of transforming raw data into features that better represent the underlying problem to the predictive models, resulting in improved model accuracy on unseen data.</a:t>
            </a:r>
            <a:endParaRPr lang="en-US" dirty="0">
              <a:cs typeface="Calibri" panose="020F0502020204030204"/>
            </a:endParaRPr>
          </a:p>
          <a:p>
            <a:r>
              <a:rPr lang="en-US" i="1" dirty="0">
                <a:ea typeface="+mn-lt"/>
                <a:cs typeface="+mn-lt"/>
              </a:rPr>
              <a:t>Feature engineering turn your inputs into things the algorithm can understand.</a:t>
            </a:r>
            <a:endParaRPr lang="en-US" dirty="0"/>
          </a:p>
          <a:p>
            <a:endParaRPr lang="en-US" dirty="0">
              <a:cs typeface="Calibri"/>
            </a:endParaRPr>
          </a:p>
        </p:txBody>
      </p:sp>
    </p:spTree>
    <p:extLst>
      <p:ext uri="{BB962C8B-B14F-4D97-AF65-F5344CB8AC3E}">
        <p14:creationId xmlns:p14="http://schemas.microsoft.com/office/powerpoint/2010/main" val="3201839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A2A3-C216-4039-A747-F766BD2B4D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228BA3-6264-42D2-8BAE-C95C9CE362D9}"/>
              </a:ext>
            </a:extLst>
          </p:cNvPr>
          <p:cNvSpPr>
            <a:spLocks noGrp="1"/>
          </p:cNvSpPr>
          <p:nvPr>
            <p:ph idx="1"/>
          </p:nvPr>
        </p:nvSpPr>
        <p:spPr/>
        <p:txBody>
          <a:bodyPr vert="horz" lIns="91440" tIns="45720" rIns="91440" bIns="45720" rtlCol="0" anchor="t">
            <a:normAutofit/>
          </a:bodyPr>
          <a:lstStyle/>
          <a:p>
            <a:r>
              <a:rPr lang="en-US" dirty="0">
                <a:ea typeface="+mn-lt"/>
                <a:cs typeface="+mn-lt"/>
              </a:rPr>
              <a:t>Basically, there are two common ways of scaling:</a:t>
            </a:r>
          </a:p>
          <a:p>
            <a:pPr lvl="1"/>
            <a:r>
              <a:rPr lang="en-US" dirty="0"/>
              <a:t>Normalization</a:t>
            </a:r>
            <a:endParaRPr lang="en-US" dirty="0">
              <a:cs typeface="Calibri"/>
            </a:endParaRPr>
          </a:p>
          <a:p>
            <a:pPr lvl="1"/>
            <a:r>
              <a:rPr lang="en-US" dirty="0"/>
              <a:t>Standardization</a:t>
            </a:r>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3960548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B050-A8CD-44EF-B918-DC2409328952}"/>
              </a:ext>
            </a:extLst>
          </p:cNvPr>
          <p:cNvSpPr>
            <a:spLocks noGrp="1"/>
          </p:cNvSpPr>
          <p:nvPr>
            <p:ph type="title"/>
          </p:nvPr>
        </p:nvSpPr>
        <p:spPr/>
        <p:txBody>
          <a:bodyPr/>
          <a:lstStyle/>
          <a:p>
            <a:r>
              <a:rPr lang="en-US" dirty="0"/>
              <a:t>Normalization</a:t>
            </a:r>
            <a:endParaRPr lang="en-US"/>
          </a:p>
          <a:p>
            <a:endParaRPr lang="en-US" dirty="0">
              <a:cs typeface="Calibri Light"/>
            </a:endParaRPr>
          </a:p>
        </p:txBody>
      </p:sp>
      <p:pic>
        <p:nvPicPr>
          <p:cNvPr id="4" name="Picture 4">
            <a:extLst>
              <a:ext uri="{FF2B5EF4-FFF2-40B4-BE49-F238E27FC236}">
                <a16:creationId xmlns:a16="http://schemas.microsoft.com/office/drawing/2014/main" id="{069D859E-18C3-49CE-9CCB-7B0702FB2CB4}"/>
              </a:ext>
            </a:extLst>
          </p:cNvPr>
          <p:cNvPicPr>
            <a:picLocks noGrp="1" noChangeAspect="1"/>
          </p:cNvPicPr>
          <p:nvPr>
            <p:ph idx="1"/>
          </p:nvPr>
        </p:nvPicPr>
        <p:blipFill>
          <a:blip r:embed="rId2"/>
          <a:stretch>
            <a:fillRect/>
          </a:stretch>
        </p:blipFill>
        <p:spPr>
          <a:xfrm>
            <a:off x="5626580" y="671857"/>
            <a:ext cx="3397369" cy="879175"/>
          </a:xfrm>
          <a:prstGeom prst="rect">
            <a:avLst/>
          </a:prstGeom>
        </p:spPr>
      </p:pic>
      <p:sp>
        <p:nvSpPr>
          <p:cNvPr id="6" name="TextBox 5">
            <a:extLst>
              <a:ext uri="{FF2B5EF4-FFF2-40B4-BE49-F238E27FC236}">
                <a16:creationId xmlns:a16="http://schemas.microsoft.com/office/drawing/2014/main" id="{E2EB5083-66DE-45C9-939D-16ED80E29DE0}"/>
              </a:ext>
            </a:extLst>
          </p:cNvPr>
          <p:cNvSpPr txBox="1"/>
          <p:nvPr/>
        </p:nvSpPr>
        <p:spPr>
          <a:xfrm>
            <a:off x="928778" y="1978325"/>
            <a:ext cx="106219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Normalization (or </a:t>
            </a:r>
            <a:r>
              <a:rPr lang="en-US" b="1" dirty="0">
                <a:ea typeface="+mn-lt"/>
                <a:cs typeface="+mn-lt"/>
              </a:rPr>
              <a:t>min-max normalization</a:t>
            </a:r>
            <a:r>
              <a:rPr lang="en-US" dirty="0">
                <a:ea typeface="+mn-lt"/>
                <a:cs typeface="+mn-lt"/>
              </a:rPr>
              <a:t>) scale all values in a fixed range between </a:t>
            </a:r>
            <a:r>
              <a:rPr lang="en-US" b="1" dirty="0">
                <a:ea typeface="+mn-lt"/>
                <a:cs typeface="+mn-lt"/>
              </a:rPr>
              <a:t>0</a:t>
            </a:r>
            <a:r>
              <a:rPr lang="en-US" dirty="0">
                <a:ea typeface="+mn-lt"/>
                <a:cs typeface="+mn-lt"/>
              </a:rPr>
              <a:t> and </a:t>
            </a:r>
            <a:r>
              <a:rPr lang="en-US" b="1" dirty="0">
                <a:ea typeface="+mn-lt"/>
                <a:cs typeface="+mn-lt"/>
              </a:rPr>
              <a:t>1</a:t>
            </a:r>
            <a:r>
              <a:rPr lang="en-US" dirty="0">
                <a:ea typeface="+mn-lt"/>
                <a:cs typeface="+mn-lt"/>
              </a:rPr>
              <a:t>. This transformation does not change the distribution of the feature and due to the decreased standard deviations, the effects of the </a:t>
            </a:r>
            <a:r>
              <a:rPr lang="en-US" b="1" dirty="0">
                <a:ea typeface="+mn-lt"/>
                <a:cs typeface="+mn-lt"/>
              </a:rPr>
              <a:t>outliers</a:t>
            </a:r>
            <a:r>
              <a:rPr lang="en-US" dirty="0">
                <a:ea typeface="+mn-lt"/>
                <a:cs typeface="+mn-lt"/>
              </a:rPr>
              <a:t> increases. Therefore, before normalization, it is recommended to handle the outliers.</a:t>
            </a:r>
            <a:endParaRPr lang="en-US" dirty="0"/>
          </a:p>
        </p:txBody>
      </p:sp>
      <p:pic>
        <p:nvPicPr>
          <p:cNvPr id="7" name="Picture 7" descr="A screenshot of a cell phone&#10;&#10;Description generated with very high confidence">
            <a:extLst>
              <a:ext uri="{FF2B5EF4-FFF2-40B4-BE49-F238E27FC236}">
                <a16:creationId xmlns:a16="http://schemas.microsoft.com/office/drawing/2014/main" id="{A215FF7C-B6A3-4902-BDEE-B1130B86B3E4}"/>
              </a:ext>
            </a:extLst>
          </p:cNvPr>
          <p:cNvPicPr>
            <a:picLocks noChangeAspect="1"/>
          </p:cNvPicPr>
          <p:nvPr/>
        </p:nvPicPr>
        <p:blipFill>
          <a:blip r:embed="rId3"/>
          <a:stretch>
            <a:fillRect/>
          </a:stretch>
        </p:blipFill>
        <p:spPr>
          <a:xfrm>
            <a:off x="2438400" y="2941855"/>
            <a:ext cx="7458973" cy="3734741"/>
          </a:xfrm>
          <a:prstGeom prst="rect">
            <a:avLst/>
          </a:prstGeom>
        </p:spPr>
      </p:pic>
    </p:spTree>
    <p:extLst>
      <p:ext uri="{BB962C8B-B14F-4D97-AF65-F5344CB8AC3E}">
        <p14:creationId xmlns:p14="http://schemas.microsoft.com/office/powerpoint/2010/main" val="3446973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FCEC-95B8-40CA-A598-FC3F490156D6}"/>
              </a:ext>
            </a:extLst>
          </p:cNvPr>
          <p:cNvSpPr>
            <a:spLocks noGrp="1"/>
          </p:cNvSpPr>
          <p:nvPr>
            <p:ph type="title"/>
          </p:nvPr>
        </p:nvSpPr>
        <p:spPr/>
        <p:txBody>
          <a:bodyPr/>
          <a:lstStyle/>
          <a:p>
            <a:r>
              <a:rPr lang="en-US" dirty="0"/>
              <a:t>Standardization</a:t>
            </a:r>
          </a:p>
          <a:p>
            <a:endParaRPr lang="en-US" dirty="0">
              <a:cs typeface="Calibri Light"/>
            </a:endParaRPr>
          </a:p>
        </p:txBody>
      </p:sp>
      <p:sp>
        <p:nvSpPr>
          <p:cNvPr id="3" name="Content Placeholder 2">
            <a:extLst>
              <a:ext uri="{FF2B5EF4-FFF2-40B4-BE49-F238E27FC236}">
                <a16:creationId xmlns:a16="http://schemas.microsoft.com/office/drawing/2014/main" id="{E5A2DF8C-C406-4AD0-9857-3463B0B5F0C4}"/>
              </a:ext>
            </a:extLst>
          </p:cNvPr>
          <p:cNvSpPr>
            <a:spLocks noGrp="1"/>
          </p:cNvSpPr>
          <p:nvPr>
            <p:ph idx="1"/>
          </p:nvPr>
        </p:nvSpPr>
        <p:spPr>
          <a:xfrm>
            <a:off x="751936" y="1193021"/>
            <a:ext cx="10515600" cy="2467905"/>
          </a:xfrm>
        </p:spPr>
        <p:txBody>
          <a:bodyPr vert="horz" lIns="91440" tIns="45720" rIns="91440" bIns="45720" rtlCol="0" anchor="t">
            <a:normAutofit/>
          </a:bodyPr>
          <a:lstStyle/>
          <a:p>
            <a:r>
              <a:rPr lang="en-US" sz="2000" dirty="0">
                <a:ea typeface="+mn-lt"/>
                <a:cs typeface="+mn-lt"/>
              </a:rPr>
              <a:t>Standardization (or </a:t>
            </a:r>
            <a:r>
              <a:rPr lang="en-US" sz="2000" b="1" dirty="0">
                <a:ea typeface="+mn-lt"/>
                <a:cs typeface="+mn-lt"/>
              </a:rPr>
              <a:t>z-score normalization</a:t>
            </a:r>
            <a:r>
              <a:rPr lang="en-US" sz="2000" dirty="0">
                <a:ea typeface="+mn-lt"/>
                <a:cs typeface="+mn-lt"/>
              </a:rPr>
              <a:t>) scales the values while taking into account standard deviation.</a:t>
            </a:r>
          </a:p>
          <a:p>
            <a:r>
              <a:rPr lang="en-US" sz="2000" dirty="0">
                <a:ea typeface="+mn-lt"/>
                <a:cs typeface="+mn-lt"/>
              </a:rPr>
              <a:t>If the standard deviation of features is different, their range also would differ from each other. This reduces the effect of the outliers in the features.</a:t>
            </a:r>
            <a:endParaRPr lang="en-US" sz="2000">
              <a:cs typeface="Calibri" panose="020F0502020204030204"/>
            </a:endParaRPr>
          </a:p>
          <a:p>
            <a:r>
              <a:rPr lang="en-US" sz="2000" dirty="0">
                <a:ea typeface="+mn-lt"/>
                <a:cs typeface="+mn-lt"/>
              </a:rPr>
              <a:t>In the following formula of standardization, the </a:t>
            </a:r>
            <a:r>
              <a:rPr lang="en-US" sz="2000" b="1" dirty="0">
                <a:ea typeface="+mn-lt"/>
                <a:cs typeface="+mn-lt"/>
              </a:rPr>
              <a:t>mean</a:t>
            </a:r>
            <a:r>
              <a:rPr lang="en-US" sz="2000" dirty="0">
                <a:ea typeface="+mn-lt"/>
                <a:cs typeface="+mn-lt"/>
              </a:rPr>
              <a:t> is shown as </a:t>
            </a:r>
            <a:r>
              <a:rPr lang="en-US" sz="2000" b="1" i="1" dirty="0">
                <a:ea typeface="+mn-lt"/>
                <a:cs typeface="+mn-lt"/>
              </a:rPr>
              <a:t>μ</a:t>
            </a:r>
            <a:r>
              <a:rPr lang="en-US" sz="2000" dirty="0">
                <a:ea typeface="+mn-lt"/>
                <a:cs typeface="+mn-lt"/>
              </a:rPr>
              <a:t> and the </a:t>
            </a:r>
            <a:r>
              <a:rPr lang="en-US" sz="2000" b="1" dirty="0">
                <a:ea typeface="+mn-lt"/>
                <a:cs typeface="+mn-lt"/>
              </a:rPr>
              <a:t>standard</a:t>
            </a:r>
            <a:r>
              <a:rPr lang="en-US" sz="2000" dirty="0">
                <a:ea typeface="+mn-lt"/>
                <a:cs typeface="+mn-lt"/>
              </a:rPr>
              <a:t> </a:t>
            </a:r>
            <a:r>
              <a:rPr lang="en-US" sz="2000" b="1" dirty="0">
                <a:ea typeface="+mn-lt"/>
                <a:cs typeface="+mn-lt"/>
              </a:rPr>
              <a:t>deviation</a:t>
            </a:r>
            <a:r>
              <a:rPr lang="en-US" sz="2000" dirty="0">
                <a:ea typeface="+mn-lt"/>
                <a:cs typeface="+mn-lt"/>
              </a:rPr>
              <a:t> is shown as </a:t>
            </a:r>
            <a:r>
              <a:rPr lang="en-US" sz="2000" b="1" i="1" dirty="0">
                <a:ea typeface="+mn-lt"/>
                <a:cs typeface="+mn-lt"/>
              </a:rPr>
              <a:t>σ</a:t>
            </a:r>
            <a:r>
              <a:rPr lang="en-US" sz="2000" dirty="0">
                <a:ea typeface="+mn-lt"/>
                <a:cs typeface="+mn-lt"/>
              </a:rPr>
              <a:t>.</a:t>
            </a:r>
            <a:endParaRPr lang="en-US" sz="2000" dirty="0"/>
          </a:p>
          <a:p>
            <a:endParaRPr lang="en-US" dirty="0">
              <a:cs typeface="Calibri"/>
            </a:endParaRPr>
          </a:p>
        </p:txBody>
      </p:sp>
      <p:pic>
        <p:nvPicPr>
          <p:cNvPr id="4" name="Picture 4">
            <a:extLst>
              <a:ext uri="{FF2B5EF4-FFF2-40B4-BE49-F238E27FC236}">
                <a16:creationId xmlns:a16="http://schemas.microsoft.com/office/drawing/2014/main" id="{172B5FFC-1596-459D-8551-370538377FB1}"/>
              </a:ext>
            </a:extLst>
          </p:cNvPr>
          <p:cNvPicPr>
            <a:picLocks noChangeAspect="1"/>
          </p:cNvPicPr>
          <p:nvPr/>
        </p:nvPicPr>
        <p:blipFill>
          <a:blip r:embed="rId2"/>
          <a:stretch>
            <a:fillRect/>
          </a:stretch>
        </p:blipFill>
        <p:spPr>
          <a:xfrm>
            <a:off x="8580947" y="267150"/>
            <a:ext cx="2003125" cy="932191"/>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A9264F2E-CC3E-4673-96F7-D2178DE7D962}"/>
              </a:ext>
            </a:extLst>
          </p:cNvPr>
          <p:cNvPicPr>
            <a:picLocks noChangeAspect="1"/>
          </p:cNvPicPr>
          <p:nvPr/>
        </p:nvPicPr>
        <p:blipFill>
          <a:blip r:embed="rId3"/>
          <a:stretch>
            <a:fillRect/>
          </a:stretch>
        </p:blipFill>
        <p:spPr>
          <a:xfrm>
            <a:off x="2510287" y="3170704"/>
            <a:ext cx="6927010" cy="3463950"/>
          </a:xfrm>
          <a:prstGeom prst="rect">
            <a:avLst/>
          </a:prstGeom>
        </p:spPr>
      </p:pic>
    </p:spTree>
    <p:extLst>
      <p:ext uri="{BB962C8B-B14F-4D97-AF65-F5344CB8AC3E}">
        <p14:creationId xmlns:p14="http://schemas.microsoft.com/office/powerpoint/2010/main" val="1955432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22917C3-4B12-48C8-9408-14D425B09DD7}"/>
              </a:ext>
            </a:extLst>
          </p:cNvPr>
          <p:cNvPicPr>
            <a:picLocks noGrp="1" noChangeAspect="1"/>
          </p:cNvPicPr>
          <p:nvPr>
            <p:ph idx="1"/>
          </p:nvPr>
        </p:nvPicPr>
        <p:blipFill>
          <a:blip r:embed="rId2"/>
          <a:stretch>
            <a:fillRect/>
          </a:stretch>
        </p:blipFill>
        <p:spPr>
          <a:xfrm>
            <a:off x="540409" y="536531"/>
            <a:ext cx="10751747" cy="5822470"/>
          </a:xfrm>
          <a:prstGeom prst="rect">
            <a:avLst/>
          </a:prstGeom>
        </p:spPr>
      </p:pic>
    </p:spTree>
    <p:extLst>
      <p:ext uri="{BB962C8B-B14F-4D97-AF65-F5344CB8AC3E}">
        <p14:creationId xmlns:p14="http://schemas.microsoft.com/office/powerpoint/2010/main" val="3608420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750B-BDF6-4DC0-9741-7DD7ABDE4B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F6E2F5-9C61-46C5-9304-CC1F15E5736A}"/>
              </a:ext>
            </a:extLst>
          </p:cNvPr>
          <p:cNvSpPr>
            <a:spLocks noGrp="1"/>
          </p:cNvSpPr>
          <p:nvPr>
            <p:ph idx="1"/>
          </p:nvPr>
        </p:nvSpPr>
        <p:spPr/>
        <p:txBody>
          <a:bodyPr vert="horz" lIns="91440" tIns="45720" rIns="91440" bIns="45720" rtlCol="0" anchor="t">
            <a:normAutofit/>
          </a:bodyPr>
          <a:lstStyle/>
          <a:p>
            <a:r>
              <a:rPr lang="en-US" dirty="0">
                <a:ea typeface="+mn-lt"/>
                <a:cs typeface="+mn-lt"/>
              </a:rPr>
              <a:t>Standardization mean putting all the feature data into one standard mean and standard deviation</a:t>
            </a:r>
            <a:endParaRPr lang="en-US" dirty="0">
              <a:cs typeface="Calibri"/>
            </a:endParaRPr>
          </a:p>
        </p:txBody>
      </p:sp>
    </p:spTree>
    <p:extLst>
      <p:ext uri="{BB962C8B-B14F-4D97-AF65-F5344CB8AC3E}">
        <p14:creationId xmlns:p14="http://schemas.microsoft.com/office/powerpoint/2010/main" val="2568120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882A-C69F-4DEA-A5FE-8A4EC0F1324C}"/>
              </a:ext>
            </a:extLst>
          </p:cNvPr>
          <p:cNvSpPr>
            <a:spLocks noGrp="1"/>
          </p:cNvSpPr>
          <p:nvPr>
            <p:ph type="title"/>
          </p:nvPr>
        </p:nvSpPr>
        <p:spPr/>
        <p:txBody>
          <a:bodyPr/>
          <a:lstStyle/>
          <a:p>
            <a:r>
              <a:rPr lang="en-US" dirty="0"/>
              <a:t>Extracting Date</a:t>
            </a:r>
          </a:p>
          <a:p>
            <a:endParaRPr lang="en-US" dirty="0">
              <a:cs typeface="Calibri Light"/>
            </a:endParaRPr>
          </a:p>
        </p:txBody>
      </p:sp>
      <p:sp>
        <p:nvSpPr>
          <p:cNvPr id="3" name="Content Placeholder 2">
            <a:extLst>
              <a:ext uri="{FF2B5EF4-FFF2-40B4-BE49-F238E27FC236}">
                <a16:creationId xmlns:a16="http://schemas.microsoft.com/office/drawing/2014/main" id="{3170930E-AEA5-42B3-B7E8-6F1E30ED9BEE}"/>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Extracting the parts of the date into different columns: Year, month, day, etc.</a:t>
            </a:r>
            <a:endParaRPr lang="en-US" dirty="0">
              <a:cs typeface="Calibri" panose="020F0502020204030204"/>
            </a:endParaRPr>
          </a:p>
          <a:p>
            <a:r>
              <a:rPr lang="en-US" dirty="0">
                <a:ea typeface="+mn-lt"/>
                <a:cs typeface="+mn-lt"/>
              </a:rPr>
              <a:t>Extracting the time period between the current date and columns in terms of years, months, days, etc.</a:t>
            </a:r>
            <a:endParaRPr lang="en-US" dirty="0"/>
          </a:p>
          <a:p>
            <a:r>
              <a:rPr lang="en-US" dirty="0">
                <a:ea typeface="+mn-lt"/>
                <a:cs typeface="+mn-lt"/>
              </a:rPr>
              <a:t>Extracting some specific features from the date: Name of the weekday, Weekend or not, holiday or not, etc.</a:t>
            </a:r>
            <a:endParaRPr lang="en-US" dirty="0"/>
          </a:p>
          <a:p>
            <a:endParaRPr lang="en-US"/>
          </a:p>
          <a:p>
            <a:r>
              <a:rPr lang="en-US" dirty="0">
                <a:ea typeface="+mn-lt"/>
                <a:cs typeface="+mn-lt"/>
              </a:rPr>
              <a:t>If you transform the date column into the extracted columns like above, the information of them become disclosed and machine learning algorithms can easily understand them.</a:t>
            </a:r>
            <a:endParaRPr lang="en-US" dirty="0">
              <a:cs typeface="Calibri"/>
            </a:endParaRPr>
          </a:p>
        </p:txBody>
      </p:sp>
    </p:spTree>
    <p:extLst>
      <p:ext uri="{BB962C8B-B14F-4D97-AF65-F5344CB8AC3E}">
        <p14:creationId xmlns:p14="http://schemas.microsoft.com/office/powerpoint/2010/main" val="722971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text&#10;&#10;Description generated with very high confidence">
            <a:extLst>
              <a:ext uri="{FF2B5EF4-FFF2-40B4-BE49-F238E27FC236}">
                <a16:creationId xmlns:a16="http://schemas.microsoft.com/office/drawing/2014/main" id="{C0F451E1-2574-4FB8-9877-9CA1EB4285B4}"/>
              </a:ext>
            </a:extLst>
          </p:cNvPr>
          <p:cNvPicPr>
            <a:picLocks noGrp="1" noChangeAspect="1"/>
          </p:cNvPicPr>
          <p:nvPr>
            <p:ph idx="1"/>
          </p:nvPr>
        </p:nvPicPr>
        <p:blipFill>
          <a:blip r:embed="rId2"/>
          <a:stretch>
            <a:fillRect/>
          </a:stretch>
        </p:blipFill>
        <p:spPr>
          <a:xfrm>
            <a:off x="2569062" y="143475"/>
            <a:ext cx="6018706" cy="6579827"/>
          </a:xfrm>
          <a:prstGeom prst="rect">
            <a:avLst/>
          </a:prstGeom>
        </p:spPr>
      </p:pic>
    </p:spTree>
    <p:extLst>
      <p:ext uri="{BB962C8B-B14F-4D97-AF65-F5344CB8AC3E}">
        <p14:creationId xmlns:p14="http://schemas.microsoft.com/office/powerpoint/2010/main" val="370392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14B6-BCAF-4B94-B5A7-D87D4C1A2D83}"/>
              </a:ext>
            </a:extLst>
          </p:cNvPr>
          <p:cNvSpPr>
            <a:spLocks noGrp="1"/>
          </p:cNvSpPr>
          <p:nvPr>
            <p:ph type="title"/>
          </p:nvPr>
        </p:nvSpPr>
        <p:spPr/>
        <p:txBody>
          <a:bodyPr/>
          <a:lstStyle/>
          <a:p>
            <a:r>
              <a:rPr lang="en-US" b="1" dirty="0">
                <a:ea typeface="+mj-lt"/>
                <a:cs typeface="+mj-lt"/>
              </a:rPr>
              <a:t>Steps which are involved while solving any problem in machine learning are as follows:</a:t>
            </a:r>
            <a:endParaRPr lang="en-US" dirty="0">
              <a:ea typeface="+mj-lt"/>
              <a:cs typeface="+mj-lt"/>
            </a:endParaRPr>
          </a:p>
        </p:txBody>
      </p:sp>
      <p:sp>
        <p:nvSpPr>
          <p:cNvPr id="3" name="Content Placeholder 2">
            <a:extLst>
              <a:ext uri="{FF2B5EF4-FFF2-40B4-BE49-F238E27FC236}">
                <a16:creationId xmlns:a16="http://schemas.microsoft.com/office/drawing/2014/main" id="{7A5A8641-BEAE-4058-BA74-46A817A37D47}"/>
              </a:ext>
            </a:extLst>
          </p:cNvPr>
          <p:cNvSpPr>
            <a:spLocks noGrp="1"/>
          </p:cNvSpPr>
          <p:nvPr>
            <p:ph idx="1"/>
          </p:nvPr>
        </p:nvSpPr>
        <p:spPr/>
        <p:txBody>
          <a:bodyPr vert="horz" lIns="91440" tIns="45720" rIns="91440" bIns="45720" rtlCol="0" anchor="t">
            <a:normAutofit/>
          </a:bodyPr>
          <a:lstStyle/>
          <a:p>
            <a:r>
              <a:rPr lang="en-US" dirty="0">
                <a:ea typeface="+mn-lt"/>
                <a:cs typeface="+mn-lt"/>
              </a:rPr>
              <a:t>Gathering data.</a:t>
            </a:r>
            <a:endParaRPr lang="en-US" dirty="0">
              <a:cs typeface="Calibri" panose="020F0502020204030204"/>
            </a:endParaRPr>
          </a:p>
          <a:p>
            <a:r>
              <a:rPr lang="en-US" dirty="0">
                <a:ea typeface="+mn-lt"/>
                <a:cs typeface="+mn-lt"/>
              </a:rPr>
              <a:t>Cleaning data.</a:t>
            </a:r>
            <a:endParaRPr lang="en-US" dirty="0"/>
          </a:p>
          <a:p>
            <a:r>
              <a:rPr lang="en-US" b="1" dirty="0">
                <a:ea typeface="+mn-lt"/>
                <a:cs typeface="+mn-lt"/>
              </a:rPr>
              <a:t>Feature engineering</a:t>
            </a:r>
            <a:r>
              <a:rPr lang="en-US" dirty="0">
                <a:ea typeface="+mn-lt"/>
                <a:cs typeface="+mn-lt"/>
              </a:rPr>
              <a:t>.</a:t>
            </a:r>
            <a:endParaRPr lang="en-US" dirty="0"/>
          </a:p>
          <a:p>
            <a:r>
              <a:rPr lang="en-US" dirty="0">
                <a:ea typeface="+mn-lt"/>
                <a:cs typeface="+mn-lt"/>
              </a:rPr>
              <a:t>Defining model.</a:t>
            </a:r>
            <a:endParaRPr lang="en-US" dirty="0"/>
          </a:p>
          <a:p>
            <a:r>
              <a:rPr lang="en-US" dirty="0">
                <a:ea typeface="+mn-lt"/>
                <a:cs typeface="+mn-lt"/>
              </a:rPr>
              <a:t>Training, testing model and predicting the output.</a:t>
            </a:r>
            <a:endParaRPr lang="en-US" dirty="0"/>
          </a:p>
          <a:p>
            <a:r>
              <a:rPr lang="en-US" dirty="0">
                <a:ea typeface="+mn-lt"/>
                <a:cs typeface="+mn-lt"/>
              </a:rPr>
              <a:t>Feature engineering is the most important art in machine learning which creates the huge difference between a good model and a bad model</a:t>
            </a:r>
            <a:endParaRPr lang="en-US" dirty="0">
              <a:cs typeface="Calibri"/>
            </a:endParaRPr>
          </a:p>
        </p:txBody>
      </p:sp>
    </p:spTree>
    <p:extLst>
      <p:ext uri="{BB962C8B-B14F-4D97-AF65-F5344CB8AC3E}">
        <p14:creationId xmlns:p14="http://schemas.microsoft.com/office/powerpoint/2010/main" val="85079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B209-CEB3-4C2D-BCC8-2386472C75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CD4D77-FAD1-4837-A25B-7605D2A8A212}"/>
              </a:ext>
            </a:extLst>
          </p:cNvPr>
          <p:cNvSpPr>
            <a:spLocks noGrp="1"/>
          </p:cNvSpPr>
          <p:nvPr>
            <p:ph idx="1"/>
          </p:nvPr>
        </p:nvSpPr>
        <p:spPr/>
        <p:txBody>
          <a:bodyPr vert="horz" lIns="91440" tIns="45720" rIns="91440" bIns="45720" rtlCol="0" anchor="t">
            <a:normAutofit/>
          </a:bodyPr>
          <a:lstStyle/>
          <a:p>
            <a:r>
              <a:rPr lang="en-US" i="1" dirty="0">
                <a:ea typeface="+mn-lt"/>
                <a:cs typeface="+mn-lt"/>
              </a:rPr>
              <a:t>The features you use influence more than everything else the result. No algorithm alone, to my knowledge, can supplement the information gain given by correct </a:t>
            </a:r>
            <a:r>
              <a:rPr lang="en-US" b="1" i="1" dirty="0">
                <a:ea typeface="+mn-lt"/>
                <a:cs typeface="+mn-lt"/>
              </a:rPr>
              <a:t>feature engineering</a:t>
            </a:r>
            <a:r>
              <a:rPr lang="en-US" i="1" dirty="0">
                <a:ea typeface="+mn-lt"/>
                <a:cs typeface="+mn-lt"/>
              </a:rPr>
              <a:t>.</a:t>
            </a:r>
            <a:endParaRPr lang="en-US" dirty="0">
              <a:cs typeface="Calibri" panose="020F0502020204030204"/>
            </a:endParaRPr>
          </a:p>
          <a:p>
            <a:r>
              <a:rPr lang="en-US" i="1" dirty="0">
                <a:ea typeface="+mn-lt"/>
                <a:cs typeface="+mn-lt"/>
              </a:rPr>
              <a:t>— Luca </a:t>
            </a:r>
            <a:r>
              <a:rPr lang="en-US" i="1" dirty="0" err="1">
                <a:ea typeface="+mn-lt"/>
                <a:cs typeface="+mn-lt"/>
              </a:rPr>
              <a:t>Massaron</a:t>
            </a:r>
            <a:endParaRPr lang="en-US" dirty="0" err="1"/>
          </a:p>
          <a:p>
            <a:endParaRPr lang="en-US" dirty="0">
              <a:cs typeface="Calibri"/>
            </a:endParaRPr>
          </a:p>
        </p:txBody>
      </p:sp>
    </p:spTree>
    <p:extLst>
      <p:ext uri="{BB962C8B-B14F-4D97-AF65-F5344CB8AC3E}">
        <p14:creationId xmlns:p14="http://schemas.microsoft.com/office/powerpoint/2010/main" val="106148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B48BD-D676-4DE0-9CDB-3C5FF2975B2D}"/>
              </a:ext>
            </a:extLst>
          </p:cNvPr>
          <p:cNvSpPr>
            <a:spLocks noGrp="1"/>
          </p:cNvSpPr>
          <p:nvPr>
            <p:ph idx="1"/>
          </p:nvPr>
        </p:nvSpPr>
        <p:spPr>
          <a:xfrm>
            <a:off x="838200" y="689814"/>
            <a:ext cx="10515600" cy="1087678"/>
          </a:xfrm>
        </p:spPr>
        <p:txBody>
          <a:bodyPr vert="horz" lIns="91440" tIns="45720" rIns="91440" bIns="45720" rtlCol="0" anchor="t">
            <a:normAutofit/>
          </a:bodyPr>
          <a:lstStyle/>
          <a:p>
            <a:r>
              <a:rPr lang="en-US" dirty="0">
                <a:ea typeface="+mn-lt"/>
                <a:cs typeface="+mn-lt"/>
              </a:rPr>
              <a:t>According to a survey in Forbes, data scientists spend </a:t>
            </a:r>
            <a:r>
              <a:rPr lang="en-US" b="1" dirty="0">
                <a:ea typeface="+mn-lt"/>
                <a:cs typeface="+mn-lt"/>
              </a:rPr>
              <a:t>80%</a:t>
            </a:r>
            <a:r>
              <a:rPr lang="en-US" dirty="0">
                <a:ea typeface="+mn-lt"/>
                <a:cs typeface="+mn-lt"/>
              </a:rPr>
              <a:t> of their time on </a:t>
            </a:r>
            <a:r>
              <a:rPr lang="en-US" b="1" dirty="0">
                <a:ea typeface="+mn-lt"/>
                <a:cs typeface="+mn-lt"/>
              </a:rPr>
              <a:t>data preparation:</a:t>
            </a:r>
            <a:endParaRPr lang="en-US" dirty="0"/>
          </a:p>
        </p:txBody>
      </p:sp>
      <p:pic>
        <p:nvPicPr>
          <p:cNvPr id="4" name="Picture 4" descr="A screenshot of a cell phone&#10;&#10;Description generated with high confidence">
            <a:extLst>
              <a:ext uri="{FF2B5EF4-FFF2-40B4-BE49-F238E27FC236}">
                <a16:creationId xmlns:a16="http://schemas.microsoft.com/office/drawing/2014/main" id="{51564EEF-936B-4A63-9C69-0E613958C1A4}"/>
              </a:ext>
            </a:extLst>
          </p:cNvPr>
          <p:cNvPicPr>
            <a:picLocks noChangeAspect="1"/>
          </p:cNvPicPr>
          <p:nvPr/>
        </p:nvPicPr>
        <p:blipFill>
          <a:blip r:embed="rId2"/>
          <a:stretch>
            <a:fillRect/>
          </a:stretch>
        </p:blipFill>
        <p:spPr>
          <a:xfrm>
            <a:off x="2582174" y="1739013"/>
            <a:ext cx="5963728" cy="2531709"/>
          </a:xfrm>
          <a:prstGeom prst="rect">
            <a:avLst/>
          </a:prstGeom>
        </p:spPr>
      </p:pic>
      <p:sp>
        <p:nvSpPr>
          <p:cNvPr id="6" name="TextBox 5">
            <a:extLst>
              <a:ext uri="{FF2B5EF4-FFF2-40B4-BE49-F238E27FC236}">
                <a16:creationId xmlns:a16="http://schemas.microsoft.com/office/drawing/2014/main" id="{AD2D4767-FA84-415B-ADC7-6E33834206BA}"/>
              </a:ext>
            </a:extLst>
          </p:cNvPr>
          <p:cNvSpPr txBox="1"/>
          <p:nvPr/>
        </p:nvSpPr>
        <p:spPr>
          <a:xfrm>
            <a:off x="1273834" y="5040702"/>
            <a:ext cx="98312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3"/>
              </a:rPr>
              <a:t>Source: https://www.forbes.com/sites/gilpress/2016/03/23/data-preparation-most-time-consuming-least-enjoyable-data-science-task-survey-says/</a:t>
            </a:r>
            <a:endParaRPr lang="en-US"/>
          </a:p>
        </p:txBody>
      </p:sp>
    </p:spTree>
    <p:extLst>
      <p:ext uri="{BB962C8B-B14F-4D97-AF65-F5344CB8AC3E}">
        <p14:creationId xmlns:p14="http://schemas.microsoft.com/office/powerpoint/2010/main" val="117729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C0AAB-FE77-4DE3-977E-8758B97711CE}"/>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List of Techniques</a:t>
            </a:r>
          </a:p>
          <a:p>
            <a:pPr algn="r"/>
            <a:endParaRPr lang="en-US">
              <a:solidFill>
                <a:schemeClr val="accent1"/>
              </a:solidFill>
              <a:cs typeface="Calibri Light"/>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DB1DD9-9751-4E89-A8D3-C3F0072F37A2}"/>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ea typeface="+mn-lt"/>
                <a:cs typeface="+mn-lt"/>
                <a:hlinkClick r:id="rId2"/>
              </a:rPr>
              <a:t>1.Imputation</a:t>
            </a:r>
            <a:endParaRPr lang="en-US" sz="2400">
              <a:cs typeface="Calibri" panose="020F0502020204030204"/>
            </a:endParaRPr>
          </a:p>
          <a:p>
            <a:r>
              <a:rPr lang="en-US" sz="2400">
                <a:ea typeface="+mn-lt"/>
                <a:cs typeface="+mn-lt"/>
                <a:hlinkClick r:id="rId3"/>
              </a:rPr>
              <a:t>2.Handling Outliers</a:t>
            </a:r>
            <a:endParaRPr lang="en-US" sz="2400"/>
          </a:p>
          <a:p>
            <a:r>
              <a:rPr lang="en-US" sz="2400">
                <a:ea typeface="+mn-lt"/>
                <a:cs typeface="+mn-lt"/>
                <a:hlinkClick r:id="rId4"/>
              </a:rPr>
              <a:t>3.Binning</a:t>
            </a:r>
            <a:endParaRPr lang="en-US" sz="2400"/>
          </a:p>
          <a:p>
            <a:r>
              <a:rPr lang="en-US" sz="2400">
                <a:ea typeface="+mn-lt"/>
                <a:cs typeface="+mn-lt"/>
                <a:hlinkClick r:id="rId5"/>
              </a:rPr>
              <a:t>4.Log Transform</a:t>
            </a:r>
            <a:endParaRPr lang="en-US" sz="2400"/>
          </a:p>
          <a:p>
            <a:r>
              <a:rPr lang="en-US" sz="2400">
                <a:ea typeface="+mn-lt"/>
                <a:cs typeface="+mn-lt"/>
                <a:hlinkClick r:id="rId6"/>
              </a:rPr>
              <a:t>5.One-Hot Encoding</a:t>
            </a:r>
            <a:endParaRPr lang="en-US" sz="2400"/>
          </a:p>
          <a:p>
            <a:r>
              <a:rPr lang="en-US" sz="2400">
                <a:ea typeface="+mn-lt"/>
                <a:cs typeface="+mn-lt"/>
                <a:hlinkClick r:id="rId7"/>
              </a:rPr>
              <a:t>6.Grouping Operations</a:t>
            </a:r>
            <a:endParaRPr lang="en-US" sz="2400"/>
          </a:p>
          <a:p>
            <a:r>
              <a:rPr lang="en-US" sz="2400">
                <a:ea typeface="+mn-lt"/>
                <a:cs typeface="+mn-lt"/>
                <a:hlinkClick r:id="rId8"/>
              </a:rPr>
              <a:t>7.Feature Split</a:t>
            </a:r>
            <a:endParaRPr lang="en-US" sz="2400"/>
          </a:p>
          <a:p>
            <a:r>
              <a:rPr lang="en-US" sz="2400">
                <a:ea typeface="+mn-lt"/>
                <a:cs typeface="+mn-lt"/>
                <a:hlinkClick r:id="rId9"/>
              </a:rPr>
              <a:t>8.Scaling</a:t>
            </a:r>
            <a:endParaRPr lang="en-US" sz="2400"/>
          </a:p>
          <a:p>
            <a:r>
              <a:rPr lang="en-US" sz="2400">
                <a:ea typeface="+mn-lt"/>
                <a:cs typeface="+mn-lt"/>
                <a:hlinkClick r:id="rId10"/>
              </a:rPr>
              <a:t>9.Extracting Date</a:t>
            </a:r>
            <a:endParaRPr lang="en-US" sz="2400"/>
          </a:p>
          <a:p>
            <a:endParaRPr lang="en-US" sz="2400"/>
          </a:p>
          <a:p>
            <a:endParaRPr lang="en-US" sz="2400">
              <a:cs typeface="Calibri"/>
            </a:endParaRPr>
          </a:p>
        </p:txBody>
      </p:sp>
    </p:spTree>
    <p:extLst>
      <p:ext uri="{BB962C8B-B14F-4D97-AF65-F5344CB8AC3E}">
        <p14:creationId xmlns:p14="http://schemas.microsoft.com/office/powerpoint/2010/main" val="39407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82AE7-A133-4AD9-9456-53A5977667FF}"/>
              </a:ext>
            </a:extLst>
          </p:cNvPr>
          <p:cNvSpPr>
            <a:spLocks noGrp="1"/>
          </p:cNvSpPr>
          <p:nvPr>
            <p:ph type="title"/>
          </p:nvPr>
        </p:nvSpPr>
        <p:spPr/>
        <p:txBody>
          <a:bodyPr/>
          <a:lstStyle/>
          <a:p>
            <a:r>
              <a:rPr lang="en-US"/>
              <a:t>1.Imputation</a:t>
            </a:r>
          </a:p>
          <a:p>
            <a:endParaRPr lang="en-US" dirty="0">
              <a:cs typeface="Calibri Light"/>
            </a:endParaRPr>
          </a:p>
        </p:txBody>
      </p:sp>
      <p:sp>
        <p:nvSpPr>
          <p:cNvPr id="3" name="Content Placeholder 2">
            <a:extLst>
              <a:ext uri="{FF2B5EF4-FFF2-40B4-BE49-F238E27FC236}">
                <a16:creationId xmlns:a16="http://schemas.microsoft.com/office/drawing/2014/main" id="{D3AB722A-A2EB-4A92-86F1-7B516B01D9E8}"/>
              </a:ext>
            </a:extLst>
          </p:cNvPr>
          <p:cNvSpPr>
            <a:spLocks noGrp="1"/>
          </p:cNvSpPr>
          <p:nvPr>
            <p:ph idx="1"/>
          </p:nvPr>
        </p:nvSpPr>
        <p:spPr>
          <a:xfrm>
            <a:off x="838200" y="1351172"/>
            <a:ext cx="10515600" cy="4351338"/>
          </a:xfrm>
        </p:spPr>
        <p:txBody>
          <a:bodyPr vert="horz" lIns="91440" tIns="45720" rIns="91440" bIns="45720" rtlCol="0" anchor="t">
            <a:normAutofit fontScale="92500" lnSpcReduction="10000"/>
          </a:bodyPr>
          <a:lstStyle/>
          <a:p>
            <a:r>
              <a:rPr lang="en-US" dirty="0">
                <a:ea typeface="+mn-lt"/>
                <a:cs typeface="+mn-lt"/>
              </a:rPr>
              <a:t>Missing values are one of the most common problems you can encounter when you try to prepare your data for machine learning.</a:t>
            </a:r>
          </a:p>
          <a:p>
            <a:r>
              <a:rPr lang="en-US" dirty="0">
                <a:ea typeface="+mn-lt"/>
                <a:cs typeface="+mn-lt"/>
              </a:rPr>
              <a:t>The reason for the missing values might be human errors, interruptions in the data flow, privacy concerns, and so on.</a:t>
            </a:r>
          </a:p>
          <a:p>
            <a:r>
              <a:rPr lang="en-US" dirty="0">
                <a:ea typeface="+mn-lt"/>
                <a:cs typeface="+mn-lt"/>
              </a:rPr>
              <a:t> Whatever is the reason, missing values affect the performance of the machine learning models.</a:t>
            </a:r>
            <a:endParaRPr lang="en-US">
              <a:cs typeface="Calibri" panose="020F0502020204030204"/>
            </a:endParaRPr>
          </a:p>
          <a:p>
            <a:r>
              <a:rPr lang="en-US" dirty="0">
                <a:ea typeface="+mn-lt"/>
                <a:cs typeface="+mn-lt"/>
              </a:rPr>
              <a:t>Some machine learning platforms automatically drop the rows which include missing values in the model training phase and it decreases the model performance because of the reduced training size. </a:t>
            </a:r>
          </a:p>
          <a:p>
            <a:r>
              <a:rPr lang="en-US" dirty="0">
                <a:ea typeface="+mn-lt"/>
                <a:cs typeface="+mn-lt"/>
              </a:rPr>
              <a:t>On the other hand, most of the algorithms do not accept datasets with missing values and gives an error.</a:t>
            </a:r>
            <a:endParaRPr lang="en-US" dirty="0">
              <a:cs typeface="Calibri" panose="020F0502020204030204"/>
            </a:endParaRPr>
          </a:p>
          <a:p>
            <a:endParaRPr lang="en-US">
              <a:cs typeface="Calibri" panose="020F0502020204030204"/>
            </a:endParaRPr>
          </a:p>
          <a:p>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1338109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Feature Engineering </vt:lpstr>
      <vt:lpstr>What is a feature and why we need the engineering of it?</vt:lpstr>
      <vt:lpstr>PowerPoint Presentation</vt:lpstr>
      <vt:lpstr>PowerPoint Presentation</vt:lpstr>
      <vt:lpstr>Steps which are involved while solving any problem in machine learning are as follows:</vt:lpstr>
      <vt:lpstr>PowerPoint Presentation</vt:lpstr>
      <vt:lpstr>PowerPoint Presentation</vt:lpstr>
      <vt:lpstr>List of Techniques </vt:lpstr>
      <vt:lpstr>1.Imputation </vt:lpstr>
      <vt:lpstr>PowerPoint Presentation</vt:lpstr>
      <vt:lpstr>Numerical Imputation </vt:lpstr>
      <vt:lpstr>PowerPoint Presentation</vt:lpstr>
      <vt:lpstr>Categorical Imputation </vt:lpstr>
      <vt:lpstr>2.Handling Outliers </vt:lpstr>
      <vt:lpstr>Outlier Detection with Standard Deviation </vt:lpstr>
      <vt:lpstr>Outlier Detection with Percentiles </vt:lpstr>
      <vt:lpstr>PowerPoint Presentation</vt:lpstr>
      <vt:lpstr>An Outlier Dilemma: Drop or Cap </vt:lpstr>
      <vt:lpstr>3.Binning </vt:lpstr>
      <vt:lpstr>PowerPoint Presentation</vt:lpstr>
      <vt:lpstr>PowerPoint Presentation</vt:lpstr>
      <vt:lpstr>PowerPoint Presentation</vt:lpstr>
      <vt:lpstr>PowerPoint Presentation</vt:lpstr>
      <vt:lpstr>4.Log Transform </vt:lpstr>
      <vt:lpstr>PowerPoint Presentation</vt:lpstr>
      <vt:lpstr>PowerPoint Presentation</vt:lpstr>
      <vt:lpstr>5.One-hot encoding </vt:lpstr>
      <vt:lpstr>PowerPoint Presentation</vt:lpstr>
      <vt:lpstr>Why One-Hot?</vt:lpstr>
      <vt:lpstr>PowerPoint Presentation</vt:lpstr>
      <vt:lpstr>6.Grouping Operations </vt:lpstr>
      <vt:lpstr>Categorical Column Grouping </vt:lpstr>
      <vt:lpstr>PowerPoint Presentation</vt:lpstr>
      <vt:lpstr>PowerPoint Presentation</vt:lpstr>
      <vt:lpstr>Numerical Column Grouping </vt:lpstr>
      <vt:lpstr>7.Feature Split </vt:lpstr>
      <vt:lpstr>PowerPoint Presentation</vt:lpstr>
      <vt:lpstr>PowerPoint Presentation</vt:lpstr>
      <vt:lpstr>8.Scaling </vt:lpstr>
      <vt:lpstr>PowerPoint Presentation</vt:lpstr>
      <vt:lpstr>Normalization </vt:lpstr>
      <vt:lpstr>Standardization </vt:lpstr>
      <vt:lpstr>PowerPoint Presentation</vt:lpstr>
      <vt:lpstr>PowerPoint Presentation</vt:lpstr>
      <vt:lpstr>Extracting Date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355</cp:revision>
  <dcterms:created xsi:type="dcterms:W3CDTF">2013-07-15T20:26:40Z</dcterms:created>
  <dcterms:modified xsi:type="dcterms:W3CDTF">2019-12-11T14:25:44Z</dcterms:modified>
</cp:coreProperties>
</file>