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Josefin Slab"/>
      <p:regular r:id="rId41"/>
      <p:bold r:id="rId42"/>
      <p:italic r:id="rId43"/>
      <p:boldItalic r:id="rId44"/>
    </p:embeddedFont>
    <p:embeddedFont>
      <p:font typeface="Anton"/>
      <p:regular r:id="rId45"/>
    </p:embeddedFont>
    <p:embeddedFont>
      <p:font typeface="Staatliches"/>
      <p:regular r:id="rId46"/>
    </p:embeddedFont>
    <p:embeddedFont>
      <p:font typeface="Anaheim"/>
      <p:regular r:id="rId47"/>
    </p:embeddedFont>
    <p:embeddedFont>
      <p:font typeface="Abel"/>
      <p:regular r:id="rId48"/>
    </p:embeddedFont>
    <p:embeddedFont>
      <p:font typeface="Josefin Sans"/>
      <p:regular r:id="rId49"/>
      <p:bold r:id="rId50"/>
      <p:italic r:id="rId51"/>
      <p:boldItalic r:id="rId52"/>
    </p:embeddedFont>
    <p:embeddedFont>
      <p:font typeface="Unica One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JosefinSlab-bold.fntdata"/><Relationship Id="rId41" Type="http://schemas.openxmlformats.org/officeDocument/2006/relationships/font" Target="fonts/JosefinSlab-regular.fntdata"/><Relationship Id="rId44" Type="http://schemas.openxmlformats.org/officeDocument/2006/relationships/font" Target="fonts/JosefinSlab-boldItalic.fntdata"/><Relationship Id="rId43" Type="http://schemas.openxmlformats.org/officeDocument/2006/relationships/font" Target="fonts/JosefinSlab-italic.fntdata"/><Relationship Id="rId46" Type="http://schemas.openxmlformats.org/officeDocument/2006/relationships/font" Target="fonts/Staatliches-regular.fntdata"/><Relationship Id="rId45" Type="http://schemas.openxmlformats.org/officeDocument/2006/relationships/font" Target="fonts/Ant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bel-regular.fntdata"/><Relationship Id="rId47" Type="http://schemas.openxmlformats.org/officeDocument/2006/relationships/font" Target="fonts/Anaheim-regular.fntdata"/><Relationship Id="rId49" Type="http://schemas.openxmlformats.org/officeDocument/2006/relationships/font" Target="fonts/Josefi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JosefinSans-italic.fntdata"/><Relationship Id="rId50" Type="http://schemas.openxmlformats.org/officeDocument/2006/relationships/font" Target="fonts/JosefinSans-bold.fntdata"/><Relationship Id="rId53" Type="http://schemas.openxmlformats.org/officeDocument/2006/relationships/font" Target="fonts/UnicaOne-regular.fntdata"/><Relationship Id="rId52" Type="http://schemas.openxmlformats.org/officeDocument/2006/relationships/font" Target="fonts/Josefi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fee3ed645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8fee3ed64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replication </a:t>
            </a:r>
            <a:r>
              <a:rPr lang="en"/>
              <a:t>important</a:t>
            </a:r>
            <a:r>
              <a:rPr lang="en"/>
              <a:t> for code-based </a:t>
            </a:r>
            <a:r>
              <a:rPr lang="en"/>
              <a:t>experiments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— —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Importance of code replication in psychology experiments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 a </a:t>
            </a:r>
            <a:r>
              <a:rPr lang="en"/>
              <a:t>question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9013f555cb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1" name="Google Shape;1071;g19013f555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So the result of the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first question is the following: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successful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replication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, as the trend has not changed significantly.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8fee3ed645_0_3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g18fee3ed64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</a:t>
            </a:r>
            <a:r>
              <a:rPr lang="en"/>
              <a:t>second question: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/>
              <a:t> (read the question)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8fee3ed64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8fee3ed64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This is the graph I produced: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X-axis is graph types participants were evaluated on;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y-axis is again how accurate participants were on average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Increases in performance for the following graphs: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bar charts and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scatterplots.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But overall, there’s only a weak correlation at best.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9013f555cb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g19013f555c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So, we found another successful replication: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g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raph type has a weak association. </a:t>
            </a:r>
            <a:endParaRPr sz="12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8fee3ed645_0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g18fee3ed64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Last question is a pair: how consistently do people succeed on questions of the same type and graph replicate?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8fee3ed64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8fee3ed64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For the first sub-question about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question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type, here’s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the graph: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X-axis is again question type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.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But the y-axis is inter-item reliability!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[CLICK] What is inter-item reliability?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It’s a measure of how consistently a sample responded correctly OR incorrectly, by taking the mode of their responses! It’s not a function in R like mean() or mode() because it’s a more involved calculation that we have to code ourselves!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You will notice that the scale goes from [CLICK]  0.5 to [CLICK] 1.0. 1 indicates participants either getting ALL questions of a certain type correct or incorrect; vice versa with 0.5, which is the minimum value. Again, ITR only measures if you’re performing in a consistent manner, not if you’re correct/incorrect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this is the graph I got! [CLICK] Except, there’s a problem…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—---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HLs way of describing ITR: 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This measure tracks how consistently people were answering questions of a certain type correctly OR incorrectly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So a value of 1 would mean that participants were consistently getting either ALL of the questions right or ALL of the questions wrong within a question type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The minimum reliability is 0.5, which would occur if a participant did not answer any more questions correctly than they did incorrectly. 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these question types really correspond to some underlying set of independent primitives — this measure should be high across the board.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Describe what it means to have a value of 0.5, and a value of 0.9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a1994e2b5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a1994e2b5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explain this concretely. For example: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/>
              <a:t>for the task find </a:t>
            </a:r>
            <a:r>
              <a:rPr lang="en"/>
              <a:t>extremum</a:t>
            </a:r>
            <a:r>
              <a:rPr lang="en"/>
              <a:t>, let’s say the mode proportion of correct of all participants is 83% – we assign that as our modalp for each participant overall. A specific participant might have actually gotten 65%, but their modalp would still be 83% because most people scored 83%.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that 83% mean? 83% </a:t>
            </a:r>
            <a:r>
              <a:rPr lang="en">
                <a:solidFill>
                  <a:schemeClr val="dk1"/>
                </a:solidFill>
              </a:rPr>
              <a:t>participants are either reliably having high accuracy 83% or having not high accuracy 83% – inter-item reliability doesn’t differentiate this, so we don’t know!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 I’ve been misleading y’all.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what it means to have a value of 0.5, and a value of 0.9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952b9c8964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952b9c8964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is the graph I got.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/>
              <a:t>This is what Hannah got.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/>
              <a:t> THEY’RE NOT SIMILAR!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specially</a:t>
            </a:r>
            <a:r>
              <a:rPr lang="en"/>
              <a:t> since I’m trying to replicate HL’s results, ITR is something that we had to code on our own! If I get different from HL, it implies that ITR is an unreliable construct!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what it means to have a value of 0.5, and a value of 0.9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8fee3ed64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18fee3ed64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So I had to troubleshoot, to check if my code was correct.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That explanation I gave you earlier was that correct explanation as verified by Professor and HL, so it must be my code: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Checked my code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Checked the mode function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I borrowed from StackoverFlow, and then I grabbed another one just to make sure it wasn’t the function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But that wasn’t the issue! [CLICKFADEFADEFADE]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So then I paused…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Looked at the task again.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[CLICK][CLICK] 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“per participant”... Okay, last time I did that, I was calculating accuracy! Let’s check that code.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Okay, in that code I group_by()’d by question type and participant ID. OOOOHHHH, I DIDN’T GROUP_BY BY PARTICIPANTS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OHHHHHHHHHHHHHHH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[CLICKFADEFADEFADECLICK]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So I slapped that onto my inter-item-reliability code, and then produced this!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This graph replicates! I felt so proud.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Hannah was the first person I let know.	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91a302f5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91a302f5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But yeah! Let’s return: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>
                <a:solidFill>
                  <a:schemeClr val="dk1"/>
                </a:solidFill>
              </a:rPr>
              <a:t>X-question type,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>
                <a:solidFill>
                  <a:schemeClr val="dk1"/>
                </a:solidFill>
              </a:rPr>
              <a:t>y-inter-item reliability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[CLICK][PLOP][PLOP][PLOP] </a:t>
            </a:r>
            <a:r>
              <a:rPr lang="en">
                <a:solidFill>
                  <a:schemeClr val="dk1"/>
                </a:solidFill>
              </a:rPr>
              <a:t>That ladder-like trend we saw for accuracy still persists here.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>
                <a:solidFill>
                  <a:schemeClr val="dk1"/>
                </a:solidFill>
              </a:rPr>
              <a:t>Increase in “determine range” accuracy ONLY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>
                <a:solidFill>
                  <a:schemeClr val="dk1"/>
                </a:solidFill>
              </a:rPr>
              <a:t>Overall, the trend is still the same compared to HLs! Let’s go check ITR for Graph Type!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952b9c89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952b9c89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So, you may be wondering what I've been doing this past quarter in the cognitivetoolslab…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I've been conducting a replication study on HL's FYP, on graph comprehension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But what does that mean? There's two important themes here: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I'm conducting a replication study – why is that important?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What did I replicate regarding HL’s FYP, what was my research design?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 After establishing that, I’ll go into my replication proper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 And then I’ll talk about an exploratory analysis I did based on additional data we collect about participant’s math backgrounds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91a302f5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91a302f5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For inter-item reliability for graph type, here’s what I produced: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X-graph type,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y-inter-item reliability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Increases: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scatterplot,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bar chart,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stacked bar chart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No discernable pattern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a1994e2b56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2" name="Google Shape;1282;g1a1994e2b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Conclusion: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read it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a1994e2b56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6" name="Google Shape;1306;g1a1994e2b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Replication conclusion: we are measuring what we intended to measure, and our code correctly and accurately does so!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952b9c8964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952b9c8964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that’s not all that I did! I also conducted an exploratory </a:t>
            </a:r>
            <a:r>
              <a:rPr lang="en"/>
              <a:t>analysis</a:t>
            </a:r>
            <a:r>
              <a:rPr lang="en"/>
              <a:t> based on a participant’s math background.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91a302f56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91a302f56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First, let me talk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about my research interests: I’m interested in data science pedagogy [CLICK], developing it and practicing it to [CLICK] students in high school and community college. Tangentially related to that is GCB: GCB can help us find what math/statistics skills students are already bringing into the classes I tutor/teach for, and where these students can improve!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HL brought to my attention that participant’s math background in terms of classes taken were recorded: they could have taken algebra, statistics, or calculus.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so I conducted an exploratory analysis.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91a302f56c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2" name="Google Shape;1452;g191a302f5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Here are the questions I asked to guide me: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#1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#2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91a302f56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91a302f56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This is the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graph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I produced: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X -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math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composite;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y - accuracy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LOOK AT THIS BEAUTIFUL LADDER TREND [CLICK][PLOP][PLOP][PLOP], THE MORE MATH THE BETTER ACCURACY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— – – –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X-axis “Math Composite Score” —&gt; “Number of Math Classes Taken”; make it clearly they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only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had 4 options, what did they report?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Put a little legend? “Options of math classes”, before we show the data go through the x-axis and mention the options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—-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Coord cartesian here (include 0 - 1)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91a302f5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91a302f5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How reliable is this?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X-MATH composite score;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y-inter-item reliability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All are around 0.7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modal percentage score — people answered neither reliably NOR unreliably! Notice that this is because 0.7 is approximately in the middle.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—---------------------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VF: what does it mean to have 0.7 in inter-item reliability?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HL: what does it mean that three classes has 0.79; someone with one class has ITR of 0.71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Sanity/Data check thing – are these meaningful separations of data; of they were, they’d have high ITR. what we got is both reliable and unreliable – 0.7 is the middle, so it’s aight. But there is variation If someone has 3 classes have ITR, their performance is higher; but the same thing applies for 0 classes, if people are performing low, they would still have 0.7 ITR – we wouldn’t know the difference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Someone asks questions… Are these groups reliably? “If this data did show that people who took 3 classes have closer ITR to 1 or 0 classes to 0.5, there’s a difference:” 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There’s variation in our data, but they’re performing really similarly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Maybe this idea of number of math class background isn’t a great way to categorize the data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91a302f56c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g191a302f5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So what can we conclude?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There’s a strong ladder-like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trend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for a participant’s accuracy, based on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number of classes taken.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Participants are neither unreliable or reliable in their consistency.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91a302f56c_0_4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g191a302f56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Next question: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are there any differences between math classes taken and how well people do?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952b9c8964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952b9c8964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191a302f56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191a302f56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This is a bit more of an involved graph, let’s walk through it: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X-axis is math background, in terms of if they’ve taken a particular class or not;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y-axis is accuracy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First, stats/no stats –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stats did better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Second, calc/no calc –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calc did better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Third, algebra/no algebra –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algebra did better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So having taken any kind of math is associated with higher accuracy; biggest difference is in algebra.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91a302f56c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8" name="Google Shape;1558;g191a302f5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Conclusion?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Participants who have previously taken any math class is associated with higher accuracy compared to those who have not.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[CLICK]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91a302f56c_0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7" name="Google Shape;1577;g191a302f56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[CLICK] From our Replication, we can conclude that: a larger sample with different code reproduced the trends observed in HL’s FYP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[CLICK] From our Math Background Exploratory Analysis: there exists a relationship between a participant’s math background, and how well they do on these tests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a1994e2b56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7" name="Google Shape;1597;g1a1994e2b5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So in conclusion?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There exists some relationship between a participant’s math background and how well they do on these tests.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91a302f56c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1" name="Google Shape;1621;g191a302f56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952b9c8964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952b9c8964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 mean it's always good to reverify your results BWAHAHAH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But for cognitivetoolslab specifically, there's a lot of coding involved… 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Can we trust the code we write?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lphaL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Does our code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measures the constructs we're interested in accurately and correctly?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lphaL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for science in general, when coding is involved, everyone codes differently! If everyone in this lab were assigned to solve the same problem we’d all have different codi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ng solutions – do all those different solutions get the same answer to the same problem?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rabi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So! What I’ve been doing this past quarter is addressing that question by replicating HL’s FYP.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Here was our replication study setup: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lphaL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 only get HL’s research questions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lphaL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 worked with a larger sample using the same study design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AutoNum type="alphaLcPeriod"/>
            </a:pP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 had to code everything myself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And that’s pretty cool, no? If I replicate HL’s results, then HL’s methods are valid and the trends HL found is a reproducible within the data!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952b9c8964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952b9c8964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replicate?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952b9c8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952b9c8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Let’s compare Hannah’s FYP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and My Replication Study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: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Study Design remains the same, 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as a reminder it’s based on evaluating participants with two graph comprehension assessments: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GGR and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VLAT;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the sample size is different, because my sample is an extremely expanded sample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We focused on replicating these two questions: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[CLICK][FOLLOW]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Specifically, [CLICK][FOLLOW] I’m replicating participant’s performance on question types AND graph types, and the reliability of participant’s performance.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Last, separate from the replication, I conduct an Exploratory Analysis based on a participant’s math history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—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Table comparing Hannahs FYP and Vryans 199 project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The guideline for replicating the project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952b9c8964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952b9c8964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results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8fee3ed645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g18fee3ed64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Formally, here are the research questions I replicated: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#1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#2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#3 Does how consistently people succeed on questions of the same type or graph replicate?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into it!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8fee3ed64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8fee3ed64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first question, I produced this graph: the x-axis is the question type, divided between what original study they came from: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GGR or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VLAT. The y-axis is average question accuracy among participants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[CLICK]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Looking at just GGR, we expect to see that higher level, </a:t>
            </a:r>
            <a:r>
              <a:rPr lang="en"/>
              <a:t>difficult questions participants get less correct; what we see is</a:t>
            </a:r>
            <a:r>
              <a:rPr lang="en"/>
              <a:t> a nice ladder trend for GGR questions!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But when we look at VLAT, there no discernable pattern for VLAT.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</a:t>
            </a:r>
            <a:r>
              <a:rPr lang="en"/>
              <a:t> to HL’s plots, there are increases in VLAT’s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Find Anomalies and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 </a:t>
            </a:r>
            <a:r>
              <a:rPr lang="en"/>
              <a:t>Determine Range; there is only one decrease in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[CLICK] </a:t>
            </a:r>
            <a:r>
              <a:rPr lang="en"/>
              <a:t>GGR’s Level 3. Despite this, the general pattern she found is replicated with my attempt.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y axis has 1.0 on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2"/>
            <a:chOff x="1211784" y="1483576"/>
            <a:chExt cx="6753864" cy="2714770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6"/>
          <p:cNvSpPr txBox="1"/>
          <p:nvPr>
            <p:ph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6"/>
          <p:cNvSpPr txBox="1"/>
          <p:nvPr>
            <p:ph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i="0" sz="7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411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44" name="Google Shape;144;p26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7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147" name="Google Shape;147;p27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7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55" name="Google Shape;155;p28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1" name="Google Shape;161;p2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8" name="Google Shape;168;p30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0" name="Google Shape;170;p30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73" name="Google Shape;173;p3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180" name="Google Shape;180;p32"/>
          <p:cNvGrpSpPr/>
          <p:nvPr/>
        </p:nvGrpSpPr>
        <p:grpSpPr>
          <a:xfrm>
            <a:off x="429933" y="1083300"/>
            <a:ext cx="4465655" cy="3077192"/>
            <a:chOff x="1211784" y="1483576"/>
            <a:chExt cx="6753864" cy="2714770"/>
          </a:xfrm>
        </p:grpSpPr>
        <p:sp>
          <p:nvSpPr>
            <p:cNvPr id="181" name="Google Shape;181;p32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90" name="Google Shape;190;p3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99" name="Google Shape;199;p35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0" name="Google Shape;200;p35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201" name="Google Shape;201;p35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2" name="Google Shape;202;p35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203" name="Google Shape;203;p35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4" name="Google Shape;204;p35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205" name="Google Shape;205;p35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6" name="Google Shape;206;p35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207" name="Google Shape;207;p35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8" name="Google Shape;208;p35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2" name="Google Shape;212;p3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6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5" name="Google Shape;215;p36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6" name="Google Shape;216;p36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7" name="Google Shape;217;p36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8" name="Google Shape;218;p36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37"/>
          <p:cNvSpPr txBox="1"/>
          <p:nvPr>
            <p:ph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37"/>
          <p:cNvSpPr txBox="1"/>
          <p:nvPr>
            <p:ph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3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229" name="Google Shape;229;p3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0" name="Google Shape;230;p3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231" name="Google Shape;231;p3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2" name="Google Shape;232;p3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7" name="Google Shape;237;p3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38" name="Google Shape;238;p3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Flaticon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Freepik</a:t>
            </a: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i="0" sz="7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_2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41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41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41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51" name="Google Shape;251;p41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41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1">
  <p:cSld name="CUSTOM_16_2_1"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57" name="Google Shape;257;p42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2">
  <p:cSld name="CUSTOM_16_2_2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3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61" name="Google Shape;261;p43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62" name="Google Shape;262;p43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2.jp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44"/>
          <p:cNvGrpSpPr/>
          <p:nvPr/>
        </p:nvGrpSpPr>
        <p:grpSpPr>
          <a:xfrm>
            <a:off x="4969574" y="1120650"/>
            <a:ext cx="3029366" cy="2547136"/>
            <a:chOff x="4741999" y="986350"/>
            <a:chExt cx="3029366" cy="2547136"/>
          </a:xfrm>
        </p:grpSpPr>
        <p:sp>
          <p:nvSpPr>
            <p:cNvPr id="269" name="Google Shape;269;p44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4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4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4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4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4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4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4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4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4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44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4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286" name="Google Shape;286;p44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4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4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4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4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44"/>
          <p:cNvSpPr txBox="1"/>
          <p:nvPr>
            <p:ph idx="1" type="subTitle"/>
          </p:nvPr>
        </p:nvSpPr>
        <p:spPr>
          <a:xfrm>
            <a:off x="25334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Vryan Feliciano – cognitivetoolslab, Fall 2022</a:t>
            </a:r>
            <a:endParaRPr/>
          </a:p>
        </p:txBody>
      </p:sp>
      <p:sp>
        <p:nvSpPr>
          <p:cNvPr id="293" name="Google Shape;293;p44"/>
          <p:cNvSpPr txBox="1"/>
          <p:nvPr>
            <p:ph type="ctrTitle"/>
          </p:nvPr>
        </p:nvSpPr>
        <p:spPr>
          <a:xfrm>
            <a:off x="212726" y="1050525"/>
            <a:ext cx="43593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Why is code replication important for psychological experiments?</a:t>
            </a:r>
            <a:endParaRPr sz="4300"/>
          </a:p>
        </p:txBody>
      </p:sp>
      <p:grpSp>
        <p:nvGrpSpPr>
          <p:cNvPr id="294" name="Google Shape;294;p44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295" name="Google Shape;295;p44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44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4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44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300" name="Google Shape;300;p44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4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4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44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44"/>
          <p:cNvGrpSpPr/>
          <p:nvPr/>
        </p:nvGrpSpPr>
        <p:grpSpPr>
          <a:xfrm>
            <a:off x="3929256" y="3919614"/>
            <a:ext cx="576963" cy="773332"/>
            <a:chOff x="3429656" y="3785314"/>
            <a:chExt cx="576963" cy="773332"/>
          </a:xfrm>
        </p:grpSpPr>
        <p:sp>
          <p:nvSpPr>
            <p:cNvPr id="308" name="Google Shape;308;p44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4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4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4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4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4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44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4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44"/>
          <p:cNvGrpSpPr/>
          <p:nvPr/>
        </p:nvGrpSpPr>
        <p:grpSpPr>
          <a:xfrm>
            <a:off x="6345231" y="2886609"/>
            <a:ext cx="1407690" cy="1286147"/>
            <a:chOff x="6117656" y="2752309"/>
            <a:chExt cx="1407690" cy="1286147"/>
          </a:xfrm>
        </p:grpSpPr>
        <p:sp>
          <p:nvSpPr>
            <p:cNvPr id="324" name="Google Shape;324;p44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4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4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4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44"/>
          <p:cNvGrpSpPr/>
          <p:nvPr/>
        </p:nvGrpSpPr>
        <p:grpSpPr>
          <a:xfrm>
            <a:off x="3940094" y="1807838"/>
            <a:ext cx="1294564" cy="589571"/>
            <a:chOff x="3940094" y="1807838"/>
            <a:chExt cx="1294564" cy="589571"/>
          </a:xfrm>
        </p:grpSpPr>
        <p:grpSp>
          <p:nvGrpSpPr>
            <p:cNvPr id="343" name="Google Shape;343;p44"/>
            <p:cNvGrpSpPr/>
            <p:nvPr/>
          </p:nvGrpSpPr>
          <p:grpSpPr>
            <a:xfrm>
              <a:off x="3940094" y="1807838"/>
              <a:ext cx="1294564" cy="589571"/>
              <a:chOff x="3543907" y="2562740"/>
              <a:chExt cx="1294564" cy="381674"/>
            </a:xfrm>
          </p:grpSpPr>
          <p:sp>
            <p:nvSpPr>
              <p:cNvPr id="344" name="Google Shape;344;p44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4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6" name="Google Shape;346;p44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4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4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44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353" name="Google Shape;353;p44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4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4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4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44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358" name="Google Shape;358;p44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4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44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361" name="Google Shape;361;p44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44"/>
            <p:cNvGrpSpPr/>
            <p:nvPr/>
          </p:nvGrpSpPr>
          <p:grpSpPr>
            <a:xfrm>
              <a:off x="7808309" y="1610467"/>
              <a:ext cx="966994" cy="714803"/>
              <a:chOff x="7183784" y="1476167"/>
              <a:chExt cx="966994" cy="714803"/>
            </a:xfrm>
          </p:grpSpPr>
          <p:sp>
            <p:nvSpPr>
              <p:cNvPr id="363" name="Google Shape;363;p44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4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4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4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4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4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4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4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4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4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4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4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4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4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4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4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9" name="Google Shape;379;p44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380" name="Google Shape;380;p44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4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4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4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4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4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4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4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4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4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4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4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4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4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4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4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4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4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4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44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531" name="Google Shape;531;p44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4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44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4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4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4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4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4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3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3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75" name="Google Shape;1075;p53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tests and the types of questions that seem to be most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6" name="Google Shape;1076;p53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RESULTS</a:t>
            </a:r>
            <a:endParaRPr/>
          </a:p>
        </p:txBody>
      </p:sp>
      <p:sp>
        <p:nvSpPr>
          <p:cNvPr id="1077" name="Google Shape;1077;p53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78" name="Google Shape;1078;p53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Successful replication, as t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he trend has not changed significantly: GGR results consistent w/ expected 3-level hierarchy, but no such clear hierarchy in VLAT results.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9" name="Google Shape;1079;p53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80" name="Google Shape;1080;p53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81" name="Google Shape;1081;p53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82" name="Google Shape;1082;p53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4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54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89" name="Google Shape;1089;p54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tests and the types of questions that seem to be most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0" name="Google Shape;1090;p54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RESULTS</a:t>
            </a:r>
            <a:endParaRPr/>
          </a:p>
        </p:txBody>
      </p:sp>
      <p:sp>
        <p:nvSpPr>
          <p:cNvPr id="1091" name="Google Shape;1091;p54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92" name="Google Shape;1092;p54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4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94" name="Google Shape;1094;p54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graphs and the types of graphs that seem to be most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difficult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5" name="Google Shape;1095;p54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96" name="Google Shape;1096;p54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Successful replication, as the trend has not changed: GGR results consistent w/ expected 3-level hierarchy, but no such clear hierarchy in VLAT results.</a:t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7" name="Google Shape;1097;p54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98" name="Google Shape;1098;p54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99" name="Google Shape;1099;p54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0" name="Google Shape;1100;p54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475" y="8649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55"/>
          <p:cNvSpPr/>
          <p:nvPr/>
        </p:nvSpPr>
        <p:spPr>
          <a:xfrm>
            <a:off x="571317" y="1974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5"/>
          <p:cNvSpPr/>
          <p:nvPr/>
        </p:nvSpPr>
        <p:spPr>
          <a:xfrm>
            <a:off x="520976" y="151235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8" name="Google Shape;1108;p55"/>
          <p:cNvSpPr txBox="1"/>
          <p:nvPr>
            <p:ph type="ctrTitle"/>
          </p:nvPr>
        </p:nvSpPr>
        <p:spPr>
          <a:xfrm>
            <a:off x="1238813" y="1974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how well are people </a:t>
            </a:r>
            <a:r>
              <a:rPr b="1" i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on these graphs and types of graphs seem to be most </a:t>
            </a:r>
            <a:r>
              <a:rPr b="1" i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9" name="Google Shape;1109;p55"/>
          <p:cNvSpPr txBox="1"/>
          <p:nvPr/>
        </p:nvSpPr>
        <p:spPr>
          <a:xfrm flipH="1">
            <a:off x="597188" y="1974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0" name="Google Shape;1110;p55"/>
          <p:cNvSpPr/>
          <p:nvPr/>
        </p:nvSpPr>
        <p:spPr>
          <a:xfrm>
            <a:off x="1896800" y="957050"/>
            <a:ext cx="5857800" cy="26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5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2" name="Google Shape;1112;p55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3" name="Google Shape;1113;p55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4" name="Google Shape;1114;p55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5" name="Google Shape;1115;p55"/>
          <p:cNvSpPr/>
          <p:nvPr/>
        </p:nvSpPr>
        <p:spPr>
          <a:xfrm>
            <a:off x="1896800" y="3678350"/>
            <a:ext cx="5857800" cy="12444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5"/>
          <p:cNvSpPr/>
          <p:nvPr/>
        </p:nvSpPr>
        <p:spPr>
          <a:xfrm>
            <a:off x="1552575" y="3341075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5"/>
          <p:cNvSpPr/>
          <p:nvPr/>
        </p:nvSpPr>
        <p:spPr>
          <a:xfrm>
            <a:off x="1552575" y="916475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5"/>
          <p:cNvSpPr/>
          <p:nvPr/>
        </p:nvSpPr>
        <p:spPr>
          <a:xfrm>
            <a:off x="5944125" y="864950"/>
            <a:ext cx="466800" cy="37722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55"/>
          <p:cNvSpPr/>
          <p:nvPr/>
        </p:nvSpPr>
        <p:spPr>
          <a:xfrm>
            <a:off x="2352925" y="864950"/>
            <a:ext cx="466800" cy="37722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6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6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26" name="Google Shape;1126;p56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RESULTS</a:t>
            </a:r>
            <a:endParaRPr/>
          </a:p>
        </p:txBody>
      </p:sp>
      <p:sp>
        <p:nvSpPr>
          <p:cNvPr id="1127" name="Google Shape;1127;p56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28" name="Google Shape;1128;p56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56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0" name="Google Shape;1130;p56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1" name="Google Shape;1131;p56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Successful replication, as the trend has not changed: GGR results consistent w/ expected 3-level hierarchy, but no such clear hierarchy in VLAT results.</a:t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2" name="Google Shape;1132;p56"/>
          <p:cNvSpPr txBox="1"/>
          <p:nvPr/>
        </p:nvSpPr>
        <p:spPr>
          <a:xfrm>
            <a:off x="1264700" y="3065250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Successful </a:t>
            </a: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replication</a:t>
            </a: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graphs have a weak association. Participants do well on graphs that are relatively common but are less accurate for more involved visualizations.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3" name="Google Shape;1133;p56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4" name="Google Shape;1134;p56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5" name="Google Shape;1135;p56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6" name="Google Shape;1136;p56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7" name="Google Shape;1137;p56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tests and the types of questions that seem to be most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8" name="Google Shape;1138;p56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graphs and the types of graphs that seem to be most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difficult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7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57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5" name="Google Shape;1145;p57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RESULTS</a:t>
            </a:r>
            <a:endParaRPr/>
          </a:p>
        </p:txBody>
      </p:sp>
      <p:sp>
        <p:nvSpPr>
          <p:cNvPr id="1146" name="Google Shape;1146;p57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7" name="Google Shape;1147;p57"/>
          <p:cNvSpPr/>
          <p:nvPr/>
        </p:nvSpPr>
        <p:spPr>
          <a:xfrm>
            <a:off x="571317" y="390953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57"/>
          <p:cNvSpPr/>
          <p:nvPr/>
        </p:nvSpPr>
        <p:spPr>
          <a:xfrm>
            <a:off x="520976" y="386334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9" name="Google Shape;1149;p57"/>
          <p:cNvSpPr txBox="1"/>
          <p:nvPr>
            <p:ph type="ctrTitle"/>
          </p:nvPr>
        </p:nvSpPr>
        <p:spPr>
          <a:xfrm>
            <a:off x="1238813" y="383335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type replicate? 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graph 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50" name="Google Shape;1150;p57"/>
          <p:cNvSpPr txBox="1"/>
          <p:nvPr/>
        </p:nvSpPr>
        <p:spPr>
          <a:xfrm flipH="1">
            <a:off x="597188" y="390955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1" name="Google Shape;1151;p57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57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cap="none" strike="noStrike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3" name="Google Shape;1153;p57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4" name="Google Shape;1154;p57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Accuracy increases for some tasks, compared to HL. Still, the trend has not changed: GGR results consistent w/ expected 3-level hierarchy, but no such clear hierarchy in VLAT results.</a:t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55" name="Google Shape;1155;p57"/>
          <p:cNvSpPr txBox="1"/>
          <p:nvPr/>
        </p:nvSpPr>
        <p:spPr>
          <a:xfrm>
            <a:off x="1264700" y="3065250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Successful replication: graphs have a weak association. Participants do well on graphs that are relatively common but are less accurate for more involved visualizations.</a:t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56" name="Google Shape;1156;p57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7" name="Google Shape;1157;p57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8" name="Google Shape;1158;p57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9" name="Google Shape;1159;p57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60" name="Google Shape;1160;p57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tests and the types of questions that seem to be most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1" name="Google Shape;1161;p57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graphs and the types of graphs that seem to be most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difficult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replicate?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816063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58"/>
          <p:cNvSpPr/>
          <p:nvPr/>
        </p:nvSpPr>
        <p:spPr>
          <a:xfrm>
            <a:off x="571317" y="201714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8"/>
          <p:cNvSpPr/>
          <p:nvPr/>
        </p:nvSpPr>
        <p:spPr>
          <a:xfrm>
            <a:off x="520976" y="155522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69" name="Google Shape;1169;p58"/>
          <p:cNvSpPr txBox="1"/>
          <p:nvPr>
            <p:ph type="ctrTitle"/>
          </p:nvPr>
        </p:nvSpPr>
        <p:spPr>
          <a:xfrm>
            <a:off x="1238813" y="125525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type replicate? 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graph replicate?</a:t>
            </a:r>
            <a:endParaRPr b="1" sz="16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70" name="Google Shape;1170;p58"/>
          <p:cNvSpPr txBox="1"/>
          <p:nvPr/>
        </p:nvSpPr>
        <p:spPr>
          <a:xfrm flipH="1">
            <a:off x="597188" y="201725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71" name="Google Shape;1171;p58"/>
          <p:cNvSpPr/>
          <p:nvPr/>
        </p:nvSpPr>
        <p:spPr>
          <a:xfrm>
            <a:off x="1944400" y="3676650"/>
            <a:ext cx="1297200" cy="983400"/>
          </a:xfrm>
          <a:prstGeom prst="rect">
            <a:avLst/>
          </a:prstGeom>
          <a:solidFill>
            <a:srgbClr val="F8766D">
              <a:alpha val="62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8"/>
          <p:cNvSpPr/>
          <p:nvPr/>
        </p:nvSpPr>
        <p:spPr>
          <a:xfrm>
            <a:off x="3241600" y="3676675"/>
            <a:ext cx="3495300" cy="983400"/>
          </a:xfrm>
          <a:prstGeom prst="rect">
            <a:avLst/>
          </a:prstGeom>
          <a:solidFill>
            <a:srgbClr val="00BFC4">
              <a:alpha val="62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8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74" name="Google Shape;1174;p58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75" name="Google Shape;1175;p58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76" name="Google Shape;1176;p58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77" name="Google Shape;1177;p58"/>
          <p:cNvSpPr/>
          <p:nvPr/>
        </p:nvSpPr>
        <p:spPr>
          <a:xfrm>
            <a:off x="1871675" y="909750"/>
            <a:ext cx="1362300" cy="26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8"/>
          <p:cNvSpPr/>
          <p:nvPr/>
        </p:nvSpPr>
        <p:spPr>
          <a:xfrm>
            <a:off x="3220725" y="909750"/>
            <a:ext cx="3439800" cy="26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58"/>
          <p:cNvSpPr/>
          <p:nvPr/>
        </p:nvSpPr>
        <p:spPr>
          <a:xfrm>
            <a:off x="1264700" y="876425"/>
            <a:ext cx="606900" cy="2694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58"/>
          <p:cNvSpPr txBox="1"/>
          <p:nvPr/>
        </p:nvSpPr>
        <p:spPr>
          <a:xfrm>
            <a:off x="2597150" y="1099350"/>
            <a:ext cx="34953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taatliches"/>
                <a:ea typeface="Staatliches"/>
                <a:cs typeface="Staatliches"/>
                <a:sym typeface="Staatliches"/>
              </a:rPr>
              <a:t>What is inter-item reliability (ITR)?</a:t>
            </a:r>
            <a:endParaRPr sz="19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ITR is a measure that tells us how consistently a sample responded correctly OR incorrectly.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81" name="Google Shape;1181;p58"/>
          <p:cNvSpPr/>
          <p:nvPr/>
        </p:nvSpPr>
        <p:spPr>
          <a:xfrm>
            <a:off x="1583975" y="3380825"/>
            <a:ext cx="287700" cy="1896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8"/>
          <p:cNvSpPr/>
          <p:nvPr/>
        </p:nvSpPr>
        <p:spPr>
          <a:xfrm>
            <a:off x="1583975" y="909750"/>
            <a:ext cx="287700" cy="1896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" name="Google Shape;11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816063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59"/>
          <p:cNvSpPr/>
          <p:nvPr/>
        </p:nvSpPr>
        <p:spPr>
          <a:xfrm>
            <a:off x="571317" y="201714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59"/>
          <p:cNvSpPr/>
          <p:nvPr/>
        </p:nvSpPr>
        <p:spPr>
          <a:xfrm>
            <a:off x="520976" y="155522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90" name="Google Shape;1190;p59"/>
          <p:cNvSpPr txBox="1"/>
          <p:nvPr>
            <p:ph type="ctrTitle"/>
          </p:nvPr>
        </p:nvSpPr>
        <p:spPr>
          <a:xfrm>
            <a:off x="1238813" y="125525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type replicate? 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graph replicate?</a:t>
            </a:r>
            <a:endParaRPr b="1" sz="16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91" name="Google Shape;1191;p59"/>
          <p:cNvSpPr txBox="1"/>
          <p:nvPr/>
        </p:nvSpPr>
        <p:spPr>
          <a:xfrm flipH="1">
            <a:off x="597188" y="201725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92" name="Google Shape;1192;p59"/>
          <p:cNvSpPr/>
          <p:nvPr/>
        </p:nvSpPr>
        <p:spPr>
          <a:xfrm>
            <a:off x="1944400" y="3676650"/>
            <a:ext cx="1224600" cy="983400"/>
          </a:xfrm>
          <a:prstGeom prst="rect">
            <a:avLst/>
          </a:prstGeom>
          <a:solidFill>
            <a:srgbClr val="F8766D">
              <a:alpha val="62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9"/>
          <p:cNvSpPr/>
          <p:nvPr/>
        </p:nvSpPr>
        <p:spPr>
          <a:xfrm>
            <a:off x="3241600" y="3676675"/>
            <a:ext cx="3495300" cy="983400"/>
          </a:xfrm>
          <a:prstGeom prst="rect">
            <a:avLst/>
          </a:prstGeom>
          <a:solidFill>
            <a:srgbClr val="00BFC4">
              <a:alpha val="62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9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95" name="Google Shape;1195;p59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96" name="Google Shape;1196;p59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97" name="Google Shape;1197;p59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98" name="Google Shape;1198;p59"/>
          <p:cNvSpPr/>
          <p:nvPr/>
        </p:nvSpPr>
        <p:spPr>
          <a:xfrm>
            <a:off x="1871675" y="887850"/>
            <a:ext cx="1297200" cy="3772200"/>
          </a:xfrm>
          <a:prstGeom prst="rect">
            <a:avLst/>
          </a:prstGeom>
          <a:solidFill>
            <a:srgbClr val="FFFFFF">
              <a:alpha val="565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9"/>
          <p:cNvSpPr/>
          <p:nvPr/>
        </p:nvSpPr>
        <p:spPr>
          <a:xfrm>
            <a:off x="3600450" y="1730225"/>
            <a:ext cx="466800" cy="29298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0"/>
          <p:cNvSpPr/>
          <p:nvPr/>
        </p:nvSpPr>
        <p:spPr>
          <a:xfrm>
            <a:off x="571317" y="201714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60"/>
          <p:cNvSpPr/>
          <p:nvPr/>
        </p:nvSpPr>
        <p:spPr>
          <a:xfrm>
            <a:off x="520976" y="155522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06" name="Google Shape;1206;p60"/>
          <p:cNvSpPr txBox="1"/>
          <p:nvPr>
            <p:ph type="ctrTitle"/>
          </p:nvPr>
        </p:nvSpPr>
        <p:spPr>
          <a:xfrm>
            <a:off x="1238813" y="125525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type replicate? 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graph replicate?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07" name="Google Shape;1207;p60"/>
          <p:cNvSpPr txBox="1"/>
          <p:nvPr/>
        </p:nvSpPr>
        <p:spPr>
          <a:xfrm flipH="1">
            <a:off x="597188" y="201725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208" name="Google Shape;12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970" y="1584675"/>
            <a:ext cx="4428443" cy="24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60"/>
          <p:cNvSpPr txBox="1"/>
          <p:nvPr/>
        </p:nvSpPr>
        <p:spPr>
          <a:xfrm>
            <a:off x="937100" y="1179700"/>
            <a:ext cx="243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Vryan’s: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10" name="Google Shape;1210;p60"/>
          <p:cNvSpPr txBox="1"/>
          <p:nvPr/>
        </p:nvSpPr>
        <p:spPr>
          <a:xfrm>
            <a:off x="5611150" y="1179700"/>
            <a:ext cx="243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Hannah’s: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211" name="Google Shape;121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37" y="1582775"/>
            <a:ext cx="4029863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60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3" name="Google Shape;1213;p60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4" name="Google Shape;1214;p60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5" name="Google Shape;1215;p60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1"/>
          <p:cNvSpPr/>
          <p:nvPr/>
        </p:nvSpPr>
        <p:spPr>
          <a:xfrm>
            <a:off x="571317" y="201714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1"/>
          <p:cNvSpPr/>
          <p:nvPr/>
        </p:nvSpPr>
        <p:spPr>
          <a:xfrm>
            <a:off x="520976" y="155522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22" name="Google Shape;1222;p61"/>
          <p:cNvSpPr txBox="1"/>
          <p:nvPr>
            <p:ph type="ctrTitle"/>
          </p:nvPr>
        </p:nvSpPr>
        <p:spPr>
          <a:xfrm>
            <a:off x="1238813" y="125525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</a:t>
            </a: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ow consistently do people succeed on questions of the same type replicate? 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Wait, what?</a:t>
            </a:r>
            <a:endParaRPr b="1" sz="16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23" name="Google Shape;1223;p61"/>
          <p:cNvSpPr txBox="1"/>
          <p:nvPr/>
        </p:nvSpPr>
        <p:spPr>
          <a:xfrm flipH="1">
            <a:off x="597188" y="201725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24" name="Google Shape;1224;p61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25" name="Google Shape;1225;p61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26" name="Google Shape;1226;p61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27" name="Google Shape;1227;p61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228" name="Google Shape;1228;p61"/>
          <p:cNvPicPr preferRelativeResize="0"/>
          <p:nvPr/>
        </p:nvPicPr>
        <p:blipFill rotWithShape="1">
          <a:blip r:embed="rId3">
            <a:alphaModFix/>
          </a:blip>
          <a:srcRect b="11759" l="0" r="0" t="12373"/>
          <a:stretch/>
        </p:blipFill>
        <p:spPr>
          <a:xfrm>
            <a:off x="152400" y="2077250"/>
            <a:ext cx="8839201" cy="9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125" y="2028825"/>
            <a:ext cx="49297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988" y="1628775"/>
            <a:ext cx="40100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9800" y="1612171"/>
            <a:ext cx="6422254" cy="19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61"/>
          <p:cNvSpPr/>
          <p:nvPr/>
        </p:nvSpPr>
        <p:spPr>
          <a:xfrm>
            <a:off x="4419725" y="2077250"/>
            <a:ext cx="1247700" cy="2913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3" name="Google Shape;1233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825" y="2095814"/>
            <a:ext cx="7384200" cy="951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1612525"/>
            <a:ext cx="9144000" cy="39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9800" y="891739"/>
            <a:ext cx="6422250" cy="396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33600" y="1414463"/>
            <a:ext cx="48768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0" y="816063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62"/>
          <p:cNvSpPr/>
          <p:nvPr/>
        </p:nvSpPr>
        <p:spPr>
          <a:xfrm>
            <a:off x="571317" y="201714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62"/>
          <p:cNvSpPr/>
          <p:nvPr/>
        </p:nvSpPr>
        <p:spPr>
          <a:xfrm>
            <a:off x="520976" y="155522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44" name="Google Shape;1244;p62"/>
          <p:cNvSpPr txBox="1"/>
          <p:nvPr>
            <p:ph type="ctrTitle"/>
          </p:nvPr>
        </p:nvSpPr>
        <p:spPr>
          <a:xfrm>
            <a:off x="1238813" y="125525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type replicate? 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graph replicate?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5" name="Google Shape;1245;p62"/>
          <p:cNvSpPr txBox="1"/>
          <p:nvPr/>
        </p:nvSpPr>
        <p:spPr>
          <a:xfrm flipH="1">
            <a:off x="597188" y="201725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46" name="Google Shape;1246;p62"/>
          <p:cNvSpPr/>
          <p:nvPr/>
        </p:nvSpPr>
        <p:spPr>
          <a:xfrm>
            <a:off x="1778525" y="869215"/>
            <a:ext cx="1397400" cy="278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62"/>
          <p:cNvSpPr/>
          <p:nvPr/>
        </p:nvSpPr>
        <p:spPr>
          <a:xfrm>
            <a:off x="3145775" y="869225"/>
            <a:ext cx="3560700" cy="278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2"/>
          <p:cNvSpPr/>
          <p:nvPr/>
        </p:nvSpPr>
        <p:spPr>
          <a:xfrm>
            <a:off x="1808825" y="3670225"/>
            <a:ext cx="1336800" cy="959400"/>
          </a:xfrm>
          <a:prstGeom prst="rect">
            <a:avLst/>
          </a:prstGeom>
          <a:solidFill>
            <a:srgbClr val="F8766D">
              <a:alpha val="62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2"/>
          <p:cNvSpPr/>
          <p:nvPr/>
        </p:nvSpPr>
        <p:spPr>
          <a:xfrm>
            <a:off x="3145625" y="3670225"/>
            <a:ext cx="3500400" cy="959400"/>
          </a:xfrm>
          <a:prstGeom prst="rect">
            <a:avLst/>
          </a:prstGeom>
          <a:solidFill>
            <a:srgbClr val="00BFC4">
              <a:alpha val="62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2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51" name="Google Shape;1251;p62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52" name="Google Shape;1252;p62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53" name="Google Shape;1253;p62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54" name="Google Shape;1254;p62"/>
          <p:cNvSpPr/>
          <p:nvPr/>
        </p:nvSpPr>
        <p:spPr>
          <a:xfrm>
            <a:off x="1507775" y="3380825"/>
            <a:ext cx="287700" cy="1896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2"/>
          <p:cNvSpPr/>
          <p:nvPr/>
        </p:nvSpPr>
        <p:spPr>
          <a:xfrm>
            <a:off x="1507775" y="909750"/>
            <a:ext cx="287700" cy="1896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2"/>
          <p:cNvSpPr/>
          <p:nvPr/>
        </p:nvSpPr>
        <p:spPr>
          <a:xfrm>
            <a:off x="4853325" y="823025"/>
            <a:ext cx="466800" cy="37722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2"/>
          <p:cNvSpPr/>
          <p:nvPr/>
        </p:nvSpPr>
        <p:spPr>
          <a:xfrm>
            <a:off x="1808825" y="887850"/>
            <a:ext cx="1336800" cy="3772200"/>
          </a:xfrm>
          <a:prstGeom prst="rect">
            <a:avLst/>
          </a:prstGeom>
          <a:solidFill>
            <a:srgbClr val="FFFFFF">
              <a:alpha val="565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2"/>
          <p:cNvSpPr/>
          <p:nvPr/>
        </p:nvSpPr>
        <p:spPr>
          <a:xfrm>
            <a:off x="1845575" y="1216075"/>
            <a:ext cx="416700" cy="3444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2"/>
          <p:cNvSpPr/>
          <p:nvPr/>
        </p:nvSpPr>
        <p:spPr>
          <a:xfrm>
            <a:off x="2262275" y="1836750"/>
            <a:ext cx="466800" cy="28233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62"/>
          <p:cNvSpPr/>
          <p:nvPr/>
        </p:nvSpPr>
        <p:spPr>
          <a:xfrm>
            <a:off x="2729075" y="2486025"/>
            <a:ext cx="416700" cy="21741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5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 txBox="1"/>
          <p:nvPr>
            <p:ph type="ctrTitle"/>
          </p:nvPr>
        </p:nvSpPr>
        <p:spPr>
          <a:xfrm>
            <a:off x="3782800" y="2038625"/>
            <a:ext cx="2528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replication studies important?</a:t>
            </a:r>
            <a:endParaRPr/>
          </a:p>
        </p:txBody>
      </p:sp>
      <p:sp>
        <p:nvSpPr>
          <p:cNvPr id="553" name="Google Shape;553;p45"/>
          <p:cNvSpPr txBox="1"/>
          <p:nvPr>
            <p:ph idx="2" type="ctrTitle"/>
          </p:nvPr>
        </p:nvSpPr>
        <p:spPr>
          <a:xfrm>
            <a:off x="3782800" y="3863450"/>
            <a:ext cx="2528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54" name="Google Shape;554;p45"/>
          <p:cNvSpPr txBox="1"/>
          <p:nvPr>
            <p:ph idx="3" type="ctrTitle"/>
          </p:nvPr>
        </p:nvSpPr>
        <p:spPr>
          <a:xfrm>
            <a:off x="6364525" y="2038625"/>
            <a:ext cx="2528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What did i replicate?</a:t>
            </a:r>
            <a:endParaRPr/>
          </a:p>
        </p:txBody>
      </p:sp>
      <p:sp>
        <p:nvSpPr>
          <p:cNvPr id="555" name="Google Shape;555;p45"/>
          <p:cNvSpPr txBox="1"/>
          <p:nvPr>
            <p:ph idx="4" type="ctrTitle"/>
          </p:nvPr>
        </p:nvSpPr>
        <p:spPr>
          <a:xfrm>
            <a:off x="6364525" y="4244450"/>
            <a:ext cx="25287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background exploratory </a:t>
            </a:r>
            <a:r>
              <a:rPr lang="en"/>
              <a:t>analysis</a:t>
            </a:r>
            <a:endParaRPr/>
          </a:p>
        </p:txBody>
      </p:sp>
      <p:grpSp>
        <p:nvGrpSpPr>
          <p:cNvPr id="556" name="Google Shape;556;p45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557" name="Google Shape;557;p45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558" name="Google Shape;558;p45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fmla="val 431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5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" name="Google Shape;560;p45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561" name="Google Shape;561;p45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5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5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5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5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45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567" name="Google Shape;567;p45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5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45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45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5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5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45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5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5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5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45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45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5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45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5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5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5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45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5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45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45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45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45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45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45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45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5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45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5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5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5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5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5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5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5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5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5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5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5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5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5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5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5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5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5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5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5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5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45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5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3" name="Google Shape;623;p45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24" name="Google Shape;624;p45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25" name="Google Shape;625;p45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26" name="Google Shape;626;p45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75" y="869225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63"/>
          <p:cNvSpPr/>
          <p:nvPr/>
        </p:nvSpPr>
        <p:spPr>
          <a:xfrm>
            <a:off x="571317" y="201714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63"/>
          <p:cNvSpPr/>
          <p:nvPr/>
        </p:nvSpPr>
        <p:spPr>
          <a:xfrm>
            <a:off x="520976" y="155522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68" name="Google Shape;1268;p63"/>
          <p:cNvSpPr txBox="1"/>
          <p:nvPr>
            <p:ph type="ctrTitle"/>
          </p:nvPr>
        </p:nvSpPr>
        <p:spPr>
          <a:xfrm>
            <a:off x="1238813" y="125525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type replicate? </a:t>
            </a:r>
            <a:endParaRPr b="1" sz="16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graph replicate?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69" name="Google Shape;1269;p63"/>
          <p:cNvSpPr txBox="1"/>
          <p:nvPr/>
        </p:nvSpPr>
        <p:spPr>
          <a:xfrm flipH="1">
            <a:off x="597188" y="201725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70" name="Google Shape;1270;p63"/>
          <p:cNvSpPr/>
          <p:nvPr/>
        </p:nvSpPr>
        <p:spPr>
          <a:xfrm>
            <a:off x="1811750" y="867075"/>
            <a:ext cx="6027900" cy="27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3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72" name="Google Shape;1272;p63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73" name="Google Shape;1273;p63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74" name="Google Shape;1274;p63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75" name="Google Shape;1275;p63"/>
          <p:cNvSpPr/>
          <p:nvPr/>
        </p:nvSpPr>
        <p:spPr>
          <a:xfrm>
            <a:off x="1896800" y="3678350"/>
            <a:ext cx="5857800" cy="12444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63"/>
          <p:cNvSpPr/>
          <p:nvPr/>
        </p:nvSpPr>
        <p:spPr>
          <a:xfrm>
            <a:off x="1609100" y="3356200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3"/>
          <p:cNvSpPr/>
          <p:nvPr/>
        </p:nvSpPr>
        <p:spPr>
          <a:xfrm>
            <a:off x="1609100" y="940275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63"/>
          <p:cNvSpPr/>
          <p:nvPr/>
        </p:nvSpPr>
        <p:spPr>
          <a:xfrm>
            <a:off x="6017300" y="869225"/>
            <a:ext cx="466800" cy="37722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63"/>
          <p:cNvSpPr/>
          <p:nvPr/>
        </p:nvSpPr>
        <p:spPr>
          <a:xfrm>
            <a:off x="2394675" y="869225"/>
            <a:ext cx="466800" cy="37722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4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4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86" name="Google Shape;1286;p64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tests and the types of questions that seem to be most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87" name="Google Shape;1287;p64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RESULTS</a:t>
            </a:r>
            <a:endParaRPr/>
          </a:p>
        </p:txBody>
      </p:sp>
      <p:sp>
        <p:nvSpPr>
          <p:cNvPr id="1288" name="Google Shape;1288;p64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89" name="Google Shape;1289;p64"/>
          <p:cNvSpPr/>
          <p:nvPr/>
        </p:nvSpPr>
        <p:spPr>
          <a:xfrm>
            <a:off x="571317" y="390953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64"/>
          <p:cNvSpPr/>
          <p:nvPr/>
        </p:nvSpPr>
        <p:spPr>
          <a:xfrm>
            <a:off x="520976" y="386334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91" name="Google Shape;1291;p64"/>
          <p:cNvSpPr txBox="1"/>
          <p:nvPr>
            <p:ph type="ctrTitle"/>
          </p:nvPr>
        </p:nvSpPr>
        <p:spPr>
          <a:xfrm>
            <a:off x="1238813" y="383335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type replicate? 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graph 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2" name="Google Shape;1292;p64"/>
          <p:cNvSpPr txBox="1"/>
          <p:nvPr/>
        </p:nvSpPr>
        <p:spPr>
          <a:xfrm flipH="1">
            <a:off x="597188" y="390955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93" name="Google Shape;1293;p64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64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cap="none" strike="noStrike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95" name="Google Shape;1295;p64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graphs and the types of graphs that seem to be most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difficult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replicate?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6" name="Google Shape;1296;p64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97" name="Google Shape;1297;p64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Accuracy increases for some tasks, compared to HL. Still, the trend has not changed: GGR results consistent w/ expected 3-level hierarchy, but no such clear hierarchy in VLAT results.</a:t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8" name="Google Shape;1298;p64"/>
          <p:cNvSpPr txBox="1"/>
          <p:nvPr/>
        </p:nvSpPr>
        <p:spPr>
          <a:xfrm>
            <a:off x="1264700" y="3065250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Successful replication: graphs have a weak association. Participants do well on graphs that are relatively common but are less accurate for more involved visualizations.</a:t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99" name="Google Shape;1299;p64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00" name="Google Shape;1300;p64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01" name="Google Shape;1301;p64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02" name="Google Shape;1302;p64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03" name="Google Shape;1303;p64"/>
          <p:cNvSpPr txBox="1"/>
          <p:nvPr/>
        </p:nvSpPr>
        <p:spPr>
          <a:xfrm>
            <a:off x="1264700" y="438617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Successful replication: i</a:t>
            </a: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f either question type or graph type explained graph comprehension, they’re both only weakly reliable.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5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65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10" name="Google Shape;1310;p65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well are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tests and which types of questions seem to be most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1" name="Google Shape;1311;p65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Replication conclusion</a:t>
            </a:r>
            <a:endParaRPr/>
          </a:p>
        </p:txBody>
      </p:sp>
      <p:sp>
        <p:nvSpPr>
          <p:cNvPr id="1312" name="Google Shape;1312;p65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13" name="Google Shape;1313;p65"/>
          <p:cNvSpPr/>
          <p:nvPr/>
        </p:nvSpPr>
        <p:spPr>
          <a:xfrm>
            <a:off x="571317" y="390953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65"/>
          <p:cNvSpPr/>
          <p:nvPr/>
        </p:nvSpPr>
        <p:spPr>
          <a:xfrm>
            <a:off x="520976" y="386334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15" name="Google Shape;1315;p65"/>
          <p:cNvSpPr txBox="1"/>
          <p:nvPr>
            <p:ph type="ctrTitle"/>
          </p:nvPr>
        </p:nvSpPr>
        <p:spPr>
          <a:xfrm>
            <a:off x="1238813" y="383335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type replicate? 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consistently do people succeed on questions of the same graph 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6" name="Google Shape;1316;p65"/>
          <p:cNvSpPr txBox="1"/>
          <p:nvPr/>
        </p:nvSpPr>
        <p:spPr>
          <a:xfrm flipH="1">
            <a:off x="597188" y="390955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17" name="Google Shape;1317;p65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65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19" name="Google Shape;1319;p65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well are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graphs and which types of graphs seem to be most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difficult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0" name="Google Shape;1320;p65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21" name="Google Shape;1321;p65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Accuracy increases for some tasks, compared to HL. Still, the trend has not changed: GGR results consistent w/ expected 3-level hierarchy, but no such clear hierarchy in VLAT results.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2" name="Google Shape;1322;p65"/>
          <p:cNvSpPr txBox="1"/>
          <p:nvPr/>
        </p:nvSpPr>
        <p:spPr>
          <a:xfrm>
            <a:off x="1264700" y="3065250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Successful replication: graphs have a weak association. Participants do well on graphs that are relatively common but are less accurate for more involved visualizations.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3" name="Google Shape;1323;p65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24" name="Google Shape;1324;p65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25" name="Google Shape;1325;p65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26" name="Google Shape;1326;p65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27" name="Google Shape;1327;p65"/>
          <p:cNvSpPr txBox="1"/>
          <p:nvPr/>
        </p:nvSpPr>
        <p:spPr>
          <a:xfrm>
            <a:off x="1264700" y="438617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If either question types and graph types explained graph comprehension, they’re both only weakly reliable.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8" name="Google Shape;1328;p65"/>
          <p:cNvSpPr/>
          <p:nvPr/>
        </p:nvSpPr>
        <p:spPr>
          <a:xfrm>
            <a:off x="2000311" y="1543762"/>
            <a:ext cx="5339100" cy="274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65"/>
          <p:cNvSpPr/>
          <p:nvPr/>
        </p:nvSpPr>
        <p:spPr>
          <a:xfrm>
            <a:off x="1902452" y="1430197"/>
            <a:ext cx="5339100" cy="274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30" name="Google Shape;1330;p65"/>
          <p:cNvSpPr txBox="1"/>
          <p:nvPr/>
        </p:nvSpPr>
        <p:spPr>
          <a:xfrm flipH="1">
            <a:off x="2207227" y="1543808"/>
            <a:ext cx="53391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31" name="Google Shape;1331;p65"/>
          <p:cNvSpPr txBox="1"/>
          <p:nvPr>
            <p:ph idx="1" type="subTitle"/>
          </p:nvPr>
        </p:nvSpPr>
        <p:spPr>
          <a:xfrm>
            <a:off x="2809650" y="2430638"/>
            <a:ext cx="35247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My replication study reinforces the trends and analysis conducted by its forerunner study: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u="sng"/>
              <a:t>We are measuring what we intended to measure, and our code correctly and accurately does so!</a:t>
            </a:r>
            <a:endParaRPr sz="1300" u="sng"/>
          </a:p>
        </p:txBody>
      </p:sp>
      <p:sp>
        <p:nvSpPr>
          <p:cNvPr id="1332" name="Google Shape;1332;p65"/>
          <p:cNvSpPr txBox="1"/>
          <p:nvPr>
            <p:ph type="ctrTitle"/>
          </p:nvPr>
        </p:nvSpPr>
        <p:spPr>
          <a:xfrm>
            <a:off x="2237395" y="1894076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REPLICATION CONCLUSION: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66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1338" name="Google Shape;1338;p66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6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6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6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6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66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1344" name="Google Shape;1344;p66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345" name="Google Shape;1345;p66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66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7" name="Google Shape;1347;p66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1348" name="Google Shape;1348;p66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66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66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66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66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3" name="Google Shape;1353;p66"/>
          <p:cNvSpPr txBox="1"/>
          <p:nvPr>
            <p:ph type="ctrTitle"/>
          </p:nvPr>
        </p:nvSpPr>
        <p:spPr>
          <a:xfrm>
            <a:off x="444525" y="2727550"/>
            <a:ext cx="3081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BACKGROUND exploratory analysis</a:t>
            </a:r>
            <a:endParaRPr/>
          </a:p>
        </p:txBody>
      </p:sp>
      <p:grpSp>
        <p:nvGrpSpPr>
          <p:cNvPr id="1354" name="Google Shape;1354;p66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1355" name="Google Shape;1355;p66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6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6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66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6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6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6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2" name="Google Shape;1362;p66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1363" name="Google Shape;1363;p66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6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5" name="Google Shape;1365;p66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1366" name="Google Shape;1366;p66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7" name="Google Shape;1367;p66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368" name="Google Shape;1368;p66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66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70" name="Google Shape;1370;p66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66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66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66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66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66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66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66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66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66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66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66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2" name="Google Shape;1382;p66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1383" name="Google Shape;1383;p66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6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6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6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6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6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6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6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6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6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6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6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6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66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6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6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6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6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6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6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6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6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6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6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6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6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6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6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1" name="Google Shape;1411;p66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412" name="Google Shape;1412;p66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66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66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66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66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66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66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66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66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66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2" name="Google Shape;1422;p66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6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66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6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6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6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6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6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66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6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6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6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4" name="Google Shape;1434;p66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35" name="Google Shape;1435;p66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36" name="Google Shape;1436;p66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37" name="Google Shape;1437;p66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6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that’s not all…</a:t>
            </a:r>
            <a:endParaRPr/>
          </a:p>
        </p:txBody>
      </p:sp>
      <p:pic>
        <p:nvPicPr>
          <p:cNvPr id="1443" name="Google Shape;144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6" y="1166812"/>
            <a:ext cx="4440995" cy="280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352" y="1166813"/>
            <a:ext cx="3746499" cy="280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67"/>
          <p:cNvPicPr preferRelativeResize="0"/>
          <p:nvPr/>
        </p:nvPicPr>
        <p:blipFill rotWithShape="1">
          <a:blip r:embed="rId5">
            <a:alphaModFix/>
          </a:blip>
          <a:srcRect b="0" l="0" r="60882" t="0"/>
          <a:stretch/>
        </p:blipFill>
        <p:spPr>
          <a:xfrm>
            <a:off x="3201300" y="1123075"/>
            <a:ext cx="2741400" cy="36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67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47" name="Google Shape;1447;p67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48" name="Google Shape;1448;p67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49" name="Google Shape;1449;p67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8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68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56" name="Google Shape;1456;p68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How well are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tests based on number of classes taken?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How consistently do people succeed on questions based on number of classes taken?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57" name="Google Shape;1457;p68"/>
          <p:cNvSpPr txBox="1"/>
          <p:nvPr>
            <p:ph idx="4" type="ctrTitle"/>
          </p:nvPr>
        </p:nvSpPr>
        <p:spPr>
          <a:xfrm>
            <a:off x="3570575" y="457300"/>
            <a:ext cx="4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</a:t>
            </a:r>
            <a:r>
              <a:rPr lang="en"/>
              <a:t>ICATION</a:t>
            </a:r>
            <a:r>
              <a:rPr lang="en"/>
              <a:t> demographic QUESTIONS</a:t>
            </a:r>
            <a:endParaRPr/>
          </a:p>
        </p:txBody>
      </p:sp>
      <p:sp>
        <p:nvSpPr>
          <p:cNvPr id="1458" name="Google Shape;1458;p68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59" name="Google Shape;1459;p68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68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61" name="Google Shape;1461;p68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Are there any differences between math classes taken and how well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2" name="Google Shape;1462;p68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63" name="Google Shape;1463;p68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64" name="Google Shape;1464;p68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65" name="Google Shape;1465;p68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66" name="Google Shape;1466;p68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1" name="Google Shape;147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00" y="8782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69"/>
          <p:cNvSpPr/>
          <p:nvPr/>
        </p:nvSpPr>
        <p:spPr>
          <a:xfrm>
            <a:off x="571317" y="210726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9"/>
          <p:cNvSpPr/>
          <p:nvPr/>
        </p:nvSpPr>
        <p:spPr>
          <a:xfrm>
            <a:off x="520976" y="164535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74" name="Google Shape;1474;p69"/>
          <p:cNvSpPr txBox="1"/>
          <p:nvPr>
            <p:ph type="ctrTitle"/>
          </p:nvPr>
        </p:nvSpPr>
        <p:spPr>
          <a:xfrm>
            <a:off x="1238813" y="2107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How well are people </a:t>
            </a:r>
            <a:r>
              <a:rPr b="1" i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on these tests based on number of classes taken?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How consistently do people succeed on questions based on number of classes taken?</a:t>
            </a:r>
            <a:endParaRPr b="1" sz="16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75" name="Google Shape;1475;p69"/>
          <p:cNvSpPr txBox="1"/>
          <p:nvPr/>
        </p:nvSpPr>
        <p:spPr>
          <a:xfrm flipH="1">
            <a:off x="597188" y="2107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76" name="Google Shape;1476;p69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77" name="Google Shape;1477;p69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78" name="Google Shape;1478;p69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79" name="Google Shape;1479;p69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80" name="Google Shape;1480;p69"/>
          <p:cNvSpPr/>
          <p:nvPr/>
        </p:nvSpPr>
        <p:spPr>
          <a:xfrm>
            <a:off x="-4449150" y="995125"/>
            <a:ext cx="5857800" cy="353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69"/>
          <p:cNvSpPr/>
          <p:nvPr/>
        </p:nvSpPr>
        <p:spPr>
          <a:xfrm>
            <a:off x="1896800" y="4555650"/>
            <a:ext cx="5857800" cy="3984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69"/>
          <p:cNvSpPr/>
          <p:nvPr/>
        </p:nvSpPr>
        <p:spPr>
          <a:xfrm>
            <a:off x="1609100" y="4237650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69"/>
          <p:cNvSpPr/>
          <p:nvPr/>
        </p:nvSpPr>
        <p:spPr>
          <a:xfrm>
            <a:off x="1609100" y="995125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69"/>
          <p:cNvSpPr/>
          <p:nvPr/>
        </p:nvSpPr>
        <p:spPr>
          <a:xfrm>
            <a:off x="2097250" y="2674000"/>
            <a:ext cx="1426200" cy="21282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69"/>
          <p:cNvSpPr/>
          <p:nvPr/>
        </p:nvSpPr>
        <p:spPr>
          <a:xfrm>
            <a:off x="3523450" y="2265025"/>
            <a:ext cx="1426200" cy="25371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69"/>
          <p:cNvSpPr/>
          <p:nvPr/>
        </p:nvSpPr>
        <p:spPr>
          <a:xfrm>
            <a:off x="4839550" y="2029075"/>
            <a:ext cx="1546500" cy="27729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69"/>
          <p:cNvSpPr/>
          <p:nvPr/>
        </p:nvSpPr>
        <p:spPr>
          <a:xfrm>
            <a:off x="6265750" y="1934700"/>
            <a:ext cx="1426200" cy="28674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2" name="Google Shape;14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100" y="878250"/>
            <a:ext cx="6604075" cy="40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p70"/>
          <p:cNvSpPr/>
          <p:nvPr/>
        </p:nvSpPr>
        <p:spPr>
          <a:xfrm>
            <a:off x="571317" y="210726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70"/>
          <p:cNvSpPr/>
          <p:nvPr/>
        </p:nvSpPr>
        <p:spPr>
          <a:xfrm>
            <a:off x="520976" y="164535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5" name="Google Shape;1495;p70"/>
          <p:cNvSpPr txBox="1"/>
          <p:nvPr>
            <p:ph type="ctrTitle"/>
          </p:nvPr>
        </p:nvSpPr>
        <p:spPr>
          <a:xfrm>
            <a:off x="1238813" y="2107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How well are people </a:t>
            </a:r>
            <a:r>
              <a:rPr b="1" i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 sz="16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tests based on number of classes taken?</a:t>
            </a:r>
            <a:endParaRPr b="1" sz="16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How consistently do people succeed on questions based on number of classes taken?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96" name="Google Shape;1496;p70"/>
          <p:cNvSpPr txBox="1"/>
          <p:nvPr/>
        </p:nvSpPr>
        <p:spPr>
          <a:xfrm flipH="1">
            <a:off x="597188" y="2107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7" name="Google Shape;1497;p70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8" name="Google Shape;1498;p70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9" name="Google Shape;1499;p70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00" name="Google Shape;1500;p70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01" name="Google Shape;1501;p70"/>
          <p:cNvSpPr/>
          <p:nvPr/>
        </p:nvSpPr>
        <p:spPr>
          <a:xfrm>
            <a:off x="2002025" y="995125"/>
            <a:ext cx="5857800" cy="353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0"/>
          <p:cNvSpPr/>
          <p:nvPr/>
        </p:nvSpPr>
        <p:spPr>
          <a:xfrm>
            <a:off x="1896800" y="4528650"/>
            <a:ext cx="5857800" cy="3942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70"/>
          <p:cNvSpPr/>
          <p:nvPr/>
        </p:nvSpPr>
        <p:spPr>
          <a:xfrm>
            <a:off x="1609100" y="4237650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70"/>
          <p:cNvSpPr/>
          <p:nvPr/>
        </p:nvSpPr>
        <p:spPr>
          <a:xfrm>
            <a:off x="1609100" y="995125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71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71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11" name="Google Shape;1511;p71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How well are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tests based on number of classes taken?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How consistently do people succeed on questions based on number of classes taken?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12" name="Google Shape;1512;p71"/>
          <p:cNvSpPr txBox="1"/>
          <p:nvPr>
            <p:ph idx="4" type="ctrTitle"/>
          </p:nvPr>
        </p:nvSpPr>
        <p:spPr>
          <a:xfrm>
            <a:off x="3570575" y="457300"/>
            <a:ext cx="4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demographic QUESTIONS</a:t>
            </a:r>
            <a:endParaRPr/>
          </a:p>
        </p:txBody>
      </p:sp>
      <p:sp>
        <p:nvSpPr>
          <p:cNvPr id="1513" name="Google Shape;1513;p71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14" name="Google Shape;1514;p71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Strong ladder-like trend for accuracy based on number of classes taken. Participants are neither unreliable or reliable in their consistency.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15" name="Google Shape;1515;p71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16" name="Google Shape;1516;p71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17" name="Google Shape;1517;p71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18" name="Google Shape;1518;p71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2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72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25" name="Google Shape;1525;p72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How well are people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tests based on number of classes taken?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How consistently do people succeed on questions based on number of classes taken?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26" name="Google Shape;1526;p72"/>
          <p:cNvSpPr txBox="1"/>
          <p:nvPr>
            <p:ph idx="4" type="ctrTitle"/>
          </p:nvPr>
        </p:nvSpPr>
        <p:spPr>
          <a:xfrm>
            <a:off x="3570575" y="457300"/>
            <a:ext cx="4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demographic QUESTIONS</a:t>
            </a:r>
            <a:endParaRPr/>
          </a:p>
        </p:txBody>
      </p:sp>
      <p:sp>
        <p:nvSpPr>
          <p:cNvPr id="1527" name="Google Shape;1527;p72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28" name="Google Shape;1528;p72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72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0" name="Google Shape;1530;p72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Are there any differences between math classes taken and how well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31" name="Google Shape;1531;p72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2" name="Google Shape;1532;p72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Strong ladder-like trend for accuracy based on number of classes taken. Participants are neither unreliable or reliable in their consistency..</a:t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33" name="Google Shape;1533;p72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4" name="Google Shape;1534;p72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5" name="Google Shape;1535;p72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6" name="Google Shape;1536;p72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46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32" name="Google Shape;632;p46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6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38" name="Google Shape;638;p46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39" name="Google Shape;639;p46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46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42" name="Google Shape;642;p46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6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6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6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7" name="Google Shape;647;p46"/>
          <p:cNvSpPr txBox="1"/>
          <p:nvPr>
            <p:ph type="ctrTitle"/>
          </p:nvPr>
        </p:nvSpPr>
        <p:spPr>
          <a:xfrm>
            <a:off x="444525" y="2803750"/>
            <a:ext cx="3081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replication studies important?</a:t>
            </a:r>
            <a:endParaRPr/>
          </a:p>
        </p:txBody>
      </p:sp>
      <p:grpSp>
        <p:nvGrpSpPr>
          <p:cNvPr id="648" name="Google Shape;648;p46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649" name="Google Shape;649;p46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46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6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6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6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46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657" name="Google Shape;657;p46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9" name="Google Shape;659;p46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660" name="Google Shape;660;p46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1" name="Google Shape;661;p46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662" name="Google Shape;662;p46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46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4" name="Google Shape;664;p46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6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6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6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6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6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6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6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6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6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6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6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6" name="Google Shape;676;p46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677" name="Google Shape;677;p46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46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06" name="Google Shape;706;p46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46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46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29" name="Google Shape;729;p46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0" name="Google Shape;730;p46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1" name="Google Shape;731;p46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1" name="Google Shape;15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00" y="801075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73"/>
          <p:cNvSpPr/>
          <p:nvPr/>
        </p:nvSpPr>
        <p:spPr>
          <a:xfrm>
            <a:off x="571317" y="210726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73"/>
          <p:cNvSpPr/>
          <p:nvPr/>
        </p:nvSpPr>
        <p:spPr>
          <a:xfrm>
            <a:off x="520976" y="164535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44" name="Google Shape;1544;p73"/>
          <p:cNvSpPr txBox="1"/>
          <p:nvPr>
            <p:ph type="ctrTitle"/>
          </p:nvPr>
        </p:nvSpPr>
        <p:spPr>
          <a:xfrm>
            <a:off x="1238813" y="2107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Are there any differences between math classes taken and how well people </a:t>
            </a:r>
            <a:r>
              <a:rPr b="1" i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</a:t>
            </a: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?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45" name="Google Shape;1545;p73"/>
          <p:cNvSpPr txBox="1"/>
          <p:nvPr/>
        </p:nvSpPr>
        <p:spPr>
          <a:xfrm flipH="1">
            <a:off x="597188" y="2107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46" name="Google Shape;1546;p73"/>
          <p:cNvSpPr/>
          <p:nvPr/>
        </p:nvSpPr>
        <p:spPr>
          <a:xfrm>
            <a:off x="2130425" y="878225"/>
            <a:ext cx="1588200" cy="36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73"/>
          <p:cNvSpPr/>
          <p:nvPr/>
        </p:nvSpPr>
        <p:spPr>
          <a:xfrm>
            <a:off x="4207100" y="878225"/>
            <a:ext cx="1588200" cy="36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3"/>
          <p:cNvSpPr/>
          <p:nvPr/>
        </p:nvSpPr>
        <p:spPr>
          <a:xfrm>
            <a:off x="6282975" y="878225"/>
            <a:ext cx="1588200" cy="362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3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50" name="Google Shape;1550;p73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51" name="Google Shape;1551;p73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52" name="Google Shape;1552;p73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53" name="Google Shape;1553;p73"/>
          <p:cNvSpPr/>
          <p:nvPr/>
        </p:nvSpPr>
        <p:spPr>
          <a:xfrm>
            <a:off x="1896800" y="4504925"/>
            <a:ext cx="5974500" cy="4179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3"/>
          <p:cNvSpPr/>
          <p:nvPr/>
        </p:nvSpPr>
        <p:spPr>
          <a:xfrm>
            <a:off x="1777325" y="4213925"/>
            <a:ext cx="3531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3"/>
          <p:cNvSpPr/>
          <p:nvPr/>
        </p:nvSpPr>
        <p:spPr>
          <a:xfrm>
            <a:off x="1777425" y="878250"/>
            <a:ext cx="3531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74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74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62" name="Google Shape;1562;p74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How well are people </a:t>
            </a:r>
            <a:r>
              <a:rPr b="1" i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 on these tests based on their math history?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How consistently do people succeed on questions based on their math background?</a:t>
            </a:r>
            <a:endParaRPr b="1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63" name="Google Shape;1563;p74"/>
          <p:cNvSpPr txBox="1"/>
          <p:nvPr>
            <p:ph idx="4" type="ctrTitle"/>
          </p:nvPr>
        </p:nvSpPr>
        <p:spPr>
          <a:xfrm>
            <a:off x="3570575" y="457300"/>
            <a:ext cx="4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demographic QUESTIONS</a:t>
            </a:r>
            <a:endParaRPr/>
          </a:p>
        </p:txBody>
      </p:sp>
      <p:sp>
        <p:nvSpPr>
          <p:cNvPr id="1564" name="Google Shape;1564;p74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65" name="Google Shape;1565;p74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74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67" name="Google Shape;1567;p74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Are there any differences between math classes taken and how well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68" name="Google Shape;1568;p74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69" name="Google Shape;1569;p74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Strong ladder-like trend for accuracy based on number of classes taken. Participants are neither unreliable or reliable in their consistency..</a:t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70" name="Google Shape;1570;p74"/>
          <p:cNvSpPr txBox="1"/>
          <p:nvPr/>
        </p:nvSpPr>
        <p:spPr>
          <a:xfrm>
            <a:off x="1264700" y="3065250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Participants </a:t>
            </a: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who have previously taken any math class is associated with higher accuracy compared to those who have not. 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71" name="Google Shape;1571;p74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72" name="Google Shape;1572;p74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73" name="Google Shape;1573;p74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74" name="Google Shape;1574;p74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75"/>
          <p:cNvSpPr/>
          <p:nvPr/>
        </p:nvSpPr>
        <p:spPr>
          <a:xfrm>
            <a:off x="1893950" y="2224683"/>
            <a:ext cx="2212200" cy="24642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75"/>
          <p:cNvSpPr/>
          <p:nvPr/>
        </p:nvSpPr>
        <p:spPr>
          <a:xfrm>
            <a:off x="1986050" y="2093764"/>
            <a:ext cx="2212200" cy="2464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75"/>
          <p:cNvSpPr txBox="1"/>
          <p:nvPr>
            <p:ph idx="1" type="subTitle"/>
          </p:nvPr>
        </p:nvSpPr>
        <p:spPr>
          <a:xfrm>
            <a:off x="2066834" y="2173503"/>
            <a:ext cx="20253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REPLICATION RESULTS: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A larger sample with different code reproduced the trends in observed in HL’s FYP!</a:t>
            </a:r>
            <a:endParaRPr sz="1300"/>
          </a:p>
        </p:txBody>
      </p:sp>
      <p:sp>
        <p:nvSpPr>
          <p:cNvPr id="1582" name="Google Shape;1582;p75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75"/>
          <p:cNvSpPr txBox="1"/>
          <p:nvPr>
            <p:ph type="ctrTitle"/>
          </p:nvPr>
        </p:nvSpPr>
        <p:spPr>
          <a:xfrm>
            <a:off x="2300244" y="746313"/>
            <a:ext cx="15837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584" name="Google Shape;1584;p75"/>
          <p:cNvCxnSpPr>
            <a:stCxn id="1583" idx="2"/>
            <a:endCxn id="1580" idx="0"/>
          </p:cNvCxnSpPr>
          <p:nvPr/>
        </p:nvCxnSpPr>
        <p:spPr>
          <a:xfrm>
            <a:off x="3092094" y="1759413"/>
            <a:ext cx="0" cy="33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5" name="Google Shape;1585;p75"/>
          <p:cNvSpPr/>
          <p:nvPr/>
        </p:nvSpPr>
        <p:spPr>
          <a:xfrm>
            <a:off x="4945753" y="2224683"/>
            <a:ext cx="2212200" cy="24642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75"/>
          <p:cNvSpPr/>
          <p:nvPr/>
        </p:nvSpPr>
        <p:spPr>
          <a:xfrm>
            <a:off x="5037853" y="2093764"/>
            <a:ext cx="2212200" cy="2464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7" name="Google Shape;1587;p75"/>
          <p:cNvCxnSpPr>
            <a:endCxn id="1586" idx="0"/>
          </p:cNvCxnSpPr>
          <p:nvPr/>
        </p:nvCxnSpPr>
        <p:spPr>
          <a:xfrm>
            <a:off x="6143953" y="1759264"/>
            <a:ext cx="0" cy="33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8" name="Google Shape;1588;p75"/>
          <p:cNvSpPr txBox="1"/>
          <p:nvPr>
            <p:ph idx="2" type="ctrTitle"/>
          </p:nvPr>
        </p:nvSpPr>
        <p:spPr>
          <a:xfrm>
            <a:off x="5355732" y="746313"/>
            <a:ext cx="15837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89" name="Google Shape;1589;p75"/>
          <p:cNvSpPr txBox="1"/>
          <p:nvPr>
            <p:ph idx="3" type="subTitle"/>
          </p:nvPr>
        </p:nvSpPr>
        <p:spPr>
          <a:xfrm>
            <a:off x="5095037" y="2173503"/>
            <a:ext cx="20253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MATH BACKGROUND EXPLORATORY ANALYSIS: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There’s a relationship between a participant’s math background and how well they do on these tests.</a:t>
            </a:r>
            <a:endParaRPr sz="1300"/>
          </a:p>
        </p:txBody>
      </p:sp>
      <p:sp>
        <p:nvSpPr>
          <p:cNvPr id="1590" name="Google Shape;1590;p7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91" name="Google Shape;1591;p75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92" name="Google Shape;1592;p75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93" name="Google Shape;1593;p75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94" name="Google Shape;1594;p75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76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76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01" name="Google Shape;1601;p76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How well are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tests based on their math history?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How consistently do people succeed on questions based on their math background?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02" name="Google Shape;1602;p76"/>
          <p:cNvSpPr txBox="1"/>
          <p:nvPr>
            <p:ph idx="4" type="ctrTitle"/>
          </p:nvPr>
        </p:nvSpPr>
        <p:spPr>
          <a:xfrm>
            <a:off x="3570575" y="457300"/>
            <a:ext cx="4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demographic QUESTIONS</a:t>
            </a:r>
            <a:endParaRPr/>
          </a:p>
        </p:txBody>
      </p:sp>
      <p:sp>
        <p:nvSpPr>
          <p:cNvPr id="1603" name="Google Shape;1603;p76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04" name="Google Shape;1604;p76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76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06" name="Google Shape;1606;p76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Are there any differences between education backgrounds and how well people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07" name="Google Shape;1607;p76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08" name="Google Shape;1608;p76"/>
          <p:cNvSpPr txBox="1"/>
          <p:nvPr/>
        </p:nvSpPr>
        <p:spPr>
          <a:xfrm>
            <a:off x="1264700" y="1668125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Strong ladder-like trend for accuracy based on number of classes taken. The trend is reliable.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09" name="Google Shape;1609;p76"/>
          <p:cNvSpPr txBox="1"/>
          <p:nvPr/>
        </p:nvSpPr>
        <p:spPr>
          <a:xfrm>
            <a:off x="1264700" y="3065250"/>
            <a:ext cx="7110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Participants who have previously taken any math class have higher accuracy than those who have not. 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10" name="Google Shape;1610;p76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11" name="Google Shape;1611;p76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12" name="Google Shape;1612;p76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13" name="Google Shape;1613;p76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14" name="Google Shape;1614;p76"/>
          <p:cNvSpPr/>
          <p:nvPr/>
        </p:nvSpPr>
        <p:spPr>
          <a:xfrm>
            <a:off x="2000311" y="1543762"/>
            <a:ext cx="5339100" cy="274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76"/>
          <p:cNvSpPr/>
          <p:nvPr/>
        </p:nvSpPr>
        <p:spPr>
          <a:xfrm>
            <a:off x="1902452" y="1430197"/>
            <a:ext cx="5339100" cy="274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16" name="Google Shape;1616;p76"/>
          <p:cNvSpPr txBox="1"/>
          <p:nvPr/>
        </p:nvSpPr>
        <p:spPr>
          <a:xfrm flipH="1">
            <a:off x="2207227" y="1543808"/>
            <a:ext cx="53391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17" name="Google Shape;1617;p76"/>
          <p:cNvSpPr txBox="1"/>
          <p:nvPr>
            <p:ph idx="1" type="subTitle"/>
          </p:nvPr>
        </p:nvSpPr>
        <p:spPr>
          <a:xfrm>
            <a:off x="2809650" y="2430638"/>
            <a:ext cx="35247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Based on our </a:t>
            </a:r>
            <a:r>
              <a:rPr lang="en" sz="1300"/>
              <a:t>observations</a:t>
            </a:r>
            <a:r>
              <a:rPr lang="en" sz="1300"/>
              <a:t>, there exists some relationship between a </a:t>
            </a:r>
            <a:r>
              <a:rPr lang="en" sz="1300"/>
              <a:t>participant</a:t>
            </a:r>
            <a:r>
              <a:rPr lang="en" sz="1300"/>
              <a:t>’s math background and how well they do on these tests.</a:t>
            </a:r>
            <a:endParaRPr sz="1300" u="sng"/>
          </a:p>
        </p:txBody>
      </p:sp>
      <p:sp>
        <p:nvSpPr>
          <p:cNvPr id="1618" name="Google Shape;1618;p76"/>
          <p:cNvSpPr txBox="1"/>
          <p:nvPr>
            <p:ph type="ctrTitle"/>
          </p:nvPr>
        </p:nvSpPr>
        <p:spPr>
          <a:xfrm>
            <a:off x="2237395" y="1894076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MATH BACKGROUND EXPLORATORY </a:t>
            </a:r>
            <a:r>
              <a:rPr lang="en"/>
              <a:t>ANALYSIS</a:t>
            </a:r>
            <a:r>
              <a:rPr lang="en"/>
              <a:t> </a:t>
            </a:r>
            <a:r>
              <a:rPr lang="en"/>
              <a:t> CONCLUSION: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77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1624" name="Google Shape;1624;p77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77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77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77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8" name="Google Shape;1628;p77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29" name="Google Shape;1629;p77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</a:t>
            </a:r>
            <a:r>
              <a:rPr lang="en"/>
              <a:t>uestions?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Vryan Feliciano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vfelicia@ucsd.edu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cognitivetoolslab - Fall 2022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u="sng"/>
              <a:t>Thank you Hannah for your mentorship &gt;:(</a:t>
            </a:r>
            <a:endParaRPr b="1" u="sng"/>
          </a:p>
        </p:txBody>
      </p:sp>
      <p:grpSp>
        <p:nvGrpSpPr>
          <p:cNvPr id="1630" name="Google Shape;1630;p77"/>
          <p:cNvGrpSpPr/>
          <p:nvPr/>
        </p:nvGrpSpPr>
        <p:grpSpPr>
          <a:xfrm rot="756199">
            <a:off x="8106519" y="1734396"/>
            <a:ext cx="502396" cy="423287"/>
            <a:chOff x="2681574" y="1237063"/>
            <a:chExt cx="340338" cy="314998"/>
          </a:xfrm>
        </p:grpSpPr>
        <p:sp>
          <p:nvSpPr>
            <p:cNvPr id="1631" name="Google Shape;1631;p77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77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77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77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5" name="Google Shape;1635;p77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1636" name="Google Shape;1636;p77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77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77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77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0" name="Google Shape;1640;p77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1641" name="Google Shape;1641;p77"/>
            <p:cNvSpPr/>
            <p:nvPr/>
          </p:nvSpPr>
          <p:spPr>
            <a:xfrm>
              <a:off x="6256625" y="616414"/>
              <a:ext cx="546250" cy="503056"/>
            </a:xfrm>
            <a:custGeom>
              <a:rect b="b" l="l" r="r" t="t"/>
              <a:pathLst>
                <a:path extrusionOk="0" h="11332" w="12305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77"/>
            <p:cNvSpPr/>
            <p:nvPr/>
          </p:nvSpPr>
          <p:spPr>
            <a:xfrm>
              <a:off x="6321659" y="676342"/>
              <a:ext cx="416224" cy="383285"/>
            </a:xfrm>
            <a:custGeom>
              <a:rect b="b" l="l" r="r" t="t"/>
              <a:pathLst>
                <a:path extrusionOk="0" h="8634" w="9376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77"/>
            <p:cNvSpPr/>
            <p:nvPr/>
          </p:nvSpPr>
          <p:spPr>
            <a:xfrm>
              <a:off x="6339016" y="668929"/>
              <a:ext cx="386881" cy="228266"/>
            </a:xfrm>
            <a:custGeom>
              <a:rect b="b" l="l" r="r" t="t"/>
              <a:pathLst>
                <a:path extrusionOk="0" h="5142" w="8715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77"/>
            <p:cNvSpPr/>
            <p:nvPr/>
          </p:nvSpPr>
          <p:spPr>
            <a:xfrm>
              <a:off x="6431261" y="735693"/>
              <a:ext cx="191864" cy="281937"/>
            </a:xfrm>
            <a:custGeom>
              <a:rect b="b" l="l" r="r" t="t"/>
              <a:pathLst>
                <a:path extrusionOk="0" h="6351" w="4322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5" name="Google Shape;1645;p77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1646" name="Google Shape;1646;p77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77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77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77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77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77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2" name="Google Shape;1652;p77"/>
          <p:cNvGrpSpPr/>
          <p:nvPr/>
        </p:nvGrpSpPr>
        <p:grpSpPr>
          <a:xfrm>
            <a:off x="4980433" y="915866"/>
            <a:ext cx="773384" cy="715644"/>
            <a:chOff x="2681574" y="1237063"/>
            <a:chExt cx="340338" cy="314998"/>
          </a:xfrm>
        </p:grpSpPr>
        <p:sp>
          <p:nvSpPr>
            <p:cNvPr id="1653" name="Google Shape;1653;p77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77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77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7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7" name="Google Shape;1657;p77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1658" name="Google Shape;1658;p77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77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7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7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7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3" name="Google Shape;1663;p77"/>
          <p:cNvGrpSpPr/>
          <p:nvPr/>
        </p:nvGrpSpPr>
        <p:grpSpPr>
          <a:xfrm rot="-721003">
            <a:off x="4854785" y="1530564"/>
            <a:ext cx="1961439" cy="2825117"/>
            <a:chOff x="4937611" y="1161749"/>
            <a:chExt cx="1961412" cy="2825079"/>
          </a:xfrm>
        </p:grpSpPr>
        <p:sp>
          <p:nvSpPr>
            <p:cNvPr id="1664" name="Google Shape;1664;p77"/>
            <p:cNvSpPr/>
            <p:nvPr/>
          </p:nvSpPr>
          <p:spPr>
            <a:xfrm>
              <a:off x="5456776" y="1161749"/>
              <a:ext cx="1117961" cy="499117"/>
            </a:xfrm>
            <a:custGeom>
              <a:rect b="b" l="l" r="r" t="t"/>
              <a:pathLst>
                <a:path extrusionOk="0" h="15584" w="34909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77"/>
            <p:cNvSpPr/>
            <p:nvPr/>
          </p:nvSpPr>
          <p:spPr>
            <a:xfrm>
              <a:off x="5815749" y="1280498"/>
              <a:ext cx="442746" cy="3875"/>
            </a:xfrm>
            <a:custGeom>
              <a:rect b="b" l="l" r="r" t="t"/>
              <a:pathLst>
                <a:path extrusionOk="0" h="121" w="13825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7"/>
            <p:cNvSpPr/>
            <p:nvPr/>
          </p:nvSpPr>
          <p:spPr>
            <a:xfrm>
              <a:off x="5766462" y="1340321"/>
              <a:ext cx="586762" cy="3875"/>
            </a:xfrm>
            <a:custGeom>
              <a:rect b="b" l="l" r="r" t="t"/>
              <a:pathLst>
                <a:path extrusionOk="0" h="121" w="18322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7"/>
            <p:cNvSpPr/>
            <p:nvPr/>
          </p:nvSpPr>
          <p:spPr>
            <a:xfrm>
              <a:off x="5815749" y="1491737"/>
              <a:ext cx="586762" cy="4003"/>
            </a:xfrm>
            <a:custGeom>
              <a:rect b="b" l="l" r="r" t="t"/>
              <a:pathLst>
                <a:path extrusionOk="0" h="125" w="18322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7"/>
            <p:cNvSpPr/>
            <p:nvPr/>
          </p:nvSpPr>
          <p:spPr>
            <a:xfrm>
              <a:off x="5790033" y="1409368"/>
              <a:ext cx="305903" cy="3843"/>
            </a:xfrm>
            <a:custGeom>
              <a:rect b="b" l="l" r="r" t="t"/>
              <a:pathLst>
                <a:path extrusionOk="0" h="120" w="9552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7"/>
            <p:cNvSpPr/>
            <p:nvPr/>
          </p:nvSpPr>
          <p:spPr>
            <a:xfrm>
              <a:off x="6127260" y="1409368"/>
              <a:ext cx="225968" cy="3843"/>
            </a:xfrm>
            <a:custGeom>
              <a:rect b="b" l="l" r="r" t="t"/>
              <a:pathLst>
                <a:path extrusionOk="0" h="120" w="7056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7"/>
            <p:cNvSpPr/>
            <p:nvPr/>
          </p:nvSpPr>
          <p:spPr>
            <a:xfrm>
              <a:off x="5844476" y="1572985"/>
              <a:ext cx="305871" cy="3971"/>
            </a:xfrm>
            <a:custGeom>
              <a:rect b="b" l="l" r="r" t="t"/>
              <a:pathLst>
                <a:path extrusionOk="0" h="124" w="9551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7"/>
            <p:cNvSpPr/>
            <p:nvPr/>
          </p:nvSpPr>
          <p:spPr>
            <a:xfrm>
              <a:off x="6181672" y="1572985"/>
              <a:ext cx="225840" cy="3971"/>
            </a:xfrm>
            <a:custGeom>
              <a:rect b="b" l="l" r="r" t="t"/>
              <a:pathLst>
                <a:path extrusionOk="0" h="124" w="7052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77"/>
            <p:cNvSpPr/>
            <p:nvPr/>
          </p:nvSpPr>
          <p:spPr>
            <a:xfrm>
              <a:off x="4937611" y="1651447"/>
              <a:ext cx="1961307" cy="2335381"/>
            </a:xfrm>
            <a:custGeom>
              <a:rect b="b" l="l" r="r" t="t"/>
              <a:pathLst>
                <a:path extrusionOk="0" h="72918" w="61243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77"/>
            <p:cNvSpPr/>
            <p:nvPr/>
          </p:nvSpPr>
          <p:spPr>
            <a:xfrm>
              <a:off x="5560026" y="1651447"/>
              <a:ext cx="1338997" cy="2335029"/>
            </a:xfrm>
            <a:custGeom>
              <a:rect b="b" l="l" r="r" t="t"/>
              <a:pathLst>
                <a:path extrusionOk="0" h="72907" w="41811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77"/>
            <p:cNvSpPr/>
            <p:nvPr/>
          </p:nvSpPr>
          <p:spPr>
            <a:xfrm>
              <a:off x="5668848" y="1786497"/>
              <a:ext cx="1096088" cy="1085892"/>
            </a:xfrm>
            <a:custGeom>
              <a:rect b="b" l="l" r="r" t="t"/>
              <a:pathLst>
                <a:path extrusionOk="0" h="33905" w="34226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7"/>
            <p:cNvSpPr/>
            <p:nvPr/>
          </p:nvSpPr>
          <p:spPr>
            <a:xfrm>
              <a:off x="5777959" y="1899130"/>
              <a:ext cx="200380" cy="36992"/>
            </a:xfrm>
            <a:custGeom>
              <a:rect b="b" l="l" r="r" t="t"/>
              <a:pathLst>
                <a:path extrusionOk="0" h="1155" w="6257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77"/>
            <p:cNvSpPr/>
            <p:nvPr/>
          </p:nvSpPr>
          <p:spPr>
            <a:xfrm>
              <a:off x="6041336" y="1896984"/>
              <a:ext cx="197914" cy="37632"/>
            </a:xfrm>
            <a:custGeom>
              <a:rect b="b" l="l" r="r" t="t"/>
              <a:pathLst>
                <a:path extrusionOk="0" h="1175" w="618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77"/>
            <p:cNvSpPr/>
            <p:nvPr/>
          </p:nvSpPr>
          <p:spPr>
            <a:xfrm>
              <a:off x="6301767" y="1896088"/>
              <a:ext cx="183888" cy="32060"/>
            </a:xfrm>
            <a:custGeom>
              <a:rect b="b" l="l" r="r" t="t"/>
              <a:pathLst>
                <a:path extrusionOk="0" h="1001" w="5742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77"/>
            <p:cNvSpPr/>
            <p:nvPr/>
          </p:nvSpPr>
          <p:spPr>
            <a:xfrm>
              <a:off x="6540869" y="1896600"/>
              <a:ext cx="139981" cy="31035"/>
            </a:xfrm>
            <a:custGeom>
              <a:rect b="b" l="l" r="r" t="t"/>
              <a:pathLst>
                <a:path extrusionOk="0" h="969" w="4371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77"/>
            <p:cNvSpPr/>
            <p:nvPr/>
          </p:nvSpPr>
          <p:spPr>
            <a:xfrm>
              <a:off x="5695782" y="3001343"/>
              <a:ext cx="310066" cy="221566"/>
            </a:xfrm>
            <a:custGeom>
              <a:rect b="b" l="l" r="r" t="t"/>
              <a:pathLst>
                <a:path extrusionOk="0" h="6918" w="9682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77"/>
            <p:cNvSpPr/>
            <p:nvPr/>
          </p:nvSpPr>
          <p:spPr>
            <a:xfrm>
              <a:off x="5695782" y="3001343"/>
              <a:ext cx="56140" cy="221566"/>
            </a:xfrm>
            <a:custGeom>
              <a:rect b="b" l="l" r="r" t="t"/>
              <a:pathLst>
                <a:path extrusionOk="0" h="6918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77"/>
            <p:cNvSpPr/>
            <p:nvPr/>
          </p:nvSpPr>
          <p:spPr>
            <a:xfrm>
              <a:off x="6075443" y="3001343"/>
              <a:ext cx="309970" cy="221566"/>
            </a:xfrm>
            <a:custGeom>
              <a:rect b="b" l="l" r="r" t="t"/>
              <a:pathLst>
                <a:path extrusionOk="0" h="6918" w="9679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77"/>
            <p:cNvSpPr/>
            <p:nvPr/>
          </p:nvSpPr>
          <p:spPr>
            <a:xfrm>
              <a:off x="6072209" y="3001343"/>
              <a:ext cx="56012" cy="221566"/>
            </a:xfrm>
            <a:custGeom>
              <a:rect b="b" l="l" r="r" t="t"/>
              <a:pathLst>
                <a:path extrusionOk="0" h="6918" w="1749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77"/>
            <p:cNvSpPr/>
            <p:nvPr/>
          </p:nvSpPr>
          <p:spPr>
            <a:xfrm>
              <a:off x="6455009" y="3001343"/>
              <a:ext cx="309938" cy="221566"/>
            </a:xfrm>
            <a:custGeom>
              <a:rect b="b" l="l" r="r" t="t"/>
              <a:pathLst>
                <a:path extrusionOk="0" h="6918" w="9678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7"/>
            <p:cNvSpPr/>
            <p:nvPr/>
          </p:nvSpPr>
          <p:spPr>
            <a:xfrm>
              <a:off x="6446138" y="3001343"/>
              <a:ext cx="56140" cy="221566"/>
            </a:xfrm>
            <a:custGeom>
              <a:rect b="b" l="l" r="r" t="t"/>
              <a:pathLst>
                <a:path extrusionOk="0" h="6918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77"/>
            <p:cNvSpPr/>
            <p:nvPr/>
          </p:nvSpPr>
          <p:spPr>
            <a:xfrm>
              <a:off x="6455009" y="3296071"/>
              <a:ext cx="309938" cy="221598"/>
            </a:xfrm>
            <a:custGeom>
              <a:rect b="b" l="l" r="r" t="t"/>
              <a:pathLst>
                <a:path extrusionOk="0" h="6919" w="9678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77"/>
            <p:cNvSpPr/>
            <p:nvPr/>
          </p:nvSpPr>
          <p:spPr>
            <a:xfrm>
              <a:off x="6455009" y="3296071"/>
              <a:ext cx="57805" cy="221598"/>
            </a:xfrm>
            <a:custGeom>
              <a:rect b="b" l="l" r="r" t="t"/>
              <a:pathLst>
                <a:path extrusionOk="0" h="6919" w="1805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7"/>
            <p:cNvSpPr/>
            <p:nvPr/>
          </p:nvSpPr>
          <p:spPr>
            <a:xfrm>
              <a:off x="5695782" y="329607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7"/>
            <p:cNvSpPr/>
            <p:nvPr/>
          </p:nvSpPr>
          <p:spPr>
            <a:xfrm>
              <a:off x="5695782" y="3295719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77"/>
            <p:cNvSpPr/>
            <p:nvPr/>
          </p:nvSpPr>
          <p:spPr>
            <a:xfrm>
              <a:off x="5695782" y="358782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77"/>
            <p:cNvSpPr/>
            <p:nvPr/>
          </p:nvSpPr>
          <p:spPr>
            <a:xfrm>
              <a:off x="5695782" y="358782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7"/>
            <p:cNvSpPr/>
            <p:nvPr/>
          </p:nvSpPr>
          <p:spPr>
            <a:xfrm>
              <a:off x="5695782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77"/>
            <p:cNvSpPr/>
            <p:nvPr/>
          </p:nvSpPr>
          <p:spPr>
            <a:xfrm>
              <a:off x="6073650" y="3296071"/>
              <a:ext cx="310066" cy="221598"/>
            </a:xfrm>
            <a:custGeom>
              <a:rect b="b" l="l" r="r" t="t"/>
              <a:pathLst>
                <a:path extrusionOk="0" h="6919" w="9682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77"/>
            <p:cNvSpPr/>
            <p:nvPr/>
          </p:nvSpPr>
          <p:spPr>
            <a:xfrm>
              <a:off x="6073650" y="3295719"/>
              <a:ext cx="56108" cy="221598"/>
            </a:xfrm>
            <a:custGeom>
              <a:rect b="b" l="l" r="r" t="t"/>
              <a:pathLst>
                <a:path extrusionOk="0" h="6919" w="1752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77"/>
            <p:cNvSpPr/>
            <p:nvPr/>
          </p:nvSpPr>
          <p:spPr>
            <a:xfrm>
              <a:off x="6075443" y="3587821"/>
              <a:ext cx="309970" cy="221598"/>
            </a:xfrm>
            <a:custGeom>
              <a:rect b="b" l="l" r="r" t="t"/>
              <a:pathLst>
                <a:path extrusionOk="0" h="6919" w="9679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77"/>
            <p:cNvSpPr/>
            <p:nvPr/>
          </p:nvSpPr>
          <p:spPr>
            <a:xfrm>
              <a:off x="6075443" y="3587821"/>
              <a:ext cx="309970" cy="221598"/>
            </a:xfrm>
            <a:custGeom>
              <a:rect b="b" l="l" r="r" t="t"/>
              <a:pathLst>
                <a:path extrusionOk="0" h="6919" w="9679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7"/>
            <p:cNvSpPr/>
            <p:nvPr/>
          </p:nvSpPr>
          <p:spPr>
            <a:xfrm>
              <a:off x="6075443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7"/>
            <p:cNvSpPr/>
            <p:nvPr/>
          </p:nvSpPr>
          <p:spPr>
            <a:xfrm>
              <a:off x="6455009" y="3587821"/>
              <a:ext cx="309938" cy="221598"/>
            </a:xfrm>
            <a:custGeom>
              <a:rect b="b" l="l" r="r" t="t"/>
              <a:pathLst>
                <a:path extrusionOk="0" h="6919" w="9678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77"/>
            <p:cNvSpPr/>
            <p:nvPr/>
          </p:nvSpPr>
          <p:spPr>
            <a:xfrm>
              <a:off x="6455009" y="3587821"/>
              <a:ext cx="56140" cy="221598"/>
            </a:xfrm>
            <a:custGeom>
              <a:rect b="b" l="l" r="r" t="t"/>
              <a:pathLst>
                <a:path extrusionOk="0" h="6919" w="1753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77"/>
            <p:cNvSpPr/>
            <p:nvPr/>
          </p:nvSpPr>
          <p:spPr>
            <a:xfrm>
              <a:off x="5440987" y="1651447"/>
              <a:ext cx="78269" cy="2335381"/>
            </a:xfrm>
            <a:custGeom>
              <a:rect b="b" l="l" r="r" t="t"/>
              <a:pathLst>
                <a:path extrusionOk="0" h="72918" w="2444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77"/>
            <p:cNvSpPr/>
            <p:nvPr/>
          </p:nvSpPr>
          <p:spPr>
            <a:xfrm>
              <a:off x="5374246" y="3717620"/>
              <a:ext cx="133640" cy="105659"/>
            </a:xfrm>
            <a:custGeom>
              <a:rect b="b" l="l" r="r" t="t"/>
              <a:pathLst>
                <a:path extrusionOk="0" h="3299" w="4173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1" name="Google Shape;1701;p77"/>
          <p:cNvGrpSpPr/>
          <p:nvPr/>
        </p:nvGrpSpPr>
        <p:grpSpPr>
          <a:xfrm rot="-721003">
            <a:off x="4427161" y="2856627"/>
            <a:ext cx="1122199" cy="1561317"/>
            <a:chOff x="4165807" y="3024617"/>
            <a:chExt cx="1122184" cy="1561296"/>
          </a:xfrm>
        </p:grpSpPr>
        <p:sp>
          <p:nvSpPr>
            <p:cNvPr id="1702" name="Google Shape;1702;p77"/>
            <p:cNvSpPr/>
            <p:nvPr/>
          </p:nvSpPr>
          <p:spPr>
            <a:xfrm>
              <a:off x="4165807" y="3024617"/>
              <a:ext cx="1115475" cy="1561296"/>
            </a:xfrm>
            <a:custGeom>
              <a:rect b="b" l="l" r="r" t="t"/>
              <a:pathLst>
                <a:path extrusionOk="0" h="38092" w="27215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77"/>
            <p:cNvSpPr/>
            <p:nvPr/>
          </p:nvSpPr>
          <p:spPr>
            <a:xfrm>
              <a:off x="4751709" y="3671092"/>
              <a:ext cx="232112" cy="643381"/>
            </a:xfrm>
            <a:custGeom>
              <a:rect b="b" l="l" r="r" t="t"/>
              <a:pathLst>
                <a:path extrusionOk="0" h="15697" w="5663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77"/>
            <p:cNvSpPr/>
            <p:nvPr/>
          </p:nvSpPr>
          <p:spPr>
            <a:xfrm>
              <a:off x="4619569" y="3243237"/>
              <a:ext cx="147924" cy="377413"/>
            </a:xfrm>
            <a:custGeom>
              <a:rect b="b" l="l" r="r" t="t"/>
              <a:pathLst>
                <a:path extrusionOk="0" h="9208" w="3609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7"/>
            <p:cNvSpPr/>
            <p:nvPr/>
          </p:nvSpPr>
          <p:spPr>
            <a:xfrm>
              <a:off x="4507020" y="3280863"/>
              <a:ext cx="86730" cy="183460"/>
            </a:xfrm>
            <a:custGeom>
              <a:rect b="b" l="l" r="r" t="t"/>
              <a:pathLst>
                <a:path extrusionOk="0" h="4476" w="2116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7"/>
            <p:cNvSpPr/>
            <p:nvPr/>
          </p:nvSpPr>
          <p:spPr>
            <a:xfrm>
              <a:off x="4402668" y="3320701"/>
              <a:ext cx="125873" cy="307611"/>
            </a:xfrm>
            <a:custGeom>
              <a:rect b="b" l="l" r="r" t="t"/>
              <a:pathLst>
                <a:path extrusionOk="0" h="7505" w="3071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7"/>
            <p:cNvSpPr/>
            <p:nvPr/>
          </p:nvSpPr>
          <p:spPr>
            <a:xfrm>
              <a:off x="4820731" y="4246129"/>
              <a:ext cx="64350" cy="112716"/>
            </a:xfrm>
            <a:custGeom>
              <a:rect b="b" l="l" r="r" t="t"/>
              <a:pathLst>
                <a:path extrusionOk="0" h="2750" w="157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77"/>
            <p:cNvSpPr/>
            <p:nvPr/>
          </p:nvSpPr>
          <p:spPr>
            <a:xfrm>
              <a:off x="4580673" y="3500877"/>
              <a:ext cx="86730" cy="183460"/>
            </a:xfrm>
            <a:custGeom>
              <a:rect b="b" l="l" r="r" t="t"/>
              <a:pathLst>
                <a:path extrusionOk="0" h="4476" w="2116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77"/>
            <p:cNvSpPr/>
            <p:nvPr/>
          </p:nvSpPr>
          <p:spPr>
            <a:xfrm>
              <a:off x="4654325" y="3720727"/>
              <a:ext cx="183419" cy="490088"/>
            </a:xfrm>
            <a:custGeom>
              <a:rect b="b" l="l" r="r" t="t"/>
              <a:pathLst>
                <a:path extrusionOk="0" h="11957" w="4475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7"/>
            <p:cNvSpPr/>
            <p:nvPr/>
          </p:nvSpPr>
          <p:spPr>
            <a:xfrm>
              <a:off x="4690311" y="3040725"/>
              <a:ext cx="597680" cy="1387345"/>
            </a:xfrm>
            <a:custGeom>
              <a:rect b="b" l="l" r="r" t="t"/>
              <a:pathLst>
                <a:path extrusionOk="0" h="33848" w="14582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1" name="Google Shape;1711;p77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b="0" i="0" sz="900" u="none" cap="none" strike="noStrike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712" name="Google Shape;1712;p77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1713" name="Google Shape;1713;p77"/>
            <p:cNvSpPr/>
            <p:nvPr/>
          </p:nvSpPr>
          <p:spPr>
            <a:xfrm>
              <a:off x="7402881" y="2309654"/>
              <a:ext cx="45988" cy="10862"/>
            </a:xfrm>
            <a:custGeom>
              <a:rect b="b" l="l" r="r" t="t"/>
              <a:pathLst>
                <a:path extrusionOk="0" h="265" w="1122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77"/>
            <p:cNvSpPr/>
            <p:nvPr/>
          </p:nvSpPr>
          <p:spPr>
            <a:xfrm>
              <a:off x="7492765" y="2281537"/>
              <a:ext cx="44717" cy="16354"/>
            </a:xfrm>
            <a:custGeom>
              <a:rect b="b" l="l" r="r" t="t"/>
              <a:pathLst>
                <a:path extrusionOk="0" h="399" w="1091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77"/>
            <p:cNvSpPr/>
            <p:nvPr/>
          </p:nvSpPr>
          <p:spPr>
            <a:xfrm>
              <a:off x="7578959" y="2241699"/>
              <a:ext cx="42586" cy="21887"/>
            </a:xfrm>
            <a:custGeom>
              <a:rect b="b" l="l" r="r" t="t"/>
              <a:pathLst>
                <a:path extrusionOk="0" h="534" w="1039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7"/>
            <p:cNvSpPr/>
            <p:nvPr/>
          </p:nvSpPr>
          <p:spPr>
            <a:xfrm>
              <a:off x="7659621" y="2190302"/>
              <a:ext cx="39225" cy="27462"/>
            </a:xfrm>
            <a:custGeom>
              <a:rect b="b" l="l" r="r" t="t"/>
              <a:pathLst>
                <a:path extrusionOk="0" h="670" w="957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7"/>
            <p:cNvSpPr/>
            <p:nvPr/>
          </p:nvSpPr>
          <p:spPr>
            <a:xfrm>
              <a:off x="7732495" y="2127347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7"/>
            <p:cNvSpPr/>
            <p:nvPr/>
          </p:nvSpPr>
          <p:spPr>
            <a:xfrm>
              <a:off x="7795122" y="2053695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77"/>
            <p:cNvSpPr/>
            <p:nvPr/>
          </p:nvSpPr>
          <p:spPr>
            <a:xfrm>
              <a:off x="7844429" y="1970739"/>
              <a:ext cx="21150" cy="42668"/>
            </a:xfrm>
            <a:custGeom>
              <a:rect b="b" l="l" r="r" t="t"/>
              <a:pathLst>
                <a:path extrusionOk="0" h="1041" w="516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77"/>
            <p:cNvSpPr/>
            <p:nvPr/>
          </p:nvSpPr>
          <p:spPr>
            <a:xfrm>
              <a:off x="7877300" y="1881348"/>
              <a:ext cx="12911" cy="45373"/>
            </a:xfrm>
            <a:custGeom>
              <a:rect b="b" l="l" r="r" t="t"/>
              <a:pathLst>
                <a:path extrusionOk="0" h="1107" w="315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7"/>
            <p:cNvSpPr/>
            <p:nvPr/>
          </p:nvSpPr>
          <p:spPr>
            <a:xfrm>
              <a:off x="7893531" y="1789047"/>
              <a:ext cx="6640" cy="46439"/>
            </a:xfrm>
            <a:custGeom>
              <a:rect b="b" l="l" r="r" t="t"/>
              <a:pathLst>
                <a:path extrusionOk="0" h="1133" w="162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7"/>
            <p:cNvSpPr/>
            <p:nvPr/>
          </p:nvSpPr>
          <p:spPr>
            <a:xfrm>
              <a:off x="7892178" y="1696254"/>
              <a:ext cx="7214" cy="46480"/>
            </a:xfrm>
            <a:custGeom>
              <a:rect b="b" l="l" r="r" t="t"/>
              <a:pathLst>
                <a:path extrusionOk="0" h="1134" w="176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7"/>
            <p:cNvSpPr/>
            <p:nvPr/>
          </p:nvSpPr>
          <p:spPr>
            <a:xfrm>
              <a:off x="7873612" y="1605347"/>
              <a:ext cx="13813" cy="45209"/>
            </a:xfrm>
            <a:custGeom>
              <a:rect b="b" l="l" r="r" t="t"/>
              <a:pathLst>
                <a:path extrusionOk="0" h="1103" w="337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7"/>
            <p:cNvSpPr/>
            <p:nvPr/>
          </p:nvSpPr>
          <p:spPr>
            <a:xfrm>
              <a:off x="7839962" y="1518948"/>
              <a:ext cx="21313" cy="42504"/>
            </a:xfrm>
            <a:custGeom>
              <a:rect b="b" l="l" r="r" t="t"/>
              <a:pathLst>
                <a:path extrusionOk="0" h="1037" w="52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77"/>
            <p:cNvSpPr/>
            <p:nvPr/>
          </p:nvSpPr>
          <p:spPr>
            <a:xfrm>
              <a:off x="7790819" y="1440295"/>
              <a:ext cx="28978" cy="38200"/>
            </a:xfrm>
            <a:custGeom>
              <a:rect b="b" l="l" r="r" t="t"/>
              <a:pathLst>
                <a:path extrusionOk="0" h="932" w="707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7"/>
            <p:cNvSpPr/>
            <p:nvPr/>
          </p:nvSpPr>
          <p:spPr>
            <a:xfrm>
              <a:off x="7726347" y="1373611"/>
              <a:ext cx="36192" cy="31765"/>
            </a:xfrm>
            <a:custGeom>
              <a:rect b="b" l="l" r="r" t="t"/>
              <a:pathLst>
                <a:path extrusionOk="0" h="775" w="883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7"/>
            <p:cNvSpPr/>
            <p:nvPr/>
          </p:nvSpPr>
          <p:spPr>
            <a:xfrm>
              <a:off x="7668802" y="1333526"/>
              <a:ext cx="21641" cy="13116"/>
            </a:xfrm>
            <a:custGeom>
              <a:rect b="b" l="l" r="r" t="t"/>
              <a:pathLst>
                <a:path extrusionOk="0" h="320" w="528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7"/>
            <p:cNvSpPr/>
            <p:nvPr/>
          </p:nvSpPr>
          <p:spPr>
            <a:xfrm>
              <a:off x="7085687" y="912475"/>
              <a:ext cx="654980" cy="654980"/>
            </a:xfrm>
            <a:custGeom>
              <a:rect b="b" l="l" r="r" t="t"/>
              <a:pathLst>
                <a:path extrusionOk="0" h="15980" w="1598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7"/>
            <p:cNvSpPr/>
            <p:nvPr/>
          </p:nvSpPr>
          <p:spPr>
            <a:xfrm>
              <a:off x="7219467" y="1115480"/>
              <a:ext cx="387373" cy="282322"/>
            </a:xfrm>
            <a:custGeom>
              <a:rect b="b" l="l" r="r" t="t"/>
              <a:pathLst>
                <a:path extrusionOk="0" h="6888" w="9451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77"/>
            <p:cNvSpPr/>
            <p:nvPr/>
          </p:nvSpPr>
          <p:spPr>
            <a:xfrm>
              <a:off x="7667285" y="1995126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7"/>
            <p:cNvSpPr/>
            <p:nvPr/>
          </p:nvSpPr>
          <p:spPr>
            <a:xfrm>
              <a:off x="7542358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7"/>
            <p:cNvSpPr/>
            <p:nvPr/>
          </p:nvSpPr>
          <p:spPr>
            <a:xfrm>
              <a:off x="7728970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7"/>
            <p:cNvSpPr/>
            <p:nvPr/>
          </p:nvSpPr>
          <p:spPr>
            <a:xfrm>
              <a:off x="7610428" y="4293623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7"/>
            <p:cNvSpPr/>
            <p:nvPr/>
          </p:nvSpPr>
          <p:spPr>
            <a:xfrm>
              <a:off x="7614491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7"/>
            <p:cNvSpPr/>
            <p:nvPr/>
          </p:nvSpPr>
          <p:spPr>
            <a:xfrm>
              <a:off x="7643721" y="4292155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77"/>
            <p:cNvSpPr/>
            <p:nvPr/>
          </p:nvSpPr>
          <p:spPr>
            <a:xfrm>
              <a:off x="7638021" y="4680869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77"/>
            <p:cNvSpPr/>
            <p:nvPr/>
          </p:nvSpPr>
          <p:spPr>
            <a:xfrm>
              <a:off x="7647202" y="4679025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77"/>
            <p:cNvSpPr/>
            <p:nvPr/>
          </p:nvSpPr>
          <p:spPr>
            <a:xfrm>
              <a:off x="7648596" y="4673697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77"/>
            <p:cNvSpPr/>
            <p:nvPr/>
          </p:nvSpPr>
          <p:spPr>
            <a:xfrm>
              <a:off x="7649210" y="4666114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77"/>
            <p:cNvSpPr/>
            <p:nvPr/>
          </p:nvSpPr>
          <p:spPr>
            <a:xfrm>
              <a:off x="7617200" y="4668860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77"/>
            <p:cNvSpPr/>
            <p:nvPr/>
          </p:nvSpPr>
          <p:spPr>
            <a:xfrm>
              <a:off x="7637447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77"/>
            <p:cNvSpPr/>
            <p:nvPr/>
          </p:nvSpPr>
          <p:spPr>
            <a:xfrm>
              <a:off x="7729134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7"/>
            <p:cNvSpPr/>
            <p:nvPr/>
          </p:nvSpPr>
          <p:spPr>
            <a:xfrm>
              <a:off x="7761267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7"/>
            <p:cNvSpPr/>
            <p:nvPr/>
          </p:nvSpPr>
          <p:spPr>
            <a:xfrm>
              <a:off x="7718206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7"/>
            <p:cNvSpPr/>
            <p:nvPr/>
          </p:nvSpPr>
          <p:spPr>
            <a:xfrm>
              <a:off x="7770609" y="4299905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7"/>
            <p:cNvSpPr/>
            <p:nvPr/>
          </p:nvSpPr>
          <p:spPr>
            <a:xfrm>
              <a:off x="7742455" y="4686812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77"/>
            <p:cNvSpPr/>
            <p:nvPr/>
          </p:nvSpPr>
          <p:spPr>
            <a:xfrm>
              <a:off x="7753275" y="4681033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7"/>
            <p:cNvSpPr/>
            <p:nvPr/>
          </p:nvSpPr>
          <p:spPr>
            <a:xfrm>
              <a:off x="7766350" y="4679189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7"/>
            <p:cNvSpPr/>
            <p:nvPr/>
          </p:nvSpPr>
          <p:spPr>
            <a:xfrm>
              <a:off x="7897056" y="4611849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7"/>
            <p:cNvSpPr/>
            <p:nvPr/>
          </p:nvSpPr>
          <p:spPr>
            <a:xfrm>
              <a:off x="8083667" y="4675172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7"/>
            <p:cNvSpPr/>
            <p:nvPr/>
          </p:nvSpPr>
          <p:spPr>
            <a:xfrm>
              <a:off x="7936020" y="4293623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7"/>
            <p:cNvSpPr/>
            <p:nvPr/>
          </p:nvSpPr>
          <p:spPr>
            <a:xfrm>
              <a:off x="7940045" y="4306488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7"/>
            <p:cNvSpPr/>
            <p:nvPr/>
          </p:nvSpPr>
          <p:spPr>
            <a:xfrm>
              <a:off x="7969313" y="4292155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7"/>
            <p:cNvSpPr/>
            <p:nvPr/>
          </p:nvSpPr>
          <p:spPr>
            <a:xfrm>
              <a:off x="7992882" y="4680869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7"/>
            <p:cNvSpPr/>
            <p:nvPr/>
          </p:nvSpPr>
          <p:spPr>
            <a:xfrm>
              <a:off x="8001940" y="4679025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7"/>
            <p:cNvSpPr/>
            <p:nvPr/>
          </p:nvSpPr>
          <p:spPr>
            <a:xfrm>
              <a:off x="8003457" y="4673697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7"/>
            <p:cNvSpPr/>
            <p:nvPr/>
          </p:nvSpPr>
          <p:spPr>
            <a:xfrm>
              <a:off x="8003908" y="4666114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7"/>
            <p:cNvSpPr/>
            <p:nvPr/>
          </p:nvSpPr>
          <p:spPr>
            <a:xfrm>
              <a:off x="7971897" y="4668860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7"/>
            <p:cNvSpPr/>
            <p:nvPr/>
          </p:nvSpPr>
          <p:spPr>
            <a:xfrm>
              <a:off x="7992309" y="4665295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7"/>
            <p:cNvSpPr/>
            <p:nvPr/>
          </p:nvSpPr>
          <p:spPr>
            <a:xfrm>
              <a:off x="8083831" y="4673943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7"/>
            <p:cNvSpPr/>
            <p:nvPr/>
          </p:nvSpPr>
          <p:spPr>
            <a:xfrm>
              <a:off x="8115965" y="4622710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7"/>
            <p:cNvSpPr/>
            <p:nvPr/>
          </p:nvSpPr>
          <p:spPr>
            <a:xfrm>
              <a:off x="8043761" y="4299077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7"/>
            <p:cNvSpPr/>
            <p:nvPr/>
          </p:nvSpPr>
          <p:spPr>
            <a:xfrm>
              <a:off x="8096201" y="4299905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7"/>
            <p:cNvSpPr/>
            <p:nvPr/>
          </p:nvSpPr>
          <p:spPr>
            <a:xfrm>
              <a:off x="8097152" y="4686812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7"/>
            <p:cNvSpPr/>
            <p:nvPr/>
          </p:nvSpPr>
          <p:spPr>
            <a:xfrm>
              <a:off x="8108013" y="4681033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77"/>
            <p:cNvSpPr/>
            <p:nvPr/>
          </p:nvSpPr>
          <p:spPr>
            <a:xfrm>
              <a:off x="8121047" y="4679189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7"/>
            <p:cNvSpPr/>
            <p:nvPr/>
          </p:nvSpPr>
          <p:spPr>
            <a:xfrm>
              <a:off x="7563917" y="2963384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7"/>
            <p:cNvSpPr/>
            <p:nvPr/>
          </p:nvSpPr>
          <p:spPr>
            <a:xfrm>
              <a:off x="7952183" y="4598364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7"/>
            <p:cNvSpPr/>
            <p:nvPr/>
          </p:nvSpPr>
          <p:spPr>
            <a:xfrm>
              <a:off x="7569164" y="4597340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7"/>
            <p:cNvSpPr/>
            <p:nvPr/>
          </p:nvSpPr>
          <p:spPr>
            <a:xfrm>
              <a:off x="7968987" y="3123476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7"/>
            <p:cNvSpPr/>
            <p:nvPr/>
          </p:nvSpPr>
          <p:spPr>
            <a:xfrm>
              <a:off x="7606666" y="3113721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7"/>
            <p:cNvSpPr/>
            <p:nvPr/>
          </p:nvSpPr>
          <p:spPr>
            <a:xfrm>
              <a:off x="6998877" y="2050375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3" name="Google Shape;1773;p77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1774" name="Google Shape;1774;p77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rect b="b" l="l" r="r" t="t"/>
                <a:pathLst>
                  <a:path extrusionOk="0" h="124" w="58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77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rect b="b" l="l" r="r" t="t"/>
                <a:pathLst>
                  <a:path extrusionOk="0" h="148" w="1136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77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rect b="b" l="l" r="r" t="t"/>
                <a:pathLst>
                  <a:path extrusionOk="0" h="26712" w="38929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77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rect b="b" l="l" r="r" t="t"/>
                <a:pathLst>
                  <a:path extrusionOk="0" h="26778" w="38954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77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rect b="b" l="l" r="r" t="t"/>
                <a:pathLst>
                  <a:path extrusionOk="0" h="2123" w="715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77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rect b="b" l="l" r="r" t="t"/>
                <a:pathLst>
                  <a:path extrusionOk="0" h="2149" w="1492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77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rect b="b" l="l" r="r" t="t"/>
                <a:pathLst>
                  <a:path extrusionOk="0" h="2089" w="1809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77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rect b="b" l="l" r="r" t="t"/>
                <a:pathLst>
                  <a:path extrusionOk="0" h="2093" w="1809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77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rect b="b" l="l" r="r" t="t"/>
                <a:pathLst>
                  <a:path extrusionOk="0" h="2126" w="1547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77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rect b="b" l="l" r="r" t="t"/>
                <a:pathLst>
                  <a:path extrusionOk="0" h="2106" w="1604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77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rect b="b" l="l" r="r" t="t"/>
                <a:pathLst>
                  <a:path extrusionOk="0" h="2137" w="1547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77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rect b="b" l="l" r="r" t="t"/>
                <a:pathLst>
                  <a:path extrusionOk="0" h="2107" w="1604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77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rect b="b" l="l" r="r" t="t"/>
                <a:pathLst>
                  <a:path extrusionOk="0" h="2120" w="1563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77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rect b="b" l="l" r="r" t="t"/>
                <a:pathLst>
                  <a:path extrusionOk="0" h="2119" w="1562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77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rect b="b" l="l" r="r" t="t"/>
                <a:pathLst>
                  <a:path extrusionOk="0" h="2113" w="1648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77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rect b="b" l="l" r="r" t="t"/>
                <a:pathLst>
                  <a:path extrusionOk="0" h="2106" w="1603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77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rect b="b" l="l" r="r" t="t"/>
                <a:pathLst>
                  <a:path extrusionOk="0" h="2118" w="718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77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rect b="b" l="l" r="r" t="t"/>
                <a:pathLst>
                  <a:path extrusionOk="0" h="2148" w="1494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77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rect b="b" l="l" r="r" t="t"/>
                <a:pathLst>
                  <a:path extrusionOk="0" h="2138" w="1551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77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rect b="b" l="l" r="r" t="t"/>
                <a:pathLst>
                  <a:path extrusionOk="0" h="2108" w="1664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77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rect b="b" l="l" r="r" t="t"/>
                <a:pathLst>
                  <a:path extrusionOk="0" h="1517" w="8566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77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rect b="b" l="l" r="r" t="t"/>
                <a:pathLst>
                  <a:path extrusionOk="0" h="5542" w="7259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6" name="Google Shape;1796;p77"/>
              <p:cNvGrpSpPr/>
              <p:nvPr/>
            </p:nvGrpSpPr>
            <p:grpSpPr>
              <a:xfrm>
                <a:off x="5937326" y="2478845"/>
                <a:ext cx="288794" cy="99682"/>
                <a:chOff x="5937326" y="2478845"/>
                <a:chExt cx="288794" cy="99682"/>
              </a:xfrm>
            </p:grpSpPr>
            <p:sp>
              <p:nvSpPr>
                <p:cNvPr id="1797" name="Google Shape;1797;p77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rect b="b" l="l" r="r" t="t"/>
                  <a:pathLst>
                    <a:path extrusionOk="0" h="2432" w="4787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8" name="Google Shape;1798;p77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rect b="b" l="l" r="r" t="t"/>
                  <a:pathLst>
                    <a:path extrusionOk="0" h="512" w="2481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9" name="Google Shape;1799;p77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rect b="b" l="l" r="r" t="t"/>
                <a:pathLst>
                  <a:path extrusionOk="0" h="2840" w="17996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0" name="Google Shape;1800;p77"/>
            <p:cNvSpPr/>
            <p:nvPr/>
          </p:nvSpPr>
          <p:spPr>
            <a:xfrm>
              <a:off x="7676753" y="2025250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7"/>
            <p:cNvSpPr/>
            <p:nvPr/>
          </p:nvSpPr>
          <p:spPr>
            <a:xfrm>
              <a:off x="7690689" y="2008569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7"/>
            <p:cNvSpPr/>
            <p:nvPr/>
          </p:nvSpPr>
          <p:spPr>
            <a:xfrm>
              <a:off x="7713641" y="2152636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7"/>
            <p:cNvSpPr/>
            <p:nvPr/>
          </p:nvSpPr>
          <p:spPr>
            <a:xfrm>
              <a:off x="7698353" y="2142963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7"/>
            <p:cNvSpPr/>
            <p:nvPr/>
          </p:nvSpPr>
          <p:spPr>
            <a:xfrm>
              <a:off x="7800778" y="2152636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7"/>
            <p:cNvSpPr/>
            <p:nvPr/>
          </p:nvSpPr>
          <p:spPr>
            <a:xfrm>
              <a:off x="7788196" y="2142963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7"/>
            <p:cNvSpPr/>
            <p:nvPr/>
          </p:nvSpPr>
          <p:spPr>
            <a:xfrm>
              <a:off x="7747045" y="2228091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7"/>
            <p:cNvSpPr/>
            <p:nvPr/>
          </p:nvSpPr>
          <p:spPr>
            <a:xfrm>
              <a:off x="7757169" y="2294571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7"/>
            <p:cNvSpPr/>
            <p:nvPr/>
          </p:nvSpPr>
          <p:spPr>
            <a:xfrm>
              <a:off x="7912057" y="2156488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7"/>
            <p:cNvSpPr/>
            <p:nvPr/>
          </p:nvSpPr>
          <p:spPr>
            <a:xfrm>
              <a:off x="7929107" y="2168784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7"/>
            <p:cNvSpPr/>
            <p:nvPr/>
          </p:nvSpPr>
          <p:spPr>
            <a:xfrm>
              <a:off x="7669130" y="1993363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77"/>
            <p:cNvSpPr/>
            <p:nvPr/>
          </p:nvSpPr>
          <p:spPr>
            <a:xfrm>
              <a:off x="7910376" y="2196737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77"/>
            <p:cNvSpPr/>
            <p:nvPr/>
          </p:nvSpPr>
          <p:spPr>
            <a:xfrm>
              <a:off x="7457229" y="2394823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7"/>
            <p:cNvSpPr/>
            <p:nvPr/>
          </p:nvSpPr>
          <p:spPr>
            <a:xfrm>
              <a:off x="7749914" y="2394823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7"/>
            <p:cNvSpPr/>
            <p:nvPr/>
          </p:nvSpPr>
          <p:spPr>
            <a:xfrm>
              <a:off x="7760202" y="2565981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7"/>
            <p:cNvSpPr/>
            <p:nvPr/>
          </p:nvSpPr>
          <p:spPr>
            <a:xfrm>
              <a:off x="7781761" y="2575162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7749176" y="2681644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7"/>
            <p:cNvSpPr/>
            <p:nvPr/>
          </p:nvSpPr>
          <p:spPr>
            <a:xfrm>
              <a:off x="7754997" y="2683243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7758357" y="2683243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7"/>
            <p:cNvSpPr/>
            <p:nvPr/>
          </p:nvSpPr>
          <p:spPr>
            <a:xfrm>
              <a:off x="7759915" y="2679021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7"/>
            <p:cNvSpPr/>
            <p:nvPr/>
          </p:nvSpPr>
          <p:spPr>
            <a:xfrm>
              <a:off x="7783318" y="2663447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7"/>
            <p:cNvSpPr/>
            <p:nvPr/>
          </p:nvSpPr>
          <p:spPr>
            <a:xfrm>
              <a:off x="7788810" y="2664717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7"/>
            <p:cNvSpPr/>
            <p:nvPr/>
          </p:nvSpPr>
          <p:spPr>
            <a:xfrm>
              <a:off x="7790040" y="2665865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77"/>
            <p:cNvSpPr/>
            <p:nvPr/>
          </p:nvSpPr>
          <p:spPr>
            <a:xfrm>
              <a:off x="7790655" y="2664020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7"/>
            <p:cNvSpPr/>
            <p:nvPr/>
          </p:nvSpPr>
          <p:spPr>
            <a:xfrm>
              <a:off x="7731716" y="2413267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7"/>
            <p:cNvSpPr/>
            <p:nvPr/>
          </p:nvSpPr>
          <p:spPr>
            <a:xfrm>
              <a:off x="7733561" y="2437449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7"/>
            <p:cNvSpPr/>
            <p:nvPr/>
          </p:nvSpPr>
          <p:spPr>
            <a:xfrm>
              <a:off x="7735487" y="2450769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7"/>
            <p:cNvSpPr/>
            <p:nvPr/>
          </p:nvSpPr>
          <p:spPr>
            <a:xfrm>
              <a:off x="7738602" y="2466672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7"/>
            <p:cNvSpPr/>
            <p:nvPr/>
          </p:nvSpPr>
          <p:spPr>
            <a:xfrm>
              <a:off x="7732167" y="2483681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7"/>
            <p:cNvSpPr/>
            <p:nvPr/>
          </p:nvSpPr>
          <p:spPr>
            <a:xfrm>
              <a:off x="7742291" y="2511224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77"/>
            <p:cNvSpPr/>
            <p:nvPr/>
          </p:nvSpPr>
          <p:spPr>
            <a:xfrm>
              <a:off x="7748275" y="2528889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77"/>
            <p:cNvSpPr/>
            <p:nvPr/>
          </p:nvSpPr>
          <p:spPr>
            <a:xfrm>
              <a:off x="7757579" y="2542086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77"/>
            <p:cNvSpPr/>
            <p:nvPr/>
          </p:nvSpPr>
          <p:spPr>
            <a:xfrm>
              <a:off x="7796926" y="2554546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77"/>
            <p:cNvSpPr/>
            <p:nvPr/>
          </p:nvSpPr>
          <p:spPr>
            <a:xfrm>
              <a:off x="7811353" y="2541963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77"/>
            <p:cNvSpPr/>
            <p:nvPr/>
          </p:nvSpPr>
          <p:spPr>
            <a:xfrm>
              <a:off x="7830002" y="2529914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77"/>
            <p:cNvSpPr/>
            <p:nvPr/>
          </p:nvSpPr>
          <p:spPr>
            <a:xfrm>
              <a:off x="7847626" y="2515896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7"/>
            <p:cNvSpPr/>
            <p:nvPr/>
          </p:nvSpPr>
          <p:spPr>
            <a:xfrm>
              <a:off x="7857709" y="2508355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7"/>
            <p:cNvSpPr/>
            <p:nvPr/>
          </p:nvSpPr>
          <p:spPr>
            <a:xfrm>
              <a:off x="7870046" y="2492534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77"/>
            <p:cNvSpPr/>
            <p:nvPr/>
          </p:nvSpPr>
          <p:spPr>
            <a:xfrm>
              <a:off x="7882506" y="2473639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77"/>
            <p:cNvSpPr/>
            <p:nvPr/>
          </p:nvSpPr>
          <p:spPr>
            <a:xfrm>
              <a:off x="7890621" y="2462286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77"/>
            <p:cNvSpPr/>
            <p:nvPr/>
          </p:nvSpPr>
          <p:spPr>
            <a:xfrm>
              <a:off x="7897343" y="2447736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7"/>
            <p:cNvSpPr/>
            <p:nvPr/>
          </p:nvSpPr>
          <p:spPr>
            <a:xfrm>
              <a:off x="7908532" y="2423513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7"/>
            <p:cNvSpPr/>
            <p:nvPr/>
          </p:nvSpPr>
          <p:spPr>
            <a:xfrm>
              <a:off x="7914803" y="2402733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7"/>
            <p:cNvSpPr/>
            <p:nvPr/>
          </p:nvSpPr>
          <p:spPr>
            <a:xfrm>
              <a:off x="7913737" y="2393143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77"/>
            <p:cNvSpPr/>
            <p:nvPr/>
          </p:nvSpPr>
          <p:spPr>
            <a:xfrm>
              <a:off x="7482641" y="2523028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77"/>
            <p:cNvSpPr/>
            <p:nvPr/>
          </p:nvSpPr>
          <p:spPr>
            <a:xfrm>
              <a:off x="7490429" y="2544259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77"/>
            <p:cNvSpPr/>
            <p:nvPr/>
          </p:nvSpPr>
          <p:spPr>
            <a:xfrm>
              <a:off x="7498134" y="2571023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77"/>
            <p:cNvSpPr/>
            <p:nvPr/>
          </p:nvSpPr>
          <p:spPr>
            <a:xfrm>
              <a:off x="7503913" y="2591311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7"/>
            <p:cNvSpPr/>
            <p:nvPr/>
          </p:nvSpPr>
          <p:spPr>
            <a:xfrm>
              <a:off x="7512192" y="2608361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77"/>
            <p:cNvSpPr/>
            <p:nvPr/>
          </p:nvSpPr>
          <p:spPr>
            <a:xfrm>
              <a:off x="7517398" y="2618977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77"/>
            <p:cNvSpPr/>
            <p:nvPr/>
          </p:nvSpPr>
          <p:spPr>
            <a:xfrm>
              <a:off x="7528423" y="2645413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77"/>
            <p:cNvSpPr/>
            <p:nvPr/>
          </p:nvSpPr>
          <p:spPr>
            <a:xfrm>
              <a:off x="7533628" y="2662053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7"/>
            <p:cNvSpPr/>
            <p:nvPr/>
          </p:nvSpPr>
          <p:spPr>
            <a:xfrm>
              <a:off x="7630070" y="3071054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77"/>
            <p:cNvSpPr/>
            <p:nvPr/>
          </p:nvSpPr>
          <p:spPr>
            <a:xfrm>
              <a:off x="7639579" y="3071054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77"/>
            <p:cNvSpPr/>
            <p:nvPr/>
          </p:nvSpPr>
          <p:spPr>
            <a:xfrm>
              <a:off x="7654580" y="3087449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7"/>
            <p:cNvSpPr/>
            <p:nvPr/>
          </p:nvSpPr>
          <p:spPr>
            <a:xfrm>
              <a:off x="7675401" y="3095236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7"/>
            <p:cNvSpPr/>
            <p:nvPr/>
          </p:nvSpPr>
          <p:spPr>
            <a:xfrm>
              <a:off x="7687779" y="3104212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77"/>
            <p:cNvSpPr/>
            <p:nvPr/>
          </p:nvSpPr>
          <p:spPr>
            <a:xfrm>
              <a:off x="7706428" y="3110647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77"/>
            <p:cNvSpPr/>
            <p:nvPr/>
          </p:nvSpPr>
          <p:spPr>
            <a:xfrm>
              <a:off x="7727741" y="3117779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77"/>
            <p:cNvSpPr/>
            <p:nvPr/>
          </p:nvSpPr>
          <p:spPr>
            <a:xfrm>
              <a:off x="7747045" y="3129378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77"/>
            <p:cNvSpPr/>
            <p:nvPr/>
          </p:nvSpPr>
          <p:spPr>
            <a:xfrm>
              <a:off x="7763399" y="3139419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77"/>
            <p:cNvSpPr/>
            <p:nvPr/>
          </p:nvSpPr>
          <p:spPr>
            <a:xfrm>
              <a:off x="7782703" y="3150076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77"/>
            <p:cNvSpPr/>
            <p:nvPr/>
          </p:nvSpPr>
          <p:spPr>
            <a:xfrm>
              <a:off x="7798647" y="3147084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77"/>
            <p:cNvSpPr/>
            <p:nvPr/>
          </p:nvSpPr>
          <p:spPr>
            <a:xfrm>
              <a:off x="7809509" y="3129378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7"/>
            <p:cNvSpPr/>
            <p:nvPr/>
          </p:nvSpPr>
          <p:spPr>
            <a:xfrm>
              <a:off x="7815739" y="3119582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7"/>
            <p:cNvSpPr/>
            <p:nvPr/>
          </p:nvSpPr>
          <p:spPr>
            <a:xfrm>
              <a:off x="7825288" y="3102901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7"/>
            <p:cNvSpPr/>
            <p:nvPr/>
          </p:nvSpPr>
          <p:spPr>
            <a:xfrm>
              <a:off x="7842585" y="3113967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7"/>
            <p:cNvSpPr/>
            <p:nvPr/>
          </p:nvSpPr>
          <p:spPr>
            <a:xfrm>
              <a:off x="7850208" y="3120730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77"/>
            <p:cNvSpPr/>
            <p:nvPr/>
          </p:nvSpPr>
          <p:spPr>
            <a:xfrm>
              <a:off x="7853323" y="3135362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77"/>
            <p:cNvSpPr/>
            <p:nvPr/>
          </p:nvSpPr>
          <p:spPr>
            <a:xfrm>
              <a:off x="7865537" y="3146551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77"/>
            <p:cNvSpPr/>
            <p:nvPr/>
          </p:nvSpPr>
          <p:spPr>
            <a:xfrm>
              <a:off x="7878694" y="3161019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77"/>
            <p:cNvSpPr/>
            <p:nvPr/>
          </p:nvSpPr>
          <p:spPr>
            <a:xfrm>
              <a:off x="7889432" y="3153765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77"/>
            <p:cNvSpPr/>
            <p:nvPr/>
          </p:nvSpPr>
          <p:spPr>
            <a:xfrm>
              <a:off x="7903204" y="3147371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77"/>
            <p:cNvSpPr/>
            <p:nvPr/>
          </p:nvSpPr>
          <p:spPr>
            <a:xfrm>
              <a:off x="7916647" y="3137165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7"/>
            <p:cNvSpPr/>
            <p:nvPr/>
          </p:nvSpPr>
          <p:spPr>
            <a:xfrm>
              <a:off x="7924148" y="3128804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77"/>
            <p:cNvSpPr/>
            <p:nvPr/>
          </p:nvSpPr>
          <p:spPr>
            <a:xfrm>
              <a:off x="7945051" y="3117738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77"/>
            <p:cNvSpPr/>
            <p:nvPr/>
          </p:nvSpPr>
          <p:spPr>
            <a:xfrm>
              <a:off x="7955708" y="3110975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77"/>
            <p:cNvSpPr/>
            <p:nvPr/>
          </p:nvSpPr>
          <p:spPr>
            <a:xfrm>
              <a:off x="7972512" y="3102368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77"/>
            <p:cNvSpPr/>
            <p:nvPr/>
          </p:nvSpPr>
          <p:spPr>
            <a:xfrm>
              <a:off x="7982021" y="3089908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77"/>
            <p:cNvSpPr/>
            <p:nvPr/>
          </p:nvSpPr>
          <p:spPr>
            <a:xfrm>
              <a:off x="8000096" y="3084580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77"/>
            <p:cNvSpPr/>
            <p:nvPr/>
          </p:nvSpPr>
          <p:spPr>
            <a:xfrm>
              <a:off x="8013703" y="3073759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77"/>
            <p:cNvSpPr/>
            <p:nvPr/>
          </p:nvSpPr>
          <p:spPr>
            <a:xfrm>
              <a:off x="8024647" y="3064087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77"/>
            <p:cNvSpPr/>
            <p:nvPr/>
          </p:nvSpPr>
          <p:spPr>
            <a:xfrm>
              <a:off x="8041369" y="3056135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77"/>
            <p:cNvSpPr/>
            <p:nvPr/>
          </p:nvSpPr>
          <p:spPr>
            <a:xfrm>
              <a:off x="8053378" y="3045110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77"/>
            <p:cNvSpPr/>
            <p:nvPr/>
          </p:nvSpPr>
          <p:spPr>
            <a:xfrm>
              <a:off x="7856643" y="2547865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77"/>
            <p:cNvSpPr/>
            <p:nvPr/>
          </p:nvSpPr>
          <p:spPr>
            <a:xfrm>
              <a:off x="7891400" y="2604836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77"/>
            <p:cNvSpPr/>
            <p:nvPr/>
          </p:nvSpPr>
          <p:spPr>
            <a:xfrm>
              <a:off x="7898736" y="2618198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77"/>
            <p:cNvSpPr/>
            <p:nvPr/>
          </p:nvSpPr>
          <p:spPr>
            <a:xfrm>
              <a:off x="7912057" y="2631026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77"/>
            <p:cNvSpPr/>
            <p:nvPr/>
          </p:nvSpPr>
          <p:spPr>
            <a:xfrm>
              <a:off x="7921238" y="2641724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77"/>
            <p:cNvSpPr/>
            <p:nvPr/>
          </p:nvSpPr>
          <p:spPr>
            <a:xfrm>
              <a:off x="7940379" y="2661397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77"/>
            <p:cNvSpPr/>
            <p:nvPr/>
          </p:nvSpPr>
          <p:spPr>
            <a:xfrm>
              <a:off x="7951691" y="2666562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77"/>
            <p:cNvSpPr/>
            <p:nvPr/>
          </p:nvSpPr>
          <p:spPr>
            <a:xfrm>
              <a:off x="7959027" y="2681890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77"/>
            <p:cNvSpPr/>
            <p:nvPr/>
          </p:nvSpPr>
          <p:spPr>
            <a:xfrm>
              <a:off x="7972840" y="2689924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7"/>
            <p:cNvSpPr/>
            <p:nvPr/>
          </p:nvSpPr>
          <p:spPr>
            <a:xfrm>
              <a:off x="7990915" y="2708654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77"/>
            <p:cNvSpPr/>
            <p:nvPr/>
          </p:nvSpPr>
          <p:spPr>
            <a:xfrm>
              <a:off x="7861521" y="2484337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77"/>
            <p:cNvSpPr/>
            <p:nvPr/>
          </p:nvSpPr>
          <p:spPr>
            <a:xfrm>
              <a:off x="8066084" y="3046135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77"/>
            <p:cNvSpPr/>
            <p:nvPr/>
          </p:nvSpPr>
          <p:spPr>
            <a:xfrm>
              <a:off x="8079774" y="3036421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77"/>
            <p:cNvSpPr/>
            <p:nvPr/>
          </p:nvSpPr>
          <p:spPr>
            <a:xfrm>
              <a:off x="7206023" y="2581187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77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9" name="Google Shape;1899;p77"/>
          <p:cNvGrpSpPr/>
          <p:nvPr/>
        </p:nvGrpSpPr>
        <p:grpSpPr>
          <a:xfrm rot="756199">
            <a:off x="5892244" y="4165346"/>
            <a:ext cx="502396" cy="423287"/>
            <a:chOff x="2681574" y="1237063"/>
            <a:chExt cx="340338" cy="314998"/>
          </a:xfrm>
        </p:grpSpPr>
        <p:sp>
          <p:nvSpPr>
            <p:cNvPr id="1900" name="Google Shape;1900;p77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77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7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77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4" name="Google Shape;1904;p77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05" name="Google Shape;1905;p77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06" name="Google Shape;1906;p77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07" name="Google Shape;1907;p77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7"/>
          <p:cNvSpPr txBox="1"/>
          <p:nvPr>
            <p:ph type="ctrTitle"/>
          </p:nvPr>
        </p:nvSpPr>
        <p:spPr>
          <a:xfrm>
            <a:off x="3534825" y="457300"/>
            <a:ext cx="4840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replication studies important?</a:t>
            </a:r>
            <a:endParaRPr/>
          </a:p>
        </p:txBody>
      </p:sp>
      <p:pic>
        <p:nvPicPr>
          <p:cNvPr id="737" name="Google Shape;7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488" y="1209925"/>
            <a:ext cx="2316936" cy="16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47"/>
          <p:cNvSpPr txBox="1"/>
          <p:nvPr/>
        </p:nvSpPr>
        <p:spPr>
          <a:xfrm>
            <a:off x="3479425" y="1721722"/>
            <a:ext cx="4502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naheim"/>
                <a:ea typeface="Anaheim"/>
                <a:cs typeface="Anaheim"/>
                <a:sym typeface="Anaheim"/>
              </a:rPr>
              <a:t>Can we trust the code we write?</a:t>
            </a:r>
            <a:endParaRPr sz="2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9" name="Google Shape;739;p47"/>
          <p:cNvSpPr txBox="1"/>
          <p:nvPr/>
        </p:nvSpPr>
        <p:spPr>
          <a:xfrm>
            <a:off x="1735650" y="3143050"/>
            <a:ext cx="56727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latin typeface="Anaheim"/>
                <a:ea typeface="Anaheim"/>
                <a:cs typeface="Anaheim"/>
                <a:sym typeface="Anaheim"/>
              </a:rPr>
              <a:t>Replication Study Setup:</a:t>
            </a:r>
            <a:endParaRPr sz="2600" u="sng">
              <a:latin typeface="Anaheim"/>
              <a:ea typeface="Anaheim"/>
              <a:cs typeface="Anaheim"/>
              <a:sym typeface="Anahei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naheim"/>
              <a:buAutoNum type="arabicPeriod"/>
            </a:pPr>
            <a:r>
              <a:rPr lang="en" sz="2300">
                <a:latin typeface="Anaheim"/>
                <a:ea typeface="Anaheim"/>
                <a:cs typeface="Anaheim"/>
                <a:sym typeface="Anaheim"/>
              </a:rPr>
              <a:t>I only got HL’s research questions</a:t>
            </a:r>
            <a:endParaRPr sz="2300">
              <a:latin typeface="Anaheim"/>
              <a:ea typeface="Anaheim"/>
              <a:cs typeface="Anaheim"/>
              <a:sym typeface="Anahei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naheim"/>
              <a:buAutoNum type="arabicPeriod"/>
            </a:pPr>
            <a:r>
              <a:rPr lang="en" sz="2300">
                <a:latin typeface="Anaheim"/>
                <a:ea typeface="Anaheim"/>
                <a:cs typeface="Anaheim"/>
                <a:sym typeface="Anaheim"/>
              </a:rPr>
              <a:t>Same study design, but </a:t>
            </a:r>
            <a:r>
              <a:rPr lang="en" sz="2300">
                <a:latin typeface="Anaheim"/>
                <a:ea typeface="Anaheim"/>
                <a:cs typeface="Anaheim"/>
                <a:sym typeface="Anaheim"/>
              </a:rPr>
              <a:t>w/ larger sample</a:t>
            </a:r>
            <a:endParaRPr sz="2300">
              <a:latin typeface="Anaheim"/>
              <a:ea typeface="Anaheim"/>
              <a:cs typeface="Anaheim"/>
              <a:sym typeface="Anahei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naheim"/>
              <a:buAutoNum type="arabicPeriod"/>
            </a:pPr>
            <a:r>
              <a:rPr lang="en" sz="2300">
                <a:latin typeface="Anaheim"/>
                <a:ea typeface="Anaheim"/>
                <a:cs typeface="Anaheim"/>
                <a:sym typeface="Anaheim"/>
              </a:rPr>
              <a:t>I had to code everything myself</a:t>
            </a:r>
            <a:endParaRPr sz="23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40" name="Google Shape;740;p47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1" name="Google Shape;741;p47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2" name="Google Shape;742;p47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48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749" name="Google Shape;749;p48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755" name="Google Shape;755;p48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756" name="Google Shape;756;p48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8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48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759" name="Google Shape;759;p48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8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8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8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8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4" name="Google Shape;764;p48"/>
          <p:cNvSpPr txBox="1"/>
          <p:nvPr>
            <p:ph type="ctrTitle"/>
          </p:nvPr>
        </p:nvSpPr>
        <p:spPr>
          <a:xfrm>
            <a:off x="444525" y="2270350"/>
            <a:ext cx="3081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replicate?</a:t>
            </a:r>
            <a:endParaRPr/>
          </a:p>
        </p:txBody>
      </p:sp>
      <p:grpSp>
        <p:nvGrpSpPr>
          <p:cNvPr id="765" name="Google Shape;765;p48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66" name="Google Shape;766;p48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48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8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8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8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74" name="Google Shape;774;p48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48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77" name="Google Shape;777;p48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8" name="Google Shape;778;p48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79" name="Google Shape;779;p48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48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1" name="Google Shape;781;p48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8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8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8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8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8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8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8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8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8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8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3" name="Google Shape;793;p48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94" name="Google Shape;794;p48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2" name="Google Shape;822;p48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823" name="Google Shape;823;p48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8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8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8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8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8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8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8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8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8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3" name="Google Shape;833;p48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5" name="Google Shape;845;p48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6" name="Google Shape;846;p48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7" name="Google Shape;847;p48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8" name="Google Shape;848;p48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9"/>
          <p:cNvSpPr/>
          <p:nvPr/>
        </p:nvSpPr>
        <p:spPr>
          <a:xfrm>
            <a:off x="1292725" y="4650"/>
            <a:ext cx="3913500" cy="494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9"/>
          <p:cNvSpPr/>
          <p:nvPr/>
        </p:nvSpPr>
        <p:spPr>
          <a:xfrm>
            <a:off x="5207725" y="4650"/>
            <a:ext cx="3913500" cy="494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9"/>
          <p:cNvSpPr txBox="1"/>
          <p:nvPr/>
        </p:nvSpPr>
        <p:spPr>
          <a:xfrm>
            <a:off x="25" y="726650"/>
            <a:ext cx="1282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naheim"/>
                <a:ea typeface="Anaheim"/>
                <a:cs typeface="Anaheim"/>
                <a:sym typeface="Anaheim"/>
              </a:rPr>
              <a:t>Study Design</a:t>
            </a:r>
            <a:endParaRPr b="1" sz="19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6" name="Google Shape;856;p49"/>
          <p:cNvSpPr txBox="1"/>
          <p:nvPr/>
        </p:nvSpPr>
        <p:spPr>
          <a:xfrm>
            <a:off x="1299625" y="150"/>
            <a:ext cx="3899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taatliches"/>
                <a:ea typeface="Staatliches"/>
                <a:cs typeface="Staatliches"/>
                <a:sym typeface="Staatliches"/>
              </a:rPr>
              <a:t>Hannah’s fyp</a:t>
            </a:r>
            <a:endParaRPr sz="3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57" name="Google Shape;857;p49"/>
          <p:cNvSpPr txBox="1"/>
          <p:nvPr/>
        </p:nvSpPr>
        <p:spPr>
          <a:xfrm>
            <a:off x="5229925" y="150"/>
            <a:ext cx="3913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taatliches"/>
                <a:ea typeface="Staatliches"/>
                <a:cs typeface="Staatliches"/>
                <a:sym typeface="Staatliches"/>
              </a:rPr>
              <a:t>My replication study</a:t>
            </a:r>
            <a:endParaRPr sz="3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58" name="Google Shape;858;p49"/>
          <p:cNvSpPr txBox="1"/>
          <p:nvPr/>
        </p:nvSpPr>
        <p:spPr>
          <a:xfrm>
            <a:off x="-245675" y="2127775"/>
            <a:ext cx="15369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naheim"/>
                <a:ea typeface="Anaheim"/>
                <a:cs typeface="Anaheim"/>
                <a:sym typeface="Anaheim"/>
              </a:rPr>
              <a:t>Replication Questions?</a:t>
            </a:r>
            <a:endParaRPr b="1" sz="19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9" name="Google Shape;859;p49"/>
          <p:cNvSpPr txBox="1"/>
          <p:nvPr/>
        </p:nvSpPr>
        <p:spPr>
          <a:xfrm>
            <a:off x="6130700" y="3813025"/>
            <a:ext cx="2378100" cy="859800"/>
          </a:xfrm>
          <a:prstGeom prst="rect">
            <a:avLst/>
          </a:prstGeom>
          <a:solidFill>
            <a:srgbClr val="E78841">
              <a:alpha val="5000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Exploratory Analysis, based on </a:t>
            </a: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participant</a:t>
            </a: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’s math history</a:t>
            </a:r>
            <a:endParaRPr b="1" sz="1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60" name="Google Shape;860;p49"/>
          <p:cNvSpPr txBox="1"/>
          <p:nvPr/>
        </p:nvSpPr>
        <p:spPr>
          <a:xfrm>
            <a:off x="2575450" y="852275"/>
            <a:ext cx="101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Staatliches"/>
                <a:ea typeface="Staatliches"/>
                <a:cs typeface="Staatliches"/>
                <a:sym typeface="Staatliches"/>
              </a:rPr>
              <a:t>N = 116</a:t>
            </a:r>
            <a:endParaRPr sz="2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1" name="Google Shape;861;p49"/>
          <p:cNvSpPr txBox="1"/>
          <p:nvPr/>
        </p:nvSpPr>
        <p:spPr>
          <a:xfrm>
            <a:off x="6771650" y="852275"/>
            <a:ext cx="1096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Staatliches"/>
                <a:ea typeface="Staatliches"/>
                <a:cs typeface="Staatliches"/>
                <a:sym typeface="Staatliches"/>
              </a:rPr>
              <a:t>N = 735</a:t>
            </a:r>
            <a:endParaRPr sz="2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2" name="Google Shape;862;p49"/>
          <p:cNvSpPr/>
          <p:nvPr/>
        </p:nvSpPr>
        <p:spPr>
          <a:xfrm>
            <a:off x="1811413" y="1768953"/>
            <a:ext cx="384300" cy="411900"/>
          </a:xfrm>
          <a:prstGeom prst="roundRect">
            <a:avLst>
              <a:gd fmla="val 16667" name="adj"/>
            </a:avLst>
          </a:prstGeom>
          <a:solidFill>
            <a:srgbClr val="66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49"/>
          <p:cNvSpPr/>
          <p:nvPr/>
        </p:nvSpPr>
        <p:spPr>
          <a:xfrm>
            <a:off x="1782413" y="1740450"/>
            <a:ext cx="384300" cy="4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4" name="Google Shape;864;p49"/>
          <p:cNvSpPr txBox="1"/>
          <p:nvPr>
            <p:ph type="ctrTitle"/>
          </p:nvPr>
        </p:nvSpPr>
        <p:spPr>
          <a:xfrm>
            <a:off x="2195938" y="1768950"/>
            <a:ext cx="254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How well are people </a:t>
            </a:r>
            <a:r>
              <a:rPr b="1" i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on these tests and which types of questions seem to be most </a:t>
            </a:r>
            <a:r>
              <a:rPr b="1" i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difficult</a:t>
            </a: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?</a:t>
            </a:r>
            <a:endParaRPr b="1" sz="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65" name="Google Shape;865;p49"/>
          <p:cNvSpPr txBox="1"/>
          <p:nvPr/>
        </p:nvSpPr>
        <p:spPr>
          <a:xfrm flipH="1">
            <a:off x="1811638" y="1768960"/>
            <a:ext cx="3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1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6" name="Google Shape;866;p49"/>
          <p:cNvSpPr/>
          <p:nvPr/>
        </p:nvSpPr>
        <p:spPr>
          <a:xfrm>
            <a:off x="5887038" y="1816653"/>
            <a:ext cx="384300" cy="411900"/>
          </a:xfrm>
          <a:prstGeom prst="roundRect">
            <a:avLst>
              <a:gd fmla="val 16667" name="adj"/>
            </a:avLst>
          </a:prstGeom>
          <a:solidFill>
            <a:srgbClr val="E78841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49"/>
          <p:cNvSpPr/>
          <p:nvPr/>
        </p:nvSpPr>
        <p:spPr>
          <a:xfrm>
            <a:off x="5858038" y="1788150"/>
            <a:ext cx="384300" cy="4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8" name="Google Shape;868;p49"/>
          <p:cNvSpPr txBox="1"/>
          <p:nvPr>
            <p:ph type="ctrTitle"/>
          </p:nvPr>
        </p:nvSpPr>
        <p:spPr>
          <a:xfrm>
            <a:off x="6271563" y="1816650"/>
            <a:ext cx="254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</a:t>
            </a: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ow well  people are </a:t>
            </a:r>
            <a:r>
              <a:rPr b="1" i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on these tests and thetypes of questions seem to be most </a:t>
            </a:r>
            <a:r>
              <a:rPr b="1" i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 sz="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9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69" name="Google Shape;869;p49"/>
          <p:cNvSpPr txBox="1"/>
          <p:nvPr/>
        </p:nvSpPr>
        <p:spPr>
          <a:xfrm flipH="1">
            <a:off x="5887263" y="1816660"/>
            <a:ext cx="3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1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70" name="Google Shape;870;p49"/>
          <p:cNvSpPr/>
          <p:nvPr/>
        </p:nvSpPr>
        <p:spPr>
          <a:xfrm>
            <a:off x="1811413" y="2332653"/>
            <a:ext cx="384300" cy="411900"/>
          </a:xfrm>
          <a:prstGeom prst="roundRect">
            <a:avLst>
              <a:gd fmla="val 16667" name="adj"/>
            </a:avLst>
          </a:prstGeom>
          <a:solidFill>
            <a:srgbClr val="66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9"/>
          <p:cNvSpPr/>
          <p:nvPr/>
        </p:nvSpPr>
        <p:spPr>
          <a:xfrm>
            <a:off x="1782413" y="2304150"/>
            <a:ext cx="384300" cy="4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72" name="Google Shape;872;p49"/>
          <p:cNvSpPr txBox="1"/>
          <p:nvPr>
            <p:ph type="ctrTitle"/>
          </p:nvPr>
        </p:nvSpPr>
        <p:spPr>
          <a:xfrm>
            <a:off x="2195938" y="2332650"/>
            <a:ext cx="254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How consistently do people succeed on questions of the same type?</a:t>
            </a:r>
            <a:endParaRPr b="1" sz="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3" name="Google Shape;873;p49"/>
          <p:cNvSpPr txBox="1"/>
          <p:nvPr/>
        </p:nvSpPr>
        <p:spPr>
          <a:xfrm flipH="1">
            <a:off x="1811638" y="2332660"/>
            <a:ext cx="38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16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74" name="Google Shape;874;p49"/>
          <p:cNvSpPr/>
          <p:nvPr/>
        </p:nvSpPr>
        <p:spPr>
          <a:xfrm>
            <a:off x="5887038" y="2332653"/>
            <a:ext cx="384300" cy="411900"/>
          </a:xfrm>
          <a:prstGeom prst="roundRect">
            <a:avLst>
              <a:gd fmla="val 16667" name="adj"/>
            </a:avLst>
          </a:prstGeom>
          <a:solidFill>
            <a:srgbClr val="E78841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9"/>
          <p:cNvSpPr/>
          <p:nvPr/>
        </p:nvSpPr>
        <p:spPr>
          <a:xfrm>
            <a:off x="5858038" y="2304150"/>
            <a:ext cx="384300" cy="4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76" name="Google Shape;876;p49"/>
          <p:cNvSpPr txBox="1"/>
          <p:nvPr>
            <p:ph type="ctrTitle"/>
          </p:nvPr>
        </p:nvSpPr>
        <p:spPr>
          <a:xfrm>
            <a:off x="6271563" y="2332650"/>
            <a:ext cx="254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how well  people are </a:t>
            </a:r>
            <a:r>
              <a:rPr b="1" i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on these tests and the types of graph seem to be most </a:t>
            </a:r>
            <a:r>
              <a:rPr b="1" i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difficult</a:t>
            </a: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replicate?</a:t>
            </a:r>
            <a:endParaRPr b="1" sz="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7" name="Google Shape;877;p49"/>
          <p:cNvSpPr txBox="1"/>
          <p:nvPr/>
        </p:nvSpPr>
        <p:spPr>
          <a:xfrm flipH="1">
            <a:off x="5887388" y="2332650"/>
            <a:ext cx="4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16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78" name="Google Shape;878;p49"/>
          <p:cNvSpPr/>
          <p:nvPr/>
        </p:nvSpPr>
        <p:spPr>
          <a:xfrm>
            <a:off x="5887038" y="2877153"/>
            <a:ext cx="384300" cy="411900"/>
          </a:xfrm>
          <a:prstGeom prst="roundRect">
            <a:avLst>
              <a:gd fmla="val 16667" name="adj"/>
            </a:avLst>
          </a:prstGeom>
          <a:solidFill>
            <a:srgbClr val="E78841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9"/>
          <p:cNvSpPr/>
          <p:nvPr/>
        </p:nvSpPr>
        <p:spPr>
          <a:xfrm>
            <a:off x="5858038" y="2848650"/>
            <a:ext cx="384300" cy="41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0" name="Google Shape;880;p49"/>
          <p:cNvSpPr txBox="1"/>
          <p:nvPr>
            <p:ph type="ctrTitle"/>
          </p:nvPr>
        </p:nvSpPr>
        <p:spPr>
          <a:xfrm>
            <a:off x="6271563" y="2877150"/>
            <a:ext cx="254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</a:t>
            </a:r>
            <a:r>
              <a:rPr b="1" lang="en" sz="8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ow consistently do people succeed on questions of the same type and same graph replicate?</a:t>
            </a:r>
            <a:endParaRPr b="1" sz="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81" name="Google Shape;881;p49"/>
          <p:cNvSpPr txBox="1"/>
          <p:nvPr/>
        </p:nvSpPr>
        <p:spPr>
          <a:xfrm flipH="1">
            <a:off x="5887388" y="2877150"/>
            <a:ext cx="4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16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2" name="Google Shape;882;p49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3" name="Google Shape;883;p49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4" name="Google Shape;884;p49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5" name="Google Shape;885;p49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886" name="Google Shape;886;p49"/>
          <p:cNvGrpSpPr/>
          <p:nvPr/>
        </p:nvGrpSpPr>
        <p:grpSpPr>
          <a:xfrm>
            <a:off x="3589459" y="966286"/>
            <a:ext cx="307974" cy="371716"/>
            <a:chOff x="1761909" y="3811961"/>
            <a:chExt cx="307974" cy="371716"/>
          </a:xfrm>
        </p:grpSpPr>
        <p:sp>
          <p:nvSpPr>
            <p:cNvPr id="887" name="Google Shape;887;p49"/>
            <p:cNvSpPr/>
            <p:nvPr/>
          </p:nvSpPr>
          <p:spPr>
            <a:xfrm>
              <a:off x="1761909" y="3811961"/>
              <a:ext cx="307974" cy="371716"/>
            </a:xfrm>
            <a:custGeom>
              <a:rect b="b" l="l" r="r" t="t"/>
              <a:pathLst>
                <a:path extrusionOk="0" h="11669" w="9668">
                  <a:moveTo>
                    <a:pt x="8930" y="310"/>
                  </a:moveTo>
                  <a:cubicBezTo>
                    <a:pt x="8954" y="310"/>
                    <a:pt x="8977" y="334"/>
                    <a:pt x="8977" y="370"/>
                  </a:cubicBezTo>
                  <a:lnTo>
                    <a:pt x="8977" y="608"/>
                  </a:lnTo>
                  <a:cubicBezTo>
                    <a:pt x="8977" y="632"/>
                    <a:pt x="8954" y="668"/>
                    <a:pt x="8930" y="668"/>
                  </a:cubicBezTo>
                  <a:lnTo>
                    <a:pt x="7989" y="668"/>
                  </a:lnTo>
                  <a:cubicBezTo>
                    <a:pt x="7894" y="668"/>
                    <a:pt x="7811" y="739"/>
                    <a:pt x="7811" y="846"/>
                  </a:cubicBezTo>
                  <a:cubicBezTo>
                    <a:pt x="7811" y="953"/>
                    <a:pt x="7882" y="1025"/>
                    <a:pt x="7989" y="1025"/>
                  </a:cubicBezTo>
                  <a:lnTo>
                    <a:pt x="8668" y="1025"/>
                  </a:lnTo>
                  <a:lnTo>
                    <a:pt x="8668" y="10216"/>
                  </a:lnTo>
                  <a:lnTo>
                    <a:pt x="7263" y="10216"/>
                  </a:lnTo>
                  <a:cubicBezTo>
                    <a:pt x="7168" y="10216"/>
                    <a:pt x="7084" y="10288"/>
                    <a:pt x="7084" y="10395"/>
                  </a:cubicBezTo>
                  <a:cubicBezTo>
                    <a:pt x="7084" y="10502"/>
                    <a:pt x="7156" y="10574"/>
                    <a:pt x="7263" y="10574"/>
                  </a:cubicBezTo>
                  <a:lnTo>
                    <a:pt x="9168" y="10574"/>
                  </a:lnTo>
                  <a:cubicBezTo>
                    <a:pt x="9251" y="10574"/>
                    <a:pt x="9323" y="10657"/>
                    <a:pt x="9323" y="10740"/>
                  </a:cubicBezTo>
                  <a:lnTo>
                    <a:pt x="9323" y="11324"/>
                  </a:lnTo>
                  <a:lnTo>
                    <a:pt x="333" y="11324"/>
                  </a:lnTo>
                  <a:lnTo>
                    <a:pt x="333" y="10740"/>
                  </a:lnTo>
                  <a:cubicBezTo>
                    <a:pt x="333" y="10657"/>
                    <a:pt x="417" y="10574"/>
                    <a:pt x="500" y="10574"/>
                  </a:cubicBezTo>
                  <a:lnTo>
                    <a:pt x="6513" y="10574"/>
                  </a:lnTo>
                  <a:cubicBezTo>
                    <a:pt x="6608" y="10574"/>
                    <a:pt x="6691" y="10502"/>
                    <a:pt x="6691" y="10395"/>
                  </a:cubicBezTo>
                  <a:cubicBezTo>
                    <a:pt x="6691" y="10288"/>
                    <a:pt x="6620" y="10216"/>
                    <a:pt x="6513" y="10216"/>
                  </a:cubicBezTo>
                  <a:lnTo>
                    <a:pt x="976" y="10216"/>
                  </a:lnTo>
                  <a:lnTo>
                    <a:pt x="976" y="1025"/>
                  </a:lnTo>
                  <a:lnTo>
                    <a:pt x="7263" y="1025"/>
                  </a:lnTo>
                  <a:cubicBezTo>
                    <a:pt x="7346" y="1025"/>
                    <a:pt x="7442" y="953"/>
                    <a:pt x="7442" y="846"/>
                  </a:cubicBezTo>
                  <a:cubicBezTo>
                    <a:pt x="7442" y="739"/>
                    <a:pt x="7358" y="668"/>
                    <a:pt x="7263" y="668"/>
                  </a:cubicBezTo>
                  <a:lnTo>
                    <a:pt x="750" y="668"/>
                  </a:lnTo>
                  <a:cubicBezTo>
                    <a:pt x="726" y="668"/>
                    <a:pt x="691" y="632"/>
                    <a:pt x="691" y="608"/>
                  </a:cubicBezTo>
                  <a:lnTo>
                    <a:pt x="691" y="370"/>
                  </a:lnTo>
                  <a:cubicBezTo>
                    <a:pt x="691" y="334"/>
                    <a:pt x="726" y="310"/>
                    <a:pt x="750" y="310"/>
                  </a:cubicBezTo>
                  <a:close/>
                  <a:moveTo>
                    <a:pt x="738" y="1"/>
                  </a:moveTo>
                  <a:cubicBezTo>
                    <a:pt x="512" y="1"/>
                    <a:pt x="333" y="179"/>
                    <a:pt x="333" y="394"/>
                  </a:cubicBezTo>
                  <a:lnTo>
                    <a:pt x="333" y="632"/>
                  </a:lnTo>
                  <a:cubicBezTo>
                    <a:pt x="333" y="810"/>
                    <a:pt x="453" y="977"/>
                    <a:pt x="619" y="1025"/>
                  </a:cubicBezTo>
                  <a:lnTo>
                    <a:pt x="619" y="10240"/>
                  </a:lnTo>
                  <a:lnTo>
                    <a:pt x="500" y="10240"/>
                  </a:lnTo>
                  <a:cubicBezTo>
                    <a:pt x="214" y="10240"/>
                    <a:pt x="0" y="10454"/>
                    <a:pt x="0" y="10740"/>
                  </a:cubicBezTo>
                  <a:lnTo>
                    <a:pt x="0" y="11490"/>
                  </a:lnTo>
                  <a:cubicBezTo>
                    <a:pt x="0" y="11574"/>
                    <a:pt x="72" y="11669"/>
                    <a:pt x="179" y="11669"/>
                  </a:cubicBezTo>
                  <a:lnTo>
                    <a:pt x="9489" y="11669"/>
                  </a:lnTo>
                  <a:cubicBezTo>
                    <a:pt x="9585" y="11669"/>
                    <a:pt x="9668" y="11586"/>
                    <a:pt x="9668" y="11490"/>
                  </a:cubicBezTo>
                  <a:lnTo>
                    <a:pt x="9668" y="10740"/>
                  </a:lnTo>
                  <a:cubicBezTo>
                    <a:pt x="9656" y="10454"/>
                    <a:pt x="9430" y="10240"/>
                    <a:pt x="9144" y="10240"/>
                  </a:cubicBezTo>
                  <a:lnTo>
                    <a:pt x="9001" y="10240"/>
                  </a:lnTo>
                  <a:lnTo>
                    <a:pt x="9001" y="1025"/>
                  </a:lnTo>
                  <a:cubicBezTo>
                    <a:pt x="9180" y="977"/>
                    <a:pt x="9311" y="810"/>
                    <a:pt x="9311" y="632"/>
                  </a:cubicBezTo>
                  <a:lnTo>
                    <a:pt x="9311" y="394"/>
                  </a:lnTo>
                  <a:cubicBezTo>
                    <a:pt x="9311" y="179"/>
                    <a:pt x="9132" y="1"/>
                    <a:pt x="8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1921566" y="3855953"/>
              <a:ext cx="105854" cy="271213"/>
            </a:xfrm>
            <a:custGeom>
              <a:rect b="b" l="l" r="r" t="t"/>
              <a:pathLst>
                <a:path extrusionOk="0" h="8514" w="3323">
                  <a:moveTo>
                    <a:pt x="2977" y="346"/>
                  </a:moveTo>
                  <a:lnTo>
                    <a:pt x="2977" y="1370"/>
                  </a:lnTo>
                  <a:lnTo>
                    <a:pt x="2394" y="1370"/>
                  </a:lnTo>
                  <a:cubicBezTo>
                    <a:pt x="2203" y="1370"/>
                    <a:pt x="2049" y="1513"/>
                    <a:pt x="2049" y="1704"/>
                  </a:cubicBezTo>
                  <a:lnTo>
                    <a:pt x="2049" y="2168"/>
                  </a:lnTo>
                  <a:lnTo>
                    <a:pt x="1715" y="2168"/>
                  </a:lnTo>
                  <a:cubicBezTo>
                    <a:pt x="1548" y="2168"/>
                    <a:pt x="1417" y="2287"/>
                    <a:pt x="1382" y="2442"/>
                  </a:cubicBezTo>
                  <a:lnTo>
                    <a:pt x="1025" y="2442"/>
                  </a:lnTo>
                  <a:lnTo>
                    <a:pt x="1025" y="1739"/>
                  </a:lnTo>
                  <a:cubicBezTo>
                    <a:pt x="1025" y="1549"/>
                    <a:pt x="882" y="1394"/>
                    <a:pt x="679" y="1394"/>
                  </a:cubicBezTo>
                  <a:lnTo>
                    <a:pt x="346" y="1394"/>
                  </a:lnTo>
                  <a:lnTo>
                    <a:pt x="346" y="346"/>
                  </a:lnTo>
                  <a:close/>
                  <a:moveTo>
                    <a:pt x="679" y="1739"/>
                  </a:moveTo>
                  <a:lnTo>
                    <a:pt x="679" y="2763"/>
                  </a:lnTo>
                  <a:lnTo>
                    <a:pt x="679" y="3954"/>
                  </a:lnTo>
                  <a:lnTo>
                    <a:pt x="346" y="3954"/>
                  </a:lnTo>
                  <a:lnTo>
                    <a:pt x="346" y="1739"/>
                  </a:lnTo>
                  <a:close/>
                  <a:moveTo>
                    <a:pt x="1370" y="2763"/>
                  </a:moveTo>
                  <a:lnTo>
                    <a:pt x="1370" y="3954"/>
                  </a:lnTo>
                  <a:lnTo>
                    <a:pt x="1025" y="3954"/>
                  </a:lnTo>
                  <a:lnTo>
                    <a:pt x="1025" y="2763"/>
                  </a:lnTo>
                  <a:close/>
                  <a:moveTo>
                    <a:pt x="2049" y="2513"/>
                  </a:moveTo>
                  <a:lnTo>
                    <a:pt x="2049" y="3954"/>
                  </a:lnTo>
                  <a:lnTo>
                    <a:pt x="1715" y="3954"/>
                  </a:lnTo>
                  <a:lnTo>
                    <a:pt x="1715" y="2763"/>
                  </a:lnTo>
                  <a:lnTo>
                    <a:pt x="1715" y="2513"/>
                  </a:lnTo>
                  <a:close/>
                  <a:moveTo>
                    <a:pt x="2977" y="1727"/>
                  </a:moveTo>
                  <a:lnTo>
                    <a:pt x="2977" y="3954"/>
                  </a:lnTo>
                  <a:lnTo>
                    <a:pt x="2394" y="3954"/>
                  </a:lnTo>
                  <a:lnTo>
                    <a:pt x="2394" y="2513"/>
                  </a:lnTo>
                  <a:lnTo>
                    <a:pt x="2394" y="1727"/>
                  </a:lnTo>
                  <a:close/>
                  <a:moveTo>
                    <a:pt x="2977" y="4299"/>
                  </a:moveTo>
                  <a:lnTo>
                    <a:pt x="2977" y="4644"/>
                  </a:lnTo>
                  <a:lnTo>
                    <a:pt x="346" y="4644"/>
                  </a:lnTo>
                  <a:lnTo>
                    <a:pt x="346" y="4299"/>
                  </a:lnTo>
                  <a:close/>
                  <a:moveTo>
                    <a:pt x="2977" y="4990"/>
                  </a:moveTo>
                  <a:lnTo>
                    <a:pt x="2977" y="7347"/>
                  </a:lnTo>
                  <a:lnTo>
                    <a:pt x="2453" y="6085"/>
                  </a:lnTo>
                  <a:cubicBezTo>
                    <a:pt x="2430" y="6014"/>
                    <a:pt x="2346" y="5942"/>
                    <a:pt x="2275" y="5906"/>
                  </a:cubicBezTo>
                  <a:cubicBezTo>
                    <a:pt x="2239" y="5889"/>
                    <a:pt x="2197" y="5880"/>
                    <a:pt x="2154" y="5880"/>
                  </a:cubicBezTo>
                  <a:cubicBezTo>
                    <a:pt x="2111" y="5880"/>
                    <a:pt x="2066" y="5889"/>
                    <a:pt x="2025" y="5906"/>
                  </a:cubicBezTo>
                  <a:lnTo>
                    <a:pt x="1679" y="6061"/>
                  </a:lnTo>
                  <a:cubicBezTo>
                    <a:pt x="1596" y="6085"/>
                    <a:pt x="1537" y="6156"/>
                    <a:pt x="1501" y="6240"/>
                  </a:cubicBezTo>
                  <a:cubicBezTo>
                    <a:pt x="1477" y="6311"/>
                    <a:pt x="1477" y="6395"/>
                    <a:pt x="1501" y="6490"/>
                  </a:cubicBezTo>
                  <a:lnTo>
                    <a:pt x="1513" y="6537"/>
                  </a:lnTo>
                  <a:cubicBezTo>
                    <a:pt x="1477" y="6514"/>
                    <a:pt x="1429" y="6502"/>
                    <a:pt x="1382" y="6502"/>
                  </a:cubicBezTo>
                  <a:lnTo>
                    <a:pt x="1025" y="6502"/>
                  </a:lnTo>
                  <a:lnTo>
                    <a:pt x="1025" y="5942"/>
                  </a:lnTo>
                  <a:cubicBezTo>
                    <a:pt x="1025" y="5740"/>
                    <a:pt x="882" y="5597"/>
                    <a:pt x="679" y="5597"/>
                  </a:cubicBezTo>
                  <a:lnTo>
                    <a:pt x="346" y="5597"/>
                  </a:lnTo>
                  <a:lnTo>
                    <a:pt x="346" y="4990"/>
                  </a:lnTo>
                  <a:close/>
                  <a:moveTo>
                    <a:pt x="2132" y="6252"/>
                  </a:moveTo>
                  <a:lnTo>
                    <a:pt x="2858" y="7990"/>
                  </a:lnTo>
                  <a:lnTo>
                    <a:pt x="2549" y="8121"/>
                  </a:lnTo>
                  <a:lnTo>
                    <a:pt x="1810" y="6383"/>
                  </a:lnTo>
                  <a:lnTo>
                    <a:pt x="2132" y="6252"/>
                  </a:lnTo>
                  <a:close/>
                  <a:moveTo>
                    <a:pt x="679" y="5954"/>
                  </a:moveTo>
                  <a:lnTo>
                    <a:pt x="679" y="6835"/>
                  </a:lnTo>
                  <a:lnTo>
                    <a:pt x="679" y="8169"/>
                  </a:lnTo>
                  <a:lnTo>
                    <a:pt x="346" y="8169"/>
                  </a:lnTo>
                  <a:lnTo>
                    <a:pt x="346" y="5954"/>
                  </a:lnTo>
                  <a:close/>
                  <a:moveTo>
                    <a:pt x="1370" y="6847"/>
                  </a:moveTo>
                  <a:lnTo>
                    <a:pt x="1370" y="8169"/>
                  </a:lnTo>
                  <a:lnTo>
                    <a:pt x="1025" y="8169"/>
                  </a:lnTo>
                  <a:lnTo>
                    <a:pt x="1025" y="6847"/>
                  </a:lnTo>
                  <a:close/>
                  <a:moveTo>
                    <a:pt x="1715" y="6990"/>
                  </a:moveTo>
                  <a:lnTo>
                    <a:pt x="2203" y="8169"/>
                  </a:lnTo>
                  <a:lnTo>
                    <a:pt x="1715" y="8169"/>
                  </a:lnTo>
                  <a:lnTo>
                    <a:pt x="1715" y="6990"/>
                  </a:lnTo>
                  <a:close/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8252"/>
                  </a:lnTo>
                  <a:cubicBezTo>
                    <a:pt x="1" y="8395"/>
                    <a:pt x="120" y="8514"/>
                    <a:pt x="251" y="8514"/>
                  </a:cubicBezTo>
                  <a:lnTo>
                    <a:pt x="3061" y="8514"/>
                  </a:lnTo>
                  <a:cubicBezTo>
                    <a:pt x="3203" y="8514"/>
                    <a:pt x="3322" y="8395"/>
                    <a:pt x="3322" y="8252"/>
                  </a:cubicBezTo>
                  <a:lnTo>
                    <a:pt x="3322" y="1704"/>
                  </a:lnTo>
                  <a:lnTo>
                    <a:pt x="3322" y="251"/>
                  </a:lnTo>
                  <a:cubicBezTo>
                    <a:pt x="3322" y="120"/>
                    <a:pt x="3203" y="1"/>
                    <a:pt x="3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1803990" y="3855953"/>
              <a:ext cx="106619" cy="165773"/>
            </a:xfrm>
            <a:custGeom>
              <a:rect b="b" l="l" r="r" t="t"/>
              <a:pathLst>
                <a:path extrusionOk="0" h="5204" w="3347"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4954"/>
                  </a:lnTo>
                  <a:cubicBezTo>
                    <a:pt x="1" y="5085"/>
                    <a:pt x="120" y="5204"/>
                    <a:pt x="251" y="5204"/>
                  </a:cubicBezTo>
                  <a:lnTo>
                    <a:pt x="715" y="5204"/>
                  </a:lnTo>
                  <a:cubicBezTo>
                    <a:pt x="798" y="5204"/>
                    <a:pt x="894" y="5133"/>
                    <a:pt x="894" y="5025"/>
                  </a:cubicBezTo>
                  <a:cubicBezTo>
                    <a:pt x="894" y="4930"/>
                    <a:pt x="822" y="4847"/>
                    <a:pt x="715" y="4847"/>
                  </a:cubicBezTo>
                  <a:lnTo>
                    <a:pt x="346" y="4847"/>
                  </a:lnTo>
                  <a:lnTo>
                    <a:pt x="346" y="322"/>
                  </a:lnTo>
                  <a:lnTo>
                    <a:pt x="3001" y="322"/>
                  </a:lnTo>
                  <a:lnTo>
                    <a:pt x="3001" y="4847"/>
                  </a:lnTo>
                  <a:lnTo>
                    <a:pt x="1441" y="4847"/>
                  </a:lnTo>
                  <a:cubicBezTo>
                    <a:pt x="1358" y="4847"/>
                    <a:pt x="1263" y="4930"/>
                    <a:pt x="1263" y="5025"/>
                  </a:cubicBezTo>
                  <a:cubicBezTo>
                    <a:pt x="1263" y="5133"/>
                    <a:pt x="1334" y="5204"/>
                    <a:pt x="1441" y="5204"/>
                  </a:cubicBezTo>
                  <a:lnTo>
                    <a:pt x="3096" y="5204"/>
                  </a:lnTo>
                  <a:cubicBezTo>
                    <a:pt x="3227" y="5204"/>
                    <a:pt x="3346" y="5085"/>
                    <a:pt x="3346" y="4954"/>
                  </a:cubicBezTo>
                  <a:lnTo>
                    <a:pt x="3346" y="251"/>
                  </a:lnTo>
                  <a:cubicBezTo>
                    <a:pt x="3346" y="120"/>
                    <a:pt x="3227" y="1"/>
                    <a:pt x="3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1824472" y="3932565"/>
              <a:ext cx="63360" cy="11436"/>
            </a:xfrm>
            <a:custGeom>
              <a:rect b="b" l="l" r="r" t="t"/>
              <a:pathLst>
                <a:path extrusionOk="0" h="359" w="1989">
                  <a:moveTo>
                    <a:pt x="179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7"/>
                    <a:pt x="1989" y="180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824472" y="3907941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72"/>
                    <a:pt x="191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1824472" y="3882903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3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96"/>
                    <a:pt x="191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1824472" y="3957603"/>
              <a:ext cx="63360" cy="11786"/>
            </a:xfrm>
            <a:custGeom>
              <a:rect b="b" l="l" r="r" t="t"/>
              <a:pathLst>
                <a:path extrusionOk="0" h="370" w="1989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87"/>
                    <a:pt x="84" y="370"/>
                    <a:pt x="179" y="370"/>
                  </a:cubicBezTo>
                  <a:lnTo>
                    <a:pt x="1810" y="370"/>
                  </a:lnTo>
                  <a:cubicBezTo>
                    <a:pt x="1906" y="370"/>
                    <a:pt x="1989" y="287"/>
                    <a:pt x="1989" y="191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1824472" y="3983023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3" y="286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6"/>
                    <a:pt x="1989" y="179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1852919" y="4057372"/>
              <a:ext cx="32269" cy="32269"/>
            </a:xfrm>
            <a:custGeom>
              <a:rect b="b" l="l" r="r" t="t"/>
              <a:pathLst>
                <a:path extrusionOk="0" h="1013" w="1013">
                  <a:moveTo>
                    <a:pt x="501" y="345"/>
                  </a:moveTo>
                  <a:cubicBezTo>
                    <a:pt x="596" y="345"/>
                    <a:pt x="667" y="417"/>
                    <a:pt x="667" y="512"/>
                  </a:cubicBezTo>
                  <a:cubicBezTo>
                    <a:pt x="667" y="595"/>
                    <a:pt x="596" y="667"/>
                    <a:pt x="501" y="667"/>
                  </a:cubicBezTo>
                  <a:cubicBezTo>
                    <a:pt x="417" y="667"/>
                    <a:pt x="334" y="595"/>
                    <a:pt x="334" y="512"/>
                  </a:cubicBezTo>
                  <a:cubicBezTo>
                    <a:pt x="334" y="417"/>
                    <a:pt x="417" y="345"/>
                    <a:pt x="501" y="345"/>
                  </a:cubicBezTo>
                  <a:close/>
                  <a:moveTo>
                    <a:pt x="501" y="0"/>
                  </a:moveTo>
                  <a:cubicBezTo>
                    <a:pt x="215" y="0"/>
                    <a:pt x="1" y="226"/>
                    <a:pt x="1" y="512"/>
                  </a:cubicBezTo>
                  <a:cubicBezTo>
                    <a:pt x="1" y="786"/>
                    <a:pt x="215" y="1012"/>
                    <a:pt x="501" y="1012"/>
                  </a:cubicBezTo>
                  <a:cubicBezTo>
                    <a:pt x="786" y="1012"/>
                    <a:pt x="1013" y="786"/>
                    <a:pt x="1013" y="512"/>
                  </a:cubicBezTo>
                  <a:cubicBezTo>
                    <a:pt x="1013" y="226"/>
                    <a:pt x="786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1803607" y="4031188"/>
              <a:ext cx="34563" cy="88398"/>
            </a:xfrm>
            <a:custGeom>
              <a:rect b="b" l="l" r="r" t="t"/>
              <a:pathLst>
                <a:path extrusionOk="0" h="2775" w="1085">
                  <a:moveTo>
                    <a:pt x="596" y="584"/>
                  </a:moveTo>
                  <a:cubicBezTo>
                    <a:pt x="668" y="584"/>
                    <a:pt x="739" y="644"/>
                    <a:pt x="739" y="739"/>
                  </a:cubicBezTo>
                  <a:lnTo>
                    <a:pt x="739" y="2025"/>
                  </a:lnTo>
                  <a:cubicBezTo>
                    <a:pt x="739" y="2108"/>
                    <a:pt x="679" y="2179"/>
                    <a:pt x="596" y="2179"/>
                  </a:cubicBezTo>
                  <a:lnTo>
                    <a:pt x="358" y="2179"/>
                  </a:lnTo>
                  <a:lnTo>
                    <a:pt x="358" y="584"/>
                  </a:lnTo>
                  <a:close/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417"/>
                  </a:lnTo>
                  <a:lnTo>
                    <a:pt x="1" y="2358"/>
                  </a:lnTo>
                  <a:lnTo>
                    <a:pt x="1" y="2596"/>
                  </a:lnTo>
                  <a:cubicBezTo>
                    <a:pt x="1" y="2680"/>
                    <a:pt x="72" y="2775"/>
                    <a:pt x="179" y="2775"/>
                  </a:cubicBezTo>
                  <a:cubicBezTo>
                    <a:pt x="263" y="2775"/>
                    <a:pt x="358" y="2703"/>
                    <a:pt x="358" y="2596"/>
                  </a:cubicBezTo>
                  <a:lnTo>
                    <a:pt x="358" y="2525"/>
                  </a:lnTo>
                  <a:lnTo>
                    <a:pt x="596" y="2525"/>
                  </a:lnTo>
                  <a:cubicBezTo>
                    <a:pt x="858" y="2525"/>
                    <a:pt x="1084" y="2299"/>
                    <a:pt x="1084" y="2025"/>
                  </a:cubicBezTo>
                  <a:lnTo>
                    <a:pt x="1084" y="739"/>
                  </a:lnTo>
                  <a:cubicBezTo>
                    <a:pt x="1084" y="465"/>
                    <a:pt x="870" y="239"/>
                    <a:pt x="596" y="239"/>
                  </a:cubicBezTo>
                  <a:lnTo>
                    <a:pt x="358" y="239"/>
                  </a:lnTo>
                  <a:lnTo>
                    <a:pt x="358" y="179"/>
                  </a:lnTo>
                  <a:cubicBezTo>
                    <a:pt x="358" y="96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7867858" y="985961"/>
            <a:ext cx="426329" cy="332375"/>
            <a:chOff x="2611458" y="3816374"/>
            <a:chExt cx="426329" cy="332375"/>
          </a:xfrm>
        </p:grpSpPr>
        <p:sp>
          <p:nvSpPr>
            <p:cNvPr id="898" name="Google Shape;898;p49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49"/>
          <p:cNvGrpSpPr/>
          <p:nvPr/>
        </p:nvGrpSpPr>
        <p:grpSpPr>
          <a:xfrm>
            <a:off x="3964397" y="974336"/>
            <a:ext cx="355993" cy="355612"/>
            <a:chOff x="1749897" y="2894561"/>
            <a:chExt cx="355993" cy="355612"/>
          </a:xfrm>
        </p:grpSpPr>
        <p:sp>
          <p:nvSpPr>
            <p:cNvPr id="909" name="Google Shape;909;p49"/>
            <p:cNvSpPr/>
            <p:nvPr/>
          </p:nvSpPr>
          <p:spPr>
            <a:xfrm>
              <a:off x="1899858" y="2895324"/>
              <a:ext cx="206033" cy="161728"/>
            </a:xfrm>
            <a:custGeom>
              <a:rect b="b" l="l" r="r" t="t"/>
              <a:pathLst>
                <a:path extrusionOk="0" h="5085" w="6478">
                  <a:moveTo>
                    <a:pt x="6156" y="322"/>
                  </a:moveTo>
                  <a:lnTo>
                    <a:pt x="6156" y="4763"/>
                  </a:lnTo>
                  <a:lnTo>
                    <a:pt x="334" y="4763"/>
                  </a:lnTo>
                  <a:lnTo>
                    <a:pt x="334" y="322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4930"/>
                  </a:lnTo>
                  <a:cubicBezTo>
                    <a:pt x="0" y="5013"/>
                    <a:pt x="72" y="5085"/>
                    <a:pt x="167" y="5085"/>
                  </a:cubicBezTo>
                  <a:lnTo>
                    <a:pt x="6311" y="5085"/>
                  </a:lnTo>
                  <a:cubicBezTo>
                    <a:pt x="6406" y="5085"/>
                    <a:pt x="6477" y="5013"/>
                    <a:pt x="6477" y="4930"/>
                  </a:cubicBezTo>
                  <a:lnTo>
                    <a:pt x="6477" y="167"/>
                  </a:lnTo>
                  <a:cubicBezTo>
                    <a:pt x="6477" y="72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1751424" y="2894561"/>
              <a:ext cx="135585" cy="161379"/>
            </a:xfrm>
            <a:custGeom>
              <a:rect b="b" l="l" r="r" t="t"/>
              <a:pathLst>
                <a:path extrusionOk="0" h="5074" w="4263">
                  <a:moveTo>
                    <a:pt x="3643" y="334"/>
                  </a:moveTo>
                  <a:lnTo>
                    <a:pt x="2048" y="2227"/>
                  </a:lnTo>
                  <a:lnTo>
                    <a:pt x="476" y="334"/>
                  </a:lnTo>
                  <a:close/>
                  <a:moveTo>
                    <a:pt x="286" y="632"/>
                  </a:moveTo>
                  <a:lnTo>
                    <a:pt x="1846" y="2489"/>
                  </a:lnTo>
                  <a:lnTo>
                    <a:pt x="286" y="4359"/>
                  </a:lnTo>
                  <a:lnTo>
                    <a:pt x="286" y="632"/>
                  </a:lnTo>
                  <a:close/>
                  <a:moveTo>
                    <a:pt x="3894" y="561"/>
                  </a:moveTo>
                  <a:lnTo>
                    <a:pt x="3894" y="4430"/>
                  </a:lnTo>
                  <a:lnTo>
                    <a:pt x="2274" y="2489"/>
                  </a:lnTo>
                  <a:lnTo>
                    <a:pt x="3894" y="561"/>
                  </a:lnTo>
                  <a:close/>
                  <a:moveTo>
                    <a:pt x="2072" y="2739"/>
                  </a:moveTo>
                  <a:lnTo>
                    <a:pt x="3763" y="4763"/>
                  </a:lnTo>
                  <a:lnTo>
                    <a:pt x="369" y="4763"/>
                  </a:lnTo>
                  <a:lnTo>
                    <a:pt x="2072" y="2739"/>
                  </a:lnTo>
                  <a:close/>
                  <a:moveTo>
                    <a:pt x="36" y="1"/>
                  </a:moveTo>
                  <a:cubicBezTo>
                    <a:pt x="36" y="1"/>
                    <a:pt x="24" y="1"/>
                    <a:pt x="24" y="25"/>
                  </a:cubicBezTo>
                  <a:cubicBezTo>
                    <a:pt x="24" y="25"/>
                    <a:pt x="12" y="25"/>
                    <a:pt x="12" y="37"/>
                  </a:cubicBezTo>
                  <a:lnTo>
                    <a:pt x="0" y="49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0" y="132"/>
                  </a:lnTo>
                  <a:lnTo>
                    <a:pt x="0" y="144"/>
                  </a:lnTo>
                  <a:lnTo>
                    <a:pt x="0" y="4906"/>
                  </a:lnTo>
                  <a:cubicBezTo>
                    <a:pt x="0" y="4990"/>
                    <a:pt x="72" y="5073"/>
                    <a:pt x="155" y="5073"/>
                  </a:cubicBezTo>
                  <a:lnTo>
                    <a:pt x="4108" y="5073"/>
                  </a:lnTo>
                  <a:cubicBezTo>
                    <a:pt x="4191" y="5073"/>
                    <a:pt x="4263" y="4990"/>
                    <a:pt x="4263" y="4906"/>
                  </a:cubicBezTo>
                  <a:lnTo>
                    <a:pt x="4263" y="144"/>
                  </a:lnTo>
                  <a:cubicBezTo>
                    <a:pt x="4239" y="84"/>
                    <a:pt x="4167" y="1"/>
                    <a:pt x="4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1931663" y="2921468"/>
              <a:ext cx="64787" cy="10241"/>
            </a:xfrm>
            <a:custGeom>
              <a:rect b="b" l="l" r="r" t="t"/>
              <a:pathLst>
                <a:path extrusionOk="0" h="322" w="2037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882" y="322"/>
                  </a:lnTo>
                  <a:cubicBezTo>
                    <a:pt x="1965" y="322"/>
                    <a:pt x="2037" y="250"/>
                    <a:pt x="2037" y="155"/>
                  </a:cubicBezTo>
                  <a:cubicBezTo>
                    <a:pt x="2037" y="72"/>
                    <a:pt x="1965" y="0"/>
                    <a:pt x="1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009681" y="2921468"/>
              <a:ext cx="65168" cy="10241"/>
            </a:xfrm>
            <a:custGeom>
              <a:rect b="b" l="l" r="r" t="t"/>
              <a:pathLst>
                <a:path extrusionOk="0" h="322" w="2049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1881" y="322"/>
                  </a:lnTo>
                  <a:cubicBezTo>
                    <a:pt x="1965" y="322"/>
                    <a:pt x="2048" y="250"/>
                    <a:pt x="2048" y="155"/>
                  </a:cubicBezTo>
                  <a:cubicBezTo>
                    <a:pt x="2048" y="72"/>
                    <a:pt x="1965" y="0"/>
                    <a:pt x="1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931663" y="2954418"/>
              <a:ext cx="64787" cy="10623"/>
            </a:xfrm>
            <a:custGeom>
              <a:rect b="b" l="l" r="r" t="t"/>
              <a:pathLst>
                <a:path extrusionOk="0" h="334" w="203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1882" y="334"/>
                  </a:lnTo>
                  <a:cubicBezTo>
                    <a:pt x="1965" y="334"/>
                    <a:pt x="2037" y="250"/>
                    <a:pt x="2037" y="167"/>
                  </a:cubicBezTo>
                  <a:cubicBezTo>
                    <a:pt x="2037" y="72"/>
                    <a:pt x="1965" y="0"/>
                    <a:pt x="1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2009681" y="2954418"/>
              <a:ext cx="65168" cy="10623"/>
            </a:xfrm>
            <a:custGeom>
              <a:rect b="b" l="l" r="r" t="t"/>
              <a:pathLst>
                <a:path extrusionOk="0" h="334" w="2049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4"/>
                    <a:pt x="167" y="334"/>
                  </a:cubicBezTo>
                  <a:lnTo>
                    <a:pt x="1881" y="334"/>
                  </a:lnTo>
                  <a:cubicBezTo>
                    <a:pt x="1965" y="334"/>
                    <a:pt x="2048" y="250"/>
                    <a:pt x="2048" y="167"/>
                  </a:cubicBezTo>
                  <a:cubicBezTo>
                    <a:pt x="2048" y="72"/>
                    <a:pt x="1965" y="0"/>
                    <a:pt x="1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931663" y="2987718"/>
              <a:ext cx="64787" cy="10273"/>
            </a:xfrm>
            <a:custGeom>
              <a:rect b="b" l="l" r="r" t="t"/>
              <a:pathLst>
                <a:path extrusionOk="0" h="323" w="2037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882" y="322"/>
                  </a:lnTo>
                  <a:cubicBezTo>
                    <a:pt x="1965" y="322"/>
                    <a:pt x="2037" y="251"/>
                    <a:pt x="2037" y="156"/>
                  </a:cubicBezTo>
                  <a:cubicBezTo>
                    <a:pt x="2037" y="72"/>
                    <a:pt x="1965" y="1"/>
                    <a:pt x="1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2009681" y="2987718"/>
              <a:ext cx="65168" cy="10273"/>
            </a:xfrm>
            <a:custGeom>
              <a:rect b="b" l="l" r="r" t="t"/>
              <a:pathLst>
                <a:path extrusionOk="0" h="323" w="2049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1881" y="322"/>
                  </a:lnTo>
                  <a:cubicBezTo>
                    <a:pt x="1965" y="322"/>
                    <a:pt x="2048" y="251"/>
                    <a:pt x="2048" y="156"/>
                  </a:cubicBezTo>
                  <a:cubicBezTo>
                    <a:pt x="2048" y="72"/>
                    <a:pt x="1965" y="1"/>
                    <a:pt x="1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1931663" y="3020668"/>
              <a:ext cx="64787" cy="10655"/>
            </a:xfrm>
            <a:custGeom>
              <a:rect b="b" l="l" r="r" t="t"/>
              <a:pathLst>
                <a:path extrusionOk="0" h="335" w="203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882" y="334"/>
                  </a:lnTo>
                  <a:cubicBezTo>
                    <a:pt x="1965" y="334"/>
                    <a:pt x="2037" y="251"/>
                    <a:pt x="2037" y="167"/>
                  </a:cubicBezTo>
                  <a:cubicBezTo>
                    <a:pt x="2037" y="72"/>
                    <a:pt x="1965" y="1"/>
                    <a:pt x="1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2009681" y="3020668"/>
              <a:ext cx="65168" cy="10655"/>
            </a:xfrm>
            <a:custGeom>
              <a:rect b="b" l="l" r="r" t="t"/>
              <a:pathLst>
                <a:path extrusionOk="0" h="335" w="2049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881" y="334"/>
                  </a:lnTo>
                  <a:cubicBezTo>
                    <a:pt x="1965" y="334"/>
                    <a:pt x="2048" y="251"/>
                    <a:pt x="2048" y="167"/>
                  </a:cubicBezTo>
                  <a:cubicBezTo>
                    <a:pt x="2048" y="72"/>
                    <a:pt x="1965" y="1"/>
                    <a:pt x="1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1749897" y="3069138"/>
              <a:ext cx="355993" cy="181034"/>
            </a:xfrm>
            <a:custGeom>
              <a:rect b="b" l="l" r="r" t="t"/>
              <a:pathLst>
                <a:path extrusionOk="0" h="5692" w="11193">
                  <a:moveTo>
                    <a:pt x="9859" y="322"/>
                  </a:moveTo>
                  <a:lnTo>
                    <a:pt x="5596" y="1477"/>
                  </a:lnTo>
                  <a:lnTo>
                    <a:pt x="1334" y="322"/>
                  </a:lnTo>
                  <a:close/>
                  <a:moveTo>
                    <a:pt x="334" y="394"/>
                  </a:moveTo>
                  <a:lnTo>
                    <a:pt x="4954" y="1644"/>
                  </a:lnTo>
                  <a:lnTo>
                    <a:pt x="334" y="2894"/>
                  </a:lnTo>
                  <a:lnTo>
                    <a:pt x="334" y="394"/>
                  </a:lnTo>
                  <a:close/>
                  <a:moveTo>
                    <a:pt x="10871" y="417"/>
                  </a:moveTo>
                  <a:lnTo>
                    <a:pt x="10871" y="2918"/>
                  </a:lnTo>
                  <a:lnTo>
                    <a:pt x="6239" y="1668"/>
                  </a:lnTo>
                  <a:lnTo>
                    <a:pt x="10871" y="417"/>
                  </a:lnTo>
                  <a:close/>
                  <a:moveTo>
                    <a:pt x="5596" y="1822"/>
                  </a:moveTo>
                  <a:lnTo>
                    <a:pt x="10252" y="3096"/>
                  </a:lnTo>
                  <a:lnTo>
                    <a:pt x="941" y="3096"/>
                  </a:lnTo>
                  <a:lnTo>
                    <a:pt x="5596" y="1822"/>
                  </a:lnTo>
                  <a:close/>
                  <a:moveTo>
                    <a:pt x="9132" y="3425"/>
                  </a:moveTo>
                  <a:cubicBezTo>
                    <a:pt x="9140" y="3425"/>
                    <a:pt x="9148" y="3427"/>
                    <a:pt x="9156" y="3430"/>
                  </a:cubicBezTo>
                  <a:lnTo>
                    <a:pt x="10669" y="4477"/>
                  </a:lnTo>
                  <a:cubicBezTo>
                    <a:pt x="10692" y="4489"/>
                    <a:pt x="10704" y="4501"/>
                    <a:pt x="10692" y="4537"/>
                  </a:cubicBezTo>
                  <a:cubicBezTo>
                    <a:pt x="10692" y="4549"/>
                    <a:pt x="10669" y="4561"/>
                    <a:pt x="10645" y="4561"/>
                  </a:cubicBezTo>
                  <a:lnTo>
                    <a:pt x="9871" y="4525"/>
                  </a:lnTo>
                  <a:cubicBezTo>
                    <a:pt x="9856" y="4522"/>
                    <a:pt x="9840" y="4521"/>
                    <a:pt x="9825" y="4521"/>
                  </a:cubicBezTo>
                  <a:cubicBezTo>
                    <a:pt x="9708" y="4521"/>
                    <a:pt x="9589" y="4598"/>
                    <a:pt x="9526" y="4704"/>
                  </a:cubicBezTo>
                  <a:cubicBezTo>
                    <a:pt x="9097" y="5382"/>
                    <a:pt x="9121" y="5382"/>
                    <a:pt x="9085" y="5382"/>
                  </a:cubicBezTo>
                  <a:cubicBezTo>
                    <a:pt x="9049" y="5382"/>
                    <a:pt x="9037" y="5370"/>
                    <a:pt x="9037" y="5335"/>
                  </a:cubicBezTo>
                  <a:lnTo>
                    <a:pt x="9085" y="3477"/>
                  </a:lnTo>
                  <a:cubicBezTo>
                    <a:pt x="9085" y="3441"/>
                    <a:pt x="9106" y="3425"/>
                    <a:pt x="9132" y="3425"/>
                  </a:cubicBezTo>
                  <a:close/>
                  <a:moveTo>
                    <a:pt x="334" y="1"/>
                  </a:moveTo>
                  <a:cubicBezTo>
                    <a:pt x="286" y="1"/>
                    <a:pt x="239" y="13"/>
                    <a:pt x="215" y="25"/>
                  </a:cubicBezTo>
                  <a:cubicBezTo>
                    <a:pt x="96" y="72"/>
                    <a:pt x="12" y="191"/>
                    <a:pt x="1" y="310"/>
                  </a:cubicBezTo>
                  <a:lnTo>
                    <a:pt x="1" y="322"/>
                  </a:lnTo>
                  <a:lnTo>
                    <a:pt x="1" y="3096"/>
                  </a:lnTo>
                  <a:cubicBezTo>
                    <a:pt x="1" y="3275"/>
                    <a:pt x="155" y="3418"/>
                    <a:pt x="334" y="3418"/>
                  </a:cubicBezTo>
                  <a:lnTo>
                    <a:pt x="8728" y="3418"/>
                  </a:lnTo>
                  <a:cubicBezTo>
                    <a:pt x="8728" y="3465"/>
                    <a:pt x="8728" y="3346"/>
                    <a:pt x="8680" y="5311"/>
                  </a:cubicBezTo>
                  <a:cubicBezTo>
                    <a:pt x="8680" y="5418"/>
                    <a:pt x="8704" y="5513"/>
                    <a:pt x="8775" y="5573"/>
                  </a:cubicBezTo>
                  <a:cubicBezTo>
                    <a:pt x="8859" y="5656"/>
                    <a:pt x="8954" y="5692"/>
                    <a:pt x="9061" y="5692"/>
                  </a:cubicBezTo>
                  <a:cubicBezTo>
                    <a:pt x="9192" y="5692"/>
                    <a:pt x="9311" y="5620"/>
                    <a:pt x="9395" y="5513"/>
                  </a:cubicBezTo>
                  <a:cubicBezTo>
                    <a:pt x="9823" y="4847"/>
                    <a:pt x="9787" y="4835"/>
                    <a:pt x="9835" y="4835"/>
                  </a:cubicBezTo>
                  <a:cubicBezTo>
                    <a:pt x="10764" y="4882"/>
                    <a:pt x="10621" y="4882"/>
                    <a:pt x="10645" y="4882"/>
                  </a:cubicBezTo>
                  <a:cubicBezTo>
                    <a:pt x="10800" y="4882"/>
                    <a:pt x="10954" y="4775"/>
                    <a:pt x="11002" y="4608"/>
                  </a:cubicBezTo>
                  <a:cubicBezTo>
                    <a:pt x="11038" y="4442"/>
                    <a:pt x="10978" y="4287"/>
                    <a:pt x="10847" y="4180"/>
                  </a:cubicBezTo>
                  <a:lnTo>
                    <a:pt x="9704" y="3406"/>
                  </a:lnTo>
                  <a:lnTo>
                    <a:pt x="10847" y="3406"/>
                  </a:lnTo>
                  <a:cubicBezTo>
                    <a:pt x="11026" y="3406"/>
                    <a:pt x="11181" y="3251"/>
                    <a:pt x="11181" y="3073"/>
                  </a:cubicBezTo>
                  <a:cubicBezTo>
                    <a:pt x="11192" y="2739"/>
                    <a:pt x="11192" y="620"/>
                    <a:pt x="11192" y="310"/>
                  </a:cubicBezTo>
                  <a:cubicBezTo>
                    <a:pt x="11192" y="179"/>
                    <a:pt x="11109" y="72"/>
                    <a:pt x="10990" y="25"/>
                  </a:cubicBezTo>
                  <a:cubicBezTo>
                    <a:pt x="10942" y="13"/>
                    <a:pt x="10907" y="1"/>
                    <a:pt x="10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50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925" name="Google Shape;925;p50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50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931" name="Google Shape;931;p50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932" name="Google Shape;932;p50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50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50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935" name="Google Shape;935;p50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50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50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50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50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0" name="Google Shape;940;p50"/>
          <p:cNvSpPr txBox="1"/>
          <p:nvPr>
            <p:ph type="ctrTitle"/>
          </p:nvPr>
        </p:nvSpPr>
        <p:spPr>
          <a:xfrm>
            <a:off x="444525" y="2270350"/>
            <a:ext cx="3081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results</a:t>
            </a:r>
            <a:endParaRPr/>
          </a:p>
        </p:txBody>
      </p:sp>
      <p:grpSp>
        <p:nvGrpSpPr>
          <p:cNvPr id="941" name="Google Shape;941;p50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942" name="Google Shape;942;p50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50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0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50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50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9" name="Google Shape;949;p50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950" name="Google Shape;950;p50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2" name="Google Shape;952;p50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953" name="Google Shape;953;p50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4" name="Google Shape;954;p50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955" name="Google Shape;955;p50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50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7" name="Google Shape;957;p50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50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50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50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50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50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50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50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50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50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50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50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9" name="Google Shape;969;p50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970" name="Google Shape;970;p50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50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999" name="Google Shape;999;p50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50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50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50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50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0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50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50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50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9" name="Google Shape;1009;p50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50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22" name="Google Shape;1022;p50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23" name="Google Shape;1023;p50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24" name="Google Shape;1024;p50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1"/>
          <p:cNvSpPr/>
          <p:nvPr/>
        </p:nvSpPr>
        <p:spPr>
          <a:xfrm>
            <a:off x="571317" y="10468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51"/>
          <p:cNvSpPr/>
          <p:nvPr/>
        </p:nvSpPr>
        <p:spPr>
          <a:xfrm>
            <a:off x="520976" y="1000634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31" name="Google Shape;1031;p51"/>
          <p:cNvSpPr txBox="1"/>
          <p:nvPr>
            <p:ph type="ctrTitle"/>
          </p:nvPr>
        </p:nvSpPr>
        <p:spPr>
          <a:xfrm>
            <a:off x="1238813" y="10468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tests and the types of questions that seem to be most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2" name="Google Shape;1032;p51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GCB REPLICATION PROJECT QUESTIONS</a:t>
            </a:r>
            <a:endParaRPr/>
          </a:p>
        </p:txBody>
      </p:sp>
      <p:sp>
        <p:nvSpPr>
          <p:cNvPr id="1033" name="Google Shape;1033;p51"/>
          <p:cNvSpPr txBox="1"/>
          <p:nvPr/>
        </p:nvSpPr>
        <p:spPr>
          <a:xfrm flipH="1">
            <a:off x="597188" y="10468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34" name="Google Shape;1034;p51"/>
          <p:cNvSpPr/>
          <p:nvPr/>
        </p:nvSpPr>
        <p:spPr>
          <a:xfrm>
            <a:off x="571317" y="390953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51"/>
          <p:cNvSpPr/>
          <p:nvPr/>
        </p:nvSpPr>
        <p:spPr>
          <a:xfrm>
            <a:off x="520976" y="386334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36" name="Google Shape;1036;p51"/>
          <p:cNvSpPr txBox="1"/>
          <p:nvPr>
            <p:ph type="ctrTitle"/>
          </p:nvPr>
        </p:nvSpPr>
        <p:spPr>
          <a:xfrm>
            <a:off x="1238813" y="383335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ow consistently do people succeed on questions of the same type replicate? 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w consistently do people succeed on questions of the same graph 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7" name="Google Shape;1037;p51"/>
          <p:cNvSpPr txBox="1"/>
          <p:nvPr/>
        </p:nvSpPr>
        <p:spPr>
          <a:xfrm flipH="1">
            <a:off x="597188" y="390955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38" name="Google Shape;1038;p51"/>
          <p:cNvSpPr/>
          <p:nvPr/>
        </p:nvSpPr>
        <p:spPr>
          <a:xfrm>
            <a:off x="571317" y="2486289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1"/>
          <p:cNvSpPr/>
          <p:nvPr/>
        </p:nvSpPr>
        <p:spPr>
          <a:xfrm>
            <a:off x="520976" y="244009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0" name="Google Shape;1040;p51"/>
          <p:cNvSpPr txBox="1"/>
          <p:nvPr>
            <p:ph type="ctrTitle"/>
          </p:nvPr>
        </p:nvSpPr>
        <p:spPr>
          <a:xfrm>
            <a:off x="1238813" y="2410100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on these graphs and the types of graphs that seem to be most </a:t>
            </a:r>
            <a:r>
              <a:rPr b="1" i="1" lang="en">
                <a:latin typeface="Anaheim"/>
                <a:ea typeface="Anaheim"/>
                <a:cs typeface="Anaheim"/>
                <a:sym typeface="Anaheim"/>
              </a:rPr>
              <a:t>difficult</a:t>
            </a:r>
            <a:r>
              <a:rPr b="1" lang="en">
                <a:latin typeface="Anaheim"/>
                <a:ea typeface="Anaheim"/>
                <a:cs typeface="Anaheim"/>
                <a:sym typeface="Anaheim"/>
              </a:rPr>
              <a:t> replicate?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1" name="Google Shape;1041;p51"/>
          <p:cNvSpPr txBox="1"/>
          <p:nvPr/>
        </p:nvSpPr>
        <p:spPr>
          <a:xfrm flipH="1">
            <a:off x="597188" y="2486300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2" name="Google Shape;1042;p51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3" name="Google Shape;1043;p51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4" name="Google Shape;1044;p51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5" name="Google Shape;1045;p51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0" y="864950"/>
            <a:ext cx="6667500" cy="411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1" name="Google Shape;1051;p52"/>
          <p:cNvSpPr/>
          <p:nvPr/>
        </p:nvSpPr>
        <p:spPr>
          <a:xfrm>
            <a:off x="571317" y="197427"/>
            <a:ext cx="667500" cy="66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2"/>
          <p:cNvSpPr/>
          <p:nvPr/>
        </p:nvSpPr>
        <p:spPr>
          <a:xfrm>
            <a:off x="520976" y="151235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31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53" name="Google Shape;1053;p52"/>
          <p:cNvSpPr txBox="1"/>
          <p:nvPr>
            <p:ph type="ctrTitle"/>
          </p:nvPr>
        </p:nvSpPr>
        <p:spPr>
          <a:xfrm>
            <a:off x="1238813" y="197438"/>
            <a:ext cx="7384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Does how well people are </a:t>
            </a:r>
            <a:r>
              <a:rPr b="1" i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doing</a:t>
            </a: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on these tests and the types of questions that seem to be most </a:t>
            </a:r>
            <a:r>
              <a:rPr b="1" i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difficult </a:t>
            </a:r>
            <a:r>
              <a:rPr b="1" lang="en" sz="16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replicate?</a:t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54" name="Google Shape;1054;p52"/>
          <p:cNvSpPr txBox="1"/>
          <p:nvPr/>
        </p:nvSpPr>
        <p:spPr>
          <a:xfrm flipH="1">
            <a:off x="597188" y="197438"/>
            <a:ext cx="667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3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55" name="Google Shape;1055;p52"/>
          <p:cNvSpPr/>
          <p:nvPr/>
        </p:nvSpPr>
        <p:spPr>
          <a:xfrm>
            <a:off x="1880800" y="916488"/>
            <a:ext cx="1289700" cy="279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52"/>
          <p:cNvSpPr/>
          <p:nvPr/>
        </p:nvSpPr>
        <p:spPr>
          <a:xfrm>
            <a:off x="3211025" y="916475"/>
            <a:ext cx="3439800" cy="279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52"/>
          <p:cNvSpPr/>
          <p:nvPr/>
        </p:nvSpPr>
        <p:spPr>
          <a:xfrm>
            <a:off x="1937150" y="3712125"/>
            <a:ext cx="1289700" cy="959400"/>
          </a:xfrm>
          <a:prstGeom prst="rect">
            <a:avLst/>
          </a:prstGeom>
          <a:solidFill>
            <a:srgbClr val="F8766D">
              <a:alpha val="62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2"/>
          <p:cNvSpPr/>
          <p:nvPr/>
        </p:nvSpPr>
        <p:spPr>
          <a:xfrm>
            <a:off x="3211025" y="3712125"/>
            <a:ext cx="3531900" cy="959400"/>
          </a:xfrm>
          <a:prstGeom prst="rect">
            <a:avLst/>
          </a:prstGeom>
          <a:solidFill>
            <a:srgbClr val="00BFC4">
              <a:alpha val="625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2"/>
          <p:cNvSpPr/>
          <p:nvPr/>
        </p:nvSpPr>
        <p:spPr>
          <a:xfrm>
            <a:off x="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60" name="Google Shape;1060;p52"/>
          <p:cNvSpPr/>
          <p:nvPr/>
        </p:nvSpPr>
        <p:spPr>
          <a:xfrm>
            <a:off x="2286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61" name="Google Shape;1061;p52"/>
          <p:cNvSpPr/>
          <p:nvPr/>
        </p:nvSpPr>
        <p:spPr>
          <a:xfrm>
            <a:off x="4572000" y="4953900"/>
            <a:ext cx="2286000" cy="18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62" name="Google Shape;1062;p52"/>
          <p:cNvSpPr/>
          <p:nvPr/>
        </p:nvSpPr>
        <p:spPr>
          <a:xfrm>
            <a:off x="6858000" y="4953900"/>
            <a:ext cx="2286000" cy="18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63" name="Google Shape;1063;p52"/>
          <p:cNvSpPr/>
          <p:nvPr/>
        </p:nvSpPr>
        <p:spPr>
          <a:xfrm>
            <a:off x="1552575" y="3379175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2"/>
          <p:cNvSpPr/>
          <p:nvPr/>
        </p:nvSpPr>
        <p:spPr>
          <a:xfrm>
            <a:off x="1552575" y="916475"/>
            <a:ext cx="287700" cy="2910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2"/>
          <p:cNvSpPr/>
          <p:nvPr/>
        </p:nvSpPr>
        <p:spPr>
          <a:xfrm>
            <a:off x="-718375" y="685650"/>
            <a:ext cx="1289700" cy="3772200"/>
          </a:xfrm>
          <a:prstGeom prst="rect">
            <a:avLst/>
          </a:prstGeom>
          <a:solidFill>
            <a:srgbClr val="FFFFFF">
              <a:alpha val="565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52"/>
          <p:cNvSpPr/>
          <p:nvPr/>
        </p:nvSpPr>
        <p:spPr>
          <a:xfrm>
            <a:off x="4024850" y="916475"/>
            <a:ext cx="466800" cy="37551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2"/>
          <p:cNvSpPr/>
          <p:nvPr/>
        </p:nvSpPr>
        <p:spPr>
          <a:xfrm>
            <a:off x="4871075" y="916475"/>
            <a:ext cx="466800" cy="37551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2"/>
          <p:cNvSpPr/>
          <p:nvPr/>
        </p:nvSpPr>
        <p:spPr>
          <a:xfrm>
            <a:off x="2744225" y="916475"/>
            <a:ext cx="466800" cy="3755100"/>
          </a:xfrm>
          <a:prstGeom prst="rect">
            <a:avLst/>
          </a:prstGeom>
          <a:solidFill>
            <a:srgbClr val="FFA45F">
              <a:alpha val="386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