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92" r:id="rId2"/>
    <p:sldId id="293" r:id="rId3"/>
    <p:sldId id="294" r:id="rId4"/>
    <p:sldId id="295" r:id="rId5"/>
    <p:sldId id="296" r:id="rId6"/>
    <p:sldId id="297" r:id="rId7"/>
    <p:sldId id="298" r:id="rId8"/>
    <p:sldId id="299" r:id="rId9"/>
    <p:sldId id="300" r:id="rId10"/>
    <p:sldId id="301" r:id="rId11"/>
    <p:sldId id="303" r:id="rId12"/>
    <p:sldId id="304" r:id="rId13"/>
    <p:sldId id="30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h/g5ZzSC/JldMrwGDSZY6xFdgW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40D4A3-7CD7-4103-93CE-5BE99F57F845}">
  <a:tblStyle styleId="{8840D4A3-7CD7-4103-93CE-5BE99F57F84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A6BD533B-6DBD-441F-8A59-46C18F66A65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3FE9AC4-250E-45FC-A03D-27682C5E84BB}" styleName="Table_2">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5E25B89-437A-4464-A947-C316821E44E7}" styleName="Table_3">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59"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9.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5ac78d1dc_3_2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ge5ac78d1dc_3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5ac78d1dc_3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e5ac78d1dc_3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e5ac78d1dc_14_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e5ac78d1dc_14_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e5ac78d1dc_14_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e5ac78d1dc_14_3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e5ac78d1dc_14_3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e5ac78d1dc_14_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e5ac78d1dc_14_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e5ac78d1dc_14_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e5ac78d1dc_14_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e5ac78d1dc_14_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e5ac78d1dc_14_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e5ac78d1dc_14_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e5ac78d1dc_14_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e5ac78d1dc_14_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e5ac78d1dc_14_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e5ac78d1dc_14_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e5ac78d1dc_14_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e5ac78d1dc_14_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e5ac78d1dc_14_2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e5ac78d1dc_14_2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e5ac78d1dc_14_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e5ac78d1dc_14_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e5ac78d1dc_14_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e5ac78d1dc_14_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e5ac78d1dc_14_3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e5ac78d1dc_14_3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e5ac78d1dc_14_3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e5ac78d1dc_14_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e5ac78d1dc_14_36"/>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e5ac78d1dc_14_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5ac78d1dc_14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e5ac78d1dc_14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e5ac78d1dc_14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254"/>
        <p:cNvGrpSpPr/>
        <p:nvPr/>
      </p:nvGrpSpPr>
      <p:grpSpPr>
        <a:xfrm>
          <a:off x="0" y="0"/>
          <a:ext cx="0" cy="0"/>
          <a:chOff x="0" y="0"/>
          <a:chExt cx="0" cy="0"/>
        </a:xfrm>
      </p:grpSpPr>
      <p:sp>
        <p:nvSpPr>
          <p:cNvPr id="255" name="Google Shape;255;p37"/>
          <p:cNvSpPr/>
          <p:nvPr/>
        </p:nvSpPr>
        <p:spPr>
          <a:xfrm>
            <a:off x="2817161" y="2500746"/>
            <a:ext cx="3000000" cy="11707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56" name="Google Shape;256;p37"/>
          <p:cNvSpPr txBox="1"/>
          <p:nvPr/>
        </p:nvSpPr>
        <p:spPr>
          <a:xfrm>
            <a:off x="706582" y="1731818"/>
            <a:ext cx="52629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ko" sz="2000" b="1" i="0" u="none" strike="noStrike" cap="none">
                <a:solidFill>
                  <a:srgbClr val="FFFFFF"/>
                </a:solidFill>
                <a:latin typeface="Malgun Gothic"/>
                <a:ea typeface="Malgun Gothic"/>
                <a:cs typeface="Malgun Gothic"/>
                <a:sym typeface="Malgun Gothic"/>
              </a:rPr>
              <a:t>오늘도 꿈에 한 발짝 더 다가가도 있는 저는 </a:t>
            </a:r>
            <a:endParaRPr/>
          </a:p>
        </p:txBody>
      </p:sp>
      <p:sp>
        <p:nvSpPr>
          <p:cNvPr id="257" name="Google Shape;257;p37"/>
          <p:cNvSpPr txBox="1"/>
          <p:nvPr/>
        </p:nvSpPr>
        <p:spPr>
          <a:xfrm>
            <a:off x="3002727" y="2685901"/>
            <a:ext cx="2628867"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ko" sz="4000" b="1" i="0" u="none" strike="noStrike" cap="none">
                <a:solidFill>
                  <a:srgbClr val="000000"/>
                </a:solidFill>
                <a:latin typeface="Arial"/>
                <a:ea typeface="Arial"/>
                <a:cs typeface="Arial"/>
                <a:sym typeface="Arial"/>
              </a:rPr>
              <a:t>남윤우</a:t>
            </a:r>
            <a:endParaRPr sz="4000" b="1" i="0" u="none" strike="noStrike" cap="none">
              <a:solidFill>
                <a:srgbClr val="000000"/>
              </a:solidFill>
              <a:latin typeface="Arial"/>
              <a:ea typeface="Arial"/>
              <a:cs typeface="Arial"/>
              <a:sym typeface="Arial"/>
            </a:endParaRPr>
          </a:p>
        </p:txBody>
      </p:sp>
      <p:sp>
        <p:nvSpPr>
          <p:cNvPr id="258" name="Google Shape;258;p37"/>
          <p:cNvSpPr txBox="1"/>
          <p:nvPr/>
        </p:nvSpPr>
        <p:spPr>
          <a:xfrm>
            <a:off x="6310745" y="2886046"/>
            <a:ext cx="1021433"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ko" sz="2000" b="1" i="0" u="none" strike="noStrike" cap="none">
                <a:solidFill>
                  <a:srgbClr val="FFFFFF"/>
                </a:solidFill>
                <a:latin typeface="Malgun Gothic"/>
                <a:ea typeface="Malgun Gothic"/>
                <a:cs typeface="Malgun Gothic"/>
                <a:sym typeface="Malgun Gothic"/>
              </a:rPr>
              <a:t>입니다.</a:t>
            </a:r>
            <a:endParaRPr sz="2000" b="1" i="0" u="none" strike="noStrike" cap="none">
              <a:solidFill>
                <a:srgbClr val="FFFFFF"/>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aphicFrame>
        <p:nvGraphicFramePr>
          <p:cNvPr id="303" name="Google Shape;303;p46"/>
          <p:cNvGraphicFramePr/>
          <p:nvPr/>
        </p:nvGraphicFramePr>
        <p:xfrm>
          <a:off x="373565" y="1509906"/>
          <a:ext cx="8396875" cy="3001640"/>
        </p:xfrm>
        <a:graphic>
          <a:graphicData uri="http://schemas.openxmlformats.org/drawingml/2006/table">
            <a:tbl>
              <a:tblPr firstRow="1" bandRow="1">
                <a:noFill/>
                <a:tableStyleId>{8840D4A3-7CD7-4103-93CE-5BE99F57F845}</a:tableStyleId>
              </a:tblPr>
              <a:tblGrid>
                <a:gridCol w="2852325">
                  <a:extLst>
                    <a:ext uri="{9D8B030D-6E8A-4147-A177-3AD203B41FA5}">
                      <a16:colId xmlns:a16="http://schemas.microsoft.com/office/drawing/2014/main" val="20000"/>
                    </a:ext>
                  </a:extLst>
                </a:gridCol>
                <a:gridCol w="5544550">
                  <a:extLst>
                    <a:ext uri="{9D8B030D-6E8A-4147-A177-3AD203B41FA5}">
                      <a16:colId xmlns:a16="http://schemas.microsoft.com/office/drawing/2014/main" val="20001"/>
                    </a:ext>
                  </a:extLst>
                </a:gridCol>
              </a:tblGrid>
              <a:tr h="213925">
                <a:tc>
                  <a:txBody>
                    <a:bodyPr/>
                    <a:lstStyle/>
                    <a:p>
                      <a:pPr marL="0" marR="0" lvl="0" indent="0" algn="ctr" rtl="0">
                        <a:lnSpc>
                          <a:spcPct val="100000"/>
                        </a:lnSpc>
                        <a:spcBef>
                          <a:spcPts val="0"/>
                        </a:spcBef>
                        <a:spcAft>
                          <a:spcPts val="0"/>
                        </a:spcAft>
                        <a:buNone/>
                      </a:pPr>
                      <a:r>
                        <a:rPr lang="ko" sz="1100" b="1" u="none" strike="noStrike" cap="none"/>
                        <a:t>나의 강점 직무역량</a:t>
                      </a:r>
                      <a:endParaRPr/>
                    </a:p>
                  </a:txBody>
                  <a:tcPr marL="68575" marR="68575" marT="34300" marB="34300" anchor="ctr">
                    <a:solidFill>
                      <a:srgbClr val="F7DEF8"/>
                    </a:solidFill>
                  </a:tcPr>
                </a:tc>
                <a:tc>
                  <a:txBody>
                    <a:bodyPr/>
                    <a:lstStyle/>
                    <a:p>
                      <a:pPr marL="0" marR="0" lvl="0" indent="0" algn="ctr" rtl="0">
                        <a:lnSpc>
                          <a:spcPct val="100000"/>
                        </a:lnSpc>
                        <a:spcBef>
                          <a:spcPts val="0"/>
                        </a:spcBef>
                        <a:spcAft>
                          <a:spcPts val="0"/>
                        </a:spcAft>
                        <a:buNone/>
                      </a:pPr>
                      <a:r>
                        <a:rPr lang="ko" sz="1100" b="1" u="none" strike="noStrike" cap="none"/>
                        <a:t>관련사례 및 특징</a:t>
                      </a:r>
                      <a:endParaRPr/>
                    </a:p>
                  </a:txBody>
                  <a:tcPr marL="68575" marR="68575" marT="34300" marB="34300" anchor="ctr">
                    <a:solidFill>
                      <a:srgbClr val="F7DEF8"/>
                    </a:solidFill>
                  </a:tcPr>
                </a:tc>
                <a:extLst>
                  <a:ext uri="{0D108BD9-81ED-4DB2-BD59-A6C34878D82A}">
                    <a16:rowId xmlns:a16="http://schemas.microsoft.com/office/drawing/2014/main" val="10000"/>
                  </a:ext>
                </a:extLst>
              </a:tr>
              <a:tr h="691350">
                <a:tc>
                  <a:txBody>
                    <a:bodyPr/>
                    <a:lstStyle/>
                    <a:p>
                      <a:pPr marL="0" marR="0" lvl="0" indent="0" algn="ctr" rtl="0">
                        <a:lnSpc>
                          <a:spcPct val="100000"/>
                        </a:lnSpc>
                        <a:spcBef>
                          <a:spcPts val="0"/>
                        </a:spcBef>
                        <a:spcAft>
                          <a:spcPts val="0"/>
                        </a:spcAft>
                        <a:buNone/>
                      </a:pPr>
                      <a:r>
                        <a:rPr lang="ko" sz="1100" b="1"/>
                        <a:t>꼼꼼함</a:t>
                      </a:r>
                      <a:endParaRPr sz="1100" b="1" u="none" strike="noStrike" cap="none"/>
                    </a:p>
                  </a:txBody>
                  <a:tcPr marL="68575" marR="68575" marT="34300" marB="34300" anchor="ctr"/>
                </a:tc>
                <a:tc>
                  <a:txBody>
                    <a:bodyPr/>
                    <a:lstStyle/>
                    <a:p>
                      <a:pPr marL="0" marR="0" lvl="0" indent="0" algn="l" rtl="0">
                        <a:lnSpc>
                          <a:spcPct val="100000"/>
                        </a:lnSpc>
                        <a:spcBef>
                          <a:spcPts val="0"/>
                        </a:spcBef>
                        <a:spcAft>
                          <a:spcPts val="0"/>
                        </a:spcAft>
                        <a:buNone/>
                      </a:pPr>
                      <a:r>
                        <a:rPr lang="ko" sz="1100"/>
                        <a:t> 프로젝트를 진행하는 과정에서 언어, 서버, 개발 환경 등등 조합적으로 뒤에 큰 문제가 일어날 여부가 있는지 세부적으로 확인하며 개발하는 도중에도 </a:t>
                      </a:r>
                      <a:endParaRPr sz="1100" u="none" strike="noStrike" cap="none"/>
                    </a:p>
                  </a:txBody>
                  <a:tcPr marL="68575" marR="68575" marT="34300" marB="34300" anchor="ctr"/>
                </a:tc>
                <a:extLst>
                  <a:ext uri="{0D108BD9-81ED-4DB2-BD59-A6C34878D82A}">
                    <a16:rowId xmlns:a16="http://schemas.microsoft.com/office/drawing/2014/main" val="10001"/>
                  </a:ext>
                </a:extLst>
              </a:tr>
              <a:tr h="691350">
                <a:tc>
                  <a:txBody>
                    <a:bodyPr/>
                    <a:lstStyle/>
                    <a:p>
                      <a:pPr marL="0" marR="0" lvl="0" indent="0" algn="ctr" rtl="0">
                        <a:lnSpc>
                          <a:spcPct val="100000"/>
                        </a:lnSpc>
                        <a:spcBef>
                          <a:spcPts val="0"/>
                        </a:spcBef>
                        <a:spcAft>
                          <a:spcPts val="0"/>
                        </a:spcAft>
                        <a:buNone/>
                      </a:pPr>
                      <a:r>
                        <a:rPr lang="ko" sz="1100" b="1"/>
                        <a:t>혁신</a:t>
                      </a:r>
                      <a:endParaRPr sz="1100" b="1" u="none" strike="noStrike" cap="none"/>
                    </a:p>
                  </a:txBody>
                  <a:tcPr marL="68575" marR="68575" marT="34300" marB="34300" anchor="ctr"/>
                </a:tc>
                <a:tc>
                  <a:txBody>
                    <a:bodyPr/>
                    <a:lstStyle/>
                    <a:p>
                      <a:pPr marL="0" marR="0" lvl="0" indent="0" algn="l" rtl="0">
                        <a:lnSpc>
                          <a:spcPct val="100000"/>
                        </a:lnSpc>
                        <a:spcBef>
                          <a:spcPts val="0"/>
                        </a:spcBef>
                        <a:spcAft>
                          <a:spcPts val="0"/>
                        </a:spcAft>
                        <a:buNone/>
                      </a:pPr>
                      <a:r>
                        <a:rPr lang="ko" sz="1100"/>
                        <a:t>프로젝트를 가장 처음에 시작할 때 주로 많은 아이디어를 내며 여러 프로젝트 중 아늬 아이디어가 최종 선택된 적이 있다.</a:t>
                      </a:r>
                      <a:endParaRPr sz="1100" u="none" strike="noStrike" cap="none"/>
                    </a:p>
                  </a:txBody>
                  <a:tcPr marL="68575" marR="68575" marT="34300" marB="34300" anchor="ctr"/>
                </a:tc>
                <a:extLst>
                  <a:ext uri="{0D108BD9-81ED-4DB2-BD59-A6C34878D82A}">
                    <a16:rowId xmlns:a16="http://schemas.microsoft.com/office/drawing/2014/main" val="10002"/>
                  </a:ext>
                </a:extLst>
              </a:tr>
              <a:tr h="691350">
                <a:tc>
                  <a:txBody>
                    <a:bodyPr/>
                    <a:lstStyle/>
                    <a:p>
                      <a:pPr marL="0" marR="0" lvl="0" indent="0" algn="ctr" rtl="0">
                        <a:lnSpc>
                          <a:spcPct val="100000"/>
                        </a:lnSpc>
                        <a:spcBef>
                          <a:spcPts val="0"/>
                        </a:spcBef>
                        <a:spcAft>
                          <a:spcPts val="0"/>
                        </a:spcAft>
                        <a:buNone/>
                      </a:pPr>
                      <a:r>
                        <a:rPr lang="ko" sz="1100" b="1"/>
                        <a:t>분석적 사고</a:t>
                      </a:r>
                      <a:endParaRPr sz="1100" b="1" u="none" strike="noStrike" cap="none"/>
                    </a:p>
                  </a:txBody>
                  <a:tcPr marL="68575" marR="68575" marT="34300" marB="34300" anchor="ctr"/>
                </a:tc>
                <a:tc>
                  <a:txBody>
                    <a:bodyPr/>
                    <a:lstStyle/>
                    <a:p>
                      <a:pPr marL="0" lvl="0" indent="0" algn="l" rtl="0">
                        <a:spcBef>
                          <a:spcPts val="0"/>
                        </a:spcBef>
                        <a:spcAft>
                          <a:spcPts val="0"/>
                        </a:spcAft>
                        <a:buClr>
                          <a:schemeClr val="dk1"/>
                        </a:buClr>
                        <a:buFont typeface="Arial"/>
                        <a:buNone/>
                      </a:pPr>
                      <a:r>
                        <a:rPr lang="ko" sz="1100">
                          <a:solidFill>
                            <a:schemeClr val="dk1"/>
                          </a:solidFill>
                        </a:rPr>
                        <a:t>프로젝트를 준비할 때 큰그림을 우선적으로 그리고 기능과 구현으로 나누어 각각에 필요한 api, 프로그래밍 언어, 서버 등 최종 구현에 필요한 모든 재료를 리서치해 프로그램을 전체적으로 설계했다.</a:t>
                      </a:r>
                      <a:endParaRPr sz="1100" u="none" strike="noStrike" cap="none"/>
                    </a:p>
                  </a:txBody>
                  <a:tcPr marL="68575" marR="68575" marT="34300" marB="34300" anchor="ctr"/>
                </a:tc>
                <a:extLst>
                  <a:ext uri="{0D108BD9-81ED-4DB2-BD59-A6C34878D82A}">
                    <a16:rowId xmlns:a16="http://schemas.microsoft.com/office/drawing/2014/main" val="10003"/>
                  </a:ext>
                </a:extLst>
              </a:tr>
              <a:tr h="691350">
                <a:tc>
                  <a:txBody>
                    <a:bodyPr/>
                    <a:lstStyle/>
                    <a:p>
                      <a:pPr marL="0" marR="0" lvl="0" indent="0" algn="ctr" rtl="0">
                        <a:lnSpc>
                          <a:spcPct val="100000"/>
                        </a:lnSpc>
                        <a:spcBef>
                          <a:spcPts val="0"/>
                        </a:spcBef>
                        <a:spcAft>
                          <a:spcPts val="0"/>
                        </a:spcAft>
                        <a:buNone/>
                      </a:pPr>
                      <a:r>
                        <a:rPr lang="ko" sz="1100" b="1"/>
                        <a:t>적극성</a:t>
                      </a:r>
                      <a:endParaRPr sz="1100" b="1" u="none" strike="noStrike" cap="none"/>
                    </a:p>
                  </a:txBody>
                  <a:tcPr marL="68575" marR="68575" marT="34300" marB="34300" anchor="ctr"/>
                </a:tc>
                <a:tc>
                  <a:txBody>
                    <a:bodyPr/>
                    <a:lstStyle/>
                    <a:p>
                      <a:pPr marL="0" marR="0" lvl="0" indent="0" algn="l" rtl="0">
                        <a:lnSpc>
                          <a:spcPct val="100000"/>
                        </a:lnSpc>
                        <a:spcBef>
                          <a:spcPts val="0"/>
                        </a:spcBef>
                        <a:spcAft>
                          <a:spcPts val="0"/>
                        </a:spcAft>
                        <a:buNone/>
                      </a:pPr>
                      <a:r>
                        <a:rPr lang="ko" sz="1100"/>
                        <a:t>타인과의 교류를 꺼려하지 않고 내가 모르는것은 찾아 묻고 내가 아는것은 나누며 프로젝트의 최종 결과물을 위해 내가 할수 있는 최선의 노력을 한다.</a:t>
                      </a:r>
                      <a:endParaRPr sz="1100" u="none" strike="noStrike" cap="none"/>
                    </a:p>
                  </a:txBody>
                  <a:tcPr marL="68575" marR="68575" marT="34300" marB="34300" anchor="ctr"/>
                </a:tc>
                <a:extLst>
                  <a:ext uri="{0D108BD9-81ED-4DB2-BD59-A6C34878D82A}">
                    <a16:rowId xmlns:a16="http://schemas.microsoft.com/office/drawing/2014/main" val="10004"/>
                  </a:ext>
                </a:extLst>
              </a:tr>
            </a:tbl>
          </a:graphicData>
        </a:graphic>
      </p:graphicFrame>
      <p:graphicFrame>
        <p:nvGraphicFramePr>
          <p:cNvPr id="304" name="Google Shape;304;p46"/>
          <p:cNvGraphicFramePr/>
          <p:nvPr/>
        </p:nvGraphicFramePr>
        <p:xfrm>
          <a:off x="373566" y="176902"/>
          <a:ext cx="8396850" cy="1417400"/>
        </p:xfrm>
        <a:graphic>
          <a:graphicData uri="http://schemas.openxmlformats.org/drawingml/2006/table">
            <a:tbl>
              <a:tblPr firstRow="1" bandRow="1">
                <a:noFill/>
                <a:tableStyleId>{8840D4A3-7CD7-4103-93CE-5BE99F57F845}</a:tableStyleId>
              </a:tblPr>
              <a:tblGrid>
                <a:gridCol w="2826825">
                  <a:extLst>
                    <a:ext uri="{9D8B030D-6E8A-4147-A177-3AD203B41FA5}">
                      <a16:colId xmlns:a16="http://schemas.microsoft.com/office/drawing/2014/main" val="20000"/>
                    </a:ext>
                  </a:extLst>
                </a:gridCol>
                <a:gridCol w="5570025">
                  <a:extLst>
                    <a:ext uri="{9D8B030D-6E8A-4147-A177-3AD203B41FA5}">
                      <a16:colId xmlns:a16="http://schemas.microsoft.com/office/drawing/2014/main" val="20001"/>
                    </a:ext>
                  </a:extLst>
                </a:gridCol>
              </a:tblGrid>
              <a:tr h="228600">
                <a:tc rowSpan="2">
                  <a:txBody>
                    <a:bodyPr/>
                    <a:lstStyle/>
                    <a:p>
                      <a:pPr marL="0" marR="0" lvl="0" indent="0" algn="ctr" rtl="0">
                        <a:lnSpc>
                          <a:spcPct val="100000"/>
                        </a:lnSpc>
                        <a:spcBef>
                          <a:spcPts val="0"/>
                        </a:spcBef>
                        <a:spcAft>
                          <a:spcPts val="0"/>
                        </a:spcAft>
                        <a:buNone/>
                      </a:pPr>
                      <a:r>
                        <a:rPr lang="ko" sz="1100" b="1" u="none" strike="noStrike" cap="none"/>
                        <a:t>원하는 직무분야</a:t>
                      </a:r>
                      <a:endParaRPr/>
                    </a:p>
                  </a:txBody>
                  <a:tcPr marL="68575" marR="68575" marT="34300" marB="34300" anchor="ctr">
                    <a:solidFill>
                      <a:srgbClr val="F7DEF8"/>
                    </a:solidFill>
                  </a:tcPr>
                </a:tc>
                <a:tc>
                  <a:txBody>
                    <a:bodyPr/>
                    <a:lstStyle/>
                    <a:p>
                      <a:pPr marL="0" marR="0" lvl="0" indent="0" algn="l" rtl="0">
                        <a:lnSpc>
                          <a:spcPct val="100000"/>
                        </a:lnSpc>
                        <a:spcBef>
                          <a:spcPts val="0"/>
                        </a:spcBef>
                        <a:spcAft>
                          <a:spcPts val="0"/>
                        </a:spcAft>
                        <a:buNone/>
                      </a:pPr>
                      <a:r>
                        <a:rPr lang="ko" sz="1100"/>
                        <a:t>응용소프트웨어 개발자</a:t>
                      </a:r>
                      <a:endParaRPr sz="1100" u="none" strike="noStrike" cap="none"/>
                    </a:p>
                  </a:txBody>
                  <a:tcPr marL="68575" marR="68575" marT="34300" marB="34300"/>
                </a:tc>
                <a:extLst>
                  <a:ext uri="{0D108BD9-81ED-4DB2-BD59-A6C34878D82A}">
                    <a16:rowId xmlns:a16="http://schemas.microsoft.com/office/drawing/2014/main" val="10000"/>
                  </a:ext>
                </a:extLst>
              </a:tr>
              <a:tr h="228600">
                <a:tc vMerge="1">
                  <a:txBody>
                    <a:bodyPr/>
                    <a:lstStyle/>
                    <a:p>
                      <a:endParaRPr lang="ko-KR"/>
                    </a:p>
                  </a:txBody>
                  <a:tcPr/>
                </a:tc>
                <a:tc>
                  <a:txBody>
                    <a:bodyPr/>
                    <a:lstStyle/>
                    <a:p>
                      <a:pPr marL="0" marR="0" lvl="0" indent="0" algn="l" rtl="0">
                        <a:lnSpc>
                          <a:spcPct val="100000"/>
                        </a:lnSpc>
                        <a:spcBef>
                          <a:spcPts val="0"/>
                        </a:spcBef>
                        <a:spcAft>
                          <a:spcPts val="0"/>
                        </a:spcAft>
                        <a:buNone/>
                      </a:pPr>
                      <a:r>
                        <a:rPr lang="ko" sz="1100"/>
                        <a:t>웹 및 멀티미디어 기획자</a:t>
                      </a:r>
                      <a:endParaRPr sz="1100" u="none" strike="noStrike" cap="none"/>
                    </a:p>
                  </a:txBody>
                  <a:tcPr marL="68575" marR="68575" marT="34300" marB="34300"/>
                </a:tc>
                <a:extLst>
                  <a:ext uri="{0D108BD9-81ED-4DB2-BD59-A6C34878D82A}">
                    <a16:rowId xmlns:a16="http://schemas.microsoft.com/office/drawing/2014/main" val="10001"/>
                  </a:ext>
                </a:extLst>
              </a:tr>
              <a:tr h="228600">
                <a:tc rowSpan="2">
                  <a:txBody>
                    <a:bodyPr/>
                    <a:lstStyle/>
                    <a:p>
                      <a:pPr marL="0" marR="0" lvl="0" indent="0" algn="ctr" rtl="0">
                        <a:lnSpc>
                          <a:spcPct val="100000"/>
                        </a:lnSpc>
                        <a:spcBef>
                          <a:spcPts val="0"/>
                        </a:spcBef>
                        <a:spcAft>
                          <a:spcPts val="0"/>
                        </a:spcAft>
                        <a:buNone/>
                      </a:pPr>
                      <a:r>
                        <a:rPr lang="ko" sz="1100" b="1" u="none" strike="noStrike" cap="none"/>
                        <a:t>직무 분야가 하는 업무</a:t>
                      </a:r>
                      <a:endParaRPr/>
                    </a:p>
                  </a:txBody>
                  <a:tcPr marL="68575" marR="68575" marT="34300" marB="34300" anchor="ctr">
                    <a:solidFill>
                      <a:srgbClr val="F7DEF8"/>
                    </a:solidFill>
                  </a:tcPr>
                </a:tc>
                <a:tc>
                  <a:txBody>
                    <a:bodyPr/>
                    <a:lstStyle/>
                    <a:p>
                      <a:pPr marL="0" marR="0" lvl="0" indent="0" algn="l" rtl="0">
                        <a:lnSpc>
                          <a:spcPct val="100000"/>
                        </a:lnSpc>
                        <a:spcBef>
                          <a:spcPts val="0"/>
                        </a:spcBef>
                        <a:spcAft>
                          <a:spcPts val="0"/>
                        </a:spcAft>
                        <a:buNone/>
                      </a:pPr>
                      <a:r>
                        <a:rPr lang="ko" sz="1050">
                          <a:solidFill>
                            <a:srgbClr val="666666"/>
                          </a:solidFill>
                          <a:highlight>
                            <a:srgbClr val="E4EFF2"/>
                          </a:highlight>
                          <a:latin typeface="Malgun Gothic"/>
                          <a:ea typeface="Malgun Gothic"/>
                          <a:cs typeface="Malgun Gothic"/>
                          <a:sym typeface="Malgun Gothic"/>
                        </a:rPr>
                        <a:t>각종 응용분야의 컴퓨터 소프트웨어를 설계하고 개발한다.</a:t>
                      </a:r>
                      <a:endParaRPr sz="1100" u="none" strike="noStrike" cap="none"/>
                    </a:p>
                  </a:txBody>
                  <a:tcPr marL="68575" marR="68575" marT="34300" marB="34300"/>
                </a:tc>
                <a:extLst>
                  <a:ext uri="{0D108BD9-81ED-4DB2-BD59-A6C34878D82A}">
                    <a16:rowId xmlns:a16="http://schemas.microsoft.com/office/drawing/2014/main" val="10002"/>
                  </a:ext>
                </a:extLst>
              </a:tr>
              <a:tr h="63190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1100"/>
                        <a:buFont typeface="Arial"/>
                        <a:buNone/>
                      </a:pPr>
                      <a:r>
                        <a:rPr lang="ko" sz="1050">
                          <a:solidFill>
                            <a:srgbClr val="666666"/>
                          </a:solidFill>
                          <a:highlight>
                            <a:srgbClr val="FFFFFF"/>
                          </a:highlight>
                          <a:latin typeface="Malgun Gothic"/>
                          <a:ea typeface="Malgun Gothic"/>
                          <a:cs typeface="Malgun Gothic"/>
                          <a:sym typeface="Malgun Gothic"/>
                        </a:rPr>
                        <a:t>새로운 웹사이트 구축이나 기존 웹사이트 개편 시 이용자의 요구와 웹 구현의 목적 등을 고려하여 웹에서 서비스할 콘텐츠 디자인 콘셉트, 운영 및 마케팅 전략, 시스템 구축의 타당 성을 점검하는 등 웹을 구축하기까지 전체적인 업무 방향을 설정하여 관리한다.</a:t>
                      </a:r>
                      <a:endParaRPr sz="1050">
                        <a:solidFill>
                          <a:srgbClr val="666666"/>
                        </a:solidFill>
                        <a:highlight>
                          <a:srgbClr val="FFFFFF"/>
                        </a:highlight>
                        <a:latin typeface="Malgun Gothic"/>
                        <a:ea typeface="Malgun Gothic"/>
                        <a:cs typeface="Malgun Gothic"/>
                        <a:sym typeface="Malgun Gothic"/>
                      </a:endParaRPr>
                    </a:p>
                    <a:p>
                      <a:pPr marL="0" marR="0" lvl="0" indent="0" algn="l" rtl="0">
                        <a:lnSpc>
                          <a:spcPct val="100000"/>
                        </a:lnSpc>
                        <a:spcBef>
                          <a:spcPts val="0"/>
                        </a:spcBef>
                        <a:spcAft>
                          <a:spcPts val="0"/>
                        </a:spcAft>
                        <a:buNone/>
                      </a:pPr>
                      <a:endParaRPr sz="1100"/>
                    </a:p>
                  </a:txBody>
                  <a:tcPr marL="68575" marR="68575" marT="34300" marB="34300"/>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graphicFrame>
        <p:nvGraphicFramePr>
          <p:cNvPr id="315" name="Google Shape;315;ge5ac78d1dc_3_233"/>
          <p:cNvGraphicFramePr/>
          <p:nvPr/>
        </p:nvGraphicFramePr>
        <p:xfrm>
          <a:off x="311499" y="184936"/>
          <a:ext cx="7862675" cy="4726738"/>
        </p:xfrm>
        <a:graphic>
          <a:graphicData uri="http://schemas.openxmlformats.org/drawingml/2006/table">
            <a:tbl>
              <a:tblPr>
                <a:noFill/>
                <a:tableStyleId>{A6BD533B-6DBD-441F-8A59-46C18F66A65A}</a:tableStyleId>
              </a:tblPr>
              <a:tblGrid>
                <a:gridCol w="894575">
                  <a:extLst>
                    <a:ext uri="{9D8B030D-6E8A-4147-A177-3AD203B41FA5}">
                      <a16:colId xmlns:a16="http://schemas.microsoft.com/office/drawing/2014/main" val="20000"/>
                    </a:ext>
                  </a:extLst>
                </a:gridCol>
                <a:gridCol w="2881925">
                  <a:extLst>
                    <a:ext uri="{9D8B030D-6E8A-4147-A177-3AD203B41FA5}">
                      <a16:colId xmlns:a16="http://schemas.microsoft.com/office/drawing/2014/main" val="20001"/>
                    </a:ext>
                  </a:extLst>
                </a:gridCol>
                <a:gridCol w="4086175">
                  <a:extLst>
                    <a:ext uri="{9D8B030D-6E8A-4147-A177-3AD203B41FA5}">
                      <a16:colId xmlns:a16="http://schemas.microsoft.com/office/drawing/2014/main" val="20002"/>
                    </a:ext>
                  </a:extLst>
                </a:gridCol>
              </a:tblGrid>
              <a:tr h="1496900">
                <a:tc>
                  <a:txBody>
                    <a:bodyPr/>
                    <a:lstStyle/>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서론</a:t>
                      </a:r>
                      <a:endParaRPr sz="1100"/>
                    </a:p>
                  </a:txBody>
                  <a:tcPr marL="55875" marR="55875" marT="11600" marB="116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DF1"/>
                    </a:solidFill>
                  </a:tcPr>
                </a:tc>
                <a:tc>
                  <a:txBody>
                    <a:bodyPr/>
                    <a:lstStyle/>
                    <a:p>
                      <a:pPr marL="0" marR="0" lvl="0" indent="0" algn="ctr" rtl="0">
                        <a:lnSpc>
                          <a:spcPct val="160000"/>
                        </a:lnSpc>
                        <a:spcBef>
                          <a:spcPts val="0"/>
                        </a:spcBef>
                        <a:spcAft>
                          <a:spcPts val="0"/>
                        </a:spcAft>
                        <a:buNone/>
                      </a:pPr>
                      <a:r>
                        <a:rPr lang="ko" sz="1200" b="1" u="sng" strike="noStrike" cap="none">
                          <a:solidFill>
                            <a:srgbClr val="0000FF"/>
                          </a:solidFill>
                          <a:latin typeface="Malgun Gothic"/>
                          <a:ea typeface="Malgun Gothic"/>
                          <a:cs typeface="Malgun Gothic"/>
                          <a:sym typeface="Malgun Gothic"/>
                        </a:rPr>
                        <a:t>계기. 사건. 우연히. 영향</a:t>
                      </a:r>
                      <a:endParaRPr sz="1200" b="1" u="none" strike="noStrike" cap="none">
                        <a:solidFill>
                          <a:srgbClr val="0000FF"/>
                        </a:solidFill>
                        <a:latin typeface="Malgun Gothic"/>
                        <a:ea typeface="Malgun Gothic"/>
                        <a:cs typeface="Malgun Gothic"/>
                        <a:sym typeface="Malgun Gothic"/>
                      </a:endParaRPr>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어떠한 경험으로부터</a:t>
                      </a:r>
                      <a:endParaRPr sz="1200" b="1" u="none" strike="noStrike" cap="none">
                        <a:solidFill>
                          <a:srgbClr val="000000"/>
                        </a:solidFill>
                        <a:latin typeface="Malgun Gothic"/>
                        <a:ea typeface="Malgun Gothic"/>
                        <a:cs typeface="Malgun Gothic"/>
                        <a:sym typeface="Malgun Gothic"/>
                      </a:endParaRPr>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 프로젝트.봉사활동.</a:t>
                      </a:r>
                      <a:endParaRPr sz="1200" b="1" u="none" strike="noStrike" cap="none">
                        <a:solidFill>
                          <a:srgbClr val="000000"/>
                        </a:solidFill>
                        <a:latin typeface="Malgun Gothic"/>
                        <a:ea typeface="Malgun Gothic"/>
                        <a:cs typeface="Malgun Gothic"/>
                        <a:sym typeface="Malgun Gothic"/>
                      </a:endParaRPr>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여행. 뉴스, 책, 다큐멘터리)</a:t>
                      </a:r>
                      <a:endParaRPr sz="1200" b="1" u="none" strike="noStrike" cap="none">
                        <a:solidFill>
                          <a:srgbClr val="000000"/>
                        </a:solidFill>
                        <a:latin typeface="Malgun Gothic"/>
                        <a:ea typeface="Malgun Gothic"/>
                        <a:cs typeface="Malgun Gothic"/>
                        <a:sym typeface="Malgun Gothic"/>
                      </a:endParaRPr>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학창시절부터. 지인으로부터</a:t>
                      </a:r>
                      <a:endParaRPr sz="1100"/>
                    </a:p>
                  </a:txBody>
                  <a:tcPr marL="55875" marR="55875" marT="11600" marB="116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 sz="1100">
                          <a:solidFill>
                            <a:schemeClr val="dk1"/>
                          </a:solidFill>
                          <a:highlight>
                            <a:schemeClr val="lt1"/>
                          </a:highlight>
                          <a:latin typeface="Malgun Gothic"/>
                          <a:ea typeface="Malgun Gothic"/>
                          <a:cs typeface="Malgun Gothic"/>
                          <a:sym typeface="Malgun Gothic"/>
                        </a:rPr>
                        <a:t>SK Careers 유튜브 채널(skcareers.tv)에서 </a:t>
                      </a:r>
                      <a:r>
                        <a:rPr lang="ko" sz="1100">
                          <a:solidFill>
                            <a:schemeClr val="dk1"/>
                          </a:solidFill>
                          <a:highlight>
                            <a:schemeClr val="lt1"/>
                          </a:highlight>
                        </a:rPr>
                        <a:t>직무 담당자의 Job 소리 [SK주식회사 C&amp;C Job Cast] 금융 Software Engineering 편을 보고 </a:t>
                      </a:r>
                      <a:r>
                        <a:rPr lang="ko" sz="1000" b="1">
                          <a:solidFill>
                            <a:schemeClr val="dk1"/>
                          </a:solidFill>
                        </a:rPr>
                        <a:t>문제에 대해 포기하지 않고 함께 부딪혀 나갈 수 있는 인재, 다양한 it기술을 받아들이고 포용할 수 있는 인재를 찾으신다는 말을 들었다. 내가 적합하다는 생각이 들었다.</a:t>
                      </a:r>
                      <a:endParaRPr sz="1000" b="1">
                        <a:solidFill>
                          <a:schemeClr val="dk1"/>
                        </a:solidFill>
                        <a:highlight>
                          <a:schemeClr val="lt1"/>
                        </a:highlight>
                      </a:endParaRPr>
                    </a:p>
                    <a:p>
                      <a:pPr marL="0" marR="0" lvl="0" indent="0" algn="just" rtl="0">
                        <a:lnSpc>
                          <a:spcPct val="160000"/>
                        </a:lnSpc>
                        <a:spcBef>
                          <a:spcPts val="0"/>
                        </a:spcBef>
                        <a:spcAft>
                          <a:spcPts val="0"/>
                        </a:spcAft>
                        <a:buNone/>
                      </a:pPr>
                      <a:endParaRPr sz="1350">
                        <a:solidFill>
                          <a:schemeClr val="dk1"/>
                        </a:solidFill>
                        <a:highlight>
                          <a:srgbClr val="F5F5F5"/>
                        </a:highlight>
                        <a:latin typeface="Malgun Gothic"/>
                        <a:ea typeface="Malgun Gothic"/>
                        <a:cs typeface="Malgun Gothic"/>
                        <a:sym typeface="Malgun Gothic"/>
                      </a:endParaRPr>
                    </a:p>
                  </a:txBody>
                  <a:tcPr marL="55875" marR="55875" marT="11600" marB="116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405450">
                <a:tc>
                  <a:txBody>
                    <a:bodyPr/>
                    <a:lstStyle/>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본론</a:t>
                      </a:r>
                      <a:endParaRPr sz="1100"/>
                    </a:p>
                  </a:txBody>
                  <a:tcPr marL="55875" marR="55875" marT="11600" marB="116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DF1"/>
                    </a:solidFill>
                  </a:tcPr>
                </a:tc>
                <a:tc>
                  <a:txBody>
                    <a:bodyPr/>
                    <a:lstStyle/>
                    <a:p>
                      <a:pPr marL="0" marR="0" lvl="0" indent="0" algn="ctr" rtl="0">
                        <a:lnSpc>
                          <a:spcPct val="160000"/>
                        </a:lnSpc>
                        <a:spcBef>
                          <a:spcPts val="0"/>
                        </a:spcBef>
                        <a:spcAft>
                          <a:spcPts val="0"/>
                        </a:spcAft>
                        <a:buNone/>
                      </a:pPr>
                      <a:r>
                        <a:rPr lang="ko" sz="1200" b="1" u="sng" strike="noStrike" cap="none">
                          <a:solidFill>
                            <a:srgbClr val="0000FF"/>
                          </a:solidFill>
                          <a:latin typeface="Malgun Gothic"/>
                          <a:ea typeface="Malgun Gothic"/>
                          <a:cs typeface="Malgun Gothic"/>
                          <a:sym typeface="Malgun Gothic"/>
                        </a:rPr>
                        <a:t>나의 경험으로 증명</a:t>
                      </a:r>
                      <a:endParaRPr sz="1200" b="1" u="none" strike="noStrike" cap="none">
                        <a:solidFill>
                          <a:srgbClr val="000000"/>
                        </a:solidFill>
                        <a:latin typeface="Malgun Gothic"/>
                        <a:ea typeface="Malgun Gothic"/>
                        <a:cs typeface="Malgun Gothic"/>
                        <a:sym typeface="Malgun Gothic"/>
                      </a:endParaRPr>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a:t>
                      </a:r>
                      <a:endParaRPr sz="1200" b="1" u="none" strike="noStrike" cap="none">
                        <a:solidFill>
                          <a:srgbClr val="000000"/>
                        </a:solidFill>
                        <a:latin typeface="Malgun Gothic"/>
                        <a:ea typeface="Malgun Gothic"/>
                        <a:cs typeface="Malgun Gothic"/>
                        <a:sym typeface="Malgun Gothic"/>
                      </a:endParaRPr>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동료들로부터</a:t>
                      </a:r>
                      <a:endParaRPr sz="1100"/>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교수님으로부터</a:t>
                      </a:r>
                      <a:endParaRPr sz="1100"/>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동기들로부터</a:t>
                      </a:r>
                      <a:endParaRPr sz="1100"/>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선배님들로부터</a:t>
                      </a:r>
                      <a:endParaRPr sz="1100"/>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팀원들로부터</a:t>
                      </a:r>
                      <a:endParaRPr sz="1100"/>
                    </a:p>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 )함을 전문성을 인정받았다.</a:t>
                      </a:r>
                      <a:endParaRPr sz="1200" b="1" u="none" strike="noStrike" cap="none">
                        <a:solidFill>
                          <a:srgbClr val="000000"/>
                        </a:solidFill>
                        <a:latin typeface="Malgun Gothic"/>
                        <a:ea typeface="Malgun Gothic"/>
                        <a:cs typeface="Malgun Gothic"/>
                        <a:sym typeface="Malgun Gothic"/>
                      </a:endParaRPr>
                    </a:p>
                  </a:txBody>
                  <a:tcPr marL="55875" marR="55875" marT="11600" marB="116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 sz="1100">
                          <a:latin typeface="Malgun Gothic"/>
                          <a:ea typeface="Malgun Gothic"/>
                          <a:cs typeface="Malgun Gothic"/>
                          <a:sym typeface="Malgun Gothic"/>
                        </a:rPr>
                        <a:t>저는 여러 프로젝트와 해외 봉사활동을 포함해 공사현장, 빵집, 음식점, 화장품판매등 여러 아르바이트 경험을 많은 했습니다. 처음 접하는 언어를 통해 개발 하거나 내가 해보지 못한 아르바이트 할때면 여러 문제가 발생했고 이를 포기하지 않고 끝까지 해결하는 과정에서 주변에 도움을 구하는법 내 스스로 필기하고 검색하며 업무를 빠르게 습득하는것이 도움이 된다는 것을 알게되었다. (구체적사례) (예로 00일을 할때 **문제가가 발생하였고 &amp;&amp;방법으로 해결하였습니다.)</a:t>
                      </a:r>
                      <a:endParaRPr sz="1100" u="none" strike="noStrike" cap="none">
                        <a:solidFill>
                          <a:srgbClr val="000000"/>
                        </a:solidFill>
                        <a:latin typeface="Malgun Gothic"/>
                        <a:ea typeface="Malgun Gothic"/>
                        <a:cs typeface="Malgun Gothic"/>
                        <a:sym typeface="Malgun Gothic"/>
                      </a:endParaRPr>
                    </a:p>
                  </a:txBody>
                  <a:tcPr marL="55875" marR="55875" marT="11600" marB="116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1850">
                <a:tc>
                  <a:txBody>
                    <a:bodyPr/>
                    <a:lstStyle/>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결론</a:t>
                      </a:r>
                      <a:endParaRPr sz="1100"/>
                    </a:p>
                  </a:txBody>
                  <a:tcPr marL="55875" marR="55875" marT="11600" marB="116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EDF1"/>
                    </a:solidFill>
                  </a:tcPr>
                </a:tc>
                <a:tc>
                  <a:txBody>
                    <a:bodyPr/>
                    <a:lstStyle/>
                    <a:p>
                      <a:pPr marL="0" marR="0" lvl="0" indent="0" algn="ctr" rtl="0">
                        <a:lnSpc>
                          <a:spcPct val="160000"/>
                        </a:lnSpc>
                        <a:spcBef>
                          <a:spcPts val="0"/>
                        </a:spcBef>
                        <a:spcAft>
                          <a:spcPts val="0"/>
                        </a:spcAft>
                        <a:buNone/>
                      </a:pPr>
                      <a:r>
                        <a:rPr lang="ko" sz="1200" b="1" u="none" strike="noStrike" cap="none">
                          <a:solidFill>
                            <a:srgbClr val="000000"/>
                          </a:solidFill>
                          <a:latin typeface="Malgun Gothic"/>
                          <a:ea typeface="Malgun Gothic"/>
                          <a:cs typeface="Malgun Gothic"/>
                          <a:sym typeface="Malgun Gothic"/>
                        </a:rPr>
                        <a:t>직무 적용 + 00기관 근무자세</a:t>
                      </a:r>
                      <a:endParaRPr sz="1100"/>
                    </a:p>
                    <a:p>
                      <a:pPr marL="0" marR="0" lvl="0" indent="0" algn="ctr" rtl="0">
                        <a:lnSpc>
                          <a:spcPct val="160000"/>
                        </a:lnSpc>
                        <a:spcBef>
                          <a:spcPts val="0"/>
                        </a:spcBef>
                        <a:spcAft>
                          <a:spcPts val="0"/>
                        </a:spcAft>
                        <a:buNone/>
                      </a:pPr>
                      <a:r>
                        <a:rPr lang="ko" sz="1200" b="1" u="sng" strike="noStrike" cap="none">
                          <a:solidFill>
                            <a:srgbClr val="0000FF"/>
                          </a:solidFill>
                          <a:latin typeface="Malgun Gothic"/>
                          <a:ea typeface="Malgun Gothic"/>
                          <a:cs typeface="Malgun Gothic"/>
                          <a:sym typeface="Malgun Gothic"/>
                        </a:rPr>
                        <a:t>각오. 다짐. 포부</a:t>
                      </a:r>
                      <a:r>
                        <a:rPr lang="ko" sz="1200" b="1" u="none" strike="noStrike" cap="none">
                          <a:solidFill>
                            <a:srgbClr val="0000FF"/>
                          </a:solidFill>
                          <a:latin typeface="Malgun Gothic"/>
                          <a:ea typeface="Malgun Gothic"/>
                          <a:cs typeface="Malgun Gothic"/>
                          <a:sym typeface="Malgun Gothic"/>
                        </a:rPr>
                        <a:t> </a:t>
                      </a:r>
                      <a:endParaRPr sz="1200" b="1" u="none" strike="noStrike" cap="none">
                        <a:solidFill>
                          <a:srgbClr val="000000"/>
                        </a:solidFill>
                        <a:latin typeface="Malgun Gothic"/>
                        <a:ea typeface="Malgun Gothic"/>
                        <a:cs typeface="Malgun Gothic"/>
                        <a:sym typeface="Malgun Gothic"/>
                      </a:endParaRPr>
                    </a:p>
                  </a:txBody>
                  <a:tcPr marL="55875" marR="55875" marT="11600" marB="116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60000"/>
                        </a:lnSpc>
                        <a:spcBef>
                          <a:spcPts val="0"/>
                        </a:spcBef>
                        <a:spcAft>
                          <a:spcPts val="0"/>
                        </a:spcAft>
                        <a:buNone/>
                      </a:pPr>
                      <a:r>
                        <a:rPr lang="ko" sz="1000">
                          <a:latin typeface="Malgun Gothic"/>
                          <a:ea typeface="Malgun Gothic"/>
                          <a:cs typeface="Malgun Gothic"/>
                          <a:sym typeface="Malgun Gothic"/>
                        </a:rPr>
                        <a:t>이에 따라 해당 업무에 지원하여 여러 si solution을 함께 만들고 여러문제를 이에 관련한 여러 문제를 해결할수 있는 업계 전문가가 되고싶다.</a:t>
                      </a:r>
                      <a:endParaRPr sz="1000" u="none" strike="noStrike" cap="none">
                        <a:solidFill>
                          <a:srgbClr val="000000"/>
                        </a:solidFill>
                        <a:latin typeface="Malgun Gothic"/>
                        <a:ea typeface="Malgun Gothic"/>
                        <a:cs typeface="Malgun Gothic"/>
                        <a:sym typeface="Malgun Gothic"/>
                      </a:endParaRPr>
                    </a:p>
                  </a:txBody>
                  <a:tcPr marL="55875" marR="55875" marT="11600" marB="116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aphicFrame>
        <p:nvGraphicFramePr>
          <p:cNvPr id="320" name="Google Shape;320;ge5ac78d1dc_3_5"/>
          <p:cNvGraphicFramePr/>
          <p:nvPr/>
        </p:nvGraphicFramePr>
        <p:xfrm>
          <a:off x="328773" y="235244"/>
          <a:ext cx="8486450" cy="6867985"/>
        </p:xfrm>
        <a:graphic>
          <a:graphicData uri="http://schemas.openxmlformats.org/drawingml/2006/table">
            <a:tbl>
              <a:tblPr firstRow="1" bandRow="1">
                <a:noFill/>
                <a:tableStyleId>{65E25B89-437A-4464-A947-C316821E44E7}</a:tableStyleId>
              </a:tblPr>
              <a:tblGrid>
                <a:gridCol w="1503250">
                  <a:extLst>
                    <a:ext uri="{9D8B030D-6E8A-4147-A177-3AD203B41FA5}">
                      <a16:colId xmlns:a16="http://schemas.microsoft.com/office/drawing/2014/main" val="20000"/>
                    </a:ext>
                  </a:extLst>
                </a:gridCol>
                <a:gridCol w="6983200">
                  <a:extLst>
                    <a:ext uri="{9D8B030D-6E8A-4147-A177-3AD203B41FA5}">
                      <a16:colId xmlns:a16="http://schemas.microsoft.com/office/drawing/2014/main" val="20001"/>
                    </a:ext>
                  </a:extLst>
                </a:gridCol>
              </a:tblGrid>
              <a:tr h="533375">
                <a:tc>
                  <a:txBody>
                    <a:bodyPr/>
                    <a:lstStyle/>
                    <a:p>
                      <a:pPr marL="0" marR="0" lvl="0" indent="0" algn="ctr" rtl="0">
                        <a:lnSpc>
                          <a:spcPct val="115000"/>
                        </a:lnSpc>
                        <a:spcBef>
                          <a:spcPts val="0"/>
                        </a:spcBef>
                        <a:spcAft>
                          <a:spcPts val="0"/>
                        </a:spcAft>
                        <a:buNone/>
                      </a:pPr>
                      <a:r>
                        <a:rPr lang="ko" sz="1400" u="none" strike="noStrike" cap="none">
                          <a:solidFill>
                            <a:schemeClr val="dk1"/>
                          </a:solidFill>
                        </a:rPr>
                        <a:t>글의 구조</a:t>
                      </a:r>
                      <a:endParaRPr sz="1400" u="none" strike="noStrike" cap="none">
                        <a:solidFill>
                          <a:schemeClr val="dk1"/>
                        </a:solidFill>
                        <a:latin typeface="Malgun Gothic"/>
                        <a:ea typeface="Malgun Gothic"/>
                        <a:cs typeface="Malgun Gothic"/>
                        <a:sym typeface="Malgun Gothic"/>
                      </a:endParaRPr>
                    </a:p>
                  </a:txBody>
                  <a:tcPr marL="91450" marR="91450" marT="34300" marB="34300" anchor="ctr"/>
                </a:tc>
                <a:tc>
                  <a:txBody>
                    <a:bodyPr/>
                    <a:lstStyle/>
                    <a:p>
                      <a:pPr marL="0" marR="0" lvl="0" indent="0" algn="ctr" rtl="0">
                        <a:lnSpc>
                          <a:spcPct val="115000"/>
                        </a:lnSpc>
                        <a:spcBef>
                          <a:spcPts val="0"/>
                        </a:spcBef>
                        <a:spcAft>
                          <a:spcPts val="0"/>
                        </a:spcAft>
                        <a:buNone/>
                      </a:pPr>
                      <a:r>
                        <a:rPr lang="ko" sz="1400" u="none" strike="noStrike" cap="none">
                          <a:solidFill>
                            <a:schemeClr val="dk1"/>
                          </a:solidFill>
                        </a:rPr>
                        <a:t>예시</a:t>
                      </a:r>
                      <a:endParaRPr sz="1400" u="none" strike="noStrike" cap="none">
                        <a:solidFill>
                          <a:schemeClr val="dk1"/>
                        </a:solidFill>
                        <a:latin typeface="Malgun Gothic"/>
                        <a:ea typeface="Malgun Gothic"/>
                        <a:cs typeface="Malgun Gothic"/>
                        <a:sym typeface="Malgun Gothic"/>
                      </a:endParaRPr>
                    </a:p>
                  </a:txBody>
                  <a:tcPr marL="91450" marR="91450" marT="34300" marB="34300" anchor="ctr"/>
                </a:tc>
                <a:extLst>
                  <a:ext uri="{0D108BD9-81ED-4DB2-BD59-A6C34878D82A}">
                    <a16:rowId xmlns:a16="http://schemas.microsoft.com/office/drawing/2014/main" val="10000"/>
                  </a:ext>
                </a:extLst>
              </a:tr>
              <a:tr h="1803125">
                <a:tc>
                  <a:txBody>
                    <a:bodyPr/>
                    <a:lstStyle/>
                    <a:p>
                      <a:pPr marL="0" marR="0" lvl="0" indent="0" algn="ctr" rtl="0">
                        <a:lnSpc>
                          <a:spcPct val="115000"/>
                        </a:lnSpc>
                        <a:spcBef>
                          <a:spcPts val="0"/>
                        </a:spcBef>
                        <a:spcAft>
                          <a:spcPts val="0"/>
                        </a:spcAft>
                        <a:buNone/>
                      </a:pPr>
                      <a:r>
                        <a:rPr lang="ko" sz="1500" b="1" u="none" strike="noStrike" cap="none"/>
                        <a:t>지원계기</a:t>
                      </a:r>
                      <a:endParaRPr sz="1500" b="1" u="none" strike="noStrike" cap="none"/>
                    </a:p>
                    <a:p>
                      <a:pPr marL="0" marR="0" lvl="0" indent="0" algn="ctr" rtl="0">
                        <a:lnSpc>
                          <a:spcPct val="115000"/>
                        </a:lnSpc>
                        <a:spcBef>
                          <a:spcPts val="800"/>
                        </a:spcBef>
                        <a:spcAft>
                          <a:spcPts val="0"/>
                        </a:spcAft>
                        <a:buNone/>
                      </a:pPr>
                      <a:r>
                        <a:rPr lang="ko" sz="1500" b="1" u="none" strike="noStrike" cap="none"/>
                        <a:t>(이유)</a:t>
                      </a:r>
                      <a:endParaRPr sz="1500" b="1" u="none" strike="noStrike" cap="none">
                        <a:latin typeface="Malgun Gothic"/>
                        <a:ea typeface="Malgun Gothic"/>
                        <a:cs typeface="Malgun Gothic"/>
                        <a:sym typeface="Malgun Gothic"/>
                      </a:endParaRPr>
                    </a:p>
                  </a:txBody>
                  <a:tcPr marL="91450" marR="91450" marT="34300" marB="34300" anchor="ctr">
                    <a:solidFill>
                      <a:srgbClr val="D8D8D8"/>
                    </a:solidFill>
                  </a:tcPr>
                </a:tc>
                <a:tc>
                  <a:txBody>
                    <a:bodyPr/>
                    <a:lstStyle/>
                    <a:p>
                      <a:pPr marL="0" marR="0" lvl="0" indent="0" algn="l" rtl="0">
                        <a:lnSpc>
                          <a:spcPct val="115000"/>
                        </a:lnSpc>
                        <a:spcBef>
                          <a:spcPts val="0"/>
                        </a:spcBef>
                        <a:spcAft>
                          <a:spcPts val="0"/>
                        </a:spcAft>
                        <a:buNone/>
                      </a:pPr>
                      <a:r>
                        <a:rPr lang="ko">
                          <a:latin typeface="Malgun Gothic"/>
                          <a:ea typeface="Malgun Gothic"/>
                          <a:cs typeface="Malgun Gothic"/>
                          <a:sym typeface="Malgun Gothic"/>
                        </a:rPr>
                        <a:t>it관련 전공 학과를 다니며 결과론적으로 it 길의 끝이 무엇일까 늘 고민했습니다. 제가 내린 결론은 SI(System Integrator)업체 였습니다. 대부분의 산업(공업, 서비스, 농업)은 이미 전산화가 진행되었으며 앞으로 인공지능과 더불어 그 추세는 심화될 것이라 생각했습니다.</a:t>
                      </a:r>
                      <a:endParaRPr>
                        <a:latin typeface="Malgun Gothic"/>
                        <a:ea typeface="Malgun Gothic"/>
                        <a:cs typeface="Malgun Gothic"/>
                        <a:sym typeface="Malgun Gothic"/>
                      </a:endParaRPr>
                    </a:p>
                    <a:p>
                      <a:pPr marL="0" marR="0" lvl="0" indent="0" algn="l" rtl="0">
                        <a:lnSpc>
                          <a:spcPct val="115000"/>
                        </a:lnSpc>
                        <a:spcBef>
                          <a:spcPts val="0"/>
                        </a:spcBef>
                        <a:spcAft>
                          <a:spcPts val="0"/>
                        </a:spcAft>
                        <a:buNone/>
                      </a:pPr>
                      <a:r>
                        <a:rPr lang="ko">
                          <a:latin typeface="Malgun Gothic"/>
                          <a:ea typeface="Malgun Gothic"/>
                          <a:cs typeface="Malgun Gothic"/>
                          <a:sym typeface="Malgun Gothic"/>
                        </a:rPr>
                        <a:t>이에 따라 대부분의 신생 및 기존의 사업체는 내부 자원 관리(ERP) , 유통관리(SCM), 고객관리(CRM) 등 시스템 솔루션이 필요하며 더 나아가 금융 업계는 핀테크를 활용한 자산관리 시스템 개발이 미래엔 더 활용될 것이라 생각되어 본 회사에 지원하게 되었습니다.</a:t>
                      </a:r>
                      <a:endParaRPr>
                        <a:latin typeface="Malgun Gothic"/>
                        <a:ea typeface="Malgun Gothic"/>
                        <a:cs typeface="Malgun Gothic"/>
                        <a:sym typeface="Malgun Gothic"/>
                      </a:endParaRPr>
                    </a:p>
                  </a:txBody>
                  <a:tcPr marL="91450" marR="91450" marT="34300" marB="34300" anchor="ctr">
                    <a:solidFill>
                      <a:srgbClr val="D8D8D8"/>
                    </a:solidFill>
                  </a:tcPr>
                </a:tc>
                <a:extLst>
                  <a:ext uri="{0D108BD9-81ED-4DB2-BD59-A6C34878D82A}">
                    <a16:rowId xmlns:a16="http://schemas.microsoft.com/office/drawing/2014/main" val="10001"/>
                  </a:ext>
                </a:extLst>
              </a:tr>
              <a:tr h="1696625">
                <a:tc>
                  <a:txBody>
                    <a:bodyPr/>
                    <a:lstStyle/>
                    <a:p>
                      <a:pPr marL="0" marR="0" lvl="0" indent="0" algn="ctr" rtl="0">
                        <a:lnSpc>
                          <a:spcPct val="115000"/>
                        </a:lnSpc>
                        <a:spcBef>
                          <a:spcPts val="0"/>
                        </a:spcBef>
                        <a:spcAft>
                          <a:spcPts val="0"/>
                        </a:spcAft>
                        <a:buNone/>
                      </a:pPr>
                      <a:r>
                        <a:rPr lang="ko" sz="1500" b="1" u="none" strike="noStrike" cap="none"/>
                        <a:t>근거 (경험)</a:t>
                      </a:r>
                      <a:endParaRPr sz="1500" b="1" u="none" strike="noStrike" cap="none">
                        <a:latin typeface="Malgun Gothic"/>
                        <a:ea typeface="Malgun Gothic"/>
                        <a:cs typeface="Malgun Gothic"/>
                        <a:sym typeface="Malgun Gothic"/>
                      </a:endParaRPr>
                    </a:p>
                  </a:txBody>
                  <a:tcPr marL="91450" marR="91450" marT="34300" marB="34300" anchor="ctr"/>
                </a:tc>
                <a:tc>
                  <a:txBody>
                    <a:bodyPr/>
                    <a:lstStyle/>
                    <a:p>
                      <a:pPr marL="0" marR="0" lvl="0" indent="0" algn="l" rtl="0">
                        <a:lnSpc>
                          <a:spcPct val="115000"/>
                        </a:lnSpc>
                        <a:spcBef>
                          <a:spcPts val="0"/>
                        </a:spcBef>
                        <a:spcAft>
                          <a:spcPts val="0"/>
                        </a:spcAft>
                        <a:buNone/>
                      </a:pPr>
                      <a:r>
                        <a:rPr lang="ko">
                          <a:latin typeface="Malgun Gothic"/>
                          <a:ea typeface="Malgun Gothic"/>
                          <a:cs typeface="Malgun Gothic"/>
                          <a:sym typeface="Malgun Gothic"/>
                        </a:rPr>
                        <a:t>다양한 웹서비스를 개발, AWS를 통한  Deploying 까지 하는 여러 프로젝트에 참여해본 경험이 있습니다.</a:t>
                      </a:r>
                      <a:endParaRPr>
                        <a:latin typeface="Malgun Gothic"/>
                        <a:ea typeface="Malgun Gothic"/>
                        <a:cs typeface="Malgun Gothic"/>
                        <a:sym typeface="Malgun Gothic"/>
                      </a:endParaRPr>
                    </a:p>
                    <a:p>
                      <a:pPr marL="0" marR="0" lvl="0" indent="0" algn="l" rtl="0">
                        <a:lnSpc>
                          <a:spcPct val="115000"/>
                        </a:lnSpc>
                        <a:spcBef>
                          <a:spcPts val="0"/>
                        </a:spcBef>
                        <a:spcAft>
                          <a:spcPts val="0"/>
                        </a:spcAft>
                        <a:buNone/>
                      </a:pPr>
                      <a:r>
                        <a:rPr lang="ko">
                          <a:latin typeface="Malgun Gothic"/>
                          <a:ea typeface="Malgun Gothic"/>
                          <a:cs typeface="Malgun Gothic"/>
                          <a:sym typeface="Malgun Gothic"/>
                        </a:rPr>
                        <a:t>첫번째는 Django 프레임워크와 카카오 챗봇을 활용하여 소비자와 간단한 대화를 통해 Visa를 대신 발급해주는 서비스를 개발에 참여하였으며 저는 챗봇을 통해 넘겨받은 데이터를 비자등록 사이트에 자동으로 입력하여 비자가 신청되게끔하는 메크로를 개발하였습니다.</a:t>
                      </a:r>
                      <a:endParaRPr>
                        <a:latin typeface="Malgun Gothic"/>
                        <a:ea typeface="Malgun Gothic"/>
                        <a:cs typeface="Malgun Gothic"/>
                        <a:sym typeface="Malgun Gothic"/>
                      </a:endParaRPr>
                    </a:p>
                    <a:p>
                      <a:pPr marL="0" marR="0" lvl="0" indent="0" algn="l" rtl="0">
                        <a:lnSpc>
                          <a:spcPct val="115000"/>
                        </a:lnSpc>
                        <a:spcBef>
                          <a:spcPts val="0"/>
                        </a:spcBef>
                        <a:spcAft>
                          <a:spcPts val="0"/>
                        </a:spcAft>
                        <a:buNone/>
                      </a:pPr>
                      <a:r>
                        <a:rPr lang="ko">
                          <a:latin typeface="Malgun Gothic"/>
                          <a:ea typeface="Malgun Gothic"/>
                          <a:cs typeface="Malgun Gothic"/>
                          <a:sym typeface="Malgun Gothic"/>
                        </a:rPr>
                        <a:t>두번째는  PHP Laravel 프레임워크를 활용하여 lab실 담당자와 피실험 지원자를 연결해주는 플랫폼 웹앱을 개발에 참여하였으며 저는 AWS Ec2를 구매, 백 프론트 개발과정에 사용한 여러 환경을 설치하여 깃허브를 통해 받은 코드를 서버에 deploy하여 최종적으로 오류없이 실행되게 하는 역할을 맡았습니다.</a:t>
                      </a:r>
                      <a:endParaRPr>
                        <a:latin typeface="Malgun Gothic"/>
                        <a:ea typeface="Malgun Gothic"/>
                        <a:cs typeface="Malgun Gothic"/>
                        <a:sym typeface="Malgun Gothic"/>
                      </a:endParaRPr>
                    </a:p>
                    <a:p>
                      <a:pPr marL="0" marR="0" lvl="0" indent="0" algn="l" rtl="0">
                        <a:lnSpc>
                          <a:spcPct val="115000"/>
                        </a:lnSpc>
                        <a:spcBef>
                          <a:spcPts val="0"/>
                        </a:spcBef>
                        <a:spcAft>
                          <a:spcPts val="0"/>
                        </a:spcAft>
                        <a:buNone/>
                      </a:pPr>
                      <a:r>
                        <a:rPr lang="ko">
                          <a:latin typeface="Malgun Gothic"/>
                          <a:ea typeface="Malgun Gothic"/>
                          <a:cs typeface="Malgun Gothic"/>
                          <a:sym typeface="Malgun Gothic"/>
                        </a:rPr>
                        <a:t>마지막으로 현재 Spring프레임워크와 네이버 클로버 geocoding api를 활용한 운동루트 추천 웹앱 서비스 개발에 참여하였으며 저는 MVC 구조 설계 및 프론트엔드 개발 작업을 진행중입니다.</a:t>
                      </a:r>
                      <a:endParaRPr>
                        <a:latin typeface="Malgun Gothic"/>
                        <a:ea typeface="Malgun Gothic"/>
                        <a:cs typeface="Malgun Gothic"/>
                        <a:sym typeface="Malgun Gothic"/>
                      </a:endParaRPr>
                    </a:p>
                  </a:txBody>
                  <a:tcPr marL="91450" marR="91450" marT="34300" marB="34300" anchor="ctr"/>
                </a:tc>
                <a:extLst>
                  <a:ext uri="{0D108BD9-81ED-4DB2-BD59-A6C34878D82A}">
                    <a16:rowId xmlns:a16="http://schemas.microsoft.com/office/drawing/2014/main" val="10002"/>
                  </a:ext>
                </a:extLst>
              </a:tr>
              <a:tr h="1089850">
                <a:tc>
                  <a:txBody>
                    <a:bodyPr/>
                    <a:lstStyle/>
                    <a:p>
                      <a:pPr marL="0" marR="0" lvl="0" indent="0" algn="ctr" rtl="0">
                        <a:lnSpc>
                          <a:spcPct val="115000"/>
                        </a:lnSpc>
                        <a:spcBef>
                          <a:spcPts val="0"/>
                        </a:spcBef>
                        <a:spcAft>
                          <a:spcPts val="0"/>
                        </a:spcAft>
                        <a:buNone/>
                      </a:pPr>
                      <a:r>
                        <a:rPr lang="ko" sz="1500" b="1" u="none" strike="noStrike" cap="none"/>
                        <a:t>포부</a:t>
                      </a:r>
                      <a:endParaRPr sz="1500" b="1" u="none" strike="noStrike" cap="none">
                        <a:latin typeface="Malgun Gothic"/>
                        <a:ea typeface="Malgun Gothic"/>
                        <a:cs typeface="Malgun Gothic"/>
                        <a:sym typeface="Malgun Gothic"/>
                      </a:endParaRPr>
                    </a:p>
                  </a:txBody>
                  <a:tcPr marL="91450" marR="91450" marT="34300" marB="34300" anchor="ctr">
                    <a:solidFill>
                      <a:srgbClr val="D8D8D8"/>
                    </a:solidFill>
                  </a:tcPr>
                </a:tc>
                <a:tc>
                  <a:txBody>
                    <a:bodyPr/>
                    <a:lstStyle/>
                    <a:p>
                      <a:pPr marL="0" marR="0" lvl="0" indent="0" algn="l" rtl="0">
                        <a:lnSpc>
                          <a:spcPct val="115000"/>
                        </a:lnSpc>
                        <a:spcBef>
                          <a:spcPts val="0"/>
                        </a:spcBef>
                        <a:spcAft>
                          <a:spcPts val="0"/>
                        </a:spcAft>
                        <a:buNone/>
                      </a:pPr>
                      <a:r>
                        <a:rPr lang="ko">
                          <a:latin typeface="Malgun Gothic"/>
                          <a:ea typeface="Malgun Gothic"/>
                          <a:cs typeface="Malgun Gothic"/>
                          <a:sym typeface="Malgun Gothic"/>
                        </a:rPr>
                        <a:t>미래에 효용 가치가 높은 웹서비스 제가 직접 설계 및 개발하는 과정에 참여하여 이 분야에 대한 전문가가 되고 싶습니다.</a:t>
                      </a:r>
                      <a:endParaRPr sz="1400" u="none" strike="noStrike" cap="none">
                        <a:latin typeface="Malgun Gothic"/>
                        <a:ea typeface="Malgun Gothic"/>
                        <a:cs typeface="Malgun Gothic"/>
                        <a:sym typeface="Malgun Gothic"/>
                      </a:endParaRPr>
                    </a:p>
                  </a:txBody>
                  <a:tcPr marL="91450" marR="91450" marT="34300" marB="34300" anchor="ctr">
                    <a:solidFill>
                      <a:srgbClr val="D8D8D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325" name="Google Shape;325;p48"/>
          <p:cNvGraphicFramePr/>
          <p:nvPr/>
        </p:nvGraphicFramePr>
        <p:xfrm>
          <a:off x="152400" y="152400"/>
          <a:ext cx="8658225" cy="9564793"/>
        </p:xfrm>
        <a:graphic>
          <a:graphicData uri="http://schemas.openxmlformats.org/drawingml/2006/table">
            <a:tbl>
              <a:tblPr>
                <a:noFill/>
                <a:tableStyleId>{D3FE9AC4-250E-45FC-A03D-27682C5E84BB}</a:tableStyleId>
              </a:tblPr>
              <a:tblGrid>
                <a:gridCol w="1438275">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438275">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314325">
                <a:tc>
                  <a:txBody>
                    <a:bodyPr/>
                    <a:lstStyle/>
                    <a:p>
                      <a:pPr marL="0" marR="0" lvl="0" indent="0" algn="ctr" rtl="0">
                        <a:lnSpc>
                          <a:spcPct val="115000"/>
                        </a:lnSpc>
                        <a:spcBef>
                          <a:spcPts val="0"/>
                        </a:spcBef>
                        <a:spcAft>
                          <a:spcPts val="0"/>
                        </a:spcAft>
                        <a:buClr>
                          <a:srgbClr val="000000"/>
                        </a:buClr>
                        <a:buSzPts val="1200"/>
                        <a:buFont typeface="Arial"/>
                        <a:buNone/>
                      </a:pPr>
                      <a:r>
                        <a:rPr lang="ko" sz="1200" b="1" u="none" strike="noStrike" cap="none"/>
                        <a:t>주요 경험사건</a:t>
                      </a:r>
                      <a:endParaRPr sz="1200" b="1"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FE2F3"/>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ko" sz="1200" b="1" u="none" strike="noStrike" cap="none"/>
                        <a:t>상황(Situation)</a:t>
                      </a:r>
                      <a:endParaRPr sz="1200" b="1"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FE2F3"/>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ko" sz="1200" b="1" u="none" strike="noStrike" cap="none"/>
                        <a:t>과제(Task)</a:t>
                      </a:r>
                      <a:endParaRPr sz="1200" b="1"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FE2F3"/>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ko" sz="1200" b="1" u="none" strike="noStrike" cap="none"/>
                        <a:t>행동(Action)</a:t>
                      </a:r>
                      <a:endParaRPr sz="1200" b="1"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FE2F3"/>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ko" sz="1200" b="1" u="none" strike="noStrike" cap="none"/>
                        <a:t>결과(Result)</a:t>
                      </a:r>
                      <a:endParaRPr sz="1200" b="1"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FE2F3"/>
                    </a:solidFill>
                  </a:tcPr>
                </a:tc>
                <a:tc>
                  <a:txBody>
                    <a:bodyPr/>
                    <a:lstStyle/>
                    <a:p>
                      <a:pPr marL="0" marR="0" lvl="0" indent="0" algn="ctr" rtl="0">
                        <a:lnSpc>
                          <a:spcPct val="115000"/>
                        </a:lnSpc>
                        <a:spcBef>
                          <a:spcPts val="0"/>
                        </a:spcBef>
                        <a:spcAft>
                          <a:spcPts val="0"/>
                        </a:spcAft>
                        <a:buClr>
                          <a:srgbClr val="000000"/>
                        </a:buClr>
                        <a:buSzPts val="1200"/>
                        <a:buFont typeface="Arial"/>
                        <a:buNone/>
                      </a:pPr>
                      <a:r>
                        <a:rPr lang="ko" sz="1200" b="1" u="none" strike="noStrike" cap="none"/>
                        <a:t>배운 점(Lessons)</a:t>
                      </a:r>
                      <a:endParaRPr sz="1200" b="1"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1209675">
                <a:tc>
                  <a:txBody>
                    <a:bodyPr/>
                    <a:lstStyle/>
                    <a:p>
                      <a:pPr marL="0" marR="0" lvl="0" indent="0" algn="l" rtl="0">
                        <a:lnSpc>
                          <a:spcPct val="115000"/>
                        </a:lnSpc>
                        <a:spcBef>
                          <a:spcPts val="0"/>
                        </a:spcBef>
                        <a:spcAft>
                          <a:spcPts val="0"/>
                        </a:spcAft>
                        <a:buClr>
                          <a:srgbClr val="000000"/>
                        </a:buClr>
                        <a:buSzPts val="1000"/>
                        <a:buFont typeface="Arial"/>
                        <a:buNone/>
                      </a:pPr>
                      <a:r>
                        <a:rPr lang="ko" sz="1000" u="none" strike="noStrike" cap="none"/>
                        <a:t> 각 선택 역량과 과거</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경험 연결을 통하여</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 상황에 대한 장면을</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생생하게 그려보고,</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 질문에 답해 본다.</a:t>
                      </a:r>
                      <a:endParaRPr sz="10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ko" sz="1000" u="none" strike="noStrike" cap="none"/>
                        <a:t>• 지금까지 OO한</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경험은 언제, 무엇을</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했을 때인가?</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가장 OO한 경험/사례</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설명해 주세요.</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언제,어떤 계기로?</a:t>
                      </a:r>
                      <a:endParaRPr sz="10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ko" sz="1000" u="none" strike="noStrike" cap="none"/>
                        <a:t>• 맡은 역할과 책임은</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무엇이었습니까?</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왜 그 역할을 담당</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하게 되었죠?</a:t>
                      </a:r>
                      <a:endParaRPr sz="10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ko" sz="1000" u="none" strike="noStrike" cap="none"/>
                        <a:t>• 당신이 취한 행동,계획</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은 무엇이었나요?</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어떠한 노력을 했죠?</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어떤 점이 남과</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차별적이었죠?</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우선순위는 어떻게?</a:t>
                      </a:r>
                      <a:endParaRPr sz="10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ko" sz="1000" u="none" strike="noStrike" cap="none"/>
                        <a:t>• 결과는 어떠했죠?</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주변사람의 반응은?</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만약 그 일을 다시</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한다면 어떻게 달리</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해보고 싶나요?</a:t>
                      </a:r>
                      <a:endParaRPr sz="10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ko" sz="1000" u="none" strike="noStrike" cap="none"/>
                        <a:t>• 이 경험을 통해서</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깨달은 점은 무엇?</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향후 개인측면/</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업무측면에서 적용</a:t>
                      </a:r>
                      <a:endParaRPr sz="1000" u="none" strike="noStrike" cap="none"/>
                    </a:p>
                    <a:p>
                      <a:pPr marL="0" marR="0" lvl="0" indent="0" algn="l" rtl="0">
                        <a:lnSpc>
                          <a:spcPct val="115000"/>
                        </a:lnSpc>
                        <a:spcBef>
                          <a:spcPts val="0"/>
                        </a:spcBef>
                        <a:spcAft>
                          <a:spcPts val="0"/>
                        </a:spcAft>
                        <a:buClr>
                          <a:srgbClr val="000000"/>
                        </a:buClr>
                        <a:buSzPts val="1000"/>
                        <a:buFont typeface="Arial"/>
                        <a:buNone/>
                      </a:pPr>
                      <a:r>
                        <a:rPr lang="ko" sz="1000" u="none" strike="noStrike" cap="none"/>
                        <a:t>   가능한 점은?</a:t>
                      </a:r>
                      <a:endParaRPr sz="10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981075">
                <a:tc>
                  <a:txBody>
                    <a:bodyPr/>
                    <a:lstStyle/>
                    <a:p>
                      <a:pPr marL="457200" marR="0" lvl="0" indent="-292100" algn="l" rtl="0">
                        <a:lnSpc>
                          <a:spcPct val="100000"/>
                        </a:lnSpc>
                        <a:spcBef>
                          <a:spcPts val="0"/>
                        </a:spcBef>
                        <a:spcAft>
                          <a:spcPts val="0"/>
                        </a:spcAft>
                        <a:buClr>
                          <a:schemeClr val="dk1"/>
                        </a:buClr>
                        <a:buSzPts val="1000"/>
                        <a:buFont typeface="Arial"/>
                        <a:buChar char="●"/>
                      </a:pPr>
                      <a:r>
                        <a:rPr lang="ko" sz="1000">
                          <a:solidFill>
                            <a:schemeClr val="dk1"/>
                          </a:solidFill>
                        </a:rPr>
                        <a:t>업무에 대한 적극성 및 진취성</a:t>
                      </a:r>
                      <a:endParaRPr sz="1000" u="none" strike="noStrike" cap="none"/>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ko" sz="1000"/>
                        <a:t>재수 때 성적이 충분히 올랐지만 지원전략의 실패로 삼수를 하게되었다. 부모님은 삼수를 반대하신다.</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ko" sz="1000"/>
                        <a:t>나의 부족한 면을 객관적으로 파악 후 보완 및 자율적인 학습 준비</a:t>
                      </a:r>
                      <a:endParaRPr sz="100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ko" sz="1000"/>
                        <a:t>내가 풀어본 수능 시험지 오답 및 분석</a:t>
                      </a:r>
                      <a:endParaRPr sz="1000"/>
                    </a:p>
                    <a:p>
                      <a:pPr marL="0" marR="0" lvl="0" indent="0" algn="l" rtl="0">
                        <a:lnSpc>
                          <a:spcPct val="115000"/>
                        </a:lnSpc>
                        <a:spcBef>
                          <a:spcPts val="0"/>
                        </a:spcBef>
                        <a:spcAft>
                          <a:spcPts val="0"/>
                        </a:spcAft>
                        <a:buClr>
                          <a:srgbClr val="000000"/>
                        </a:buClr>
                        <a:buSzPts val="1000"/>
                        <a:buFont typeface="Arial"/>
                        <a:buNone/>
                      </a:pPr>
                      <a:r>
                        <a:rPr lang="ko" sz="1000"/>
                        <a:t>, 긴장감, 시차적응, 지원전략 등 빈틈없는 분석, 완벽에 완벽을 요하는 준비,</a:t>
                      </a:r>
                      <a:endParaRPr sz="1000"/>
                    </a:p>
                    <a:p>
                      <a:pPr marL="0" marR="0" lvl="0" indent="0" algn="l" rtl="0">
                        <a:lnSpc>
                          <a:spcPct val="115000"/>
                        </a:lnSpc>
                        <a:spcBef>
                          <a:spcPts val="0"/>
                        </a:spcBef>
                        <a:spcAft>
                          <a:spcPts val="0"/>
                        </a:spcAft>
                        <a:buClr>
                          <a:srgbClr val="000000"/>
                        </a:buClr>
                        <a:buSzPts val="1000"/>
                        <a:buFont typeface="Arial"/>
                        <a:buNone/>
                      </a:pPr>
                      <a:endParaRPr sz="1000"/>
                    </a:p>
                    <a:p>
                      <a:pPr marL="0" marR="0" lvl="0" indent="0" algn="l" rtl="0">
                        <a:lnSpc>
                          <a:spcPct val="115000"/>
                        </a:lnSpc>
                        <a:spcBef>
                          <a:spcPts val="0"/>
                        </a:spcBef>
                        <a:spcAft>
                          <a:spcPts val="0"/>
                        </a:spcAft>
                        <a:buClr>
                          <a:srgbClr val="000000"/>
                        </a:buClr>
                        <a:buSzPts val="1000"/>
                        <a:buFont typeface="Arial"/>
                        <a:buNone/>
                      </a:pPr>
                      <a:r>
                        <a:rPr lang="ko" sz="1000"/>
                        <a:t>수중에 있던 세뱃돈으로  나에게 필요한 ebs 교재, 및 인강 구매, 구청도서관 탐색</a:t>
                      </a:r>
                      <a:endParaRPr sz="100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ko" sz="1000"/>
                        <a:t>완벽은 아니지만 나 자신이 충분히 만족할만한 결과는 성취</a:t>
                      </a:r>
                      <a:endParaRPr sz="10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ko" sz="1000"/>
                        <a:t>부족한 점을 세밀하게 분석 해결하며 목표를 향해  올곧은 신념과 확신이 있다면  아무리 불가능해 보이는 일도 결국 이룰수 있다.</a:t>
                      </a:r>
                      <a:endParaRPr sz="1000"/>
                    </a:p>
                    <a:p>
                      <a:pPr marL="0" marR="0" lvl="0" indent="0" algn="l" rtl="0">
                        <a:lnSpc>
                          <a:spcPct val="115000"/>
                        </a:lnSpc>
                        <a:spcBef>
                          <a:spcPts val="0"/>
                        </a:spcBef>
                        <a:spcAft>
                          <a:spcPts val="0"/>
                        </a:spcAft>
                        <a:buNone/>
                      </a:pPr>
                      <a:r>
                        <a:rPr lang="ko" sz="1000"/>
                        <a:t>+기업에 적용될부분 분석 풀기</a:t>
                      </a:r>
                      <a:endParaRPr sz="100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1143000">
                <a:tc>
                  <a:txBody>
                    <a:bodyPr/>
                    <a:lstStyle/>
                    <a:p>
                      <a:pPr marL="457200" lvl="0" indent="-292100" algn="l" rtl="0">
                        <a:spcBef>
                          <a:spcPts val="0"/>
                        </a:spcBef>
                        <a:spcAft>
                          <a:spcPts val="0"/>
                        </a:spcAft>
                        <a:buClr>
                          <a:schemeClr val="dk1"/>
                        </a:buClr>
                        <a:buSzPts val="1000"/>
                        <a:buChar char="●"/>
                      </a:pPr>
                      <a:r>
                        <a:rPr lang="ko" sz="1000">
                          <a:solidFill>
                            <a:schemeClr val="dk1"/>
                          </a:solidFill>
                        </a:rPr>
                        <a:t>혁신적 사고와 그것을 실천으로 옮긴  경험</a:t>
                      </a:r>
                      <a:endParaRPr sz="1000" u="none" strike="noStrike" cap="none">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 sz="1100"/>
                        <a:t>과테말라로 ICT 봉사를 갔다. 사전에 받은 정보는 영어로 수업이 가능하다 들었지만 현지에서 영어는 통하지 않는다.</a:t>
                      </a:r>
                      <a:endParaRPr sz="1100"/>
                    </a:p>
                    <a:p>
                      <a:pPr marL="0" marR="0" lvl="0" indent="0" algn="l" rtl="0">
                        <a:lnSpc>
                          <a:spcPct val="100000"/>
                        </a:lnSpc>
                        <a:spcBef>
                          <a:spcPts val="0"/>
                        </a:spcBef>
                        <a:spcAft>
                          <a:spcPts val="0"/>
                        </a:spcAft>
                        <a:buClr>
                          <a:srgbClr val="000000"/>
                        </a:buClr>
                        <a:buSzPts val="1400"/>
                        <a:buFont typeface="Arial"/>
                        <a:buNone/>
                      </a:pPr>
                      <a:endParaRPr sz="1100"/>
                    </a:p>
                    <a:p>
                      <a:pPr marL="0" marR="0" lvl="0" indent="0" algn="l" rtl="0">
                        <a:lnSpc>
                          <a:spcPct val="100000"/>
                        </a:lnSpc>
                        <a:spcBef>
                          <a:spcPts val="0"/>
                        </a:spcBef>
                        <a:spcAft>
                          <a:spcPts val="0"/>
                        </a:spcAft>
                        <a:buClr>
                          <a:srgbClr val="000000"/>
                        </a:buClr>
                        <a:buSzPts val="1400"/>
                        <a:buFont typeface="Arial"/>
                        <a:buNone/>
                      </a:pPr>
                      <a:r>
                        <a:rPr lang="ko" sz="1100"/>
                        <a:t>통번역 담당도 프로그래밍 관련 스페인어 지식이 없어 수업이 불가하다 한다.</a:t>
                      </a:r>
                      <a:endParaRPr sz="1100"/>
                    </a:p>
                    <a:p>
                      <a:pPr marL="165100" lvl="0" indent="0" algn="l" rtl="0">
                        <a:lnSpc>
                          <a:spcPct val="115000"/>
                        </a:lnSpc>
                        <a:spcBef>
                          <a:spcPts val="0"/>
                        </a:spcBef>
                        <a:spcAft>
                          <a:spcPts val="0"/>
                        </a:spcAft>
                        <a:buClr>
                          <a:schemeClr val="dk1"/>
                        </a:buClr>
                        <a:buSzPts val="1100"/>
                        <a:buFont typeface="Arial"/>
                        <a:buNone/>
                      </a:pP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 sz="1100"/>
                        <a:t>약 80에 가까운 학생들에게 스페인어로 자바 기초를 수업하라</a:t>
                      </a:r>
                      <a:endParaRPr sz="1100"/>
                    </a:p>
                    <a:p>
                      <a:pPr marL="0" marR="0" lvl="0" indent="0" algn="l" rtl="0">
                        <a:lnSpc>
                          <a:spcPct val="100000"/>
                        </a:lnSpc>
                        <a:spcBef>
                          <a:spcPts val="0"/>
                        </a:spcBef>
                        <a:spcAft>
                          <a:spcPts val="0"/>
                        </a:spcAft>
                        <a:buClr>
                          <a:srgbClr val="000000"/>
                        </a:buClr>
                        <a:buSzPts val="1400"/>
                        <a:buFont typeface="Arial"/>
                        <a:buNone/>
                      </a:pPr>
                      <a:r>
                        <a:rPr lang="ko" sz="1100"/>
                        <a:t>학생들은 프로그래밍에 대한 기본적인 지식이 없다.</a:t>
                      </a:r>
                      <a:endParaRPr sz="1100"/>
                    </a:p>
                    <a:p>
                      <a:pPr marL="0" marR="0" lvl="0" indent="0" algn="l" rtl="0">
                        <a:lnSpc>
                          <a:spcPct val="100000"/>
                        </a:lnSpc>
                        <a:spcBef>
                          <a:spcPts val="0"/>
                        </a:spcBef>
                        <a:spcAft>
                          <a:spcPts val="0"/>
                        </a:spcAft>
                        <a:buClr>
                          <a:srgbClr val="000000"/>
                        </a:buClr>
                        <a:buSzPts val="1400"/>
                        <a:buFont typeface="Arial"/>
                        <a:buNone/>
                      </a:pPr>
                      <a:endParaRPr sz="1100"/>
                    </a:p>
                    <a:p>
                      <a:pPr marL="0" marR="0" lvl="0" indent="0" algn="l" rtl="0">
                        <a:lnSpc>
                          <a:spcPct val="100000"/>
                        </a:lnSpc>
                        <a:spcBef>
                          <a:spcPts val="0"/>
                        </a:spcBef>
                        <a:spcAft>
                          <a:spcPts val="0"/>
                        </a:spcAft>
                        <a:buClr>
                          <a:srgbClr val="000000"/>
                        </a:buClr>
                        <a:buSzPts val="1400"/>
                        <a:buFont typeface="Arial"/>
                        <a:buNone/>
                      </a:pPr>
                      <a:r>
                        <a:rPr lang="ko" sz="1000"/>
                        <a:t>개발을 처음접하며 스페인어를 사용하는 중고등 학생에게  java 프로그래밍 수업을 하며 이에 대한 흥미를 이끌어야한다.</a:t>
                      </a:r>
                      <a:endParaRPr sz="100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 sz="1100"/>
                        <a:t>내가 십대 중고등 학생이라면 프로그래밍을 어떻게 쉽게 이해할까 고민, 간단한 도구를 예로 들어 전문용어를 사용을 최소화하고 코딩을 통해 만들수 있는 것들을 구체화해줘 흥미를 극대화 시킨다.</a:t>
                      </a:r>
                      <a:endParaRPr sz="1100"/>
                    </a:p>
                    <a:p>
                      <a:pPr marL="0" marR="0" lvl="0" indent="0" algn="l" rtl="0">
                        <a:lnSpc>
                          <a:spcPct val="100000"/>
                        </a:lnSpc>
                        <a:spcBef>
                          <a:spcPts val="0"/>
                        </a:spcBef>
                        <a:spcAft>
                          <a:spcPts val="0"/>
                        </a:spcAft>
                        <a:buClr>
                          <a:srgbClr val="000000"/>
                        </a:buClr>
                        <a:buSzPts val="1400"/>
                        <a:buFont typeface="Arial"/>
                        <a:buNone/>
                      </a:pPr>
                      <a:endParaRPr sz="1100"/>
                    </a:p>
                    <a:p>
                      <a:pPr marL="0" marR="0" lvl="0" indent="0" algn="l" rtl="0">
                        <a:lnSpc>
                          <a:spcPct val="100000"/>
                        </a:lnSpc>
                        <a:spcBef>
                          <a:spcPts val="0"/>
                        </a:spcBef>
                        <a:spcAft>
                          <a:spcPts val="0"/>
                        </a:spcAft>
                        <a:buClr>
                          <a:srgbClr val="000000"/>
                        </a:buClr>
                        <a:buSzPts val="1400"/>
                        <a:buFont typeface="Arial"/>
                        <a:buNone/>
                      </a:pPr>
                      <a:r>
                        <a:rPr lang="ko" sz="1100"/>
                        <a:t>용어가 간단해졌기 때문에 혼자 밤새 구글번역기로 돌려 수업자료를 완전히 새로 만들고 통번역 담당에게 모의 수업 진행</a:t>
                      </a:r>
                      <a:endParaRPr sz="11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 sz="1100"/>
                        <a:t>아이들이 충분히 따라와 주었고 데이터 타입, 간단한 계산기 만들기, if else while 반복 조건문까지 수업 성공적으로 마무리</a:t>
                      </a:r>
                      <a:endParaRPr sz="11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 sz="1100"/>
                        <a:t>문제가 발생하면 나 자신의 관점을 떠나 타인의 관점(시선, 흥미)을 중심으로 사고해보는 것도 문제 해결을 위해 필요할 때가 있다.</a:t>
                      </a:r>
                      <a:endParaRPr sz="1100"/>
                    </a:p>
                    <a:p>
                      <a:pPr marL="0" marR="0" lvl="0" indent="0" algn="l" rtl="0">
                        <a:lnSpc>
                          <a:spcPct val="100000"/>
                        </a:lnSpc>
                        <a:spcBef>
                          <a:spcPts val="0"/>
                        </a:spcBef>
                        <a:spcAft>
                          <a:spcPts val="0"/>
                        </a:spcAft>
                        <a:buClr>
                          <a:srgbClr val="000000"/>
                        </a:buClr>
                        <a:buSzPts val="1400"/>
                        <a:buFont typeface="Arial"/>
                        <a:buNone/>
                      </a:pPr>
                      <a:endParaRPr sz="1100"/>
                    </a:p>
                    <a:p>
                      <a:pPr marL="0" lvl="0" indent="0" algn="l" rtl="0">
                        <a:lnSpc>
                          <a:spcPct val="115000"/>
                        </a:lnSpc>
                        <a:spcBef>
                          <a:spcPts val="0"/>
                        </a:spcBef>
                        <a:spcAft>
                          <a:spcPts val="0"/>
                        </a:spcAft>
                        <a:buClr>
                          <a:schemeClr val="dk1"/>
                        </a:buClr>
                        <a:buSzPts val="1100"/>
                        <a:buFont typeface="Arial"/>
                        <a:buNone/>
                      </a:pPr>
                      <a:r>
                        <a:rPr lang="ko" sz="1000">
                          <a:solidFill>
                            <a:schemeClr val="dk1"/>
                          </a:solidFill>
                        </a:rPr>
                        <a:t>+기업에 적용될부분 분석 풀기</a:t>
                      </a:r>
                      <a:endParaRPr sz="1100"/>
                    </a:p>
                    <a:p>
                      <a:pPr marL="0" marR="0" lvl="0" indent="0" algn="l" rtl="0">
                        <a:lnSpc>
                          <a:spcPct val="100000"/>
                        </a:lnSpc>
                        <a:spcBef>
                          <a:spcPts val="0"/>
                        </a:spcBef>
                        <a:spcAft>
                          <a:spcPts val="0"/>
                        </a:spcAft>
                        <a:buClr>
                          <a:srgbClr val="000000"/>
                        </a:buClr>
                        <a:buSzPts val="1400"/>
                        <a:buFont typeface="Arial"/>
                        <a:buNone/>
                      </a:pPr>
                      <a:endParaRPr sz="1100"/>
                    </a:p>
                    <a:p>
                      <a:pPr marL="0" marR="0" lvl="0" indent="0" algn="l" rtl="0">
                        <a:lnSpc>
                          <a:spcPct val="100000"/>
                        </a:lnSpc>
                        <a:spcBef>
                          <a:spcPts val="0"/>
                        </a:spcBef>
                        <a:spcAft>
                          <a:spcPts val="0"/>
                        </a:spcAft>
                        <a:buClr>
                          <a:srgbClr val="000000"/>
                        </a:buClr>
                        <a:buSzPts val="1400"/>
                        <a:buFont typeface="Arial"/>
                        <a:buNone/>
                      </a:pPr>
                      <a:endParaRPr sz="110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876300">
                <a:tc>
                  <a:txBody>
                    <a:bodyPr/>
                    <a:lstStyle/>
                    <a:p>
                      <a:pPr marL="457200" marR="0" lvl="0" indent="-292100" algn="l" rtl="0">
                        <a:lnSpc>
                          <a:spcPct val="100000"/>
                        </a:lnSpc>
                        <a:spcBef>
                          <a:spcPts val="0"/>
                        </a:spcBef>
                        <a:spcAft>
                          <a:spcPts val="0"/>
                        </a:spcAft>
                        <a:buClr>
                          <a:schemeClr val="dk1"/>
                        </a:buClr>
                        <a:buSzPts val="1000"/>
                        <a:buFont typeface="Arial"/>
                        <a:buChar char="●"/>
                      </a:pPr>
                      <a:r>
                        <a:rPr lang="ko" sz="1000">
                          <a:solidFill>
                            <a:schemeClr val="dk1"/>
                          </a:solidFill>
                        </a:rPr>
                        <a:t>직무 이해도 및 적극성</a:t>
                      </a:r>
                      <a:endParaRPr sz="1000" u="none" strike="noStrike" cap="none">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ko" sz="950">
                          <a:solidFill>
                            <a:schemeClr val="dk1"/>
                          </a:solidFill>
                          <a:highlight>
                            <a:schemeClr val="lt1"/>
                          </a:highlight>
                          <a:latin typeface="Malgun Gothic"/>
                          <a:ea typeface="Malgun Gothic"/>
                          <a:cs typeface="Malgun Gothic"/>
                          <a:sym typeface="Malgun Gothic"/>
                        </a:rPr>
                        <a:t>spring 기반, java, Python, SQL 등 프로그래밍 언어 및 DB를 활용하여 프로젝트를 설계 및 개발을 하고싶다.</a:t>
                      </a:r>
                      <a:endParaRPr sz="8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 sz="1100"/>
                        <a:t>MVC 개발, 스프링을 활용하여 웹서비스의 구조를 설계하고 싶다.</a:t>
                      </a:r>
                      <a:endParaRPr sz="110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 sz="1000"/>
                        <a:t>멀티캠퍼스에서 주관하는 ai활용지능형 서비스 개발 훈련  참여, 팀 프로젝트 과정에서 프론트 및 mvc 엔지니어링 담당을 맡아 개발</a:t>
                      </a:r>
                      <a:endParaRPr sz="1000"/>
                    </a:p>
                    <a:p>
                      <a:pPr marL="0" marR="0" lvl="0" indent="0" algn="l" rtl="0">
                        <a:lnSpc>
                          <a:spcPct val="100000"/>
                        </a:lnSpc>
                        <a:spcBef>
                          <a:spcPts val="0"/>
                        </a:spcBef>
                        <a:spcAft>
                          <a:spcPts val="0"/>
                        </a:spcAft>
                        <a:buClr>
                          <a:srgbClr val="000000"/>
                        </a:buClr>
                        <a:buSzPts val="1400"/>
                        <a:buFont typeface="Arial"/>
                        <a:buNone/>
                      </a:pPr>
                      <a:endParaRPr sz="100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 sz="1100"/>
                        <a:t>미정</a:t>
                      </a:r>
                      <a:endParaRPr sz="1100" u="none" strike="noStrike" cap="none"/>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ko" sz="1000"/>
                        <a:t>스프링은 활용도가 높아 웹서비스 개발과정을 매우 간결하고 쉽게 만들어준다. 다만 언제나 문제는 어떤 needs를 파악하여 어떤 서비스를 개발할 것인지 정하는것, 해당 서비스에 필요한 백엔드 작업을 어떤 api를 가져와 어떤 방식으로 활용할지 정하는 것이 어렵고 또 재밌다.</a:t>
                      </a:r>
                      <a:endParaRPr sz="1000"/>
                    </a:p>
                    <a:p>
                      <a:pPr marL="0" lvl="0" indent="0" algn="l" rtl="0">
                        <a:lnSpc>
                          <a:spcPct val="115000"/>
                        </a:lnSpc>
                        <a:spcBef>
                          <a:spcPts val="0"/>
                        </a:spcBef>
                        <a:spcAft>
                          <a:spcPts val="0"/>
                        </a:spcAft>
                        <a:buClr>
                          <a:schemeClr val="dk1"/>
                        </a:buClr>
                        <a:buSzPts val="1100"/>
                        <a:buFont typeface="Arial"/>
                        <a:buNone/>
                      </a:pPr>
                      <a:r>
                        <a:rPr lang="ko" sz="1000">
                          <a:solidFill>
                            <a:schemeClr val="dk1"/>
                          </a:solidFill>
                        </a:rPr>
                        <a:t>+기업에 적용될부분 분석 풀기</a:t>
                      </a:r>
                      <a:endParaRPr sz="100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aphicFrame>
        <p:nvGraphicFramePr>
          <p:cNvPr id="263" name="Google Shape;263;p38"/>
          <p:cNvGraphicFramePr/>
          <p:nvPr/>
        </p:nvGraphicFramePr>
        <p:xfrm>
          <a:off x="558475" y="619200"/>
          <a:ext cx="8265050" cy="3566775"/>
        </p:xfrm>
        <a:graphic>
          <a:graphicData uri="http://schemas.openxmlformats.org/drawingml/2006/table">
            <a:tbl>
              <a:tblPr>
                <a:noFill/>
                <a:tableStyleId>{8840D4A3-7CD7-4103-93CE-5BE99F57F845}</a:tableStyleId>
              </a:tblPr>
              <a:tblGrid>
                <a:gridCol w="1014275">
                  <a:extLst>
                    <a:ext uri="{9D8B030D-6E8A-4147-A177-3AD203B41FA5}">
                      <a16:colId xmlns:a16="http://schemas.microsoft.com/office/drawing/2014/main" val="20000"/>
                    </a:ext>
                  </a:extLst>
                </a:gridCol>
                <a:gridCol w="4823125">
                  <a:extLst>
                    <a:ext uri="{9D8B030D-6E8A-4147-A177-3AD203B41FA5}">
                      <a16:colId xmlns:a16="http://schemas.microsoft.com/office/drawing/2014/main" val="20001"/>
                    </a:ext>
                  </a:extLst>
                </a:gridCol>
                <a:gridCol w="2427650">
                  <a:extLst>
                    <a:ext uri="{9D8B030D-6E8A-4147-A177-3AD203B41FA5}">
                      <a16:colId xmlns:a16="http://schemas.microsoft.com/office/drawing/2014/main" val="20002"/>
                    </a:ext>
                  </a:extLst>
                </a:gridCol>
              </a:tblGrid>
              <a:tr h="1188925">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latin typeface="Malgun Gothic"/>
                          <a:ea typeface="Malgun Gothic"/>
                          <a:cs typeface="Malgun Gothic"/>
                          <a:sym typeface="Malgun Gothic"/>
                        </a:rPr>
                        <a:t>성명</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gridSpan="2">
                  <a:txBody>
                    <a:bodyPr/>
                    <a:lstStyle/>
                    <a:p>
                      <a:pPr marL="0" marR="0" lvl="0" indent="0" algn="l" rtl="0">
                        <a:lnSpc>
                          <a:spcPct val="100000"/>
                        </a:lnSpc>
                        <a:spcBef>
                          <a:spcPts val="0"/>
                        </a:spcBef>
                        <a:spcAft>
                          <a:spcPts val="0"/>
                        </a:spcAft>
                        <a:buClr>
                          <a:srgbClr val="000000"/>
                        </a:buClr>
                        <a:buSzPts val="1400"/>
                        <a:buFont typeface="Arial"/>
                        <a:buNone/>
                      </a:pPr>
                      <a:r>
                        <a:rPr lang="ko"/>
                        <a:t>남윤우</a:t>
                      </a:r>
                      <a:endParaRPr sz="1400" u="none" strike="noStrike" cap="none"/>
                    </a:p>
                  </a:txBody>
                  <a:tcPr marL="91425" marR="91425" marT="91425" marB="91425" anchor="ctr">
                    <a:solidFill>
                      <a:schemeClr val="lt1"/>
                    </a:solidFill>
                  </a:tcPr>
                </a:tc>
                <a:tc hMerge="1">
                  <a:txBody>
                    <a:bodyPr/>
                    <a:lstStyle/>
                    <a:p>
                      <a:endParaRPr lang="ko-KR"/>
                    </a:p>
                  </a:txBody>
                  <a:tcPr/>
                </a:tc>
                <a:extLst>
                  <a:ext uri="{0D108BD9-81ED-4DB2-BD59-A6C34878D82A}">
                    <a16:rowId xmlns:a16="http://schemas.microsoft.com/office/drawing/2014/main" val="10000"/>
                  </a:ext>
                </a:extLst>
              </a:tr>
              <a:tr h="1188925">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latin typeface="Malgun Gothic"/>
                          <a:ea typeface="Malgun Gothic"/>
                          <a:cs typeface="Malgun Gothic"/>
                          <a:sym typeface="Malgun Gothic"/>
                        </a:rPr>
                        <a:t>타겟 기업</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gridSpan="2">
                  <a:txBody>
                    <a:bodyPr/>
                    <a:lstStyle/>
                    <a:p>
                      <a:pPr marL="0" marR="0" lvl="0" indent="0" algn="l" rtl="0">
                        <a:lnSpc>
                          <a:spcPct val="100000"/>
                        </a:lnSpc>
                        <a:spcBef>
                          <a:spcPts val="0"/>
                        </a:spcBef>
                        <a:spcAft>
                          <a:spcPts val="0"/>
                        </a:spcAft>
                        <a:buClr>
                          <a:srgbClr val="000000"/>
                        </a:buClr>
                        <a:buSzPts val="1400"/>
                        <a:buFont typeface="Arial"/>
                        <a:buNone/>
                      </a:pPr>
                      <a:r>
                        <a:rPr lang="ko"/>
                        <a:t>SK C&amp;C</a:t>
                      </a:r>
                      <a:endParaRPr sz="1400" u="none" strike="noStrike" cap="none"/>
                    </a:p>
                  </a:txBody>
                  <a:tcPr marL="91425" marR="91425" marT="91425" marB="91425" anchor="ctr">
                    <a:solidFill>
                      <a:schemeClr val="lt1"/>
                    </a:solidFill>
                  </a:tcPr>
                </a:tc>
                <a:tc hMerge="1">
                  <a:txBody>
                    <a:bodyPr/>
                    <a:lstStyle/>
                    <a:p>
                      <a:endParaRPr lang="ko-KR"/>
                    </a:p>
                  </a:txBody>
                  <a:tcPr/>
                </a:tc>
                <a:extLst>
                  <a:ext uri="{0D108BD9-81ED-4DB2-BD59-A6C34878D82A}">
                    <a16:rowId xmlns:a16="http://schemas.microsoft.com/office/drawing/2014/main" val="10001"/>
                  </a:ext>
                </a:extLst>
              </a:tr>
              <a:tr h="1188925">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latin typeface="Malgun Gothic"/>
                          <a:ea typeface="Malgun Gothic"/>
                          <a:cs typeface="Malgun Gothic"/>
                          <a:sym typeface="Malgun Gothic"/>
                        </a:rPr>
                        <a:t>타겟 직무</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gridSpan="2">
                  <a:txBody>
                    <a:bodyPr/>
                    <a:lstStyle/>
                    <a:p>
                      <a:pPr marL="0" marR="0" lvl="0" indent="0" algn="l" rtl="0">
                        <a:lnSpc>
                          <a:spcPct val="100000"/>
                        </a:lnSpc>
                        <a:spcBef>
                          <a:spcPts val="0"/>
                        </a:spcBef>
                        <a:spcAft>
                          <a:spcPts val="0"/>
                        </a:spcAft>
                        <a:buClr>
                          <a:srgbClr val="000000"/>
                        </a:buClr>
                        <a:buSzPts val="1400"/>
                        <a:buFont typeface="Arial"/>
                        <a:buNone/>
                      </a:pPr>
                      <a:r>
                        <a:rPr lang="ko"/>
                        <a:t>금융 Software Engineering </a:t>
                      </a:r>
                      <a:endParaRPr sz="1400" u="none" strike="noStrike" cap="none"/>
                    </a:p>
                  </a:txBody>
                  <a:tcPr marL="91425" marR="91425" marT="91425" marB="91425" anchor="ctr">
                    <a:solidFill>
                      <a:schemeClr val="lt1"/>
                    </a:solidFill>
                  </a:tcPr>
                </a:tc>
                <a:tc hMerge="1">
                  <a:txBody>
                    <a:bodyPr/>
                    <a:lstStyle/>
                    <a:p>
                      <a:endParaRPr lang="ko-K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graphicFrame>
        <p:nvGraphicFramePr>
          <p:cNvPr id="268" name="Google Shape;268;p39"/>
          <p:cNvGraphicFramePr/>
          <p:nvPr/>
        </p:nvGraphicFramePr>
        <p:xfrm>
          <a:off x="43000" y="12"/>
          <a:ext cx="8265050" cy="5143500"/>
        </p:xfrm>
        <a:graphic>
          <a:graphicData uri="http://schemas.openxmlformats.org/drawingml/2006/table">
            <a:tbl>
              <a:tblPr>
                <a:noFill/>
                <a:tableStyleId>{8840D4A3-7CD7-4103-93CE-5BE99F57F845}</a:tableStyleId>
              </a:tblPr>
              <a:tblGrid>
                <a:gridCol w="1014275">
                  <a:extLst>
                    <a:ext uri="{9D8B030D-6E8A-4147-A177-3AD203B41FA5}">
                      <a16:colId xmlns:a16="http://schemas.microsoft.com/office/drawing/2014/main" val="20000"/>
                    </a:ext>
                  </a:extLst>
                </a:gridCol>
                <a:gridCol w="4823125">
                  <a:extLst>
                    <a:ext uri="{9D8B030D-6E8A-4147-A177-3AD203B41FA5}">
                      <a16:colId xmlns:a16="http://schemas.microsoft.com/office/drawing/2014/main" val="20001"/>
                    </a:ext>
                  </a:extLst>
                </a:gridCol>
                <a:gridCol w="2427650">
                  <a:extLst>
                    <a:ext uri="{9D8B030D-6E8A-4147-A177-3AD203B41FA5}">
                      <a16:colId xmlns:a16="http://schemas.microsoft.com/office/drawing/2014/main" val="20002"/>
                    </a:ext>
                  </a:extLst>
                </a:gridCol>
              </a:tblGrid>
              <a:tr h="48330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Malgun Gothic"/>
                        <a:ea typeface="Malgun Gothic"/>
                        <a:cs typeface="Malgun Gothic"/>
                        <a:sym typeface="Malgun Gothic"/>
                      </a:endParaRPr>
                    </a:p>
                  </a:txBody>
                  <a:tcPr marL="91425" marR="91425" marT="91425" marB="91425" anchor="ctr">
                    <a:solidFill>
                      <a:srgbClr val="CFE2F3"/>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ko" sz="1200" b="1" u="none" strike="noStrike" cap="none">
                          <a:solidFill>
                            <a:schemeClr val="dk1"/>
                          </a:solidFill>
                          <a:latin typeface="Malgun Gothic"/>
                          <a:ea typeface="Malgun Gothic"/>
                          <a:cs typeface="Malgun Gothic"/>
                          <a:sym typeface="Malgun Gothic"/>
                        </a:rPr>
                        <a:t>기업분석 내용</a:t>
                      </a:r>
                      <a:endParaRPr sz="1400" b="1" u="none" strike="noStrike" cap="none"/>
                    </a:p>
                  </a:txBody>
                  <a:tcPr marL="91425" marR="91425" marT="91425" marB="91425" anchor="ctr">
                    <a:solidFill>
                      <a:srgbClr val="CFE2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시사점</a:t>
                      </a:r>
                      <a:endParaRPr sz="1400" b="1" u="none" strike="noStrike" cap="none"/>
                    </a:p>
                  </a:txBody>
                  <a:tcPr marL="91425" marR="91425" marT="91425" marB="91425" anchor="ctr">
                    <a:solidFill>
                      <a:srgbClr val="CFE2F3"/>
                    </a:solidFill>
                  </a:tcPr>
                </a:tc>
                <a:extLst>
                  <a:ext uri="{0D108BD9-81ED-4DB2-BD59-A6C34878D82A}">
                    <a16:rowId xmlns:a16="http://schemas.microsoft.com/office/drawing/2014/main" val="10000"/>
                  </a:ext>
                </a:extLst>
              </a:tr>
              <a:tr h="846600">
                <a:tc rowSpan="2">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1. 타겟</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chemeClr val="dk1"/>
                        </a:buClr>
                        <a:buSzPts val="1100"/>
                        <a:buFont typeface="Arial"/>
                        <a:buNone/>
                      </a:pPr>
                      <a:r>
                        <a:rPr lang="ko" sz="1200" b="1" u="none" strike="noStrike" cap="none">
                          <a:solidFill>
                            <a:schemeClr val="dk1"/>
                          </a:solidFill>
                          <a:latin typeface="Malgun Gothic"/>
                          <a:ea typeface="Malgun Gothic"/>
                          <a:cs typeface="Malgun Gothic"/>
                          <a:sym typeface="Malgun Gothic"/>
                        </a:rPr>
                        <a:t>기업</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chemeClr val="dk1"/>
                        </a:buClr>
                        <a:buSzPts val="1100"/>
                        <a:buFont typeface="Arial"/>
                        <a:buNone/>
                      </a:pPr>
                      <a:r>
                        <a:rPr lang="ko" sz="1200" b="1" u="none" strike="noStrike" cap="none">
                          <a:solidFill>
                            <a:schemeClr val="dk1"/>
                          </a:solidFill>
                          <a:latin typeface="Malgun Gothic"/>
                          <a:ea typeface="Malgun Gothic"/>
                          <a:cs typeface="Malgun Gothic"/>
                          <a:sym typeface="Malgun Gothic"/>
                        </a:rPr>
                        <a:t>분석</a:t>
                      </a:r>
                      <a:endParaRPr sz="1200" b="1" u="none" strike="noStrike" cap="none">
                        <a:solidFill>
                          <a:schemeClr val="dk1"/>
                        </a:solidFill>
                        <a:latin typeface="Malgun Gothic"/>
                        <a:ea typeface="Malgun Gothic"/>
                        <a:cs typeface="Malgun Gothic"/>
                        <a:sym typeface="Malgun Gothic"/>
                      </a:endParaRPr>
                    </a:p>
                  </a:txBody>
                  <a:tcPr marL="91425" marR="91425" marT="91425" marB="91425" anchor="ctr">
                    <a:solidFill>
                      <a:srgbClr val="CFE2F3"/>
                    </a:solidFill>
                  </a:tcPr>
                </a:tc>
                <a:tc gridSpan="2">
                  <a:txBody>
                    <a:bodyPr/>
                    <a:lstStyle/>
                    <a:p>
                      <a:pPr marL="457200" marR="0" lvl="0" indent="-266700" algn="l" rtl="0">
                        <a:lnSpc>
                          <a:spcPct val="100000"/>
                        </a:lnSpc>
                        <a:spcBef>
                          <a:spcPts val="0"/>
                        </a:spcBef>
                        <a:spcAft>
                          <a:spcPts val="0"/>
                        </a:spcAft>
                        <a:buClr>
                          <a:schemeClr val="dk1"/>
                        </a:buClr>
                        <a:buSzPts val="600"/>
                        <a:buFont typeface="Arial"/>
                        <a:buChar char="●"/>
                      </a:pPr>
                      <a:r>
                        <a:rPr lang="ko" sz="800" b="1" u="none" strike="noStrike" cap="none">
                          <a:solidFill>
                            <a:schemeClr val="dk1"/>
                          </a:solidFill>
                          <a:highlight>
                            <a:srgbClr val="FFFF00"/>
                          </a:highlight>
                          <a:latin typeface="Arial"/>
                          <a:ea typeface="Arial"/>
                          <a:cs typeface="Arial"/>
                          <a:sym typeface="Arial"/>
                        </a:rPr>
                        <a:t>채용 전형 정보 (채용시기, 응시자격, 전형 방법 등) </a:t>
                      </a:r>
                      <a:endParaRPr sz="800" b="1">
                        <a:solidFill>
                          <a:schemeClr val="dk1"/>
                        </a:solidFill>
                        <a:highlight>
                          <a:srgbClr val="FFFF00"/>
                        </a:highlight>
                      </a:endParaRPr>
                    </a:p>
                    <a:p>
                      <a:pPr marL="457200" marR="0" lvl="0" indent="0" algn="l" rtl="0">
                        <a:lnSpc>
                          <a:spcPct val="100000"/>
                        </a:lnSpc>
                        <a:spcBef>
                          <a:spcPts val="0"/>
                        </a:spcBef>
                        <a:spcAft>
                          <a:spcPts val="0"/>
                        </a:spcAft>
                        <a:buNone/>
                      </a:pPr>
                      <a:r>
                        <a:rPr lang="ko" sz="800" b="1">
                          <a:solidFill>
                            <a:schemeClr val="dk1"/>
                          </a:solidFill>
                          <a:highlight>
                            <a:srgbClr val="FFFF00"/>
                          </a:highlight>
                        </a:rPr>
                        <a:t>채용시기 : 21.07.19 ~ 21.07.26</a:t>
                      </a:r>
                      <a:endParaRPr sz="800" b="1">
                        <a:solidFill>
                          <a:schemeClr val="dk1"/>
                        </a:solidFill>
                        <a:highlight>
                          <a:srgbClr val="FFFF00"/>
                        </a:highlight>
                      </a:endParaRPr>
                    </a:p>
                    <a:p>
                      <a:pPr marL="457200" marR="0" lvl="0" indent="0" algn="l" rtl="0">
                        <a:lnSpc>
                          <a:spcPct val="100000"/>
                        </a:lnSpc>
                        <a:spcBef>
                          <a:spcPts val="0"/>
                        </a:spcBef>
                        <a:spcAft>
                          <a:spcPts val="0"/>
                        </a:spcAft>
                        <a:buNone/>
                      </a:pPr>
                      <a:r>
                        <a:rPr lang="ko" sz="800" b="1">
                          <a:solidFill>
                            <a:schemeClr val="dk1"/>
                          </a:solidFill>
                          <a:highlight>
                            <a:srgbClr val="FFFF00"/>
                          </a:highlight>
                        </a:rPr>
                        <a:t>응시자격: 21년 9월 입사 가능자 *병역필 또는 면제자로서 해외여행에 결격사육가 없는 자</a:t>
                      </a:r>
                      <a:endParaRPr sz="800" b="1">
                        <a:solidFill>
                          <a:schemeClr val="dk1"/>
                        </a:solidFill>
                        <a:highlight>
                          <a:srgbClr val="FFFF00"/>
                        </a:highlight>
                      </a:endParaRPr>
                    </a:p>
                    <a:p>
                      <a:pPr marL="457200" marR="0" lvl="0" indent="0" algn="l" rtl="0">
                        <a:lnSpc>
                          <a:spcPct val="100000"/>
                        </a:lnSpc>
                        <a:spcBef>
                          <a:spcPts val="0"/>
                        </a:spcBef>
                        <a:spcAft>
                          <a:spcPts val="0"/>
                        </a:spcAft>
                        <a:buNone/>
                      </a:pPr>
                      <a:r>
                        <a:rPr lang="ko" sz="800" b="1">
                          <a:solidFill>
                            <a:schemeClr val="dk1"/>
                          </a:solidFill>
                          <a:highlight>
                            <a:srgbClr val="FFFF00"/>
                          </a:highlight>
                        </a:rPr>
                        <a:t>전형 방법: 서류 접수 -&gt; 온라인 코딩테스트 및 SKCT 심층 -&gt; 면접 전형 -&gt;최종 합격자 밢표 </a:t>
                      </a:r>
                      <a:endParaRPr sz="800" b="1">
                        <a:solidFill>
                          <a:schemeClr val="dk1"/>
                        </a:solidFill>
                        <a:highlight>
                          <a:srgbClr val="FFFF00"/>
                        </a:highlight>
                      </a:endParaRPr>
                    </a:p>
                  </a:txBody>
                  <a:tcPr marL="91425" marR="91425" marT="91425" marB="91425"/>
                </a:tc>
                <a:tc hMerge="1">
                  <a:txBody>
                    <a:bodyPr/>
                    <a:lstStyle/>
                    <a:p>
                      <a:endParaRPr lang="ko-KR"/>
                    </a:p>
                  </a:txBody>
                  <a:tcPr/>
                </a:tc>
                <a:extLst>
                  <a:ext uri="{0D108BD9-81ED-4DB2-BD59-A6C34878D82A}">
                    <a16:rowId xmlns:a16="http://schemas.microsoft.com/office/drawing/2014/main" val="10001"/>
                  </a:ext>
                </a:extLst>
              </a:tr>
              <a:tr h="3813600">
                <a:tc vMerge="1">
                  <a:txBody>
                    <a:bodyPr/>
                    <a:lstStyle/>
                    <a:p>
                      <a:endParaRPr lang="ko-KR"/>
                    </a:p>
                  </a:txBody>
                  <a:tcPr/>
                </a:tc>
                <a:tc gridSpan="2">
                  <a:txBody>
                    <a:bodyPr/>
                    <a:lstStyle/>
                    <a:p>
                      <a:pPr marL="457200" marR="0" lvl="0" indent="-273050" algn="l" rtl="0">
                        <a:lnSpc>
                          <a:spcPct val="100000"/>
                        </a:lnSpc>
                        <a:spcBef>
                          <a:spcPts val="0"/>
                        </a:spcBef>
                        <a:spcAft>
                          <a:spcPts val="0"/>
                        </a:spcAft>
                        <a:buClr>
                          <a:schemeClr val="dk1"/>
                        </a:buClr>
                        <a:buSzPts val="700"/>
                        <a:buFont typeface="Arial"/>
                        <a:buChar char="●"/>
                      </a:pPr>
                      <a:r>
                        <a:rPr lang="ko" sz="900" b="1" u="none" strike="noStrike" cap="none">
                          <a:solidFill>
                            <a:schemeClr val="dk1"/>
                          </a:solidFill>
                          <a:highlight>
                            <a:srgbClr val="FFFF00"/>
                          </a:highlight>
                          <a:latin typeface="Arial"/>
                          <a:ea typeface="Arial"/>
                          <a:cs typeface="Arial"/>
                          <a:sym typeface="Arial"/>
                        </a:rPr>
                        <a:t>기업관련 주요 내용</a:t>
                      </a:r>
                      <a:endParaRPr sz="1100"/>
                    </a:p>
                    <a:p>
                      <a:pPr marL="165100" marR="0" lvl="0" indent="0" algn="l" rtl="0">
                        <a:lnSpc>
                          <a:spcPct val="115000"/>
                        </a:lnSpc>
                        <a:spcBef>
                          <a:spcPts val="0"/>
                        </a:spcBef>
                        <a:spcAft>
                          <a:spcPts val="0"/>
                        </a:spcAft>
                        <a:buClr>
                          <a:srgbClr val="000000"/>
                        </a:buClr>
                        <a:buSzPts val="1200"/>
                        <a:buFont typeface="Arial"/>
                        <a:buNone/>
                      </a:pPr>
                      <a:r>
                        <a:rPr lang="ko" sz="900" b="1" u="none" strike="noStrike" cap="none">
                          <a:solidFill>
                            <a:schemeClr val="dk1"/>
                          </a:solidFill>
                          <a:latin typeface="Arial"/>
                          <a:ea typeface="Arial"/>
                          <a:cs typeface="Arial"/>
                          <a:sym typeface="Arial"/>
                        </a:rPr>
                        <a:t> 1)</a:t>
                      </a:r>
                      <a:r>
                        <a:rPr lang="ko" sz="1200" u="none" strike="noStrike" cap="none">
                          <a:solidFill>
                            <a:schemeClr val="dk1"/>
                          </a:solidFill>
                        </a:rPr>
                        <a:t> </a:t>
                      </a:r>
                      <a:r>
                        <a:rPr lang="ko" sz="900" b="1">
                          <a:solidFill>
                            <a:schemeClr val="dk1"/>
                          </a:solidFill>
                        </a:rPr>
                        <a:t>주요 업무 </a:t>
                      </a:r>
                      <a:r>
                        <a:rPr lang="ko" sz="800" b="1">
                          <a:solidFill>
                            <a:schemeClr val="dk1"/>
                          </a:solidFill>
                        </a:rPr>
                        <a:t>:</a:t>
                      </a:r>
                      <a:endParaRPr sz="800" b="1">
                        <a:solidFill>
                          <a:schemeClr val="dk1"/>
                        </a:solidFill>
                      </a:endParaRPr>
                    </a:p>
                    <a:p>
                      <a:pPr marL="165100" marR="0" lvl="0" indent="0" algn="l" rtl="0">
                        <a:lnSpc>
                          <a:spcPct val="115000"/>
                        </a:lnSpc>
                        <a:spcBef>
                          <a:spcPts val="0"/>
                        </a:spcBef>
                        <a:spcAft>
                          <a:spcPts val="0"/>
                        </a:spcAft>
                        <a:buClr>
                          <a:srgbClr val="000000"/>
                        </a:buClr>
                        <a:buSzPts val="1200"/>
                        <a:buFont typeface="Arial"/>
                        <a:buNone/>
                      </a:pPr>
                      <a:r>
                        <a:rPr lang="ko" sz="850">
                          <a:solidFill>
                            <a:schemeClr val="dk1"/>
                          </a:solidFill>
                          <a:highlight>
                            <a:srgbClr val="FFFFFF"/>
                          </a:highlight>
                          <a:latin typeface="Malgun Gothic"/>
                          <a:ea typeface="Malgun Gothic"/>
                          <a:cs typeface="Malgun Gothic"/>
                          <a:sym typeface="Malgun Gothic"/>
                        </a:rPr>
                        <a:t>○ 고객사 시스템 및 S/W의 설계∙개발∙테스트∙통합∙유지∙관리 등</a:t>
                      </a:r>
                      <a:endParaRPr sz="8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chemeClr val="dk1"/>
                        </a:buClr>
                        <a:buSzPts val="1100"/>
                        <a:buFont typeface="Arial"/>
                        <a:buNone/>
                      </a:pPr>
                      <a:r>
                        <a:rPr lang="ko" sz="850">
                          <a:solidFill>
                            <a:schemeClr val="dk1"/>
                          </a:solidFill>
                          <a:highlight>
                            <a:srgbClr val="FFFFFF"/>
                          </a:highlight>
                          <a:latin typeface="Malgun Gothic"/>
                          <a:ea typeface="Malgun Gothic"/>
                          <a:cs typeface="Malgun Gothic"/>
                          <a:sym typeface="Malgun Gothic"/>
                        </a:rPr>
                        <a:t>    - 요구사항 충족을 위한 시스템 구조 설계</a:t>
                      </a:r>
                      <a:endParaRPr sz="8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chemeClr val="dk1"/>
                        </a:buClr>
                        <a:buSzPts val="1100"/>
                        <a:buFont typeface="Arial"/>
                        <a:buNone/>
                      </a:pPr>
                      <a:r>
                        <a:rPr lang="ko" sz="850">
                          <a:solidFill>
                            <a:schemeClr val="dk1"/>
                          </a:solidFill>
                          <a:highlight>
                            <a:srgbClr val="FFFFFF"/>
                          </a:highlight>
                          <a:latin typeface="Malgun Gothic"/>
                          <a:ea typeface="Malgun Gothic"/>
                          <a:cs typeface="Malgun Gothic"/>
                          <a:sym typeface="Malgun Gothic"/>
                        </a:rPr>
                        <a:t>    - 개발 환경 구축 및 설계에 따른 시스템 개발</a:t>
                      </a:r>
                      <a:endParaRPr sz="8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chemeClr val="dk1"/>
                        </a:buClr>
                        <a:buSzPts val="1100"/>
                        <a:buFont typeface="Arial"/>
                        <a:buNone/>
                      </a:pPr>
                      <a:r>
                        <a:rPr lang="ko" sz="850">
                          <a:solidFill>
                            <a:schemeClr val="dk1"/>
                          </a:solidFill>
                          <a:highlight>
                            <a:srgbClr val="FFFFFF"/>
                          </a:highlight>
                          <a:latin typeface="Malgun Gothic"/>
                          <a:ea typeface="Malgun Gothic"/>
                          <a:cs typeface="Malgun Gothic"/>
                          <a:sym typeface="Malgun Gothic"/>
                        </a:rPr>
                        <a:t>    - 시스템 요구사항 만족 여부 검증을 위한 테스트 수행</a:t>
                      </a:r>
                      <a:endParaRPr sz="8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chemeClr val="dk1"/>
                        </a:buClr>
                        <a:buSzPts val="1100"/>
                        <a:buFont typeface="Arial"/>
                        <a:buNone/>
                      </a:pPr>
                      <a:r>
                        <a:rPr lang="ko" sz="850">
                          <a:solidFill>
                            <a:schemeClr val="dk1"/>
                          </a:solidFill>
                          <a:highlight>
                            <a:srgbClr val="FFFFFF"/>
                          </a:highlight>
                          <a:latin typeface="Malgun Gothic"/>
                          <a:ea typeface="Malgun Gothic"/>
                          <a:cs typeface="Malgun Gothic"/>
                          <a:sym typeface="Malgun Gothic"/>
                        </a:rPr>
                        <a:t>    - 지속적인 시스템 개선을 위한 유지보수 수행</a:t>
                      </a:r>
                      <a:endParaRPr sz="8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chemeClr val="dk1"/>
                        </a:buClr>
                        <a:buSzPts val="1100"/>
                        <a:buFont typeface="Arial"/>
                        <a:buNone/>
                      </a:pPr>
                      <a:endParaRPr sz="700">
                        <a:solidFill>
                          <a:schemeClr val="dk1"/>
                        </a:solidFill>
                      </a:endParaRPr>
                    </a:p>
                    <a:p>
                      <a:pPr marL="165100" marR="0" lvl="0" indent="0" algn="l" rtl="0">
                        <a:lnSpc>
                          <a:spcPct val="115000"/>
                        </a:lnSpc>
                        <a:spcBef>
                          <a:spcPts val="0"/>
                        </a:spcBef>
                        <a:spcAft>
                          <a:spcPts val="0"/>
                        </a:spcAft>
                        <a:buClr>
                          <a:schemeClr val="dk1"/>
                        </a:buClr>
                        <a:buSzPts val="1100"/>
                        <a:buFont typeface="Arial"/>
                        <a:buNone/>
                      </a:pPr>
                      <a:r>
                        <a:rPr lang="ko" sz="850">
                          <a:solidFill>
                            <a:schemeClr val="dk1"/>
                          </a:solidFill>
                          <a:highlight>
                            <a:srgbClr val="FFFFFF"/>
                          </a:highlight>
                          <a:latin typeface="Malgun Gothic"/>
                          <a:ea typeface="Malgun Gothic"/>
                          <a:cs typeface="Malgun Gothic"/>
                          <a:sym typeface="Malgun Gothic"/>
                        </a:rPr>
                        <a:t>○ 고객사 Digital Transformation 사업 수행</a:t>
                      </a:r>
                      <a:endParaRPr sz="8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chemeClr val="dk1"/>
                        </a:buClr>
                        <a:buSzPts val="1100"/>
                        <a:buFont typeface="Arial"/>
                        <a:buNone/>
                      </a:pPr>
                      <a:r>
                        <a:rPr lang="ko" sz="850">
                          <a:solidFill>
                            <a:schemeClr val="dk1"/>
                          </a:solidFill>
                          <a:highlight>
                            <a:srgbClr val="FFFFFF"/>
                          </a:highlight>
                          <a:latin typeface="Malgun Gothic"/>
                          <a:ea typeface="Malgun Gothic"/>
                          <a:cs typeface="Malgun Gothic"/>
                          <a:sym typeface="Malgun Gothic"/>
                        </a:rPr>
                        <a:t>    - AI, Big Data, Cloud 등 Digital 기술을 활용한 프로젝트 수행</a:t>
                      </a:r>
                      <a:endParaRPr sz="8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rgbClr val="000000"/>
                        </a:buClr>
                        <a:buSzPts val="1200"/>
                        <a:buFont typeface="Arial"/>
                        <a:buNone/>
                      </a:pPr>
                      <a:r>
                        <a:rPr lang="ko" sz="850">
                          <a:solidFill>
                            <a:schemeClr val="dk1"/>
                          </a:solidFill>
                          <a:highlight>
                            <a:srgbClr val="FFFFFF"/>
                          </a:highlight>
                          <a:latin typeface="Malgun Gothic"/>
                          <a:ea typeface="Malgun Gothic"/>
                          <a:cs typeface="Malgun Gothic"/>
                          <a:sym typeface="Malgun Gothic"/>
                        </a:rPr>
                        <a:t>    - 금융 마이데이터 사업, Big Data 기반 업무 시스템 구축 등</a:t>
                      </a:r>
                      <a:endParaRPr sz="8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rgbClr val="000000"/>
                        </a:buClr>
                        <a:buSzPts val="1200"/>
                        <a:buFont typeface="Arial"/>
                        <a:buNone/>
                      </a:pPr>
                      <a:endParaRPr sz="8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rgbClr val="000000"/>
                        </a:buClr>
                        <a:buSzPts val="1200"/>
                        <a:buFont typeface="Arial"/>
                        <a:buNone/>
                      </a:pPr>
                      <a:r>
                        <a:rPr lang="ko" sz="900" b="1" u="none" strike="noStrike" cap="none">
                          <a:solidFill>
                            <a:schemeClr val="dk1"/>
                          </a:solidFill>
                          <a:latin typeface="Arial"/>
                          <a:ea typeface="Arial"/>
                          <a:cs typeface="Arial"/>
                          <a:sym typeface="Arial"/>
                        </a:rPr>
                        <a:t> 2) 인재상 : </a:t>
                      </a:r>
                      <a:r>
                        <a:rPr lang="ko" sz="900" b="1">
                          <a:solidFill>
                            <a:schemeClr val="dk1"/>
                          </a:solidFill>
                        </a:rPr>
                        <a:t>문제에대해 포기하지 않고 함께 부딪혀 나갈 수 있는 인재, 시스템을 전체적으로 바라볼 수 있으며, 다양한 IT기술을 받아들이는데 어려움이 없는 포용적인 마인드를 가진 인재</a:t>
                      </a:r>
                      <a:endParaRPr sz="900" b="1">
                        <a:solidFill>
                          <a:schemeClr val="dk1"/>
                        </a:solidFill>
                      </a:endParaRPr>
                    </a:p>
                    <a:p>
                      <a:pPr marL="165100" marR="0" lvl="0" indent="0" algn="l" rtl="0">
                        <a:lnSpc>
                          <a:spcPct val="115000"/>
                        </a:lnSpc>
                        <a:spcBef>
                          <a:spcPts val="0"/>
                        </a:spcBef>
                        <a:spcAft>
                          <a:spcPts val="0"/>
                        </a:spcAft>
                        <a:buClr>
                          <a:schemeClr val="dk1"/>
                        </a:buClr>
                        <a:buSzPts val="1100"/>
                        <a:buFont typeface="Arial"/>
                        <a:buNone/>
                      </a:pPr>
                      <a:r>
                        <a:rPr lang="ko" sz="950">
                          <a:solidFill>
                            <a:schemeClr val="dk1"/>
                          </a:solidFill>
                          <a:highlight>
                            <a:srgbClr val="FFFFFF"/>
                          </a:highlight>
                          <a:latin typeface="Malgun Gothic"/>
                          <a:ea typeface="Malgun Gothic"/>
                          <a:cs typeface="Malgun Gothic"/>
                          <a:sym typeface="Malgun Gothic"/>
                        </a:rPr>
                        <a:t>○ Spring 기반, C, C#, Java, Python, SQL, J2EE, Nexcore F/W(당사 솔루션) 등 프로그래밍 언어 및 DB 활용 역량 보유 우대</a:t>
                      </a:r>
                      <a:endParaRPr sz="9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rgbClr val="000000"/>
                        </a:buClr>
                        <a:buSzPts val="1200"/>
                        <a:buFont typeface="Arial"/>
                        <a:buNone/>
                      </a:pPr>
                      <a:r>
                        <a:rPr lang="ko" sz="950">
                          <a:solidFill>
                            <a:schemeClr val="dk1"/>
                          </a:solidFill>
                          <a:highlight>
                            <a:srgbClr val="FFFFFF"/>
                          </a:highlight>
                          <a:latin typeface="Malgun Gothic"/>
                          <a:ea typeface="Malgun Gothic"/>
                          <a:cs typeface="Malgun Gothic"/>
                          <a:sym typeface="Malgun Gothic"/>
                        </a:rPr>
                        <a:t>○ 컴퓨터공학, 정보통신, 전기전자 등 ICT 관련 지식 보유 우대</a:t>
                      </a:r>
                      <a:endParaRPr sz="9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rgbClr val="000000"/>
                        </a:buClr>
                        <a:buSzPts val="1200"/>
                        <a:buFont typeface="Arial"/>
                        <a:buNone/>
                      </a:pPr>
                      <a:endParaRPr sz="950">
                        <a:solidFill>
                          <a:schemeClr val="dk1"/>
                        </a:solidFill>
                        <a:highlight>
                          <a:srgbClr val="FFFFFF"/>
                        </a:highlight>
                        <a:latin typeface="Malgun Gothic"/>
                        <a:ea typeface="Malgun Gothic"/>
                        <a:cs typeface="Malgun Gothic"/>
                        <a:sym typeface="Malgun Gothic"/>
                      </a:endParaRPr>
                    </a:p>
                    <a:p>
                      <a:pPr marL="165100" marR="0" lvl="0" indent="0" algn="l" rtl="0">
                        <a:lnSpc>
                          <a:spcPct val="115000"/>
                        </a:lnSpc>
                        <a:spcBef>
                          <a:spcPts val="0"/>
                        </a:spcBef>
                        <a:spcAft>
                          <a:spcPts val="0"/>
                        </a:spcAft>
                        <a:buClr>
                          <a:srgbClr val="000000"/>
                        </a:buClr>
                        <a:buSzPts val="1200"/>
                        <a:buFont typeface="Arial"/>
                        <a:buNone/>
                      </a:pPr>
                      <a:r>
                        <a:rPr lang="ko" sz="900" b="1" u="none" strike="noStrike" cap="none">
                          <a:solidFill>
                            <a:schemeClr val="dk1"/>
                          </a:solidFill>
                          <a:latin typeface="Arial"/>
                          <a:ea typeface="Arial"/>
                          <a:cs typeface="Arial"/>
                          <a:sym typeface="Arial"/>
                        </a:rPr>
                        <a:t> 3) 산업분야 경쟁 키워드, 지원회사 대응전략, 경쟁사 주요 이슈 등</a:t>
                      </a:r>
                      <a:r>
                        <a:rPr lang="ko" sz="900" b="1">
                          <a:solidFill>
                            <a:schemeClr val="dk1"/>
                          </a:solidFill>
                        </a:rPr>
                        <a:t> :</a:t>
                      </a:r>
                      <a:endParaRPr sz="900" b="1">
                        <a:solidFill>
                          <a:schemeClr val="dk1"/>
                        </a:solidFill>
                      </a:endParaRPr>
                    </a:p>
                    <a:p>
                      <a:pPr marL="165100" marR="0" lvl="0" indent="0" algn="l" rtl="0">
                        <a:lnSpc>
                          <a:spcPct val="115000"/>
                        </a:lnSpc>
                        <a:spcBef>
                          <a:spcPts val="0"/>
                        </a:spcBef>
                        <a:spcAft>
                          <a:spcPts val="0"/>
                        </a:spcAft>
                        <a:buClr>
                          <a:srgbClr val="000000"/>
                        </a:buClr>
                        <a:buSzPts val="1200"/>
                        <a:buFont typeface="Arial"/>
                        <a:buNone/>
                      </a:pPr>
                      <a:r>
                        <a:rPr lang="ko" sz="950">
                          <a:solidFill>
                            <a:schemeClr val="dk1"/>
                          </a:solidFill>
                          <a:highlight>
                            <a:srgbClr val="FFFFFF"/>
                          </a:highlight>
                          <a:latin typeface="Malgun Gothic"/>
                          <a:ea typeface="Malgun Gothic"/>
                          <a:cs typeface="Malgun Gothic"/>
                          <a:sym typeface="Malgun Gothic"/>
                        </a:rPr>
                        <a:t>은행, 카드, 증권, 보험사에 필요한 Digital 기술 기반의 Chatbot, Underwriting Advisory, 마캣캐스터 &amp; Robo-advisory, 마이데이터 시스템 등 단위 솔루션을 제공하고, 더 나아가 언택트 시대에 맞는 채널계/정보계 재구축, 클라우드 기반의 차세대 시스템 구축까지 Total Service를 제공합니다. 또한, 국내1위 KB국민은행 시스템 구축 경험과 다양한 금융 솔루션 및 방법론으로 빠르게 변화하는 금융사의 Digital Transformation과 시장의 핵심 경쟁력을 제공합니다.</a:t>
                      </a:r>
                      <a:endParaRPr sz="900" b="1">
                        <a:solidFill>
                          <a:schemeClr val="dk1"/>
                        </a:solidFill>
                      </a:endParaRPr>
                    </a:p>
                    <a:p>
                      <a:pPr marL="914400" marR="0" lvl="0" indent="0" algn="l" rtl="0">
                        <a:lnSpc>
                          <a:spcPct val="100000"/>
                        </a:lnSpc>
                        <a:spcBef>
                          <a:spcPts val="0"/>
                        </a:spcBef>
                        <a:spcAft>
                          <a:spcPts val="0"/>
                        </a:spcAft>
                        <a:buClr>
                          <a:srgbClr val="000000"/>
                        </a:buClr>
                        <a:buSzPts val="1200"/>
                        <a:buFont typeface="Arial"/>
                        <a:buNone/>
                      </a:pPr>
                      <a:r>
                        <a:rPr lang="ko" sz="800" u="none" strike="noStrike" cap="none">
                          <a:solidFill>
                            <a:schemeClr val="dk1"/>
                          </a:solidFill>
                          <a:latin typeface="Arial"/>
                          <a:ea typeface="Arial"/>
                          <a:cs typeface="Arial"/>
                          <a:sym typeface="Arial"/>
                        </a:rPr>
                        <a:t> </a:t>
                      </a:r>
                      <a:endParaRPr sz="800" u="none" strike="noStrike" cap="none">
                        <a:solidFill>
                          <a:schemeClr val="dk1"/>
                        </a:solidFill>
                        <a:latin typeface="Arial"/>
                        <a:ea typeface="Arial"/>
                        <a:cs typeface="Arial"/>
                        <a:sym typeface="Arial"/>
                      </a:endParaRPr>
                    </a:p>
                  </a:txBody>
                  <a:tcPr marL="91425" marR="91425" marT="91425" marB="91425"/>
                </a:tc>
                <a:tc hMerge="1">
                  <a:txBody>
                    <a:bodyPr/>
                    <a:lstStyle/>
                    <a:p>
                      <a:endParaRPr lang="ko-K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graphicFrame>
        <p:nvGraphicFramePr>
          <p:cNvPr id="273" name="Google Shape;273;p40"/>
          <p:cNvGraphicFramePr/>
          <p:nvPr/>
        </p:nvGraphicFramePr>
        <p:xfrm>
          <a:off x="455325" y="218125"/>
          <a:ext cx="8265050" cy="4596043"/>
        </p:xfrm>
        <a:graphic>
          <a:graphicData uri="http://schemas.openxmlformats.org/drawingml/2006/table">
            <a:tbl>
              <a:tblPr>
                <a:noFill/>
                <a:tableStyleId>{8840D4A3-7CD7-4103-93CE-5BE99F57F845}</a:tableStyleId>
              </a:tblPr>
              <a:tblGrid>
                <a:gridCol w="1014275">
                  <a:extLst>
                    <a:ext uri="{9D8B030D-6E8A-4147-A177-3AD203B41FA5}">
                      <a16:colId xmlns:a16="http://schemas.microsoft.com/office/drawing/2014/main" val="20000"/>
                    </a:ext>
                  </a:extLst>
                </a:gridCol>
                <a:gridCol w="4823125">
                  <a:extLst>
                    <a:ext uri="{9D8B030D-6E8A-4147-A177-3AD203B41FA5}">
                      <a16:colId xmlns:a16="http://schemas.microsoft.com/office/drawing/2014/main" val="20001"/>
                    </a:ext>
                  </a:extLst>
                </a:gridCol>
                <a:gridCol w="2427650">
                  <a:extLst>
                    <a:ext uri="{9D8B030D-6E8A-4147-A177-3AD203B41FA5}">
                      <a16:colId xmlns:a16="http://schemas.microsoft.com/office/drawing/2014/main" val="20002"/>
                    </a:ext>
                  </a:extLst>
                </a:gridCol>
              </a:tblGrid>
              <a:tr h="5522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Malgun Gothic"/>
                        <a:ea typeface="Malgun Gothic"/>
                        <a:cs typeface="Malgun Gothic"/>
                        <a:sym typeface="Malgun Gothic"/>
                      </a:endParaRPr>
                    </a:p>
                  </a:txBody>
                  <a:tcPr marL="91425" marR="91425" marT="91425" marB="91425" anchor="ctr">
                    <a:solidFill>
                      <a:srgbClr val="CFE2F3"/>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ko" sz="900" b="1" u="none" strike="noStrike" cap="none">
                          <a:solidFill>
                            <a:schemeClr val="dk1"/>
                          </a:solidFill>
                          <a:latin typeface="Malgun Gothic"/>
                          <a:ea typeface="Malgun Gothic"/>
                          <a:cs typeface="Malgun Gothic"/>
                          <a:sym typeface="Malgun Gothic"/>
                        </a:rPr>
                        <a:t>기업분석 내용</a:t>
                      </a:r>
                      <a:endParaRPr sz="1100" b="1" u="none" strike="noStrike" cap="none"/>
                    </a:p>
                  </a:txBody>
                  <a:tcPr marL="91425" marR="91425" marT="91425" marB="91425" anchor="ctr">
                    <a:solidFill>
                      <a:srgbClr val="CFE2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ko" sz="900" b="1" u="none" strike="noStrike" cap="none">
                          <a:solidFill>
                            <a:schemeClr val="dk1"/>
                          </a:solidFill>
                          <a:latin typeface="Malgun Gothic"/>
                          <a:ea typeface="Malgun Gothic"/>
                          <a:cs typeface="Malgun Gothic"/>
                          <a:sym typeface="Malgun Gothic"/>
                        </a:rPr>
                        <a:t>시사점</a:t>
                      </a:r>
                      <a:endParaRPr sz="9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900" b="1" u="none" strike="noStrike" cap="none">
                          <a:solidFill>
                            <a:schemeClr val="dk1"/>
                          </a:solidFill>
                          <a:latin typeface="Malgun Gothic"/>
                          <a:ea typeface="Malgun Gothic"/>
                          <a:cs typeface="Malgun Gothic"/>
                          <a:sym typeface="Malgun Gothic"/>
                        </a:rPr>
                        <a:t>(본인 준비와 연결된 부분)</a:t>
                      </a:r>
                      <a:endParaRPr sz="1100" b="1" u="none" strike="noStrike" cap="none"/>
                    </a:p>
                  </a:txBody>
                  <a:tcPr marL="91425" marR="91425" marT="91425" marB="91425" anchor="ctr">
                    <a:solidFill>
                      <a:srgbClr val="CFE2F3"/>
                    </a:solidFill>
                  </a:tcPr>
                </a:tc>
                <a:extLst>
                  <a:ext uri="{0D108BD9-81ED-4DB2-BD59-A6C34878D82A}">
                    <a16:rowId xmlns:a16="http://schemas.microsoft.com/office/drawing/2014/main" val="10000"/>
                  </a:ext>
                </a:extLst>
              </a:tr>
              <a:tr h="967350">
                <a:tc rowSpan="2">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2. 타겟</a:t>
                      </a:r>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직무</a:t>
                      </a:r>
                      <a:endParaRPr/>
                    </a:p>
                    <a:p>
                      <a:pPr marL="0" marR="0" lvl="0" indent="0" algn="ctr" rtl="0">
                        <a:lnSpc>
                          <a:spcPct val="100000"/>
                        </a:lnSpc>
                        <a:spcBef>
                          <a:spcPts val="0"/>
                        </a:spcBef>
                        <a:spcAft>
                          <a:spcPts val="0"/>
                        </a:spcAft>
                        <a:buClr>
                          <a:srgbClr val="000000"/>
                        </a:buClr>
                        <a:buSzPts val="1200"/>
                        <a:buFont typeface="Arial"/>
                        <a:buNone/>
                      </a:pP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분석</a:t>
                      </a:r>
                      <a:endParaRPr/>
                    </a:p>
                  </a:txBody>
                  <a:tcPr marL="91425" marR="91425" marT="91425" marB="91425" anchor="ctr">
                    <a:solidFill>
                      <a:srgbClr val="CFE2F3"/>
                    </a:solidFill>
                  </a:tcPr>
                </a:tc>
                <a:tc>
                  <a:txBody>
                    <a:bodyPr/>
                    <a:lstStyle/>
                    <a:p>
                      <a:pPr marL="457200" marR="0" lvl="0" indent="-285750" algn="l" rtl="0">
                        <a:lnSpc>
                          <a:spcPct val="100000"/>
                        </a:lnSpc>
                        <a:spcBef>
                          <a:spcPts val="0"/>
                        </a:spcBef>
                        <a:spcAft>
                          <a:spcPts val="0"/>
                        </a:spcAft>
                        <a:buClr>
                          <a:schemeClr val="dk1"/>
                        </a:buClr>
                        <a:buSzPts val="900"/>
                        <a:buFont typeface="Arial"/>
                        <a:buChar char="●"/>
                      </a:pPr>
                      <a:r>
                        <a:rPr lang="ko" sz="900" b="1" u="none" strike="noStrike" cap="none">
                          <a:solidFill>
                            <a:schemeClr val="dk1"/>
                          </a:solidFill>
                          <a:highlight>
                            <a:srgbClr val="FFFF00"/>
                          </a:highlight>
                        </a:rPr>
                        <a:t>직무 상세 내용 (업무 내용)</a:t>
                      </a:r>
                      <a:endParaRPr sz="900" b="1" u="none" strike="noStrike" cap="none">
                        <a:solidFill>
                          <a:schemeClr val="dk1"/>
                        </a:solidFill>
                        <a:highlight>
                          <a:srgbClr val="FFFF00"/>
                        </a:highlight>
                      </a:endParaRPr>
                    </a:p>
                    <a:p>
                      <a:pPr marL="457200" lvl="0" indent="0" algn="l" rtl="0">
                        <a:lnSpc>
                          <a:spcPct val="115000"/>
                        </a:lnSpc>
                        <a:spcBef>
                          <a:spcPts val="0"/>
                        </a:spcBef>
                        <a:spcAft>
                          <a:spcPts val="0"/>
                        </a:spcAft>
                        <a:buNone/>
                      </a:pPr>
                      <a:r>
                        <a:rPr lang="ko" sz="950" b="1">
                          <a:solidFill>
                            <a:schemeClr val="dk1"/>
                          </a:solidFill>
                          <a:highlight>
                            <a:srgbClr val="FFFFFF"/>
                          </a:highlight>
                          <a:latin typeface="Malgun Gothic"/>
                          <a:ea typeface="Malgun Gothic"/>
                          <a:cs typeface="Malgun Gothic"/>
                          <a:sym typeface="Malgun Gothic"/>
                        </a:rPr>
                        <a:t>○ 고객사 시스템 및 S/W의 설계∙개발∙테스트∙통합∙유지∙관리 등</a:t>
                      </a:r>
                      <a:endParaRPr sz="950" b="1">
                        <a:solidFill>
                          <a:schemeClr val="dk1"/>
                        </a:solidFill>
                        <a:highlight>
                          <a:srgbClr val="FFFFFF"/>
                        </a:highlight>
                        <a:latin typeface="Malgun Gothic"/>
                        <a:ea typeface="Malgun Gothic"/>
                        <a:cs typeface="Malgun Gothic"/>
                        <a:sym typeface="Malgun Gothic"/>
                      </a:endParaRPr>
                    </a:p>
                    <a:p>
                      <a:pPr marL="457200" lvl="0" indent="0" algn="l" rtl="0">
                        <a:lnSpc>
                          <a:spcPct val="115000"/>
                        </a:lnSpc>
                        <a:spcBef>
                          <a:spcPts val="0"/>
                        </a:spcBef>
                        <a:spcAft>
                          <a:spcPts val="0"/>
                        </a:spcAft>
                        <a:buNone/>
                      </a:pPr>
                      <a:r>
                        <a:rPr lang="ko" sz="950" b="1">
                          <a:solidFill>
                            <a:schemeClr val="dk1"/>
                          </a:solidFill>
                          <a:highlight>
                            <a:srgbClr val="FFFFFF"/>
                          </a:highlight>
                          <a:latin typeface="Malgun Gothic"/>
                          <a:ea typeface="Malgun Gothic"/>
                          <a:cs typeface="Malgun Gothic"/>
                          <a:sym typeface="Malgun Gothic"/>
                        </a:rPr>
                        <a:t>   - 요구사항 충족을 위한 시스템 구조 설계</a:t>
                      </a:r>
                      <a:endParaRPr sz="950" b="1">
                        <a:solidFill>
                          <a:schemeClr val="dk1"/>
                        </a:solidFill>
                        <a:highlight>
                          <a:srgbClr val="FFFFFF"/>
                        </a:highlight>
                        <a:latin typeface="Malgun Gothic"/>
                        <a:ea typeface="Malgun Gothic"/>
                        <a:cs typeface="Malgun Gothic"/>
                        <a:sym typeface="Malgun Gothic"/>
                      </a:endParaRPr>
                    </a:p>
                    <a:p>
                      <a:pPr marL="457200" lvl="0" indent="0" algn="l" rtl="0">
                        <a:lnSpc>
                          <a:spcPct val="115000"/>
                        </a:lnSpc>
                        <a:spcBef>
                          <a:spcPts val="0"/>
                        </a:spcBef>
                        <a:spcAft>
                          <a:spcPts val="0"/>
                        </a:spcAft>
                        <a:buNone/>
                      </a:pPr>
                      <a:r>
                        <a:rPr lang="ko" sz="950" b="1">
                          <a:solidFill>
                            <a:schemeClr val="dk1"/>
                          </a:solidFill>
                          <a:highlight>
                            <a:srgbClr val="FFFFFF"/>
                          </a:highlight>
                          <a:latin typeface="Malgun Gothic"/>
                          <a:ea typeface="Malgun Gothic"/>
                          <a:cs typeface="Malgun Gothic"/>
                          <a:sym typeface="Malgun Gothic"/>
                        </a:rPr>
                        <a:t>   - 개발 환경 구축 및 설계에 따른 시스템 개발</a:t>
                      </a:r>
                      <a:endParaRPr sz="950" b="1">
                        <a:solidFill>
                          <a:schemeClr val="dk1"/>
                        </a:solidFill>
                        <a:highlight>
                          <a:srgbClr val="FFFFFF"/>
                        </a:highlight>
                        <a:latin typeface="Malgun Gothic"/>
                        <a:ea typeface="Malgun Gothic"/>
                        <a:cs typeface="Malgun Gothic"/>
                        <a:sym typeface="Malgun Gothic"/>
                      </a:endParaRPr>
                    </a:p>
                    <a:p>
                      <a:pPr marL="457200" lvl="0" indent="0" algn="l" rtl="0">
                        <a:lnSpc>
                          <a:spcPct val="115000"/>
                        </a:lnSpc>
                        <a:spcBef>
                          <a:spcPts val="0"/>
                        </a:spcBef>
                        <a:spcAft>
                          <a:spcPts val="0"/>
                        </a:spcAft>
                        <a:buNone/>
                      </a:pPr>
                      <a:r>
                        <a:rPr lang="ko" sz="950" b="1">
                          <a:solidFill>
                            <a:schemeClr val="dk1"/>
                          </a:solidFill>
                          <a:highlight>
                            <a:srgbClr val="FFFFFF"/>
                          </a:highlight>
                          <a:latin typeface="Malgun Gothic"/>
                          <a:ea typeface="Malgun Gothic"/>
                          <a:cs typeface="Malgun Gothic"/>
                          <a:sym typeface="Malgun Gothic"/>
                        </a:rPr>
                        <a:t>   - 시스템 요구사항 만족 여부 검증을 위한 테스트 수행</a:t>
                      </a:r>
                      <a:endParaRPr sz="950" b="1">
                        <a:solidFill>
                          <a:schemeClr val="dk1"/>
                        </a:solidFill>
                        <a:highlight>
                          <a:srgbClr val="FFFFFF"/>
                        </a:highlight>
                        <a:latin typeface="Malgun Gothic"/>
                        <a:ea typeface="Malgun Gothic"/>
                        <a:cs typeface="Malgun Gothic"/>
                        <a:sym typeface="Malgun Gothic"/>
                      </a:endParaRPr>
                    </a:p>
                    <a:p>
                      <a:pPr marL="457200" lvl="0" indent="0" algn="l" rtl="0">
                        <a:lnSpc>
                          <a:spcPct val="115000"/>
                        </a:lnSpc>
                        <a:spcBef>
                          <a:spcPts val="0"/>
                        </a:spcBef>
                        <a:spcAft>
                          <a:spcPts val="0"/>
                        </a:spcAft>
                        <a:buNone/>
                      </a:pPr>
                      <a:r>
                        <a:rPr lang="ko" sz="950" b="1">
                          <a:solidFill>
                            <a:schemeClr val="dk1"/>
                          </a:solidFill>
                          <a:highlight>
                            <a:srgbClr val="FFFFFF"/>
                          </a:highlight>
                          <a:latin typeface="Malgun Gothic"/>
                          <a:ea typeface="Malgun Gothic"/>
                          <a:cs typeface="Malgun Gothic"/>
                          <a:sym typeface="Malgun Gothic"/>
                        </a:rPr>
                        <a:t>   - 지속적인 시스템 개선을 위한 유지보수 수행</a:t>
                      </a:r>
                      <a:endParaRPr sz="950" b="1">
                        <a:solidFill>
                          <a:schemeClr val="dk1"/>
                        </a:solidFill>
                        <a:highlight>
                          <a:srgbClr val="FFFFFF"/>
                        </a:highlight>
                        <a:latin typeface="Malgun Gothic"/>
                        <a:ea typeface="Malgun Gothic"/>
                        <a:cs typeface="Malgun Gothic"/>
                        <a:sym typeface="Malgun Gothic"/>
                      </a:endParaRPr>
                    </a:p>
                    <a:p>
                      <a:pPr marL="457200" lvl="0" indent="0" algn="l" rtl="0">
                        <a:lnSpc>
                          <a:spcPct val="115000"/>
                        </a:lnSpc>
                        <a:spcBef>
                          <a:spcPts val="0"/>
                        </a:spcBef>
                        <a:spcAft>
                          <a:spcPts val="0"/>
                        </a:spcAft>
                        <a:buNone/>
                      </a:pPr>
                      <a:endParaRPr sz="800" b="1">
                        <a:solidFill>
                          <a:schemeClr val="dk1"/>
                        </a:solidFill>
                      </a:endParaRPr>
                    </a:p>
                    <a:p>
                      <a:pPr marL="457200" lvl="0" indent="0" algn="l" rtl="0">
                        <a:lnSpc>
                          <a:spcPct val="115000"/>
                        </a:lnSpc>
                        <a:spcBef>
                          <a:spcPts val="0"/>
                        </a:spcBef>
                        <a:spcAft>
                          <a:spcPts val="0"/>
                        </a:spcAft>
                        <a:buNone/>
                      </a:pPr>
                      <a:r>
                        <a:rPr lang="ko" sz="950" b="1">
                          <a:solidFill>
                            <a:schemeClr val="dk1"/>
                          </a:solidFill>
                          <a:highlight>
                            <a:srgbClr val="FFFFFF"/>
                          </a:highlight>
                          <a:latin typeface="Malgun Gothic"/>
                          <a:ea typeface="Malgun Gothic"/>
                          <a:cs typeface="Malgun Gothic"/>
                          <a:sym typeface="Malgun Gothic"/>
                        </a:rPr>
                        <a:t>○ 고객사 Digital Transformation 사업 수행</a:t>
                      </a:r>
                      <a:endParaRPr sz="950" b="1">
                        <a:solidFill>
                          <a:schemeClr val="dk1"/>
                        </a:solidFill>
                        <a:highlight>
                          <a:srgbClr val="FFFFFF"/>
                        </a:highlight>
                        <a:latin typeface="Malgun Gothic"/>
                        <a:ea typeface="Malgun Gothic"/>
                        <a:cs typeface="Malgun Gothic"/>
                        <a:sym typeface="Malgun Gothic"/>
                      </a:endParaRPr>
                    </a:p>
                    <a:p>
                      <a:pPr marL="457200" lvl="0" indent="0" algn="l" rtl="0">
                        <a:lnSpc>
                          <a:spcPct val="115000"/>
                        </a:lnSpc>
                        <a:spcBef>
                          <a:spcPts val="0"/>
                        </a:spcBef>
                        <a:spcAft>
                          <a:spcPts val="0"/>
                        </a:spcAft>
                        <a:buNone/>
                      </a:pPr>
                      <a:r>
                        <a:rPr lang="ko" sz="950" b="1">
                          <a:solidFill>
                            <a:schemeClr val="dk1"/>
                          </a:solidFill>
                          <a:highlight>
                            <a:srgbClr val="FFFFFF"/>
                          </a:highlight>
                          <a:latin typeface="Malgun Gothic"/>
                          <a:ea typeface="Malgun Gothic"/>
                          <a:cs typeface="Malgun Gothic"/>
                          <a:sym typeface="Malgun Gothic"/>
                        </a:rPr>
                        <a:t>   - AI, Big Data, Cloud 등 Digital 기술을 활용한 프로젝트 수행</a:t>
                      </a:r>
                      <a:endParaRPr sz="950" b="1">
                        <a:solidFill>
                          <a:schemeClr val="dk1"/>
                        </a:solidFill>
                        <a:highlight>
                          <a:srgbClr val="FFFFFF"/>
                        </a:highlight>
                        <a:latin typeface="Malgun Gothic"/>
                        <a:ea typeface="Malgun Gothic"/>
                        <a:cs typeface="Malgun Gothic"/>
                        <a:sym typeface="Malgun Gothic"/>
                      </a:endParaRPr>
                    </a:p>
                    <a:p>
                      <a:pPr marL="457200" lvl="0" indent="0" algn="l" rtl="0">
                        <a:lnSpc>
                          <a:spcPct val="115000"/>
                        </a:lnSpc>
                        <a:spcBef>
                          <a:spcPts val="0"/>
                        </a:spcBef>
                        <a:spcAft>
                          <a:spcPts val="0"/>
                        </a:spcAft>
                        <a:buNone/>
                      </a:pPr>
                      <a:r>
                        <a:rPr lang="ko" sz="950" b="1">
                          <a:solidFill>
                            <a:schemeClr val="dk1"/>
                          </a:solidFill>
                          <a:highlight>
                            <a:srgbClr val="FFFFFF"/>
                          </a:highlight>
                          <a:latin typeface="Malgun Gothic"/>
                          <a:ea typeface="Malgun Gothic"/>
                          <a:cs typeface="Malgun Gothic"/>
                          <a:sym typeface="Malgun Gothic"/>
                        </a:rPr>
                        <a:t>   - 금융 마이데이터 사업, Big Data 기반 업무 시스템 구축 등</a:t>
                      </a:r>
                      <a:endParaRPr sz="800" b="1">
                        <a:solidFill>
                          <a:schemeClr val="dk1"/>
                        </a:solidFill>
                        <a:highlight>
                          <a:srgbClr val="FFFF00"/>
                        </a:highlight>
                      </a:endParaRPr>
                    </a:p>
                  </a:txBody>
                  <a:tcPr marL="91425" marR="91425" marT="91425" marB="91425"/>
                </a:tc>
                <a:tc>
                  <a:txBody>
                    <a:bodyPr/>
                    <a:lstStyle/>
                    <a:p>
                      <a:pPr marL="457200" marR="0" lvl="0" indent="-228600" algn="l" rtl="0">
                        <a:lnSpc>
                          <a:spcPct val="100000"/>
                        </a:lnSpc>
                        <a:spcBef>
                          <a:spcPts val="0"/>
                        </a:spcBef>
                        <a:spcAft>
                          <a:spcPts val="0"/>
                        </a:spcAft>
                        <a:buClr>
                          <a:schemeClr val="dk1"/>
                        </a:buClr>
                        <a:buSzPts val="1000"/>
                        <a:buFont typeface="Arial"/>
                        <a:buNone/>
                      </a:pPr>
                      <a:endParaRPr sz="900" b="1" u="none" strike="noStrike" cap="none">
                        <a:solidFill>
                          <a:schemeClr val="dk1"/>
                        </a:solidFill>
                        <a:highlight>
                          <a:srgbClr val="D9D2E9"/>
                        </a:highlight>
                      </a:endParaRPr>
                    </a:p>
                  </a:txBody>
                  <a:tcPr marL="91425" marR="91425" marT="91425" marB="91425"/>
                </a:tc>
                <a:extLst>
                  <a:ext uri="{0D108BD9-81ED-4DB2-BD59-A6C34878D82A}">
                    <a16:rowId xmlns:a16="http://schemas.microsoft.com/office/drawing/2014/main" val="10001"/>
                  </a:ext>
                </a:extLst>
              </a:tr>
              <a:tr h="2265950">
                <a:tc vMerge="1">
                  <a:txBody>
                    <a:bodyPr/>
                    <a:lstStyle/>
                    <a:p>
                      <a:endParaRPr lang="ko-KR"/>
                    </a:p>
                  </a:txBody>
                  <a:tcPr/>
                </a:tc>
                <a:tc>
                  <a:txBody>
                    <a:bodyPr/>
                    <a:lstStyle/>
                    <a:p>
                      <a:pPr marL="457200" marR="0" lvl="0" indent="-285750" algn="l" rtl="0">
                        <a:lnSpc>
                          <a:spcPct val="100000"/>
                        </a:lnSpc>
                        <a:spcBef>
                          <a:spcPts val="0"/>
                        </a:spcBef>
                        <a:spcAft>
                          <a:spcPts val="0"/>
                        </a:spcAft>
                        <a:buClr>
                          <a:schemeClr val="dk1"/>
                        </a:buClr>
                        <a:buSzPts val="900"/>
                        <a:buFont typeface="Arial"/>
                        <a:buChar char="●"/>
                      </a:pPr>
                      <a:r>
                        <a:rPr lang="ko" sz="900" b="1" u="none" strike="noStrike" cap="none">
                          <a:solidFill>
                            <a:schemeClr val="dk1"/>
                          </a:solidFill>
                          <a:highlight>
                            <a:srgbClr val="FFFF00"/>
                          </a:highlight>
                        </a:rPr>
                        <a:t>직무 필요 역량 (지식, 스킬, 태도 등)</a:t>
                      </a:r>
                      <a:endParaRPr sz="900" b="1" u="none" strike="noStrike" cap="none">
                        <a:solidFill>
                          <a:schemeClr val="dk1"/>
                        </a:solidFill>
                        <a:highlight>
                          <a:srgbClr val="FFFF00"/>
                        </a:highlight>
                      </a:endParaRPr>
                    </a:p>
                    <a:p>
                      <a:pPr marL="0" marR="0" lvl="0" indent="0" algn="l" rtl="0">
                        <a:lnSpc>
                          <a:spcPct val="100000"/>
                        </a:lnSpc>
                        <a:spcBef>
                          <a:spcPts val="0"/>
                        </a:spcBef>
                        <a:spcAft>
                          <a:spcPts val="0"/>
                        </a:spcAft>
                        <a:buNone/>
                      </a:pPr>
                      <a:endParaRPr sz="900" b="1">
                        <a:solidFill>
                          <a:schemeClr val="dk1"/>
                        </a:solidFill>
                        <a:highlight>
                          <a:srgbClr val="FFFF00"/>
                        </a:highlight>
                      </a:endParaRPr>
                    </a:p>
                    <a:p>
                      <a:pPr marL="165100" lvl="0" indent="0" algn="l" rtl="0">
                        <a:lnSpc>
                          <a:spcPct val="115000"/>
                        </a:lnSpc>
                        <a:spcBef>
                          <a:spcPts val="0"/>
                        </a:spcBef>
                        <a:spcAft>
                          <a:spcPts val="0"/>
                        </a:spcAft>
                        <a:buNone/>
                      </a:pPr>
                      <a:r>
                        <a:rPr lang="ko" sz="1100" b="1">
                          <a:solidFill>
                            <a:schemeClr val="dk1"/>
                          </a:solidFill>
                        </a:rPr>
                        <a:t>문제에 대해 포기하지 않고 함께 부딪혀 나갈 수 있는 인재, 시스템을 전체적으로 바라볼 수 있으며, 다양한 IT기술을 받아들이는데 어려움이 없는 포용적인 마인드를 가진 인재</a:t>
                      </a:r>
                      <a:endParaRPr sz="1100" b="1">
                        <a:solidFill>
                          <a:schemeClr val="dk1"/>
                        </a:solidFill>
                      </a:endParaRPr>
                    </a:p>
                    <a:p>
                      <a:pPr marL="165100" lvl="0" indent="0" algn="l" rtl="0">
                        <a:lnSpc>
                          <a:spcPct val="115000"/>
                        </a:lnSpc>
                        <a:spcBef>
                          <a:spcPts val="0"/>
                        </a:spcBef>
                        <a:spcAft>
                          <a:spcPts val="0"/>
                        </a:spcAft>
                        <a:buClr>
                          <a:schemeClr val="dk1"/>
                        </a:buClr>
                        <a:buSzPts val="1200"/>
                        <a:buFont typeface="Arial"/>
                        <a:buNone/>
                      </a:pPr>
                      <a:endParaRPr sz="1100" b="1">
                        <a:solidFill>
                          <a:schemeClr val="dk1"/>
                        </a:solidFill>
                      </a:endParaRPr>
                    </a:p>
                    <a:p>
                      <a:pPr marL="165100" lvl="0" indent="0" algn="l" rtl="0">
                        <a:lnSpc>
                          <a:spcPct val="115000"/>
                        </a:lnSpc>
                        <a:spcBef>
                          <a:spcPts val="0"/>
                        </a:spcBef>
                        <a:spcAft>
                          <a:spcPts val="0"/>
                        </a:spcAft>
                        <a:buClr>
                          <a:schemeClr val="dk1"/>
                        </a:buClr>
                        <a:buSzPts val="1100"/>
                        <a:buFont typeface="Arial"/>
                        <a:buNone/>
                      </a:pPr>
                      <a:r>
                        <a:rPr lang="ko" sz="1150">
                          <a:solidFill>
                            <a:schemeClr val="dk1"/>
                          </a:solidFill>
                          <a:highlight>
                            <a:srgbClr val="FFFFFF"/>
                          </a:highlight>
                          <a:latin typeface="Malgun Gothic"/>
                          <a:ea typeface="Malgun Gothic"/>
                          <a:cs typeface="Malgun Gothic"/>
                          <a:sym typeface="Malgun Gothic"/>
                        </a:rPr>
                        <a:t>○ Spring 기반, C, C#, Java, Python, SQL, J2EE, Nexcore F/W(당사 솔루션) 등 프로그래밍 언어 및 DB 활용 역량 보유 우대</a:t>
                      </a:r>
                      <a:endParaRPr sz="1150">
                        <a:solidFill>
                          <a:schemeClr val="dk1"/>
                        </a:solidFill>
                        <a:highlight>
                          <a:srgbClr val="FFFFFF"/>
                        </a:highlight>
                        <a:latin typeface="Malgun Gothic"/>
                        <a:ea typeface="Malgun Gothic"/>
                        <a:cs typeface="Malgun Gothic"/>
                        <a:sym typeface="Malgun Gothic"/>
                      </a:endParaRPr>
                    </a:p>
                    <a:p>
                      <a:pPr marL="165100" lvl="0" indent="0" algn="l" rtl="0">
                        <a:lnSpc>
                          <a:spcPct val="115000"/>
                        </a:lnSpc>
                        <a:spcBef>
                          <a:spcPts val="0"/>
                        </a:spcBef>
                        <a:spcAft>
                          <a:spcPts val="0"/>
                        </a:spcAft>
                        <a:buClr>
                          <a:schemeClr val="dk1"/>
                        </a:buClr>
                        <a:buSzPts val="1200"/>
                        <a:buFont typeface="Arial"/>
                        <a:buNone/>
                      </a:pPr>
                      <a:r>
                        <a:rPr lang="ko" sz="1150">
                          <a:solidFill>
                            <a:schemeClr val="dk1"/>
                          </a:solidFill>
                          <a:highlight>
                            <a:srgbClr val="FFFFFF"/>
                          </a:highlight>
                          <a:latin typeface="Malgun Gothic"/>
                          <a:ea typeface="Malgun Gothic"/>
                          <a:cs typeface="Malgun Gothic"/>
                          <a:sym typeface="Malgun Gothic"/>
                        </a:rPr>
                        <a:t>○ 컴퓨터공학, 정보통신, 전기전자 등 ICT 관련 지식 보유 우대</a:t>
                      </a:r>
                      <a:endParaRPr sz="900" b="1">
                        <a:solidFill>
                          <a:schemeClr val="dk1"/>
                        </a:solidFill>
                        <a:highlight>
                          <a:srgbClr val="FFFF00"/>
                        </a:highlight>
                      </a:endParaRPr>
                    </a:p>
                  </a:txBody>
                  <a:tcPr marL="91425" marR="91425" marT="91425" marB="91425"/>
                </a:tc>
                <a:tc>
                  <a:txBody>
                    <a:bodyPr/>
                    <a:lstStyle/>
                    <a:p>
                      <a:pPr marL="457200" marR="0" lvl="0" indent="-228600" algn="l" rtl="0">
                        <a:lnSpc>
                          <a:spcPct val="100000"/>
                        </a:lnSpc>
                        <a:spcBef>
                          <a:spcPts val="0"/>
                        </a:spcBef>
                        <a:spcAft>
                          <a:spcPts val="0"/>
                        </a:spcAft>
                        <a:buClr>
                          <a:schemeClr val="dk1"/>
                        </a:buClr>
                        <a:buSzPts val="1000"/>
                        <a:buFont typeface="Arial"/>
                        <a:buNone/>
                      </a:pPr>
                      <a:endParaRPr sz="900" b="1">
                        <a:solidFill>
                          <a:schemeClr val="dk1"/>
                        </a:solidFill>
                        <a:highlight>
                          <a:srgbClr val="D9D2E9"/>
                        </a:highlight>
                      </a:endParaRPr>
                    </a:p>
                    <a:p>
                      <a:pPr marL="457200" marR="0" lvl="0" indent="-228600" algn="l" rtl="0">
                        <a:lnSpc>
                          <a:spcPct val="100000"/>
                        </a:lnSpc>
                        <a:spcBef>
                          <a:spcPts val="0"/>
                        </a:spcBef>
                        <a:spcAft>
                          <a:spcPts val="0"/>
                        </a:spcAft>
                        <a:buClr>
                          <a:schemeClr val="dk1"/>
                        </a:buClr>
                        <a:buSzPts val="1000"/>
                        <a:buFont typeface="Arial"/>
                        <a:buNone/>
                      </a:pPr>
                      <a:r>
                        <a:rPr lang="ko" sz="900">
                          <a:solidFill>
                            <a:schemeClr val="dk1"/>
                          </a:solidFill>
                          <a:highlight>
                            <a:srgbClr val="D9D2E9"/>
                          </a:highlight>
                        </a:rPr>
                        <a:t>현재 java Sprign Framework를 활용하여 프롲젝트를 팀원들과 함계 직접 프론트 index페이지 부터 DB, MVC, 서버 Deploying 까지 설계 및 개발이 진행중이다.</a:t>
                      </a:r>
                      <a:endParaRPr sz="900">
                        <a:solidFill>
                          <a:schemeClr val="dk1"/>
                        </a:solidFill>
                        <a:highlight>
                          <a:srgbClr val="D9D2E9"/>
                        </a:highlight>
                      </a:endParaRPr>
                    </a:p>
                    <a:p>
                      <a:pPr marL="457200" marR="0" lvl="0" indent="-228600" algn="l" rtl="0">
                        <a:lnSpc>
                          <a:spcPct val="100000"/>
                        </a:lnSpc>
                        <a:spcBef>
                          <a:spcPts val="0"/>
                        </a:spcBef>
                        <a:spcAft>
                          <a:spcPts val="0"/>
                        </a:spcAft>
                        <a:buClr>
                          <a:schemeClr val="dk1"/>
                        </a:buClr>
                        <a:buSzPts val="1000"/>
                        <a:buFont typeface="Arial"/>
                        <a:buNone/>
                      </a:pPr>
                      <a:r>
                        <a:rPr lang="ko" sz="900">
                          <a:solidFill>
                            <a:schemeClr val="dk1"/>
                          </a:solidFill>
                          <a:highlight>
                            <a:srgbClr val="D9D2E9"/>
                          </a:highlight>
                        </a:rPr>
                        <a:t>이외도 파이썬 장고를 활용하여 Vivisa라는 비자대행 신청 챗봇 서비스를 개발한 경험이 있다</a:t>
                      </a:r>
                      <a:endParaRPr sz="900">
                        <a:solidFill>
                          <a:schemeClr val="dk1"/>
                        </a:solidFill>
                        <a:highlight>
                          <a:srgbClr val="D9D2E9"/>
                        </a:highlight>
                      </a:endParaRPr>
                    </a:p>
                    <a:p>
                      <a:pPr marL="457200" marR="0" lvl="0" indent="-228600" algn="l" rtl="0">
                        <a:lnSpc>
                          <a:spcPct val="100000"/>
                        </a:lnSpc>
                        <a:spcBef>
                          <a:spcPts val="0"/>
                        </a:spcBef>
                        <a:spcAft>
                          <a:spcPts val="0"/>
                        </a:spcAft>
                        <a:buClr>
                          <a:schemeClr val="dk1"/>
                        </a:buClr>
                        <a:buSzPts val="1000"/>
                        <a:buFont typeface="Arial"/>
                        <a:buNone/>
                      </a:pPr>
                      <a:r>
                        <a:rPr lang="ko" sz="900">
                          <a:solidFill>
                            <a:schemeClr val="dk1"/>
                          </a:solidFill>
                          <a:highlight>
                            <a:srgbClr val="D9D2E9"/>
                          </a:highlight>
                        </a:rPr>
                        <a:t>또한 과테말라로 ict봉사를 간적이 있었는데 이 때 언어적으로 소통이 어려움에도 불구하고 직접 번역작을 하여 약 70 80명의 중고등학생 들에게 자바프로그래밍을 수업했던 적이 있습니다.</a:t>
                      </a:r>
                      <a:endParaRPr sz="900">
                        <a:solidFill>
                          <a:schemeClr val="dk1"/>
                        </a:solidFill>
                        <a:highlight>
                          <a:srgbClr val="D9D2E9"/>
                        </a:highlight>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aphicFrame>
        <p:nvGraphicFramePr>
          <p:cNvPr id="278" name="Google Shape;278;p41"/>
          <p:cNvGraphicFramePr/>
          <p:nvPr/>
        </p:nvGraphicFramePr>
        <p:xfrm>
          <a:off x="152400" y="152400"/>
          <a:ext cx="8732100" cy="4738575"/>
        </p:xfrm>
        <a:graphic>
          <a:graphicData uri="http://schemas.openxmlformats.org/drawingml/2006/table">
            <a:tbl>
              <a:tblPr>
                <a:noFill/>
                <a:tableStyleId>{A6BD533B-6DBD-441F-8A59-46C18F66A65A}</a:tableStyleId>
              </a:tblPr>
              <a:tblGrid>
                <a:gridCol w="754975">
                  <a:extLst>
                    <a:ext uri="{9D8B030D-6E8A-4147-A177-3AD203B41FA5}">
                      <a16:colId xmlns:a16="http://schemas.microsoft.com/office/drawing/2014/main" val="20000"/>
                    </a:ext>
                  </a:extLst>
                </a:gridCol>
                <a:gridCol w="2574150">
                  <a:extLst>
                    <a:ext uri="{9D8B030D-6E8A-4147-A177-3AD203B41FA5}">
                      <a16:colId xmlns:a16="http://schemas.microsoft.com/office/drawing/2014/main" val="20001"/>
                    </a:ext>
                  </a:extLst>
                </a:gridCol>
                <a:gridCol w="5402975">
                  <a:extLst>
                    <a:ext uri="{9D8B030D-6E8A-4147-A177-3AD203B41FA5}">
                      <a16:colId xmlns:a16="http://schemas.microsoft.com/office/drawing/2014/main" val="20002"/>
                    </a:ext>
                  </a:extLst>
                </a:gridCol>
              </a:tblGrid>
              <a:tr h="616200">
                <a:tc>
                  <a:txBody>
                    <a:bodyPr/>
                    <a:lstStyle/>
                    <a:p>
                      <a:pPr marL="0" marR="0" lvl="0" indent="0" algn="ctr" rtl="0">
                        <a:lnSpc>
                          <a:spcPct val="115000"/>
                        </a:lnSpc>
                        <a:spcBef>
                          <a:spcPts val="0"/>
                        </a:spcBef>
                        <a:spcAft>
                          <a:spcPts val="0"/>
                        </a:spcAft>
                        <a:buClr>
                          <a:srgbClr val="000000"/>
                        </a:buClr>
                        <a:buSzPts val="1600"/>
                        <a:buFont typeface="Arial"/>
                        <a:buNone/>
                      </a:pPr>
                      <a:r>
                        <a:rPr lang="ko" sz="1600" b="1" u="none" strike="noStrike" cap="none">
                          <a:solidFill>
                            <a:srgbClr val="FFFFFF"/>
                          </a:solidFill>
                        </a:rPr>
                        <a:t>No.</a:t>
                      </a:r>
                      <a:endParaRPr sz="16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ko" sz="1600" b="1" u="none" strike="noStrike" cap="none">
                          <a:solidFill>
                            <a:srgbClr val="FFFFFF"/>
                          </a:solidFill>
                        </a:rPr>
                        <a:t>사명</a:t>
                      </a:r>
                      <a:endParaRPr sz="16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ko" sz="1600" b="1" u="none" strike="noStrike" cap="none">
                          <a:solidFill>
                            <a:srgbClr val="FFFFFF"/>
                          </a:solidFill>
                        </a:rPr>
                        <a:t>가고자 하는 이유(산업, 직무, 장래성 등)</a:t>
                      </a:r>
                      <a:endParaRPr sz="16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824475">
                <a:tc>
                  <a:txBody>
                    <a:bodyPr/>
                    <a:lstStyle/>
                    <a:p>
                      <a:pPr marL="0" marR="0" lvl="0" indent="0" algn="ctr" rtl="0">
                        <a:lnSpc>
                          <a:spcPct val="115000"/>
                        </a:lnSpc>
                        <a:spcBef>
                          <a:spcPts val="0"/>
                        </a:spcBef>
                        <a:spcAft>
                          <a:spcPts val="0"/>
                        </a:spcAft>
                        <a:buClr>
                          <a:srgbClr val="000000"/>
                        </a:buClr>
                        <a:buSzPts val="1600"/>
                        <a:buFont typeface="Arial"/>
                        <a:buNone/>
                      </a:pPr>
                      <a:r>
                        <a:rPr lang="ko" sz="1600" u="none" strike="noStrike" cap="none"/>
                        <a:t>1</a:t>
                      </a:r>
                      <a:endParaRPr sz="16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ko" sz="1200" b="1"/>
                        <a:t>삼성 SDS</a:t>
                      </a:r>
                      <a:endParaRPr sz="12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ko" sz="1200"/>
                        <a:t>국내 si 업체 1위</a:t>
                      </a: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24475">
                <a:tc>
                  <a:txBody>
                    <a:bodyPr/>
                    <a:lstStyle/>
                    <a:p>
                      <a:pPr marL="0" marR="0" lvl="0" indent="0" algn="ctr" rtl="0">
                        <a:lnSpc>
                          <a:spcPct val="115000"/>
                        </a:lnSpc>
                        <a:spcBef>
                          <a:spcPts val="0"/>
                        </a:spcBef>
                        <a:spcAft>
                          <a:spcPts val="0"/>
                        </a:spcAft>
                        <a:buClr>
                          <a:srgbClr val="000000"/>
                        </a:buClr>
                        <a:buSzPts val="1600"/>
                        <a:buFont typeface="Arial"/>
                        <a:buNone/>
                      </a:pPr>
                      <a:r>
                        <a:rPr lang="ko" sz="1600" u="none" strike="noStrike" cap="none"/>
                        <a:t>2</a:t>
                      </a:r>
                      <a:endParaRPr sz="16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ko" sz="1200" b="1"/>
                        <a:t>LG CNS</a:t>
                      </a:r>
                      <a:endParaRPr sz="12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ko" sz="1200"/>
                        <a:t>2위</a:t>
                      </a: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24475">
                <a:tc>
                  <a:txBody>
                    <a:bodyPr/>
                    <a:lstStyle/>
                    <a:p>
                      <a:pPr marL="0" marR="0" lvl="0" indent="0" algn="ctr" rtl="0">
                        <a:lnSpc>
                          <a:spcPct val="115000"/>
                        </a:lnSpc>
                        <a:spcBef>
                          <a:spcPts val="0"/>
                        </a:spcBef>
                        <a:spcAft>
                          <a:spcPts val="0"/>
                        </a:spcAft>
                        <a:buClr>
                          <a:srgbClr val="000000"/>
                        </a:buClr>
                        <a:buSzPts val="1600"/>
                        <a:buFont typeface="Arial"/>
                        <a:buNone/>
                      </a:pPr>
                      <a:r>
                        <a:rPr lang="ko" sz="1600" u="none" strike="noStrike" cap="none"/>
                        <a:t>3</a:t>
                      </a:r>
                      <a:endParaRPr sz="16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ko" sz="1200" b="1"/>
                        <a:t>SK C&amp;C</a:t>
                      </a:r>
                      <a:endParaRPr sz="1200" b="1"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ko" sz="1200"/>
                        <a:t>3위</a:t>
                      </a: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24475">
                <a:tc>
                  <a:txBody>
                    <a:bodyPr/>
                    <a:lstStyle/>
                    <a:p>
                      <a:pPr marL="0" marR="0" lvl="0" indent="0" algn="ctr" rtl="0">
                        <a:lnSpc>
                          <a:spcPct val="115000"/>
                        </a:lnSpc>
                        <a:spcBef>
                          <a:spcPts val="0"/>
                        </a:spcBef>
                        <a:spcAft>
                          <a:spcPts val="0"/>
                        </a:spcAft>
                        <a:buClr>
                          <a:srgbClr val="000000"/>
                        </a:buClr>
                        <a:buSzPts val="1600"/>
                        <a:buFont typeface="Arial"/>
                        <a:buNone/>
                      </a:pPr>
                      <a:r>
                        <a:rPr lang="ko" sz="1600" u="none" strike="noStrike" cap="none"/>
                        <a:t>4</a:t>
                      </a:r>
                      <a:endParaRPr sz="16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1"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24475">
                <a:tc>
                  <a:txBody>
                    <a:bodyPr/>
                    <a:lstStyle/>
                    <a:p>
                      <a:pPr marL="0" marR="0" lvl="0" indent="0" algn="ctr" rtl="0">
                        <a:lnSpc>
                          <a:spcPct val="115000"/>
                        </a:lnSpc>
                        <a:spcBef>
                          <a:spcPts val="0"/>
                        </a:spcBef>
                        <a:spcAft>
                          <a:spcPts val="0"/>
                        </a:spcAft>
                        <a:buClr>
                          <a:srgbClr val="000000"/>
                        </a:buClr>
                        <a:buSzPts val="1600"/>
                        <a:buFont typeface="Arial"/>
                        <a:buNone/>
                      </a:pPr>
                      <a:r>
                        <a:rPr lang="ko" sz="1600" u="none" strike="noStrike" cap="none"/>
                        <a:t>5</a:t>
                      </a:r>
                      <a:endParaRPr sz="16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aphicFrame>
        <p:nvGraphicFramePr>
          <p:cNvPr id="283" name="Google Shape;283;p42"/>
          <p:cNvGraphicFramePr/>
          <p:nvPr/>
        </p:nvGraphicFramePr>
        <p:xfrm>
          <a:off x="152400" y="152400"/>
          <a:ext cx="8732100" cy="4738575"/>
        </p:xfrm>
        <a:graphic>
          <a:graphicData uri="http://schemas.openxmlformats.org/drawingml/2006/table">
            <a:tbl>
              <a:tblPr>
                <a:noFill/>
                <a:tableStyleId>{A6BD533B-6DBD-441F-8A59-46C18F66A65A}</a:tableStyleId>
              </a:tblPr>
              <a:tblGrid>
                <a:gridCol w="754975">
                  <a:extLst>
                    <a:ext uri="{9D8B030D-6E8A-4147-A177-3AD203B41FA5}">
                      <a16:colId xmlns:a16="http://schemas.microsoft.com/office/drawing/2014/main" val="20000"/>
                    </a:ext>
                  </a:extLst>
                </a:gridCol>
                <a:gridCol w="2574150">
                  <a:extLst>
                    <a:ext uri="{9D8B030D-6E8A-4147-A177-3AD203B41FA5}">
                      <a16:colId xmlns:a16="http://schemas.microsoft.com/office/drawing/2014/main" val="20001"/>
                    </a:ext>
                  </a:extLst>
                </a:gridCol>
                <a:gridCol w="5402975">
                  <a:extLst>
                    <a:ext uri="{9D8B030D-6E8A-4147-A177-3AD203B41FA5}">
                      <a16:colId xmlns:a16="http://schemas.microsoft.com/office/drawing/2014/main" val="20002"/>
                    </a:ext>
                  </a:extLst>
                </a:gridCol>
              </a:tblGrid>
              <a:tr h="616200">
                <a:tc>
                  <a:txBody>
                    <a:bodyPr/>
                    <a:lstStyle/>
                    <a:p>
                      <a:pPr marL="0" marR="0" lvl="0" indent="0" algn="ctr" rtl="0">
                        <a:lnSpc>
                          <a:spcPct val="115000"/>
                        </a:lnSpc>
                        <a:spcBef>
                          <a:spcPts val="0"/>
                        </a:spcBef>
                        <a:spcAft>
                          <a:spcPts val="0"/>
                        </a:spcAft>
                        <a:buClr>
                          <a:srgbClr val="000000"/>
                        </a:buClr>
                        <a:buSzPts val="1600"/>
                        <a:buFont typeface="Arial"/>
                        <a:buNone/>
                      </a:pPr>
                      <a:r>
                        <a:rPr lang="ko" sz="1600" b="1" u="none" strike="noStrike" cap="none">
                          <a:solidFill>
                            <a:srgbClr val="FFFFFF"/>
                          </a:solidFill>
                        </a:rPr>
                        <a:t>No.</a:t>
                      </a:r>
                      <a:endParaRPr sz="16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ko" sz="1600" b="1" u="none" strike="noStrike" cap="none">
                          <a:solidFill>
                            <a:srgbClr val="FFFFFF"/>
                          </a:solidFill>
                        </a:rPr>
                        <a:t>사명</a:t>
                      </a:r>
                      <a:endParaRPr sz="16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ko" sz="1600" b="1" u="none" strike="noStrike" cap="none">
                          <a:solidFill>
                            <a:srgbClr val="FFFFFF"/>
                          </a:solidFill>
                        </a:rPr>
                        <a:t>가고자 하는 이유(산업, 직무, 장래성 등)</a:t>
                      </a:r>
                      <a:endParaRPr sz="1600" b="1" u="none" strike="noStrike" cap="none">
                        <a:solidFill>
                          <a:srgbClr val="FFFFFF"/>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824475">
                <a:tc>
                  <a:txBody>
                    <a:bodyPr/>
                    <a:lstStyle/>
                    <a:p>
                      <a:pPr marL="0" marR="0" lvl="0" indent="0" algn="ctr" rtl="0">
                        <a:lnSpc>
                          <a:spcPct val="115000"/>
                        </a:lnSpc>
                        <a:spcBef>
                          <a:spcPts val="0"/>
                        </a:spcBef>
                        <a:spcAft>
                          <a:spcPts val="0"/>
                        </a:spcAft>
                        <a:buClr>
                          <a:srgbClr val="000000"/>
                        </a:buClr>
                        <a:buSzPts val="1600"/>
                        <a:buFont typeface="Arial"/>
                        <a:buNone/>
                      </a:pPr>
                      <a:r>
                        <a:rPr lang="ko" sz="1600" u="none" strike="noStrike" cap="none"/>
                        <a:t>1</a:t>
                      </a:r>
                      <a:endParaRPr sz="16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24475">
                <a:tc>
                  <a:txBody>
                    <a:bodyPr/>
                    <a:lstStyle/>
                    <a:p>
                      <a:pPr marL="0" marR="0" lvl="0" indent="0" algn="ctr" rtl="0">
                        <a:lnSpc>
                          <a:spcPct val="115000"/>
                        </a:lnSpc>
                        <a:spcBef>
                          <a:spcPts val="0"/>
                        </a:spcBef>
                        <a:spcAft>
                          <a:spcPts val="0"/>
                        </a:spcAft>
                        <a:buClr>
                          <a:srgbClr val="000000"/>
                        </a:buClr>
                        <a:buSzPts val="1600"/>
                        <a:buFont typeface="Arial"/>
                        <a:buNone/>
                      </a:pPr>
                      <a:r>
                        <a:rPr lang="ko" sz="1600" u="none" strike="noStrike" cap="none"/>
                        <a:t>2</a:t>
                      </a:r>
                      <a:endParaRPr sz="16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24475">
                <a:tc>
                  <a:txBody>
                    <a:bodyPr/>
                    <a:lstStyle/>
                    <a:p>
                      <a:pPr marL="0" marR="0" lvl="0" indent="0" algn="ctr" rtl="0">
                        <a:lnSpc>
                          <a:spcPct val="115000"/>
                        </a:lnSpc>
                        <a:spcBef>
                          <a:spcPts val="0"/>
                        </a:spcBef>
                        <a:spcAft>
                          <a:spcPts val="0"/>
                        </a:spcAft>
                        <a:buClr>
                          <a:srgbClr val="000000"/>
                        </a:buClr>
                        <a:buSzPts val="1600"/>
                        <a:buFont typeface="Arial"/>
                        <a:buNone/>
                      </a:pPr>
                      <a:r>
                        <a:rPr lang="ko" sz="1600" u="none" strike="noStrike" cap="none"/>
                        <a:t>3</a:t>
                      </a:r>
                      <a:endParaRPr sz="16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24475">
                <a:tc>
                  <a:txBody>
                    <a:bodyPr/>
                    <a:lstStyle/>
                    <a:p>
                      <a:pPr marL="0" marR="0" lvl="0" indent="0" algn="ctr" rtl="0">
                        <a:lnSpc>
                          <a:spcPct val="115000"/>
                        </a:lnSpc>
                        <a:spcBef>
                          <a:spcPts val="0"/>
                        </a:spcBef>
                        <a:spcAft>
                          <a:spcPts val="0"/>
                        </a:spcAft>
                        <a:buClr>
                          <a:srgbClr val="000000"/>
                        </a:buClr>
                        <a:buSzPts val="1600"/>
                        <a:buFont typeface="Arial"/>
                        <a:buNone/>
                      </a:pPr>
                      <a:r>
                        <a:rPr lang="ko" sz="1600" u="none" strike="noStrike" cap="none"/>
                        <a:t>4</a:t>
                      </a:r>
                      <a:endParaRPr sz="16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24475">
                <a:tc>
                  <a:txBody>
                    <a:bodyPr/>
                    <a:lstStyle/>
                    <a:p>
                      <a:pPr marL="0" marR="0" lvl="0" indent="0" algn="ctr" rtl="0">
                        <a:lnSpc>
                          <a:spcPct val="115000"/>
                        </a:lnSpc>
                        <a:spcBef>
                          <a:spcPts val="0"/>
                        </a:spcBef>
                        <a:spcAft>
                          <a:spcPts val="0"/>
                        </a:spcAft>
                        <a:buClr>
                          <a:srgbClr val="000000"/>
                        </a:buClr>
                        <a:buSzPts val="1600"/>
                        <a:buFont typeface="Arial"/>
                        <a:buNone/>
                      </a:pPr>
                      <a:r>
                        <a:rPr lang="ko" sz="1600" u="none" strike="noStrike" cap="none"/>
                        <a:t>5</a:t>
                      </a:r>
                      <a:endParaRPr sz="16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aphicFrame>
        <p:nvGraphicFramePr>
          <p:cNvPr id="288" name="Google Shape;288;p43"/>
          <p:cNvGraphicFramePr/>
          <p:nvPr/>
        </p:nvGraphicFramePr>
        <p:xfrm>
          <a:off x="311727" y="218125"/>
          <a:ext cx="8408650" cy="4456225"/>
        </p:xfrm>
        <a:graphic>
          <a:graphicData uri="http://schemas.openxmlformats.org/drawingml/2006/table">
            <a:tbl>
              <a:tblPr>
                <a:noFill/>
                <a:tableStyleId>{8840D4A3-7CD7-4103-93CE-5BE99F57F845}</a:tableStyleId>
              </a:tblPr>
              <a:tblGrid>
                <a:gridCol w="976750">
                  <a:extLst>
                    <a:ext uri="{9D8B030D-6E8A-4147-A177-3AD203B41FA5}">
                      <a16:colId xmlns:a16="http://schemas.microsoft.com/office/drawing/2014/main" val="20000"/>
                    </a:ext>
                  </a:extLst>
                </a:gridCol>
                <a:gridCol w="4962075">
                  <a:extLst>
                    <a:ext uri="{9D8B030D-6E8A-4147-A177-3AD203B41FA5}">
                      <a16:colId xmlns:a16="http://schemas.microsoft.com/office/drawing/2014/main" val="20001"/>
                    </a:ext>
                  </a:extLst>
                </a:gridCol>
                <a:gridCol w="2469825">
                  <a:extLst>
                    <a:ext uri="{9D8B030D-6E8A-4147-A177-3AD203B41FA5}">
                      <a16:colId xmlns:a16="http://schemas.microsoft.com/office/drawing/2014/main" val="20002"/>
                    </a:ext>
                  </a:extLst>
                </a:gridCol>
              </a:tblGrid>
              <a:tr h="454825">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latin typeface="Malgun Gothic"/>
                          <a:ea typeface="Malgun Gothic"/>
                          <a:cs typeface="Malgun Gothic"/>
                          <a:sym typeface="Malgun Gothic"/>
                        </a:rPr>
                        <a:t>성명</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gridSpan="2">
                  <a:txBody>
                    <a:bodyPr/>
                    <a:lstStyle/>
                    <a:p>
                      <a:pPr marL="0" marR="0" lvl="0" indent="0" algn="l" rtl="0">
                        <a:lnSpc>
                          <a:spcPct val="100000"/>
                        </a:lnSpc>
                        <a:spcBef>
                          <a:spcPts val="0"/>
                        </a:spcBef>
                        <a:spcAft>
                          <a:spcPts val="0"/>
                        </a:spcAft>
                        <a:buClr>
                          <a:srgbClr val="000000"/>
                        </a:buClr>
                        <a:buSzPts val="1400"/>
                        <a:buFont typeface="Arial"/>
                        <a:buNone/>
                      </a:pPr>
                      <a:r>
                        <a:rPr lang="ko"/>
                        <a:t>남윤우</a:t>
                      </a:r>
                      <a:endParaRPr sz="1400" u="none" strike="noStrike" cap="none"/>
                    </a:p>
                  </a:txBody>
                  <a:tcPr marL="91425" marR="91425" marT="91425" marB="91425" anchor="ctr"/>
                </a:tc>
                <a:tc hMerge="1">
                  <a:txBody>
                    <a:bodyPr/>
                    <a:lstStyle/>
                    <a:p>
                      <a:endParaRPr lang="ko-KR"/>
                    </a:p>
                  </a:txBody>
                  <a:tcPr/>
                </a:tc>
                <a:extLst>
                  <a:ext uri="{0D108BD9-81ED-4DB2-BD59-A6C34878D82A}">
                    <a16:rowId xmlns:a16="http://schemas.microsoft.com/office/drawing/2014/main" val="10000"/>
                  </a:ext>
                </a:extLst>
              </a:tr>
              <a:tr h="607225">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latin typeface="Malgun Gothic"/>
                          <a:ea typeface="Malgun Gothic"/>
                          <a:cs typeface="Malgun Gothic"/>
                          <a:sym typeface="Malgun Gothic"/>
                        </a:rPr>
                        <a:t>타겟 기업</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gridSpan="2">
                  <a:txBody>
                    <a:bodyPr/>
                    <a:lstStyle/>
                    <a:p>
                      <a:pPr marL="0" marR="0" lvl="0" indent="0" algn="l" rtl="0">
                        <a:lnSpc>
                          <a:spcPct val="100000"/>
                        </a:lnSpc>
                        <a:spcBef>
                          <a:spcPts val="0"/>
                        </a:spcBef>
                        <a:spcAft>
                          <a:spcPts val="0"/>
                        </a:spcAft>
                        <a:buClr>
                          <a:srgbClr val="000000"/>
                        </a:buClr>
                        <a:buSzPts val="1400"/>
                        <a:buFont typeface="Arial"/>
                        <a:buNone/>
                      </a:pPr>
                      <a:r>
                        <a:rPr lang="ko"/>
                        <a:t>SK C&amp;C</a:t>
                      </a:r>
                      <a:endParaRPr sz="1400" u="none" strike="noStrike" cap="none"/>
                    </a:p>
                  </a:txBody>
                  <a:tcPr marL="91425" marR="91425" marT="91425" marB="91425" anchor="ctr"/>
                </a:tc>
                <a:tc hMerge="1">
                  <a:txBody>
                    <a:bodyPr/>
                    <a:lstStyle/>
                    <a:p>
                      <a:endParaRPr lang="ko-KR"/>
                    </a:p>
                  </a:txBody>
                  <a:tcPr/>
                </a:tc>
                <a:extLst>
                  <a:ext uri="{0D108BD9-81ED-4DB2-BD59-A6C34878D82A}">
                    <a16:rowId xmlns:a16="http://schemas.microsoft.com/office/drawing/2014/main" val="10001"/>
                  </a:ext>
                </a:extLst>
              </a:tr>
              <a:tr h="607225">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latin typeface="Malgun Gothic"/>
                          <a:ea typeface="Malgun Gothic"/>
                          <a:cs typeface="Malgun Gothic"/>
                          <a:sym typeface="Malgun Gothic"/>
                        </a:rPr>
                        <a:t>타겟 직무</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gridSpan="2">
                  <a:txBody>
                    <a:bodyPr/>
                    <a:lstStyle/>
                    <a:p>
                      <a:pPr marL="0" lvl="0" indent="0" algn="l" rtl="0">
                        <a:spcBef>
                          <a:spcPts val="0"/>
                        </a:spcBef>
                        <a:spcAft>
                          <a:spcPts val="0"/>
                        </a:spcAft>
                        <a:buClr>
                          <a:schemeClr val="dk1"/>
                        </a:buClr>
                        <a:buSzPts val="1400"/>
                        <a:buFont typeface="Arial"/>
                        <a:buNone/>
                      </a:pPr>
                      <a:r>
                        <a:rPr lang="ko">
                          <a:solidFill>
                            <a:schemeClr val="dk1"/>
                          </a:solidFill>
                        </a:rPr>
                        <a:t>금융 Software Engineering </a:t>
                      </a:r>
                      <a:endParaRPr sz="1400" u="none" strike="noStrike" cap="none"/>
                    </a:p>
                  </a:txBody>
                  <a:tcPr marL="91425" marR="91425" marT="91425" marB="91425" anchor="ctr"/>
                </a:tc>
                <a:tc hMerge="1">
                  <a:txBody>
                    <a:bodyPr/>
                    <a:lstStyle/>
                    <a:p>
                      <a:endParaRPr lang="ko-KR"/>
                    </a:p>
                  </a:txBody>
                  <a:tcPr/>
                </a:tc>
                <a:extLst>
                  <a:ext uri="{0D108BD9-81ED-4DB2-BD59-A6C34878D82A}">
                    <a16:rowId xmlns:a16="http://schemas.microsoft.com/office/drawing/2014/main" val="10002"/>
                  </a:ext>
                </a:extLst>
              </a:tr>
              <a:tr h="607225">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타겟기업(직무) 자기소개서 문항 탐색</a:t>
                      </a:r>
                      <a:endParaRPr sz="1400" b="1" u="none" strike="noStrike" cap="none"/>
                    </a:p>
                  </a:txBody>
                  <a:tcPr marL="91425" marR="91425" marT="91425" marB="91425">
                    <a:solidFill>
                      <a:srgbClr val="CFE2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문항에서 유추할 수 있는</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평가 요소 </a:t>
                      </a:r>
                      <a:endParaRPr sz="1400" b="1" u="none" strike="noStrike" cap="none"/>
                    </a:p>
                  </a:txBody>
                  <a:tcPr marL="91425" marR="91425" marT="91425" marB="91425">
                    <a:solidFill>
                      <a:srgbClr val="CFE2F3"/>
                    </a:solidFill>
                  </a:tcPr>
                </a:tc>
                <a:extLst>
                  <a:ext uri="{0D108BD9-81ED-4DB2-BD59-A6C34878D82A}">
                    <a16:rowId xmlns:a16="http://schemas.microsoft.com/office/drawing/2014/main" val="10003"/>
                  </a:ext>
                </a:extLst>
              </a:tr>
              <a:tr h="726575">
                <a:tc rowSpan="3">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타겟기업(직무)</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자기소개서</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문항 탐색</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a:txBody>
                    <a:bodyPr/>
                    <a:lstStyle/>
                    <a:p>
                      <a:pPr marL="457200" marR="0" lvl="0" indent="-292100" algn="l" rtl="0">
                        <a:lnSpc>
                          <a:spcPct val="100000"/>
                        </a:lnSpc>
                        <a:spcBef>
                          <a:spcPts val="0"/>
                        </a:spcBef>
                        <a:spcAft>
                          <a:spcPts val="0"/>
                        </a:spcAft>
                        <a:buClr>
                          <a:schemeClr val="dk1"/>
                        </a:buClr>
                        <a:buSzPts val="1000"/>
                        <a:buFont typeface="Arial"/>
                        <a:buChar char="●"/>
                      </a:pPr>
                      <a:r>
                        <a:rPr lang="ko">
                          <a:solidFill>
                            <a:schemeClr val="dk1"/>
                          </a:solidFill>
                        </a:rPr>
                        <a:t>자발적으로 최고 수준의 목표를 세우고 끈질기게 성취한 경험에 대해 서술해 주십시오. </a:t>
                      </a:r>
                      <a:endParaRPr sz="1000" u="none" strike="noStrike" cap="none"/>
                    </a:p>
                  </a:txBody>
                  <a:tcPr marL="91425" marR="91425" marT="91425" marB="91425" anchor="ctr"/>
                </a:tc>
                <a:tc>
                  <a:txBody>
                    <a:bodyPr/>
                    <a:lstStyle/>
                    <a:p>
                      <a:pPr marL="457200" marR="0" lvl="0" indent="-292100" algn="l" rtl="0">
                        <a:lnSpc>
                          <a:spcPct val="100000"/>
                        </a:lnSpc>
                        <a:spcBef>
                          <a:spcPts val="0"/>
                        </a:spcBef>
                        <a:spcAft>
                          <a:spcPts val="0"/>
                        </a:spcAft>
                        <a:buClr>
                          <a:schemeClr val="dk1"/>
                        </a:buClr>
                        <a:buSzPts val="1000"/>
                        <a:buFont typeface="Arial"/>
                        <a:buChar char="●"/>
                      </a:pPr>
                      <a:r>
                        <a:rPr lang="ko" sz="1000">
                          <a:solidFill>
                            <a:schemeClr val="dk1"/>
                          </a:solidFill>
                        </a:rPr>
                        <a:t>업무에 대한 적극성 및 진취성</a:t>
                      </a:r>
                      <a:endParaRPr sz="1000" u="none" strike="noStrike" cap="none"/>
                    </a:p>
                  </a:txBody>
                  <a:tcPr marL="91425" marR="91425" marT="91425" marB="91425" anchor="ctr"/>
                </a:tc>
                <a:extLst>
                  <a:ext uri="{0D108BD9-81ED-4DB2-BD59-A6C34878D82A}">
                    <a16:rowId xmlns:a16="http://schemas.microsoft.com/office/drawing/2014/main" val="10004"/>
                  </a:ext>
                </a:extLst>
              </a:tr>
              <a:tr h="726575">
                <a:tc vMerge="1">
                  <a:txBody>
                    <a:bodyPr/>
                    <a:lstStyle/>
                    <a:p>
                      <a:endParaRPr lang="ko-KR"/>
                    </a:p>
                  </a:txBody>
                  <a:tcPr/>
                </a:tc>
                <a:tc>
                  <a:txBody>
                    <a:bodyPr/>
                    <a:lstStyle/>
                    <a:p>
                      <a:pPr marL="457200" marR="0" lvl="0" indent="-292100" algn="l" rtl="0">
                        <a:lnSpc>
                          <a:spcPct val="100000"/>
                        </a:lnSpc>
                        <a:spcBef>
                          <a:spcPts val="0"/>
                        </a:spcBef>
                        <a:spcAft>
                          <a:spcPts val="0"/>
                        </a:spcAft>
                        <a:buClr>
                          <a:schemeClr val="dk1"/>
                        </a:buClr>
                        <a:buSzPts val="1000"/>
                        <a:buFont typeface="Arial"/>
                        <a:buChar char="●"/>
                      </a:pPr>
                      <a:r>
                        <a:rPr lang="ko">
                          <a:solidFill>
                            <a:schemeClr val="dk1"/>
                          </a:solidFill>
                        </a:rPr>
                        <a:t>새로운 것을 접목하거나 남다른 아이디어를 통해 문제를 개선했던 경험에 대해 서술해 주십시오. </a:t>
                      </a:r>
                      <a:endParaRPr sz="1000" u="none" strike="noStrike" cap="none">
                        <a:solidFill>
                          <a:schemeClr val="dk1"/>
                        </a:solidFill>
                      </a:endParaRPr>
                    </a:p>
                  </a:txBody>
                  <a:tcPr marL="91425" marR="91425" marT="91425" marB="91425" anchor="ctr"/>
                </a:tc>
                <a:tc>
                  <a:txBody>
                    <a:bodyPr/>
                    <a:lstStyle/>
                    <a:p>
                      <a:pPr marL="457200" lvl="0" indent="-292100" algn="l" rtl="0">
                        <a:spcBef>
                          <a:spcPts val="0"/>
                        </a:spcBef>
                        <a:spcAft>
                          <a:spcPts val="0"/>
                        </a:spcAft>
                        <a:buClr>
                          <a:schemeClr val="dk1"/>
                        </a:buClr>
                        <a:buSzPts val="1000"/>
                        <a:buChar char="●"/>
                      </a:pPr>
                      <a:r>
                        <a:rPr lang="ko" sz="1000">
                          <a:solidFill>
                            <a:schemeClr val="dk1"/>
                          </a:solidFill>
                        </a:rPr>
                        <a:t>혁신적 사고와 그것을 실천으로 옮긴  경험</a:t>
                      </a:r>
                      <a:endParaRPr sz="1000" u="none" strike="noStrike" cap="none">
                        <a:solidFill>
                          <a:schemeClr val="dk1"/>
                        </a:solidFill>
                      </a:endParaRPr>
                    </a:p>
                  </a:txBody>
                  <a:tcPr marL="91425" marR="91425" marT="91425" marB="91425" anchor="ctr"/>
                </a:tc>
                <a:extLst>
                  <a:ext uri="{0D108BD9-81ED-4DB2-BD59-A6C34878D82A}">
                    <a16:rowId xmlns:a16="http://schemas.microsoft.com/office/drawing/2014/main" val="10005"/>
                  </a:ext>
                </a:extLst>
              </a:tr>
              <a:tr h="726575">
                <a:tc vMerge="1">
                  <a:txBody>
                    <a:bodyPr/>
                    <a:lstStyle/>
                    <a:p>
                      <a:endParaRPr lang="ko-KR"/>
                    </a:p>
                  </a:txBody>
                  <a:tcPr/>
                </a:tc>
                <a:tc>
                  <a:txBody>
                    <a:bodyPr/>
                    <a:lstStyle/>
                    <a:p>
                      <a:pPr marL="457200" marR="0" lvl="0" indent="-292100" algn="l" rtl="0">
                        <a:lnSpc>
                          <a:spcPct val="100000"/>
                        </a:lnSpc>
                        <a:spcBef>
                          <a:spcPts val="0"/>
                        </a:spcBef>
                        <a:spcAft>
                          <a:spcPts val="0"/>
                        </a:spcAft>
                        <a:buClr>
                          <a:schemeClr val="dk1"/>
                        </a:buClr>
                        <a:buSzPts val="1000"/>
                        <a:buFont typeface="Arial"/>
                        <a:buChar char="●"/>
                      </a:pPr>
                      <a:r>
                        <a:rPr lang="ko">
                          <a:solidFill>
                            <a:schemeClr val="dk1"/>
                          </a:solidFill>
                        </a:rPr>
                        <a:t>지원 직무와 관련된 전문 역량을 키우기 위해 노력한 경험에 대해 작성해 주십시오</a:t>
                      </a:r>
                      <a:endParaRPr sz="1000" u="none" strike="noStrike" cap="none">
                        <a:solidFill>
                          <a:schemeClr val="dk1"/>
                        </a:solidFill>
                      </a:endParaRPr>
                    </a:p>
                  </a:txBody>
                  <a:tcPr marL="91425" marR="91425" marT="91425" marB="91425" anchor="ctr"/>
                </a:tc>
                <a:tc>
                  <a:txBody>
                    <a:bodyPr/>
                    <a:lstStyle/>
                    <a:p>
                      <a:pPr marL="457200" marR="0" lvl="0" indent="-292100" algn="l" rtl="0">
                        <a:lnSpc>
                          <a:spcPct val="100000"/>
                        </a:lnSpc>
                        <a:spcBef>
                          <a:spcPts val="0"/>
                        </a:spcBef>
                        <a:spcAft>
                          <a:spcPts val="0"/>
                        </a:spcAft>
                        <a:buClr>
                          <a:schemeClr val="dk1"/>
                        </a:buClr>
                        <a:buSzPts val="1000"/>
                        <a:buFont typeface="Arial"/>
                        <a:buChar char="●"/>
                      </a:pPr>
                      <a:r>
                        <a:rPr lang="ko" sz="1000">
                          <a:solidFill>
                            <a:schemeClr val="dk1"/>
                          </a:solidFill>
                        </a:rPr>
                        <a:t>직무 이해도 및 적극성</a:t>
                      </a:r>
                      <a:endParaRPr sz="1000" u="none" strike="noStrike" cap="none">
                        <a:solidFill>
                          <a:schemeClr val="dk1"/>
                        </a:solidFill>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graphicFrame>
        <p:nvGraphicFramePr>
          <p:cNvPr id="293" name="Google Shape;293;p44"/>
          <p:cNvGraphicFramePr/>
          <p:nvPr/>
        </p:nvGraphicFramePr>
        <p:xfrm>
          <a:off x="311727" y="218125"/>
          <a:ext cx="8408650" cy="4582275"/>
        </p:xfrm>
        <a:graphic>
          <a:graphicData uri="http://schemas.openxmlformats.org/drawingml/2006/table">
            <a:tbl>
              <a:tblPr>
                <a:noFill/>
                <a:tableStyleId>{8840D4A3-7CD7-4103-93CE-5BE99F57F845}</a:tableStyleId>
              </a:tblPr>
              <a:tblGrid>
                <a:gridCol w="921325">
                  <a:extLst>
                    <a:ext uri="{9D8B030D-6E8A-4147-A177-3AD203B41FA5}">
                      <a16:colId xmlns:a16="http://schemas.microsoft.com/office/drawing/2014/main" val="20000"/>
                    </a:ext>
                  </a:extLst>
                </a:gridCol>
                <a:gridCol w="5017500">
                  <a:extLst>
                    <a:ext uri="{9D8B030D-6E8A-4147-A177-3AD203B41FA5}">
                      <a16:colId xmlns:a16="http://schemas.microsoft.com/office/drawing/2014/main" val="20001"/>
                    </a:ext>
                  </a:extLst>
                </a:gridCol>
                <a:gridCol w="2469825">
                  <a:extLst>
                    <a:ext uri="{9D8B030D-6E8A-4147-A177-3AD203B41FA5}">
                      <a16:colId xmlns:a16="http://schemas.microsoft.com/office/drawing/2014/main" val="20002"/>
                    </a:ext>
                  </a:extLst>
                </a:gridCol>
              </a:tblGrid>
              <a:tr h="467700">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latin typeface="Malgun Gothic"/>
                          <a:ea typeface="Malgun Gothic"/>
                          <a:cs typeface="Malgun Gothic"/>
                          <a:sym typeface="Malgun Gothic"/>
                        </a:rPr>
                        <a:t>성명</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gridSpan="2">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hMerge="1">
                  <a:txBody>
                    <a:bodyPr/>
                    <a:lstStyle/>
                    <a:p>
                      <a:endParaRPr lang="ko-KR"/>
                    </a:p>
                  </a:txBody>
                  <a:tcPr/>
                </a:tc>
                <a:extLst>
                  <a:ext uri="{0D108BD9-81ED-4DB2-BD59-A6C34878D82A}">
                    <a16:rowId xmlns:a16="http://schemas.microsoft.com/office/drawing/2014/main" val="10000"/>
                  </a:ext>
                </a:extLst>
              </a:tr>
              <a:tr h="624400">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latin typeface="Malgun Gothic"/>
                          <a:ea typeface="Malgun Gothic"/>
                          <a:cs typeface="Malgun Gothic"/>
                          <a:sym typeface="Malgun Gothic"/>
                        </a:rPr>
                        <a:t>타겟 기업</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gridSpan="2">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hMerge="1">
                  <a:txBody>
                    <a:bodyPr/>
                    <a:lstStyle/>
                    <a:p>
                      <a:endParaRPr lang="ko-KR"/>
                    </a:p>
                  </a:txBody>
                  <a:tcPr/>
                </a:tc>
                <a:extLst>
                  <a:ext uri="{0D108BD9-81ED-4DB2-BD59-A6C34878D82A}">
                    <a16:rowId xmlns:a16="http://schemas.microsoft.com/office/drawing/2014/main" val="10001"/>
                  </a:ext>
                </a:extLst>
              </a:tr>
              <a:tr h="624400">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latin typeface="Malgun Gothic"/>
                          <a:ea typeface="Malgun Gothic"/>
                          <a:cs typeface="Malgun Gothic"/>
                          <a:sym typeface="Malgun Gothic"/>
                        </a:rPr>
                        <a:t>타겟 직무</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gridSpan="2">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hMerge="1">
                  <a:txBody>
                    <a:bodyPr/>
                    <a:lstStyle/>
                    <a:p>
                      <a:endParaRPr lang="ko-KR"/>
                    </a:p>
                  </a:txBody>
                  <a:tcPr/>
                </a:tc>
                <a:extLst>
                  <a:ext uri="{0D108BD9-81ED-4DB2-BD59-A6C34878D82A}">
                    <a16:rowId xmlns:a16="http://schemas.microsoft.com/office/drawing/2014/main" val="10002"/>
                  </a:ext>
                </a:extLst>
              </a:tr>
              <a:tr h="624400">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타겟기업(직무) 자기소개서 문항</a:t>
                      </a:r>
                      <a:endParaRPr sz="1400" b="1" u="none" strike="noStrike" cap="none"/>
                    </a:p>
                  </a:txBody>
                  <a:tcPr marL="91425" marR="91425" marT="91425" marB="91425">
                    <a:solidFill>
                      <a:srgbClr val="CFE2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문항에서 유추할 수 있는</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평가 요소 </a:t>
                      </a:r>
                      <a:endParaRPr sz="1200" b="1" u="none" strike="noStrike" cap="none">
                        <a:solidFill>
                          <a:schemeClr val="dk1"/>
                        </a:solidFill>
                        <a:latin typeface="Malgun Gothic"/>
                        <a:ea typeface="Malgun Gothic"/>
                        <a:cs typeface="Malgun Gothic"/>
                        <a:sym typeface="Malgun Gothic"/>
                      </a:endParaRPr>
                    </a:p>
                  </a:txBody>
                  <a:tcPr marL="91425" marR="91425" marT="91425" marB="91425">
                    <a:solidFill>
                      <a:srgbClr val="CFE2F3"/>
                    </a:solidFill>
                  </a:tcPr>
                </a:tc>
                <a:extLst>
                  <a:ext uri="{0D108BD9-81ED-4DB2-BD59-A6C34878D82A}">
                    <a16:rowId xmlns:a16="http://schemas.microsoft.com/office/drawing/2014/main" val="10003"/>
                  </a:ext>
                </a:extLst>
              </a:tr>
              <a:tr h="747125">
                <a:tc rowSpan="3">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타겟기업(직무)</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자기소개서</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문항 탐색</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4"/>
                  </a:ext>
                </a:extLst>
              </a:tr>
              <a:tr h="747125">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5"/>
                  </a:ext>
                </a:extLst>
              </a:tr>
              <a:tr h="747125">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graphicFrame>
        <p:nvGraphicFramePr>
          <p:cNvPr id="298" name="Google Shape;298;p45"/>
          <p:cNvGraphicFramePr/>
          <p:nvPr/>
        </p:nvGraphicFramePr>
        <p:xfrm>
          <a:off x="207818" y="218125"/>
          <a:ext cx="8700650" cy="4360025"/>
        </p:xfrm>
        <a:graphic>
          <a:graphicData uri="http://schemas.openxmlformats.org/drawingml/2006/table">
            <a:tbl>
              <a:tblPr>
                <a:noFill/>
                <a:tableStyleId>{8840D4A3-7CD7-4103-93CE-5BE99F57F845}</a:tableStyleId>
              </a:tblPr>
              <a:tblGrid>
                <a:gridCol w="852050">
                  <a:extLst>
                    <a:ext uri="{9D8B030D-6E8A-4147-A177-3AD203B41FA5}">
                      <a16:colId xmlns:a16="http://schemas.microsoft.com/office/drawing/2014/main" val="20000"/>
                    </a:ext>
                  </a:extLst>
                </a:gridCol>
                <a:gridCol w="5160150">
                  <a:extLst>
                    <a:ext uri="{9D8B030D-6E8A-4147-A177-3AD203B41FA5}">
                      <a16:colId xmlns:a16="http://schemas.microsoft.com/office/drawing/2014/main" val="20001"/>
                    </a:ext>
                  </a:extLst>
                </a:gridCol>
                <a:gridCol w="2688450">
                  <a:extLst>
                    <a:ext uri="{9D8B030D-6E8A-4147-A177-3AD203B41FA5}">
                      <a16:colId xmlns:a16="http://schemas.microsoft.com/office/drawing/2014/main" val="20002"/>
                    </a:ext>
                  </a:extLst>
                </a:gridCol>
              </a:tblGrid>
              <a:tr h="62440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Malgun Gothic"/>
                        <a:ea typeface="Malgun Gothic"/>
                        <a:cs typeface="Malgun Gothic"/>
                        <a:sym typeface="Malgun Gothic"/>
                      </a:endParaRPr>
                    </a:p>
                  </a:txBody>
                  <a:tcPr marL="91425" marR="91425" marT="91425" marB="91425" anchor="ctr">
                    <a:solidFill>
                      <a:srgbClr val="CFE2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타겟기업(직무) 면접 문항</a:t>
                      </a:r>
                      <a:endParaRPr sz="1400" b="1" u="none" strike="noStrike" cap="none"/>
                    </a:p>
                  </a:txBody>
                  <a:tcPr marL="91425" marR="91425" marT="91425" marB="91425" anchor="ctr">
                    <a:solidFill>
                      <a:srgbClr val="CFE2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문항에서 유추할 수 있는</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평가 요소 </a:t>
                      </a:r>
                      <a:endParaRPr sz="1200" b="1" u="none" strike="noStrike" cap="none">
                        <a:solidFill>
                          <a:schemeClr val="dk1"/>
                        </a:solidFill>
                        <a:latin typeface="Malgun Gothic"/>
                        <a:ea typeface="Malgun Gothic"/>
                        <a:cs typeface="Malgun Gothic"/>
                        <a:sym typeface="Malgun Gothic"/>
                      </a:endParaRPr>
                    </a:p>
                  </a:txBody>
                  <a:tcPr marL="91425" marR="91425" marT="91425" marB="91425" anchor="ctr">
                    <a:solidFill>
                      <a:srgbClr val="CFE2F3"/>
                    </a:solidFill>
                  </a:tcPr>
                </a:tc>
                <a:extLst>
                  <a:ext uri="{0D108BD9-81ED-4DB2-BD59-A6C34878D82A}">
                    <a16:rowId xmlns:a16="http://schemas.microsoft.com/office/drawing/2014/main" val="10000"/>
                  </a:ext>
                </a:extLst>
              </a:tr>
              <a:tr h="747125">
                <a:tc rowSpan="5">
                  <a:txBody>
                    <a:bodyPr/>
                    <a:lstStyle/>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타겟기업(직무)</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면접</a:t>
                      </a:r>
                      <a:endParaRPr sz="1200" b="1"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000000"/>
                        </a:buClr>
                        <a:buSzPts val="1200"/>
                        <a:buFont typeface="Arial"/>
                        <a:buNone/>
                      </a:pPr>
                      <a:r>
                        <a:rPr lang="ko" sz="1200" b="1" u="none" strike="noStrike" cap="none">
                          <a:solidFill>
                            <a:schemeClr val="dk1"/>
                          </a:solidFill>
                          <a:latin typeface="Malgun Gothic"/>
                          <a:ea typeface="Malgun Gothic"/>
                          <a:cs typeface="Malgun Gothic"/>
                          <a:sym typeface="Malgun Gothic"/>
                        </a:rPr>
                        <a:t>문항 탐색</a:t>
                      </a:r>
                      <a:endParaRPr sz="1200" b="1" u="none" strike="noStrike" cap="none">
                        <a:latin typeface="Malgun Gothic"/>
                        <a:ea typeface="Malgun Gothic"/>
                        <a:cs typeface="Malgun Gothic"/>
                        <a:sym typeface="Malgun Gothic"/>
                      </a:endParaRPr>
                    </a:p>
                  </a:txBody>
                  <a:tcPr marL="91425" marR="91425" marT="91425" marB="91425" anchor="ctr">
                    <a:solidFill>
                      <a:srgbClr val="CFE2F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1"/>
                  </a:ext>
                </a:extLst>
              </a:tr>
              <a:tr h="747125">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2"/>
                  </a:ext>
                </a:extLst>
              </a:tr>
              <a:tr h="747125">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3"/>
                  </a:ext>
                </a:extLst>
              </a:tr>
              <a:tr h="747125">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4"/>
                  </a:ext>
                </a:extLst>
              </a:tr>
              <a:tr h="747125">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1900</Words>
  <Application>Microsoft Office PowerPoint</Application>
  <PresentationFormat>화면 슬라이드 쇼(16:9)</PresentationFormat>
  <Paragraphs>240</Paragraphs>
  <Slides>13</Slides>
  <Notes>13</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13</vt:i4>
      </vt:variant>
    </vt:vector>
  </HeadingPairs>
  <TitlesOfParts>
    <vt:vector size="17" baseType="lpstr">
      <vt:lpstr>맑은 고딕</vt:lpstr>
      <vt:lpstr>맑은 고딕</vt:lpstr>
      <vt:lpstr>Arial</vt:lpstr>
      <vt:lpstr>Simple Light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이지영</dc:creator>
  <cp:lastModifiedBy>남 윤우</cp:lastModifiedBy>
  <cp:revision>1</cp:revision>
  <dcterms:modified xsi:type="dcterms:W3CDTF">2021-07-19T08:57:16Z</dcterms:modified>
</cp:coreProperties>
</file>