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79" r:id="rId22"/>
    <p:sldId id="275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DB3E1-C24E-41F1-80F8-DFAD6F915860}" v="4563" dt="2021-07-03T21:07:16.107"/>
    <p1510:client id="{D8B29BE8-D7D9-B174-7B03-9F56D693ED53}" v="484" dt="2021-07-04T10:10:2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hyperlink" Target="https://github.com/ywk991112/pytorch-chatb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09.0473" TargetMode="External"/><Relationship Id="rId5" Type="http://schemas.openxmlformats.org/officeDocument/2006/relationships/hyperlink" Target="https://arxiv.org/abs/1508.04025" TargetMode="External"/><Relationship Id="rId4" Type="http://schemas.openxmlformats.org/officeDocument/2006/relationships/hyperlink" Target="https://arxiv.org/pdf/1406.1078v3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697" y="2985151"/>
            <a:ext cx="10640754" cy="775845"/>
          </a:xfrm>
        </p:spPr>
        <p:txBody>
          <a:bodyPr anchor="b">
            <a:normAutofit/>
          </a:bodyPr>
          <a:lstStyle/>
          <a:p>
            <a:r>
              <a:rPr lang="en-GB" sz="4000" b="1" dirty="0">
                <a:solidFill>
                  <a:schemeClr val="tx2"/>
                </a:solidFill>
                <a:cs typeface="Calibri Light"/>
              </a:rPr>
              <a:t>DL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474" y="5280910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GB" sz="2000" b="1" dirty="0">
                <a:solidFill>
                  <a:schemeClr val="tx2"/>
                </a:solidFill>
                <a:cs typeface="Calibri"/>
              </a:rPr>
              <a:t>Authors</a:t>
            </a:r>
            <a:r>
              <a:rPr lang="en-GB" sz="2000" dirty="0">
                <a:solidFill>
                  <a:schemeClr val="tx2"/>
                </a:solidFill>
                <a:cs typeface="Calibri"/>
              </a:rPr>
              <a:t>: </a:t>
            </a:r>
            <a:r>
              <a:rPr lang="en-GB" sz="2000" dirty="0" err="1">
                <a:solidFill>
                  <a:schemeClr val="tx2"/>
                </a:solidFill>
                <a:cs typeface="Calibri"/>
              </a:rPr>
              <a:t>Varsou</a:t>
            </a:r>
            <a:r>
              <a:rPr lang="en-GB" sz="2000" dirty="0">
                <a:solidFill>
                  <a:schemeClr val="tx2"/>
                </a:solidFill>
                <a:cs typeface="Calibri"/>
              </a:rPr>
              <a:t> Penny  </a:t>
            </a:r>
            <a:r>
              <a:rPr lang="en-GB" sz="2000" dirty="0" err="1">
                <a:solidFill>
                  <a:schemeClr val="tx2"/>
                </a:solidFill>
                <a:cs typeface="Calibri"/>
              </a:rPr>
              <a:t>Gkatsis</a:t>
            </a:r>
            <a:r>
              <a:rPr lang="en-GB" sz="2000" dirty="0">
                <a:solidFill>
                  <a:schemeClr val="tx2"/>
                </a:solidFill>
                <a:cs typeface="Calibri"/>
              </a:rPr>
              <a:t> Vasileios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FA4EB203-8910-4C22-AA43-D282EFDE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85" y="292334"/>
            <a:ext cx="8271037" cy="171670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3165CE-500E-42BD-89F9-A2EF527190A1}"/>
              </a:ext>
            </a:extLst>
          </p:cNvPr>
          <p:cNvSpPr txBox="1"/>
          <p:nvPr/>
        </p:nvSpPr>
        <p:spPr>
          <a:xfrm>
            <a:off x="3603812" y="4108076"/>
            <a:ext cx="48274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dirty="0">
                <a:cs typeface="Calibri"/>
              </a:rPr>
              <a:t>Chat Bot Answering Python Questions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Attention Mechanisms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Key differences:</a:t>
            </a:r>
            <a:endParaRPr lang="en-GB" sz="2400" dirty="0">
              <a:ea typeface="+mn-lt"/>
              <a:cs typeface="+mn-lt"/>
            </a:endParaRPr>
          </a:p>
          <a:p>
            <a:pPr lvl="1" indent="0"/>
            <a:r>
              <a:rPr lang="en-GB" sz="2000">
                <a:ea typeface="+mn-lt"/>
                <a:cs typeface="+mn-lt"/>
              </a:rPr>
              <a:t> Global attention considers all of the encoder’s hidden states.</a:t>
            </a:r>
            <a:endParaRPr lang="en-GB" sz="2000" dirty="0">
              <a:ea typeface="+mn-lt"/>
              <a:cs typeface="+mn-lt"/>
            </a:endParaRPr>
          </a:p>
          <a:p>
            <a:pPr lvl="1" indent="0"/>
            <a:r>
              <a:rPr lang="en-GB" sz="2000">
                <a:ea typeface="+mn-lt"/>
                <a:cs typeface="+mn-lt"/>
              </a:rPr>
              <a:t> Local attention considers the encoder’s hidden state from the current time step.</a:t>
            </a:r>
            <a:endParaRPr lang="en-GB" sz="2000" dirty="0">
              <a:ea typeface="+mn-lt"/>
              <a:cs typeface="+mn-lt"/>
            </a:endParaRPr>
          </a:p>
          <a:p>
            <a:pPr lvl="1" indent="0"/>
            <a:r>
              <a:rPr lang="en-GB" sz="2000">
                <a:ea typeface="+mn-lt"/>
                <a:cs typeface="+mn-lt"/>
              </a:rPr>
              <a:t> Global attention calculates attention weights, using the hidden state of  the  decoder from the current time step. </a:t>
            </a:r>
            <a:endParaRPr lang="en-GB" sz="2000" dirty="0">
              <a:ea typeface="+mn-lt"/>
              <a:cs typeface="+mn-lt"/>
            </a:endParaRPr>
          </a:p>
          <a:p>
            <a:pPr lvl="1" indent="0"/>
            <a:r>
              <a:rPr lang="en-GB" sz="2000">
                <a:ea typeface="+mn-lt"/>
                <a:cs typeface="+mn-lt"/>
              </a:rPr>
              <a:t> Bahdanau et al.’s attention calculation requires knowledge of the decoder’s state from the previous time step.</a:t>
            </a:r>
            <a:endParaRPr lang="en-GB" sz="1600">
              <a:ea typeface="+mn-lt"/>
              <a:cs typeface="+mn-lt"/>
            </a:endParaRPr>
          </a:p>
          <a:p>
            <a:pPr lvl="1" indent="0"/>
            <a:r>
              <a:rPr lang="en-GB" sz="1600" dirty="0">
                <a:ea typeface="+mn-lt"/>
                <a:cs typeface="+mn-lt"/>
              </a:rPr>
              <a:t>  </a:t>
            </a:r>
            <a:r>
              <a:rPr lang="en-GB" sz="2000">
                <a:ea typeface="+mn-lt"/>
                <a:cs typeface="+mn-lt"/>
              </a:rPr>
              <a:t>Luong et al. provides various methods to calculate the attention energies between the encoder output and decoder output which are called “score functions”.</a:t>
            </a:r>
            <a:endParaRPr lang="en-GB" sz="2000">
              <a:cs typeface="Calibri"/>
            </a:endParaRPr>
          </a:p>
          <a:p>
            <a:pPr lvl="1"/>
            <a:endParaRPr lang="en-GB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10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Seq2Seq Flow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Get embedding of current input word. </a:t>
            </a:r>
            <a:endParaRPr lang="en-GB" sz="24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Forward through unidirectional GRU. </a:t>
            </a: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Calculate attention weights from the current GRU output.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Multiply attention weights to encoder outputs to get new "weighted sum" context vector. 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Concatenate weighted context vector and GRU output using Luong. 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Predict next word. 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Return output and final hidden state.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09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Masked Loss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Since we are dealing with batches of padded sequences, we cannot simply consider all elements of the tensor when calculating loss. </a:t>
            </a: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</a:t>
            </a:r>
            <a:endParaRPr lang="en-GB" sz="2400">
              <a:ea typeface="+mn-lt"/>
              <a:cs typeface="+mn-lt"/>
            </a:endParaRPr>
          </a:p>
          <a:p>
            <a:pPr>
              <a:buNone/>
            </a:pPr>
            <a:r>
              <a:rPr lang="en-GB" sz="2400" dirty="0">
                <a:ea typeface="+mn-lt"/>
                <a:cs typeface="+mn-lt"/>
              </a:rPr>
              <a:t>   We need to calculate our loss based on our decoder’s output tensor, the target </a:t>
            </a:r>
            <a:r>
              <a:rPr lang="en-GB" sz="2400">
                <a:ea typeface="+mn-lt"/>
                <a:cs typeface="+mn-lt"/>
              </a:rPr>
              <a:t>tensor, and a binary mask tensor describing the padding of the target tensor. Our masked loss function calculates the average negative log likelihood of the elements that </a:t>
            </a:r>
            <a:r>
              <a:rPr lang="en-GB" sz="2400" dirty="0">
                <a:ea typeface="+mn-lt"/>
                <a:cs typeface="+mn-lt"/>
              </a:rPr>
              <a:t>correspond to a </a:t>
            </a:r>
            <a:r>
              <a:rPr lang="en-GB" sz="2400" i="1" dirty="0">
                <a:ea typeface="+mn-lt"/>
                <a:cs typeface="+mn-lt"/>
              </a:rPr>
              <a:t>1</a:t>
            </a:r>
            <a:r>
              <a:rPr lang="en-GB" sz="2400" dirty="0">
                <a:ea typeface="+mn-lt"/>
                <a:cs typeface="+mn-lt"/>
              </a:rPr>
              <a:t> in the mask tensor.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4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Training Procedure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Forward pass entire input batch through encoder.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Initialize decoder inputs as SOS_token, and hidden state as the encoder's final hidden state.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Forward input batch sequence through decoder one time step at a time.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If teacher forcing: set next decoder input as the current target else set next decoder input as current decoder output. 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Calculate and accumulate loss.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Perform backpropagation.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Clip gradients.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Update encoder and decoder model parameters.</a:t>
            </a:r>
            <a:endParaRPr lang="en-GB">
              <a:cs typeface="Calibri" panose="020F0502020204030204"/>
            </a:endParaRPr>
          </a:p>
          <a:p>
            <a:pPr>
              <a:buNone/>
            </a:pPr>
            <a:endParaRPr lang="en-GB" sz="2400" dirty="0">
              <a:ea typeface="+mn-lt"/>
              <a:cs typeface="+mn-lt"/>
            </a:endParaRPr>
          </a:p>
          <a:p>
            <a:pPr>
              <a:buNone/>
            </a:pP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9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During the training process we use a these tricks to aid in convergence:</a:t>
            </a:r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 b="1">
                <a:ea typeface="+mn-lt"/>
                <a:cs typeface="+mn-lt"/>
              </a:rPr>
              <a:t>Teacher forcing:  </a:t>
            </a:r>
            <a:r>
              <a:rPr lang="en-GB" sz="2400">
                <a:ea typeface="+mn-lt"/>
                <a:cs typeface="+mn-lt"/>
              </a:rPr>
              <a:t>At some probability, set by </a:t>
            </a:r>
            <a:r>
              <a:rPr lang="en-GB" sz="2400" b="1">
                <a:latin typeface="Calibri"/>
                <a:ea typeface="+mn-lt"/>
                <a:cs typeface="+mn-lt"/>
              </a:rPr>
              <a:t>teacher_forcing_ratio</a:t>
            </a:r>
            <a:r>
              <a:rPr lang="en-GB" sz="2400">
                <a:ea typeface="+mn-lt"/>
                <a:cs typeface="+mn-lt"/>
              </a:rPr>
              <a:t>, we use the current target word as the decoder’s next input rather than using the decoder’s current guess. </a:t>
            </a:r>
            <a:endParaRPr lang="en-GB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 b="1">
                <a:ea typeface="+mn-lt"/>
                <a:cs typeface="+mn-lt"/>
              </a:rPr>
              <a:t>Gradient clipping</a:t>
            </a:r>
            <a:r>
              <a:rPr lang="en-GB" sz="2400">
                <a:ea typeface="+mn-lt"/>
                <a:cs typeface="+mn-lt"/>
              </a:rPr>
              <a:t>. Commonly technique for countering the “exploding gradient” problem. In essence, by clipping or thresholding gradients to a maximum value, we prevent the gradients from growing exponentially and either overflow (NaN), or overshoot steep cliffs in the cost function.</a:t>
            </a: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200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Evaluation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4601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400" b="1">
                <a:ea typeface="+mn-lt"/>
                <a:cs typeface="+mn-lt"/>
              </a:rPr>
              <a:t>Decoding Method</a:t>
            </a:r>
            <a:endParaRPr lang="en-GB" sz="24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Forward input through encoder model. 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Prepare encoder's final hidden layer to be first hidden input to the decoder.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Initialize decoder's first input as SOS_token.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Initialize tensors to append decoded words to. 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Iteratively decode one word token at a time: </a:t>
            </a:r>
            <a:endParaRPr lang="en-GB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GB" sz="2000">
                <a:ea typeface="+mn-lt"/>
                <a:cs typeface="+mn-lt"/>
              </a:rPr>
              <a:t>Forward pass through decoder. </a:t>
            </a:r>
          </a:p>
          <a:p>
            <a:pPr marL="914400" lvl="1" indent="-457200">
              <a:buAutoNum type="arabicPeriod"/>
            </a:pPr>
            <a:r>
              <a:rPr lang="en-GB" sz="2000">
                <a:ea typeface="+mn-lt"/>
                <a:cs typeface="+mn-lt"/>
              </a:rPr>
              <a:t>Obtain most likely word token and its softmax score. </a:t>
            </a:r>
            <a:endParaRPr lang="en-GB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GB" sz="2000">
                <a:ea typeface="+mn-lt"/>
                <a:cs typeface="+mn-lt"/>
              </a:rPr>
              <a:t>Record token and score. </a:t>
            </a:r>
            <a:endParaRPr lang="en-GB"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GB" sz="2000">
                <a:ea typeface="+mn-lt"/>
                <a:cs typeface="+mn-lt"/>
              </a:rPr>
              <a:t>Prepare current token to be next decoder input. </a:t>
            </a:r>
            <a:endParaRPr lang="en-GB"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400">
                <a:ea typeface="+mn-lt"/>
                <a:cs typeface="+mn-lt"/>
              </a:rPr>
              <a:t>Return collections of word tokens and scores.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457200" indent="-457200">
              <a:buAutoNum type="arabicPeriod"/>
            </a:pP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464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5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b="1">
                <a:ea typeface="+mn-lt"/>
                <a:cs typeface="+mn-lt"/>
              </a:rPr>
              <a:t>Greedy decoding</a:t>
            </a:r>
            <a:endParaRPr lang="en-US"/>
          </a:p>
          <a:p>
            <a:pPr>
              <a:buNone/>
            </a:pPr>
            <a:endParaRPr lang="en-GB" sz="2400" b="1" dirty="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Greedy decoding is the decoding method that we use during training when we are </a:t>
            </a:r>
            <a:r>
              <a:rPr lang="en-GB" sz="2400" b="1">
                <a:ea typeface="+mn-lt"/>
                <a:cs typeface="+mn-lt"/>
              </a:rPr>
              <a:t>NOT</a:t>
            </a:r>
            <a:r>
              <a:rPr lang="en-GB" sz="2400">
                <a:ea typeface="+mn-lt"/>
                <a:cs typeface="+mn-lt"/>
              </a:rPr>
              <a:t> using teacher forcing. </a:t>
            </a:r>
            <a:endParaRPr lang="en-GB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For each time step we choose the word from </a:t>
            </a:r>
            <a:r>
              <a:rPr lang="en-GB" sz="2400">
                <a:latin typeface="Calibri"/>
                <a:ea typeface="+mn-lt"/>
                <a:cs typeface="+mn-lt"/>
              </a:rPr>
              <a:t>decoder_output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>
                <a:ea typeface="+mn-lt"/>
                <a:cs typeface="+mn-lt"/>
              </a:rPr>
              <a:t>with the highest softmax value. </a:t>
            </a:r>
            <a:endParaRPr lang="en-GB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This decoding method is optimal on a single time-step level.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488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939"/>
            <a:ext cx="10515600" cy="4122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b="1" dirty="0">
                <a:ea typeface="+mn-lt"/>
                <a:cs typeface="+mn-lt"/>
              </a:rPr>
              <a:t>Evaluation Process</a:t>
            </a:r>
            <a:endParaRPr lang="en-US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Format the sentence to be evaluated as an input batch of word indexes with </a:t>
            </a:r>
            <a:r>
              <a:rPr lang="en-GB" sz="2400" i="1" dirty="0" err="1">
                <a:ea typeface="+mn-lt"/>
                <a:cs typeface="+mn-lt"/>
              </a:rPr>
              <a:t>batch_size</a:t>
            </a:r>
            <a:r>
              <a:rPr lang="en-GB" sz="2400" i="1" dirty="0">
                <a:ea typeface="+mn-lt"/>
                <a:cs typeface="+mn-lt"/>
              </a:rPr>
              <a:t>==1</a:t>
            </a:r>
            <a:r>
              <a:rPr lang="en-GB" sz="2400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Create a </a:t>
            </a:r>
            <a:r>
              <a:rPr lang="en-GB" sz="2400" b="1" dirty="0">
                <a:ea typeface="+mn-lt"/>
                <a:cs typeface="+mn-lt"/>
              </a:rPr>
              <a:t>lengths</a:t>
            </a:r>
            <a:r>
              <a:rPr lang="en-GB" sz="2400" dirty="0">
                <a:ea typeface="+mn-lt"/>
                <a:cs typeface="+mn-lt"/>
              </a:rPr>
              <a:t> tensor which contains the length of the input sentence.</a:t>
            </a:r>
            <a:endParaRPr lang="en-US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Obtain the decoded response sentence tensor using </a:t>
            </a:r>
            <a:r>
              <a:rPr lang="en-GB" sz="2400" b="1" dirty="0" err="1">
                <a:latin typeface="Calibri"/>
                <a:ea typeface="+mn-lt"/>
                <a:cs typeface="+mn-lt"/>
              </a:rPr>
              <a:t>GreedySearchDecoder</a:t>
            </a:r>
            <a:r>
              <a:rPr lang="en-GB" sz="2400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Convert the response’s indexes to words and return the list of decoded words.</a:t>
            </a:r>
          </a:p>
          <a:p>
            <a:endParaRPr lang="en-GB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When </a:t>
            </a:r>
            <a:r>
              <a:rPr lang="en-GB" sz="2400">
                <a:ea typeface="+mn-lt"/>
                <a:cs typeface="+mn-lt"/>
              </a:rPr>
              <a:t>chatting</a:t>
            </a:r>
            <a:r>
              <a:rPr lang="en-GB" sz="2400" dirty="0">
                <a:ea typeface="+mn-lt"/>
                <a:cs typeface="+mn-lt"/>
              </a:rPr>
              <a:t> with the bot this evaluation process is followed in order for it to respond.</a:t>
            </a:r>
          </a:p>
        </p:txBody>
      </p:sp>
    </p:spTree>
    <p:extLst>
      <p:ext uri="{BB962C8B-B14F-4D97-AF65-F5344CB8AC3E}">
        <p14:creationId xmlns:p14="http://schemas.microsoft.com/office/powerpoint/2010/main" val="127276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98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Results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4601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Final Results.</a:t>
            </a:r>
            <a:endParaRPr lang="en-US" dirty="0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Not good.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 few descent answers.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Majority of answers is not useful.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Nonsense is included (e.g. repetitions).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71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D677D36-B848-407A-B584-11BEF658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86" y="5037909"/>
            <a:ext cx="5127171" cy="777239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306585D-4D18-4FA9-8F60-CF40A9A2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57" y="1985022"/>
            <a:ext cx="4093028" cy="9176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3879551-2953-4CAA-86E6-BBD61714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98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Some Good Examples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45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EE974-7874-45D9-AC48-2A867568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55" y="518942"/>
            <a:ext cx="8959490" cy="675622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  <a:cs typeface="Calibri Light"/>
              </a:rPr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D81B-3B99-4953-A529-73BC14BB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020" y="2063413"/>
            <a:ext cx="9833548" cy="45863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tx2"/>
                </a:solidFill>
                <a:ea typeface="+mn-lt"/>
                <a:cs typeface="+mn-lt"/>
              </a:rPr>
              <a:t>Chat bots are becoming more and more used in everyday tasks.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Create an AI assistant able to answer simple or complicated questions.</a:t>
            </a:r>
            <a:endParaRPr lang="en-GB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Get data from </a:t>
            </a:r>
            <a:r>
              <a:rPr lang="en-GB" dirty="0" err="1">
                <a:solidFill>
                  <a:schemeClr val="tx2"/>
                </a:solidFill>
                <a:ea typeface="+mn-lt"/>
                <a:cs typeface="+mn-lt"/>
              </a:rPr>
              <a:t>StackOverflow</a:t>
            </a:r>
            <a:r>
              <a:rPr lang="en-GB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website.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The challenge is to capture the technical nature of </a:t>
            </a:r>
            <a:r>
              <a:rPr lang="en-GB" dirty="0" err="1">
                <a:solidFill>
                  <a:schemeClr val="tx2"/>
                </a:solidFill>
                <a:cs typeface="Calibri" panose="020F0502020204030204"/>
              </a:rPr>
              <a:t>Qs&amp;As</a:t>
            </a:r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099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98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Some Bad Examples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6D3E7C4-F69D-473C-A95B-B5F951FB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617567"/>
            <a:ext cx="7752229" cy="944661"/>
          </a:xfrm>
          <a:prstGeom prst="rect">
            <a:avLst/>
          </a:prstGeom>
        </p:spPr>
      </p:pic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F8AAE42-9B55-4C02-8453-AA9D2008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67" y="5263404"/>
            <a:ext cx="4463302" cy="1205753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4B5569A8-98CB-462B-A90F-D9C01794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30986"/>
            <a:ext cx="4693023" cy="9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98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Further Work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460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Handle code blocks.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Use more sentences.</a:t>
            </a:r>
          </a:p>
          <a:p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Use a better GPU.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7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References</a:t>
            </a:r>
            <a:endParaRPr lang="en-GB" sz="3600" dirty="0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4601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GB" sz="2400">
                <a:ea typeface="+mn-lt"/>
                <a:cs typeface="+mn-lt"/>
              </a:rPr>
              <a:t>ChatbotTutorial by Matthew Inkawhich   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  <a:hlinkClick r:id="" action="ppaction://noaction"/>
              </a:rPr>
              <a:t>https</a:t>
            </a:r>
            <a:r>
              <a:rPr lang="en-GB" sz="2400" dirty="0">
                <a:ea typeface="+mn-lt"/>
                <a:cs typeface="+mn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://pytorch.org/tutorials/beginner/chatbot_tutorial.html</a:t>
            </a:r>
            <a:endParaRPr lang="en-GB" sz="24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Pytorch Chatbot by Wu,Yuan-Kuei </a:t>
            </a:r>
            <a:br>
              <a:rPr lang="en-US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  <a:hlinkClick r:id="rId2"/>
              </a:rPr>
              <a:t>https://github.com/ywk991112/pytorch-chatbot</a:t>
            </a:r>
            <a:endParaRPr lang="en-GB" sz="24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sz="2400">
                <a:latin typeface="Calibri"/>
                <a:cs typeface="Calibri"/>
              </a:rPr>
              <a:t>Sutskever et al.</a:t>
            </a:r>
            <a:r>
              <a:rPr lang="en-GB" sz="2400" dirty="0">
                <a:latin typeface="Calibri"/>
                <a:cs typeface="Calibri"/>
              </a:rPr>
              <a:t> </a:t>
            </a:r>
            <a:br>
              <a:rPr lang="en-GB" sz="2400" dirty="0">
                <a:latin typeface="Calibri"/>
                <a:cs typeface="Calibri"/>
              </a:rPr>
            </a:br>
            <a:r>
              <a:rPr lang="en-GB" sz="2400" dirty="0">
                <a:latin typeface="Calibri"/>
                <a:cs typeface="Calibri"/>
                <a:hlinkClick r:id="rId3"/>
              </a:rPr>
              <a:t>https://arxiv.org/abs/1409.3215</a:t>
            </a:r>
            <a:endParaRPr lang="en-GB" sz="2400" dirty="0">
              <a:latin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400">
                <a:cs typeface="Calibri"/>
              </a:rPr>
              <a:t>Cho et al. </a:t>
            </a:r>
            <a:br>
              <a:rPr lang="en-GB" sz="2400" dirty="0">
                <a:cs typeface="Calibri"/>
              </a:rPr>
            </a:br>
            <a:r>
              <a:rPr lang="en-GB" sz="2400" dirty="0">
                <a:cs typeface="Calibri"/>
                <a:hlinkClick r:id="rId4"/>
              </a:rPr>
              <a:t>https://arxiv.org/pdf/1406.1078v3.pdf</a:t>
            </a:r>
            <a:endParaRPr lang="en-GB" sz="24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400">
                <a:latin typeface="Calibri"/>
                <a:cs typeface="Calibri"/>
              </a:rPr>
              <a:t>Luong et al. </a:t>
            </a:r>
            <a:br>
              <a:rPr lang="en-GB" sz="2400" dirty="0">
                <a:latin typeface="Calibri"/>
                <a:cs typeface="Calibri"/>
              </a:rPr>
            </a:br>
            <a:r>
              <a:rPr lang="en-GB" sz="2400" dirty="0">
                <a:latin typeface="Calibri"/>
                <a:cs typeface="Calibri"/>
                <a:hlinkClick r:id="rId5"/>
              </a:rPr>
              <a:t>https://arxiv.org/abs/1508.04025</a:t>
            </a:r>
            <a:endParaRPr lang="en-GB" sz="2400">
              <a:latin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400">
                <a:ea typeface="+mn-lt"/>
                <a:cs typeface="+mn-lt"/>
              </a:rPr>
              <a:t>Bahdanau et al</a:t>
            </a:r>
            <a:r>
              <a:rPr lang="en-GB" sz="2400" u="sng" dirty="0">
                <a:ea typeface="+mn-lt"/>
                <a:cs typeface="+mn-lt"/>
              </a:rPr>
              <a:t> </a:t>
            </a:r>
            <a:br>
              <a:rPr lang="en-GB" sz="2400" u="sng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  <a:hlinkClick r:id="rId6"/>
              </a:rPr>
              <a:t>https://arxiv.org/abs/1409.0473</a:t>
            </a:r>
            <a:endParaRPr lang="en-GB" sz="240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400">
                <a:cs typeface="Calibri"/>
              </a:rPr>
              <a:t>Python Questions from Stack Overflow 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  <a:hlinkClick r:id="" action="ppaction://noaction"/>
              </a:rPr>
              <a:t>https://www.kaggle.com/stackoverflow/pythonquestions</a:t>
            </a:r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0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1BBF-D66C-4913-97BB-FDB20679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727" y="729913"/>
            <a:ext cx="9833548" cy="59759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The project consists of the following steps:</a:t>
            </a: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Download and pre-process data</a:t>
            </a:r>
            <a:r>
              <a:rPr lang="en-GB" sz="2000" dirty="0">
                <a:solidFill>
                  <a:schemeClr val="tx2"/>
                </a:solidFill>
                <a:cs typeface="Calibri" panose="020F0502020204030204"/>
              </a:rPr>
              <a:t>[7]</a:t>
            </a:r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Implement a seq2seq model.</a:t>
            </a:r>
          </a:p>
          <a:p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Train encoders and decoders using mini-batches.</a:t>
            </a:r>
          </a:p>
          <a:p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Use greedy search decoding.</a:t>
            </a:r>
          </a:p>
          <a:p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chemeClr val="tx2"/>
                </a:solidFill>
                <a:cs typeface="Calibri" panose="020F0502020204030204"/>
              </a:rPr>
              <a:t>Interact and evaluate the chatbot.</a:t>
            </a:r>
          </a:p>
          <a:p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  <a:cs typeface="Calibri" panose="020F0502020204030204"/>
            </a:endParaRPr>
          </a:p>
          <a:p>
            <a:pPr marL="457200" indent="-457200"/>
            <a:endParaRPr lang="en-GB" dirty="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41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  <a:cs typeface="Calibri Light"/>
              </a:rPr>
              <a:t>Pre-Processing Part1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Keep all questions with at least one answer.</a:t>
            </a:r>
            <a:endParaRPr lang="en-GB"/>
          </a:p>
          <a:p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Choose the answer with the best vote score.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Remove any question that requires code in order to be answered.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51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  <a:cs typeface="Calibri Light"/>
              </a:rPr>
              <a:t>Pre-Processing Part2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Clear all sentences from punctuation and special </a:t>
            </a:r>
            <a:r>
              <a:rPr lang="en-GB">
                <a:cs typeface="Calibri"/>
              </a:rPr>
              <a:t>characters</a:t>
            </a:r>
            <a:r>
              <a:rPr lang="en-GB" dirty="0">
                <a:cs typeface="Calibri"/>
              </a:rPr>
              <a:t>.</a:t>
            </a:r>
            <a:endParaRPr lang="en-GB" dirty="0"/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Remove html and markdown tags.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Filter sentences with length greater than a given value.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Filter pairs of </a:t>
            </a:r>
            <a:r>
              <a:rPr lang="en-GB" dirty="0" err="1">
                <a:cs typeface="Calibri"/>
              </a:rPr>
              <a:t>Qs&amp;As</a:t>
            </a:r>
            <a:r>
              <a:rPr lang="en-GB" dirty="0">
                <a:cs typeface="Calibri"/>
              </a:rPr>
              <a:t> containing words with a frequency less than a given value.</a:t>
            </a:r>
          </a:p>
        </p:txBody>
      </p:sp>
    </p:spTree>
    <p:extLst>
      <p:ext uri="{BB962C8B-B14F-4D97-AF65-F5344CB8AC3E}">
        <p14:creationId xmlns:p14="http://schemas.microsoft.com/office/powerpoint/2010/main" val="259747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  <a:cs typeface="Calibri Light"/>
              </a:rPr>
              <a:t>Prepare Data for Models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Create torch tensors to feed the models.</a:t>
            </a:r>
            <a:endParaRPr lang="en-GB" dirty="0"/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Train with mini-batches instead of 1 sentence at a time.</a:t>
            </a:r>
          </a:p>
          <a:p>
            <a:pPr lvl="1"/>
            <a:r>
              <a:rPr lang="en-GB" dirty="0">
                <a:cs typeface="Calibri"/>
              </a:rPr>
              <a:t>Improve convergence</a:t>
            </a:r>
          </a:p>
          <a:p>
            <a:pPr lvl="1"/>
            <a:r>
              <a:rPr lang="en-GB" dirty="0">
                <a:cs typeface="Calibri"/>
              </a:rPr>
              <a:t>Create tensors of shape (</a:t>
            </a:r>
            <a:r>
              <a:rPr lang="en-GB" dirty="0" err="1">
                <a:cs typeface="Calibri"/>
              </a:rPr>
              <a:t>max_length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batch_size</a:t>
            </a:r>
            <a:r>
              <a:rPr lang="en-GB" dirty="0">
                <a:cs typeface="Calibri"/>
              </a:rPr>
              <a:t>)</a:t>
            </a:r>
          </a:p>
          <a:p>
            <a:pPr lvl="1"/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Tensors are zero-padded.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Create tensors of length for each sentence in the batch.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Create mask tensors.</a:t>
            </a:r>
          </a:p>
        </p:txBody>
      </p:sp>
    </p:spTree>
    <p:extLst>
      <p:ext uri="{BB962C8B-B14F-4D97-AF65-F5344CB8AC3E}">
        <p14:creationId xmlns:p14="http://schemas.microsoft.com/office/powerpoint/2010/main" val="333747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Models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The main model for our project is a Seq2Seq.</a:t>
            </a: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Consists of 2 RNNs</a:t>
            </a:r>
            <a:r>
              <a:rPr lang="en-GB" sz="2000" dirty="0">
                <a:cs typeface="Calibri"/>
              </a:rPr>
              <a:t>[3]</a:t>
            </a:r>
            <a:r>
              <a:rPr lang="en-GB" dirty="0">
                <a:cs typeface="Calibri"/>
              </a:rPr>
              <a:t>: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One acts as an Encoder.</a:t>
            </a:r>
          </a:p>
          <a:p>
            <a:pPr lvl="1"/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The other acts as a Decoder.</a:t>
            </a:r>
          </a:p>
        </p:txBody>
      </p:sp>
    </p:spTree>
    <p:extLst>
      <p:ext uri="{BB962C8B-B14F-4D97-AF65-F5344CB8AC3E}">
        <p14:creationId xmlns:p14="http://schemas.microsoft.com/office/powerpoint/2010/main" val="228910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Encoder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dirty="0">
                <a:ea typeface="+mn-lt"/>
                <a:cs typeface="+mn-lt"/>
              </a:rPr>
              <a:t>The Encoder iterates through the input sentence one word at a time, at each time step outputting an: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 Output vector -&gt; Gets recorded.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Hidden state vector. -&gt; The hidden state vector is passed to the next time step. 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Bidirectional variant of the multi-layered Gated Recurrent Unit </a:t>
            </a:r>
            <a:r>
              <a:rPr lang="en-GB" sz="2000" dirty="0">
                <a:ea typeface="+mn-lt"/>
                <a:cs typeface="+mn-lt"/>
              </a:rPr>
              <a:t>[4]</a:t>
            </a:r>
            <a:r>
              <a:rPr lang="en-GB" dirty="0">
                <a:ea typeface="+mn-lt"/>
                <a:cs typeface="+mn-lt"/>
              </a:rPr>
              <a:t>, 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Two independent RNNs.</a:t>
            </a:r>
          </a:p>
          <a:p>
            <a:pPr lvl="1"/>
            <a:r>
              <a:rPr lang="en-GB" dirty="0">
                <a:ea typeface="+mn-lt"/>
                <a:cs typeface="+mn-lt"/>
              </a:rPr>
              <a:t>One that is fed the input sequence in normal sequential order. </a:t>
            </a:r>
          </a:p>
          <a:p>
            <a:pPr lvl="1"/>
            <a:r>
              <a:rPr lang="en-GB" dirty="0">
                <a:ea typeface="+mn-lt"/>
                <a:cs typeface="+mn-lt"/>
              </a:rPr>
              <a:t>And one that is fed the input sequence in reverse order. 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The outputs of each network are summed at each time step. Using a bidirectional GRU.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97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C7F3F-1F90-4FEB-AB97-89413D4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1222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cs typeface="Calibri Light"/>
              </a:rPr>
              <a:t>Decoder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71D2-8C93-45DC-8EAC-4708EA1F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1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The decoder RNN generates the response sentence in a token-by-token fashion using:</a:t>
            </a:r>
          </a:p>
          <a:p>
            <a:pPr lvl="1" indent="0"/>
            <a:r>
              <a:rPr lang="en-GB" dirty="0">
                <a:ea typeface="+mn-lt"/>
                <a:cs typeface="+mn-lt"/>
              </a:rPr>
              <a:t>context vectors</a:t>
            </a:r>
          </a:p>
          <a:p>
            <a:pPr lvl="1" indent="0"/>
            <a:r>
              <a:rPr lang="en-GB" dirty="0">
                <a:ea typeface="+mn-lt"/>
                <a:cs typeface="+mn-lt"/>
              </a:rPr>
              <a:t>and internal hidden states</a:t>
            </a: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   from the encoder to generate the next word in the sequence. </a:t>
            </a:r>
          </a:p>
          <a:p>
            <a:pPr marL="0" indent="0">
              <a:buNone/>
            </a:pPr>
            <a:endParaRPr lang="en-GB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Calibri"/>
                <a:ea typeface="+mn-lt"/>
                <a:cs typeface="+mn-lt"/>
              </a:rPr>
              <a:t>In order to minimize information loss during encoding process we will use  the  </a:t>
            </a:r>
            <a:r>
              <a:rPr lang="en-GB" sz="2400" b="1" dirty="0">
                <a:latin typeface="Calibri"/>
                <a:ea typeface="+mn-lt"/>
                <a:cs typeface="+mn-lt"/>
              </a:rPr>
              <a:t>Global attention </a:t>
            </a:r>
            <a:r>
              <a:rPr lang="en-GB" sz="2400" dirty="0">
                <a:latin typeface="Calibri"/>
                <a:ea typeface="+mn-lt"/>
                <a:cs typeface="+mn-lt"/>
              </a:rPr>
              <a:t>mechanism by </a:t>
            </a:r>
            <a:r>
              <a:rPr lang="en-GB" sz="2000" dirty="0">
                <a:latin typeface="Calibri"/>
                <a:ea typeface="+mn-lt"/>
                <a:cs typeface="+mn-lt"/>
              </a:rPr>
              <a:t>[5]</a:t>
            </a:r>
            <a:r>
              <a:rPr lang="en-GB" sz="1600" dirty="0">
                <a:latin typeface="Consolas"/>
                <a:ea typeface="+mn-lt"/>
                <a:cs typeface="+mn-lt"/>
              </a:rPr>
              <a:t> </a:t>
            </a:r>
            <a:r>
              <a:rPr lang="en-GB" sz="2400" dirty="0">
                <a:ea typeface="+mn-lt"/>
                <a:cs typeface="+mn-lt"/>
              </a:rPr>
              <a:t>which improved upon </a:t>
            </a:r>
            <a:r>
              <a:rPr lang="en-GB" sz="2400" dirty="0" err="1">
                <a:ea typeface="+mn-lt"/>
                <a:cs typeface="+mn-lt"/>
              </a:rPr>
              <a:t>Bahdanau</a:t>
            </a:r>
            <a:r>
              <a:rPr lang="en-GB" sz="2400" dirty="0">
                <a:ea typeface="+mn-lt"/>
                <a:cs typeface="+mn-lt"/>
              </a:rPr>
              <a:t> et al.’s </a:t>
            </a:r>
            <a:r>
              <a:rPr lang="en-GB" sz="2000" dirty="0">
                <a:ea typeface="+mn-lt"/>
                <a:cs typeface="+mn-lt"/>
              </a:rPr>
              <a:t>[6]</a:t>
            </a:r>
            <a:r>
              <a:rPr lang="en-GB" sz="2400" dirty="0">
                <a:ea typeface="+mn-lt"/>
                <a:cs typeface="+mn-lt"/>
              </a:rPr>
              <a:t> attention mechanism.</a:t>
            </a:r>
            <a:endParaRPr lang="en-GB" sz="2400" dirty="0">
              <a:cs typeface="Calibri"/>
            </a:endParaRPr>
          </a:p>
          <a:p>
            <a:pPr marL="0" indent="0">
              <a:buNone/>
            </a:pPr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DL Project Presentation</vt:lpstr>
      <vt:lpstr>Introduction</vt:lpstr>
      <vt:lpstr>PowerPoint Presentation</vt:lpstr>
      <vt:lpstr>Pre-Processing Part1</vt:lpstr>
      <vt:lpstr>Pre-Processing Part2</vt:lpstr>
      <vt:lpstr>Prepare Data for Models</vt:lpstr>
      <vt:lpstr>Models</vt:lpstr>
      <vt:lpstr>Encoder</vt:lpstr>
      <vt:lpstr>Decoder</vt:lpstr>
      <vt:lpstr>Attention Mechanisms</vt:lpstr>
      <vt:lpstr>Seq2Seq Flow</vt:lpstr>
      <vt:lpstr>Masked Loss</vt:lpstr>
      <vt:lpstr>Training Procedure</vt:lpstr>
      <vt:lpstr>PowerPoint Presentation</vt:lpstr>
      <vt:lpstr>Evaluation</vt:lpstr>
      <vt:lpstr>PowerPoint Presentation</vt:lpstr>
      <vt:lpstr>PowerPoint Presentation</vt:lpstr>
      <vt:lpstr>Results</vt:lpstr>
      <vt:lpstr>Some Good Examples</vt:lpstr>
      <vt:lpstr>Some Bad Examples</vt:lpstr>
      <vt:lpstr>Further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627</cp:revision>
  <dcterms:created xsi:type="dcterms:W3CDTF">2021-07-03T09:02:39Z</dcterms:created>
  <dcterms:modified xsi:type="dcterms:W3CDTF">2021-07-04T12:28:37Z</dcterms:modified>
</cp:coreProperties>
</file>