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C66FC6-AE2C-4248-BEE5-4AC1CF66D04F}" v="2612" dt="2021-02-10T22:28:27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97-020-00688-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71569" cy="227492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928A89-D0B3-42AC-80FB-CA7D44569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2706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437" y="3230249"/>
            <a:ext cx="5294293" cy="3263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Machine Learning Project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888530-A230-4D0E-AC91-B878A2B2B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"/>
          <a:stretch/>
        </p:blipFill>
        <p:spPr>
          <a:xfrm>
            <a:off x="1558820" y="9302"/>
            <a:ext cx="9621314" cy="199613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3984" y="2823718"/>
            <a:ext cx="4956417" cy="3168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Covid-19 Mortality Prediction</a:t>
            </a:r>
            <a:endParaRPr lang="en-US" sz="36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200" dirty="0">
              <a:cs typeface="Calibri"/>
            </a:endParaRPr>
          </a:p>
          <a:p>
            <a:r>
              <a:rPr lang="en-US" dirty="0" err="1"/>
              <a:t>Gkatsis</a:t>
            </a:r>
            <a:r>
              <a:rPr lang="en-US" dirty="0"/>
              <a:t> Vasileios</a:t>
            </a:r>
            <a:endParaRPr lang="en-US">
              <a:cs typeface="Calibri"/>
            </a:endParaRPr>
          </a:p>
          <a:p>
            <a:r>
              <a:rPr lang="en-US" dirty="0"/>
              <a:t>MTN 2004</a:t>
            </a:r>
            <a:endParaRPr lang="en-US">
              <a:cs typeface="Calibri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D95A7-6C3B-4C96-9880-77252948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031" y="407634"/>
            <a:ext cx="9833548" cy="1066802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cs typeface="Calibri Light" panose="020F0302020204030204"/>
              </a:rPr>
              <a:t>Overview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3C37-D283-4CBB-9488-E3D82B05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29093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Gather and process data. (</a:t>
            </a:r>
            <a:r>
              <a:rPr lang="en-US" sz="2400" dirty="0">
                <a:ea typeface="+mn-lt"/>
                <a:cs typeface="+mn-lt"/>
                <a:hlinkClick r:id="rId2"/>
              </a:rPr>
              <a:t>Our World In Data</a:t>
            </a:r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Extract the more explanatory features.</a:t>
            </a:r>
          </a:p>
          <a:p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Create and tune models.</a:t>
            </a:r>
          </a:p>
          <a:p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Evaluate the models.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14A73-A466-4D01-8992-DBE22F4B0F96}"/>
              </a:ext>
            </a:extLst>
          </p:cNvPr>
          <p:cNvSpPr txBox="1"/>
          <p:nvPr/>
        </p:nvSpPr>
        <p:spPr>
          <a:xfrm>
            <a:off x="1239644" y="1964473"/>
            <a:ext cx="1001936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Create machine learning models capable of predicting the number of people dying from covid-19  in a country during a month.</a:t>
            </a:r>
          </a:p>
        </p:txBody>
      </p:sp>
    </p:spTree>
    <p:extLst>
      <p:ext uri="{BB962C8B-B14F-4D97-AF65-F5344CB8AC3E}">
        <p14:creationId xmlns:p14="http://schemas.microsoft.com/office/powerpoint/2010/main" val="294760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99CA6-0507-4AD2-92AD-B45F70B9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4919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cs typeface="Calibri Light" panose="020F0302020204030204"/>
              </a:rPr>
              <a:t>Feature Extraction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B4F70-0D1B-4EE4-A5DC-8DAA7CBF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104" y="2082516"/>
            <a:ext cx="9833548" cy="1086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cs typeface="Calibri"/>
              </a:rPr>
              <a:t>Choose the features that explain better the data using simple graphs.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E25168C2-3B00-4FC8-963A-D3036B6FA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035" y="3713460"/>
            <a:ext cx="3486614" cy="2460496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6A62DF6-ACDE-43CF-A03F-B64C4DB68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718" y="3660708"/>
            <a:ext cx="3254297" cy="2510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68D776-4054-41FF-B254-25624C0B3CBB}"/>
              </a:ext>
            </a:extLst>
          </p:cNvPr>
          <p:cNvSpPr txBox="1"/>
          <p:nvPr/>
        </p:nvSpPr>
        <p:spPr>
          <a:xfrm>
            <a:off x="3274742" y="338625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Total Deaths - Smokers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8FD4E-57B6-4B39-A4B9-2061B4015AD2}"/>
              </a:ext>
            </a:extLst>
          </p:cNvPr>
          <p:cNvSpPr txBox="1"/>
          <p:nvPr/>
        </p:nvSpPr>
        <p:spPr>
          <a:xfrm>
            <a:off x="7599324" y="338973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Total Deaths – Stringency Index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69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62DF1-2413-4EE0-9617-89FBFE39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39" y="479585"/>
            <a:ext cx="9833548" cy="777295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cs typeface="Calibri Light"/>
              </a:rPr>
              <a:t>Create Models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A7CC-A1A1-4610-A8E2-D3A97E00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055" y="2511922"/>
            <a:ext cx="4099963" cy="29311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tx2"/>
                </a:solidFill>
                <a:cs typeface="Calibri"/>
              </a:rPr>
              <a:t>Linear Regression</a:t>
            </a: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Lasso Regression</a:t>
            </a: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Ridge Regression</a:t>
            </a: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K-NN Regression</a:t>
            </a: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Elastic-Net</a:t>
            </a: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Support Vector Machines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0473AF7-EA30-43E1-A63D-CD39CD279EB1}"/>
              </a:ext>
            </a:extLst>
          </p:cNvPr>
          <p:cNvSpPr txBox="1"/>
          <p:nvPr/>
        </p:nvSpPr>
        <p:spPr>
          <a:xfrm>
            <a:off x="7688766" y="36278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Python library: scikit-learn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A823E-4933-4D02-AEBE-438A13FF6BF2}"/>
              </a:ext>
            </a:extLst>
          </p:cNvPr>
          <p:cNvSpPr txBox="1"/>
          <p:nvPr/>
        </p:nvSpPr>
        <p:spPr>
          <a:xfrm>
            <a:off x="849352" y="5876692"/>
            <a:ext cx="392336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(SGD, Decision Trees and  Tweedie Regression</a:t>
            </a:r>
            <a:endParaRPr lang="en-US" sz="1400" dirty="0">
              <a:cs typeface="Calibri"/>
            </a:endParaRPr>
          </a:p>
          <a:p>
            <a:pPr algn="ctr"/>
            <a:r>
              <a:rPr lang="en-US" sz="1400" dirty="0">
                <a:cs typeface="Calibri"/>
              </a:rPr>
              <a:t>Where also tested but left out due to very bad results)</a:t>
            </a:r>
          </a:p>
        </p:txBody>
      </p:sp>
    </p:spTree>
    <p:extLst>
      <p:ext uri="{BB962C8B-B14F-4D97-AF65-F5344CB8AC3E}">
        <p14:creationId xmlns:p14="http://schemas.microsoft.com/office/powerpoint/2010/main" val="300577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1EC73-F4A2-4AB8-9622-7149EAA1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75" y="806752"/>
            <a:ext cx="9833548" cy="702954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cs typeface="Calibri Light"/>
              </a:rPr>
              <a:t>Tune Models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F40CE-6F1E-416C-971A-D5FA14ED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79882"/>
            <a:ext cx="9833548" cy="3604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Split data on train and validation.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Perform k-fold on train data and find average MAE.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Find MAE of validation dataset.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Keep the combination of parameter values that minimize both MAE scores 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48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2BE73-2554-4D5E-A7C6-766EDCEA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56" y="795536"/>
            <a:ext cx="9833548" cy="730832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cs typeface="Calibri Light"/>
              </a:rPr>
              <a:t>Test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F557-24EE-4595-B942-C7643B976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65458"/>
            <a:ext cx="9833548" cy="3934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Make predictions for the test dataset.</a:t>
            </a:r>
            <a:endParaRPr lang="en-US" sz="1800" dirty="0">
              <a:solidFill>
                <a:schemeClr val="tx2"/>
              </a:solidFill>
              <a:cs typeface="Calibri" panose="020F0502020204030204"/>
            </a:endParaRP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Count performance using the following metrics: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  <a:cs typeface="Calibri" panose="020F0502020204030204"/>
            </a:endParaRP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cs typeface="Calibri" panose="020F0502020204030204"/>
              </a:rPr>
              <a:t>R</a:t>
            </a:r>
            <a:r>
              <a:rPr lang="en-US" sz="2000" baseline="30000" dirty="0">
                <a:solidFill>
                  <a:schemeClr val="tx2"/>
                </a:solidFill>
                <a:cs typeface="Calibri" panose="020F0502020204030204"/>
              </a:rPr>
              <a:t>2  </a:t>
            </a:r>
            <a:endParaRPr lang="en-US" sz="2000" dirty="0">
              <a:solidFill>
                <a:schemeClr val="tx2"/>
              </a:solidFill>
              <a:cs typeface="Calibri" panose="020F0502020204030204"/>
            </a:endParaRP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cs typeface="Calibri" panose="020F0502020204030204"/>
              </a:rPr>
              <a:t>Mean Average Error (MAE)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cs typeface="Calibri" panose="020F0502020204030204"/>
              </a:rPr>
              <a:t>Mean Squared Error (MSE)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cs typeface="Calibri" panose="020F0502020204030204"/>
              </a:rPr>
              <a:t>Rooted Mean Squared Error (RMSE)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17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E8602-9680-4BFB-B731-74D38EB8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72216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cs typeface="Calibri Light"/>
              </a:rPr>
              <a:t>Results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4890683-097C-4B5F-9AFE-342387561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89455"/>
              </p:ext>
            </p:extLst>
          </p:nvPr>
        </p:nvGraphicFramePr>
        <p:xfrm>
          <a:off x="371707" y="2193073"/>
          <a:ext cx="1146549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928">
                  <a:extLst>
                    <a:ext uri="{9D8B030D-6E8A-4147-A177-3AD203B41FA5}">
                      <a16:colId xmlns:a16="http://schemas.microsoft.com/office/drawing/2014/main" val="4219003589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val="1963445286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val="372194075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val="1349599728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val="868020852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val="3415598883"/>
                    </a:ext>
                  </a:extLst>
                </a:gridCol>
                <a:gridCol w="1637928">
                  <a:extLst>
                    <a:ext uri="{9D8B030D-6E8A-4147-A177-3AD203B41FA5}">
                      <a16:colId xmlns:a16="http://schemas.microsoft.com/office/drawing/2014/main" val="2450035705"/>
                    </a:ext>
                  </a:extLst>
                </a:gridCol>
              </a:tblGrid>
              <a:tr h="105033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Linear 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Regression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Lasso 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Ridge 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kNN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Elastic Net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SVM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7519"/>
                  </a:ext>
                </a:extLst>
              </a:tr>
              <a:tr h="3393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R2</a:t>
                      </a:r>
                      <a:endParaRPr lang="en-US"/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-0.15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46925429"/>
                  </a:ext>
                </a:extLst>
              </a:tr>
              <a:tr h="3393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MAE</a:t>
                      </a:r>
                      <a:endParaRPr lang="en-US"/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2326.4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2360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2438.9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4643.7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2419.1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5232.1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00912025"/>
                  </a:ext>
                </a:extLst>
              </a:tr>
              <a:tr h="3393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MSE</a:t>
                      </a:r>
                      <a:endParaRPr lang="en-US"/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18312097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19008276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27148578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69774062.2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19427773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100242603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750664"/>
                  </a:ext>
                </a:extLst>
              </a:tr>
              <a:tr h="840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RMSE</a:t>
                      </a:r>
                      <a:endParaRPr lang="en-US" dirty="0"/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4279.26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4359.8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5210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8353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4407.7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10012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2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82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342E8-F719-45B2-8EE8-B366A471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90" y="714292"/>
            <a:ext cx="9833548" cy="1066802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cs typeface="Calibri Light" panose="020F0302020204030204"/>
              </a:rPr>
              <a:t>Final Thoughts</a:t>
            </a:r>
            <a:endParaRPr lang="en-US" sz="3600" dirty="0">
              <a:solidFill>
                <a:schemeClr val="tx2"/>
              </a:solidFill>
              <a:cs typeface="Calibri Light" panose="020F03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DBC0-1C0C-415C-B479-FAE3BD874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79837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Calibri"/>
              </a:rPr>
              <a:t>Not a feasible project.</a:t>
            </a:r>
            <a:endParaRPr lang="en-US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Not with simple machine learning tools.</a:t>
            </a: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Not without including more data (epidemiological, cultural etc.)</a:t>
            </a: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Maybe deep learning methods can produce more stable models.</a:t>
            </a:r>
          </a:p>
        </p:txBody>
      </p:sp>
    </p:spTree>
    <p:extLst>
      <p:ext uri="{BB962C8B-B14F-4D97-AF65-F5344CB8AC3E}">
        <p14:creationId xmlns:p14="http://schemas.microsoft.com/office/powerpoint/2010/main" val="209646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Machine Learning Project</vt:lpstr>
      <vt:lpstr>Overview</vt:lpstr>
      <vt:lpstr>Feature Extraction</vt:lpstr>
      <vt:lpstr>Create Models</vt:lpstr>
      <vt:lpstr>Tune Models</vt:lpstr>
      <vt:lpstr>Test</vt:lpstr>
      <vt:lpstr>Results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265</cp:revision>
  <dcterms:created xsi:type="dcterms:W3CDTF">2021-02-10T21:28:09Z</dcterms:created>
  <dcterms:modified xsi:type="dcterms:W3CDTF">2021-02-10T22:28:56Z</dcterms:modified>
</cp:coreProperties>
</file>