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6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pala.v.lv\Downloads\work_ord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[work_order.xlsx]Line_Chart!PivotTable4</c:name>
    <c:fmtId val="7"/>
  </c:pivotSource>
  <c:chart>
    <c:title>
      <c:layout>
        <c:manualLayout>
          <c:xMode val="edge"/>
          <c:yMode val="edge"/>
          <c:x val="0.44950678040244973"/>
          <c:y val="1.28681831437736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09492563429571"/>
          <c:y val="0.14958114610673667"/>
          <c:w val="0.77027537182852146"/>
          <c:h val="0.419650043744531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Line_Chart!$B$3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Line_Chart!$A$4:$A$7</c:f>
              <c:strCache>
                <c:ptCount val="3"/>
                <c:pt idx="0">
                  <c:v>44078-44177</c:v>
                </c:pt>
                <c:pt idx="1">
                  <c:v>44278-44377</c:v>
                </c:pt>
                <c:pt idx="2">
                  <c:v>44378-44477</c:v>
                </c:pt>
              </c:strCache>
            </c:strRef>
          </c:cat>
          <c:val>
            <c:numRef>
              <c:f>Line_Chart!$B$4:$B$7</c:f>
              <c:numCache>
                <c:formatCode>General</c:formatCode>
                <c:ptCount val="3"/>
                <c:pt idx="0">
                  <c:v>7870.8298000000004</c:v>
                </c:pt>
                <c:pt idx="1">
                  <c:v>12934.322</c:v>
                </c:pt>
                <c:pt idx="2">
                  <c:v>4954.6753000000008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60-493D-8BA1-80774B995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92553183"/>
        <c:axId val="1292574303"/>
      </c:barChart>
      <c:catAx>
        <c:axId val="1292553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574303"/>
        <c:crosses val="autoZero"/>
        <c:auto val="0"/>
        <c:lblAlgn val="ctr"/>
        <c:lblOffset val="100"/>
        <c:noMultiLvlLbl val="0"/>
      </c:catAx>
      <c:valAx>
        <c:axId val="1292574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55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02591863517061"/>
          <c:y val="0.42802055993000876"/>
          <c:w val="9.9357898911020953E-2"/>
          <c:h val="8.20856688651378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5BE2-4C06-A263-86D9-274DCC6E4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0CEA8-9405-3F28-F3D4-8CC32E06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1682F-05B0-82AE-E3EF-A968677C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83C7-2544-4E64-8B71-482F1620A52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4E0A-AE70-552C-BC15-492E51A6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A67BB-5D3E-6B40-1A89-FCBA5EB1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7F04-939C-4F17-BD20-AB445547B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4B72-14F1-1675-0BE1-3217A3DC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396B6-E5FE-3D55-2B55-62521D3D8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9A4D4-6A0A-8912-9965-02E092ED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83C7-2544-4E64-8B71-482F1620A52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34A8A-25E0-9001-7861-1D951EDF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4B576-6A6B-6730-7F3A-CC3F14BA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7F04-939C-4F17-BD20-AB445547B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07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78924-9C76-E106-A25F-A28E97CF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FCF14-6470-90F8-5337-B7FDE3880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76620-9B92-DBC4-D4B4-95C3F28F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83C7-2544-4E64-8B71-482F1620A52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3C35C-0368-F3E4-9530-7077802F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7617-AEE4-B1D0-0786-AE0B86AE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7F04-939C-4F17-BD20-AB445547B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4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87E4-96AC-AA01-32BF-D98ED7CF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E57D-A6CA-E07B-36B4-6204B6FD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43485-5FCC-A63D-5C4F-4F3E90CF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83C7-2544-4E64-8B71-482F1620A52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40E43-4C73-0623-67DE-FD09D5AF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E7286-03AC-0805-3892-16802055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7F04-939C-4F17-BD20-AB445547B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32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4D34-489E-5FF5-0AF2-4FC7299D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7806F-FE31-B392-7F01-75A87E747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DA57D-FF38-DB7C-71BD-21F21F9D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83C7-2544-4E64-8B71-482F1620A52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707DE-3F92-03CF-E046-EF1ACC3B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59F88-E81E-62E5-8E45-18E3F924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7F04-939C-4F17-BD20-AB445547B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75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869F-1452-3F44-0D98-6AD45011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8224-0AB9-5F36-142B-1E0483716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76BE9-C610-46DC-0A17-21C554B26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4E5A9-B87C-48E4-9DEE-1D238362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83C7-2544-4E64-8B71-482F1620A52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50F20-337F-150C-27B1-A13219E6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74B0C-06B6-092D-2F9A-D18A9A63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7F04-939C-4F17-BD20-AB445547B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67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0901-49ED-9B15-6D90-E3CF28BC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2CC45-E283-CCD8-B493-45B9B91C1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BA6F5-FDD7-BC52-AF7C-3160F250E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FFC78-841E-6C32-3431-B7874D45C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A6A65-5733-A7AB-7696-A4C85165B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C687B-EB6A-50EE-2099-79FFAAD7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83C7-2544-4E64-8B71-482F1620A52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01B7B-720B-1936-981D-C6346D1C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95F7C-C0C0-2B25-8369-4C0B4BB0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7F04-939C-4F17-BD20-AB445547B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45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088F-FACD-BB31-6016-3BE5A860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2A07A-68F2-6F2E-6AFF-9022BAAA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83C7-2544-4E64-8B71-482F1620A52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AFA7C-AF70-962F-7436-711C172E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BAD74-24BE-6C1D-F5CB-EFD28D8D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7F04-939C-4F17-BD20-AB445547B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62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155A7-6021-E212-733E-8EA45935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83C7-2544-4E64-8B71-482F1620A52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C47DA-937A-B876-E77F-EC67B912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18BF7-00F4-F006-943D-F301EDDA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7F04-939C-4F17-BD20-AB445547B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89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45B2-A03A-30BC-A4C3-5801D7F9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B08DC-2191-A6C6-842A-531407A0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CEA15-FB00-E29A-0DAC-89370FB3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47205-D24F-58FE-8A5A-BB6EE726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83C7-2544-4E64-8B71-482F1620A52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E7BAA-99D8-1A91-835B-63689285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5CB16-79DB-B217-8FF1-259C1A55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7F04-939C-4F17-BD20-AB445547B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1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FEEF-024F-08A6-090F-6B0A9DB3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D58EA-9567-E3BC-6D3F-0E44CE671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163BA-7B43-532B-BFD9-25A92B432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2A0E-85FD-8767-771F-43E2470B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83C7-2544-4E64-8B71-482F1620A52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6BEB-D6BE-177E-CF76-91C2E15D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625B0-B32C-9658-B6B7-B213D06F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7F04-939C-4F17-BD20-AB445547B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24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A2F02-F82E-D295-7111-A6691EB7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D6913-0DF0-5A0A-81F2-BE35733BF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278C-91A6-9D70-A227-69C4CDF42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0F83C7-2544-4E64-8B71-482F1620A52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D701B-1B02-9204-0387-CC5637D36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E465-CB95-C6E5-23F5-4F2249027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087F04-939C-4F17-BD20-AB445547B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8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940E-783E-2A96-678F-34FC55D11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Gopalakrishnan</a:t>
            </a:r>
            <a:br>
              <a:rPr lang="en-IN" dirty="0"/>
            </a:br>
            <a:r>
              <a:rPr lang="en-IN" dirty="0" err="1"/>
              <a:t>Employee_id</a:t>
            </a:r>
            <a:r>
              <a:rPr lang="en-IN" dirty="0"/>
              <a:t> :- 4361</a:t>
            </a:r>
            <a:br>
              <a:rPr lang="en-IN" dirty="0"/>
            </a:br>
            <a:r>
              <a:rPr lang="en-IN" dirty="0"/>
              <a:t>Excel Assessment</a:t>
            </a:r>
          </a:p>
        </p:txBody>
      </p:sp>
    </p:spTree>
    <p:extLst>
      <p:ext uri="{BB962C8B-B14F-4D97-AF65-F5344CB8AC3E}">
        <p14:creationId xmlns:p14="http://schemas.microsoft.com/office/powerpoint/2010/main" val="127462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C20C-C5C3-5E59-FA94-E536BC8E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77080" cy="5811838"/>
          </a:xfrm>
        </p:spPr>
        <p:txBody>
          <a:bodyPr anchor="t">
            <a:normAutofit/>
          </a:bodyPr>
          <a:lstStyle/>
          <a:p>
            <a:r>
              <a:rPr lang="en-IN" sz="2800" dirty="0"/>
              <a:t>Q9.)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589CC-83D0-E9A9-4023-C4863ED63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74" y="681037"/>
            <a:ext cx="10188096" cy="569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9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C20C-C5C3-5E59-FA94-E536BC8E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77080" cy="5811838"/>
          </a:xfrm>
        </p:spPr>
        <p:txBody>
          <a:bodyPr anchor="t">
            <a:normAutofit/>
          </a:bodyPr>
          <a:lstStyle/>
          <a:p>
            <a:r>
              <a:rPr lang="en-IN" sz="2800" dirty="0"/>
              <a:t>Q9.)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FC21C-57C5-A099-D41A-2D58C489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70" y="1971600"/>
            <a:ext cx="8941260" cy="29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C20C-C5C3-5E59-FA94-E536BC8E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77080" cy="5811838"/>
          </a:xfrm>
        </p:spPr>
        <p:txBody>
          <a:bodyPr anchor="t">
            <a:normAutofit/>
          </a:bodyPr>
          <a:lstStyle/>
          <a:p>
            <a:r>
              <a:rPr lang="en-IN" sz="2800" dirty="0"/>
              <a:t>Q9.)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F9D8C-6CEB-471C-8490-F789DE16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05" y="1577880"/>
            <a:ext cx="5626389" cy="3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2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C20C-C5C3-5E59-FA94-E536BC8E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77080" cy="5811838"/>
          </a:xfrm>
        </p:spPr>
        <p:txBody>
          <a:bodyPr anchor="t">
            <a:normAutofit/>
          </a:bodyPr>
          <a:lstStyle/>
          <a:p>
            <a:r>
              <a:rPr lang="en-IN" sz="2800" dirty="0"/>
              <a:t>Q9.)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7C04D-1ED7-D0AB-1F8F-F3087CE89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707" y="681037"/>
            <a:ext cx="8032893" cy="474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8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C20C-C5C3-5E59-FA94-E536BC8E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77080" cy="5811838"/>
          </a:xfrm>
        </p:spPr>
        <p:txBody>
          <a:bodyPr anchor="t">
            <a:normAutofit/>
          </a:bodyPr>
          <a:lstStyle/>
          <a:p>
            <a:r>
              <a:rPr lang="en-IN" sz="2800" dirty="0"/>
              <a:t>Q9.)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58D41-3885-907A-4E10-C88F0CEF6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166" y="1"/>
            <a:ext cx="6204034" cy="68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6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C20C-C5C3-5E59-FA94-E536BC8E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77080" cy="5811838"/>
          </a:xfrm>
        </p:spPr>
        <p:txBody>
          <a:bodyPr anchor="t">
            <a:normAutofit fontScale="90000"/>
          </a:bodyPr>
          <a:lstStyle/>
          <a:p>
            <a:r>
              <a:rPr lang="en-IN" sz="2800" dirty="0"/>
              <a:t>Q1.)</a:t>
            </a:r>
            <a:br>
              <a:rPr lang="en-IN" sz="2800" dirty="0"/>
            </a:br>
            <a:r>
              <a:rPr lang="en-IN" sz="2800" dirty="0"/>
              <a:t>- The average lead time between the requested date (</a:t>
            </a:r>
            <a:r>
              <a:rPr lang="en-IN" sz="2800" dirty="0" err="1"/>
              <a:t>ReqDate</a:t>
            </a:r>
            <a:r>
              <a:rPr lang="en-IN" sz="2800" dirty="0"/>
              <a:t>) and completion date (</a:t>
            </a:r>
            <a:r>
              <a:rPr lang="en-IN" sz="2800" dirty="0" err="1"/>
              <a:t>WorkDate</a:t>
            </a:r>
            <a:r>
              <a:rPr lang="en-IN" sz="2800" dirty="0"/>
              <a:t>) is ~28.02 days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- Calculated the difference between </a:t>
            </a:r>
            <a:r>
              <a:rPr lang="en-IN" sz="2800" dirty="0" err="1"/>
              <a:t>WorkDate</a:t>
            </a:r>
            <a:r>
              <a:rPr lang="en-IN" sz="2800" dirty="0"/>
              <a:t> and </a:t>
            </a:r>
            <a:r>
              <a:rPr lang="en-IN" sz="2800" dirty="0" err="1"/>
              <a:t>ReqDate</a:t>
            </a:r>
            <a:r>
              <a:rPr lang="en-IN" sz="2800" dirty="0"/>
              <a:t> and verified it with </a:t>
            </a:r>
            <a:r>
              <a:rPr lang="en-IN" sz="2800" dirty="0" err="1"/>
              <a:t>thedifference</a:t>
            </a:r>
            <a:r>
              <a:rPr lang="en-IN" sz="2800" dirty="0"/>
              <a:t> between </a:t>
            </a:r>
            <a:r>
              <a:rPr lang="en-IN" sz="2800" dirty="0" err="1"/>
              <a:t>ReqDay</a:t>
            </a:r>
            <a:r>
              <a:rPr lang="en-IN" sz="2800" dirty="0"/>
              <a:t> and </a:t>
            </a:r>
            <a:r>
              <a:rPr lang="en-IN" sz="2800" dirty="0" err="1"/>
              <a:t>WorkDay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- Filtered out the blanks from </a:t>
            </a:r>
            <a:r>
              <a:rPr lang="en-IN" sz="2800" dirty="0" err="1"/>
              <a:t>WorkDate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- Summarized using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2513-A76A-B759-EDDF-B44057488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0" y="365125"/>
            <a:ext cx="5359400" cy="58118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7E1A9-8270-363B-0FF9-6C08F75A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19" y="3968072"/>
            <a:ext cx="3124361" cy="1644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0AB42A-C15B-0EB5-F911-DCBFE539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286" y="1040731"/>
            <a:ext cx="3124361" cy="21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5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C20C-C5C3-5E59-FA94-E536BC8E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77080" cy="5811838"/>
          </a:xfrm>
        </p:spPr>
        <p:txBody>
          <a:bodyPr anchor="t">
            <a:normAutofit/>
          </a:bodyPr>
          <a:lstStyle/>
          <a:p>
            <a:r>
              <a:rPr lang="en-IN" sz="2800" dirty="0"/>
              <a:t>Q2.)</a:t>
            </a:r>
            <a:br>
              <a:rPr lang="en-IN" sz="2800" dirty="0"/>
            </a:br>
            <a:r>
              <a:rPr lang="en-IN" sz="2800" dirty="0"/>
              <a:t>- The district which has the highest number of rush jobs is Northwest with 45 rush jobs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- Using pivot table, filtered out the Rush where it is “Yes” and sort the count of Rush per district in Largest to smallest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2513-A76A-B759-EDDF-B44057488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0" y="365125"/>
            <a:ext cx="5359400" cy="58118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4B8DE-10FE-618A-6766-DE9A3F10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411" y="894058"/>
            <a:ext cx="3021377" cy="1436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795384-30F0-EC15-7A94-AD64F3DB9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732" y="3030869"/>
            <a:ext cx="3021377" cy="326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C20C-C5C3-5E59-FA94-E536BC8E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77080" cy="5811838"/>
          </a:xfrm>
        </p:spPr>
        <p:txBody>
          <a:bodyPr anchor="t">
            <a:normAutofit/>
          </a:bodyPr>
          <a:lstStyle/>
          <a:p>
            <a:r>
              <a:rPr lang="en-IN" sz="2800" dirty="0"/>
              <a:t>Q3.) </a:t>
            </a:r>
            <a:br>
              <a:rPr lang="en-IN" sz="2800" dirty="0"/>
            </a:br>
            <a:r>
              <a:rPr lang="en-IN" sz="2800" dirty="0"/>
              <a:t>- The average labour hours for non-rush days is more than rush days by ~0.2054 hours.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- The average labour hours for rush days is ~0.586 hours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- The average labour hours for non-rush days is ~0.792 hours</a:t>
            </a:r>
            <a:br>
              <a:rPr lang="en-IN" sz="2800" dirty="0"/>
            </a:b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2513-A76A-B759-EDDF-B44057488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0" y="365125"/>
            <a:ext cx="5359400" cy="58118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B1D77-82F0-A3AA-C618-E38A885C5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349" y="559117"/>
            <a:ext cx="2696251" cy="1529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D00175-BA70-34D5-2B75-D87DC01B7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909" y="2695565"/>
            <a:ext cx="2696251" cy="125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5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C20C-C5C3-5E59-FA94-E536BC8E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243"/>
            <a:ext cx="4577080" cy="5811838"/>
          </a:xfrm>
        </p:spPr>
        <p:txBody>
          <a:bodyPr anchor="t">
            <a:normAutofit/>
          </a:bodyPr>
          <a:lstStyle/>
          <a:p>
            <a:r>
              <a:rPr lang="en-IN" sz="2800" dirty="0"/>
              <a:t>Q4.) </a:t>
            </a:r>
            <a:br>
              <a:rPr lang="en-IN" sz="2800" dirty="0"/>
            </a:br>
            <a:r>
              <a:rPr lang="en-IN" sz="2800" dirty="0"/>
              <a:t>- This is the distribution of payment types across different services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- Used the Service and payment in rows and count of payment in values then summarized by % of parent total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2513-A76A-B759-EDDF-B44057488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0" y="365125"/>
            <a:ext cx="5359400" cy="58118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59E19-DBFF-13E7-6E53-A5E3B27A0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86250"/>
            <a:ext cx="4648285" cy="1355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39D868-F067-F635-F5BC-8123F7A1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577" y="241264"/>
            <a:ext cx="2409223" cy="605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1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C20C-C5C3-5E59-FA94-E536BC8E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77080" cy="5811838"/>
          </a:xfrm>
        </p:spPr>
        <p:txBody>
          <a:bodyPr anchor="t">
            <a:normAutofit/>
          </a:bodyPr>
          <a:lstStyle/>
          <a:p>
            <a:r>
              <a:rPr lang="en-IN" sz="2800" dirty="0"/>
              <a:t>Q5.) </a:t>
            </a:r>
            <a:br>
              <a:rPr lang="en-IN" sz="2800" dirty="0"/>
            </a:br>
            <a:r>
              <a:rPr lang="en-IN" sz="2800" dirty="0"/>
              <a:t>- There is an </a:t>
            </a:r>
            <a:r>
              <a:rPr lang="en-IN" sz="2800" i="1" dirty="0"/>
              <a:t>upward trend </a:t>
            </a:r>
            <a:r>
              <a:rPr lang="en-IN" sz="2800" dirty="0"/>
              <a:t>in the </a:t>
            </a:r>
            <a:r>
              <a:rPr lang="en-IN" sz="2800" b="1" dirty="0"/>
              <a:t>Account and C.O.D and P.O. and Warranty  payment type </a:t>
            </a:r>
            <a:r>
              <a:rPr lang="en-IN" sz="2800" dirty="0"/>
              <a:t>from the </a:t>
            </a:r>
            <a:r>
              <a:rPr lang="en-IN" sz="2800" u="sng" dirty="0"/>
              <a:t>beginning</a:t>
            </a:r>
            <a:r>
              <a:rPr lang="en-IN" sz="2800" dirty="0"/>
              <a:t> and </a:t>
            </a:r>
            <a:r>
              <a:rPr lang="en-IN" sz="2800" i="1" dirty="0"/>
              <a:t>downward trend</a:t>
            </a:r>
            <a:br>
              <a:rPr lang="en-IN" sz="2800" dirty="0"/>
            </a:br>
            <a:r>
              <a:rPr lang="en-IN" sz="2800" u="sng" dirty="0"/>
              <a:t>in last few days</a:t>
            </a:r>
            <a:br>
              <a:rPr lang="en-IN" sz="2800" u="sng" dirty="0"/>
            </a:br>
            <a:br>
              <a:rPr lang="en-IN" sz="2800" dirty="0"/>
            </a:br>
            <a:r>
              <a:rPr lang="en-IN" sz="2800" dirty="0"/>
              <a:t>- There is an</a:t>
            </a:r>
            <a:r>
              <a:rPr lang="en-IN" sz="2800" i="1" dirty="0"/>
              <a:t> upward trend </a:t>
            </a:r>
            <a:r>
              <a:rPr lang="en-IN" sz="2800" dirty="0"/>
              <a:t>in the </a:t>
            </a:r>
            <a:r>
              <a:rPr lang="en-IN" sz="2800" b="1" dirty="0"/>
              <a:t>credit payment type</a:t>
            </a:r>
            <a:br>
              <a:rPr lang="en-IN" sz="2800" b="1" dirty="0"/>
            </a:br>
            <a:br>
              <a:rPr lang="en-IN" sz="2800" b="1" dirty="0"/>
            </a:br>
            <a:br>
              <a:rPr lang="en-IN" sz="2800" dirty="0"/>
            </a:b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2513-A76A-B759-EDDF-B44057488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0" y="365125"/>
            <a:ext cx="5359400" cy="58118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70A519-A010-FEB4-87B5-7D9665D628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706720"/>
              </p:ext>
            </p:extLst>
          </p:nvPr>
        </p:nvGraphicFramePr>
        <p:xfrm>
          <a:off x="5782390" y="876832"/>
          <a:ext cx="5921930" cy="3644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732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C20C-C5C3-5E59-FA94-E536BC8E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77080" cy="5811838"/>
          </a:xfrm>
        </p:spPr>
        <p:txBody>
          <a:bodyPr anchor="t">
            <a:normAutofit/>
          </a:bodyPr>
          <a:lstStyle/>
          <a:p>
            <a:r>
              <a:rPr lang="en-IN" sz="2800" dirty="0"/>
              <a:t>Q6.) </a:t>
            </a:r>
            <a:br>
              <a:rPr lang="en-IN" sz="2800" dirty="0"/>
            </a:br>
            <a:r>
              <a:rPr lang="en-IN" sz="2800" dirty="0"/>
              <a:t>- There is a positive correlation of </a:t>
            </a:r>
            <a:r>
              <a:rPr lang="en-IN" sz="2800" b="1" dirty="0"/>
              <a:t>24%</a:t>
            </a:r>
            <a:r>
              <a:rPr lang="en-IN" sz="2800" dirty="0"/>
              <a:t> between the “number of techs” and “Parts cost”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- Hence, </a:t>
            </a:r>
            <a:r>
              <a:rPr lang="en-IN" sz="2800" b="1" dirty="0"/>
              <a:t>there </a:t>
            </a:r>
            <a:r>
              <a:rPr lang="en-IN" sz="2800" b="1" u="sng" dirty="0"/>
              <a:t>is little to No relationship</a:t>
            </a:r>
            <a:r>
              <a:rPr lang="en-IN" sz="2800" b="1" dirty="0"/>
              <a:t> between the “number of techs” and “Parts cost”</a:t>
            </a:r>
            <a:br>
              <a:rPr lang="en-IN" sz="2800" b="1" dirty="0"/>
            </a:b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2513-A76A-B759-EDDF-B44057488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0" y="365125"/>
            <a:ext cx="5359400" cy="58118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A5E35-D7F2-25C1-066D-20AB48C63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45" y="1033751"/>
            <a:ext cx="3319195" cy="1884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4ABEF4-0EEE-946A-F8BE-C805EBC91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459" y="3940087"/>
            <a:ext cx="5603786" cy="147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2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C20C-C5C3-5E59-FA94-E536BC8E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77080" cy="5811838"/>
          </a:xfrm>
        </p:spPr>
        <p:txBody>
          <a:bodyPr anchor="t">
            <a:normAutofit/>
          </a:bodyPr>
          <a:lstStyle/>
          <a:p>
            <a:r>
              <a:rPr lang="en-IN" sz="2800" dirty="0"/>
              <a:t>Q7.) </a:t>
            </a:r>
            <a:br>
              <a:rPr lang="en-IN" sz="2800" dirty="0"/>
            </a:br>
            <a:r>
              <a:rPr lang="en-IN" sz="2800" dirty="0"/>
              <a:t>- Central region has Replace as the most common type of service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- East, North, Northeast, Northwest, South, Southeast, Southwest, West have Assess as the most common type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2513-A76A-B759-EDDF-B44057488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0" y="365125"/>
            <a:ext cx="5359400" cy="58118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C3B3573-E9C0-B4C1-3D95-CB2BB7124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716" y="882563"/>
            <a:ext cx="2544283" cy="456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C20C-C5C3-5E59-FA94-E536BC8E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77080" cy="5811838"/>
          </a:xfrm>
        </p:spPr>
        <p:txBody>
          <a:bodyPr anchor="t">
            <a:normAutofit fontScale="90000"/>
          </a:bodyPr>
          <a:lstStyle/>
          <a:p>
            <a:r>
              <a:rPr lang="en-IN" sz="2800" dirty="0"/>
              <a:t>Q8.) </a:t>
            </a:r>
            <a:br>
              <a:rPr lang="en-IN" sz="2800" dirty="0"/>
            </a:br>
            <a:r>
              <a:rPr lang="en-IN" sz="2800" dirty="0"/>
              <a:t>- Everyone with warranty labour as “Yes” has paid through the payment method “Warranty”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- The ones without warranty labour have used Account, C.O.D., Credit and P.O. with ~46%, ~39.7%, ~0.52% and ~13.8% respectively.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- Hence, yes there is a difference between the payment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2513-A76A-B759-EDDF-B44057488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0" y="365125"/>
            <a:ext cx="5359400" cy="58118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4A07C-71A8-46C0-E998-700643B8E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029" y="3060700"/>
            <a:ext cx="3895771" cy="2945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23C0D2-C57B-0110-C950-9D130306C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05" y="525419"/>
            <a:ext cx="3895771" cy="189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4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446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Gopalakrishnan Employee_id :- 4361 Excel Assessment</vt:lpstr>
      <vt:lpstr>Q1.) - The average lead time between the requested date (ReqDate) and completion date (WorkDate) is ~28.02 days  - Calculated the difference between WorkDate and ReqDate and verified it with thedifference between ReqDay and WorkDay  - Filtered out the blanks from WorkDate  - Summarized using Average</vt:lpstr>
      <vt:lpstr>Q2.) - The district which has the highest number of rush jobs is Northwest with 45 rush jobs  - Using pivot table, filtered out the Rush where it is “Yes” and sort the count of Rush per district in Largest to smallest</vt:lpstr>
      <vt:lpstr>Q3.)  - The average labour hours for non-rush days is more than rush days by ~0.2054 hours.   - The average labour hours for rush days is ~0.586 hours  - The average labour hours for non-rush days is ~0.792 hours  </vt:lpstr>
      <vt:lpstr>Q4.)  - This is the distribution of payment types across different services  - Used the Service and payment in rows and count of payment in values then summarized by % of parent total</vt:lpstr>
      <vt:lpstr>Q5.)  - There is an upward trend in the Account and C.O.D and P.O. and Warranty  payment type from the beginning and downward trend in last few days  - There is an upward trend in the credit payment type    </vt:lpstr>
      <vt:lpstr>Q6.)  - There is a positive correlation of 24% between the “number of techs” and “Parts cost”  - Hence, there is little to No relationship between the “number of techs” and “Parts cost”  </vt:lpstr>
      <vt:lpstr>Q7.)  - Central region has Replace as the most common type of service  - East, North, Northeast, Northwest, South, Southeast, Southwest, West have Assess as the most common type of service</vt:lpstr>
      <vt:lpstr>Q8.)  - Everyone with warranty labour as “Yes” has paid through the payment method “Warranty”   - The ones without warranty labour have used Account, C.O.D., Credit and P.O. with ~46%, ~39.7%, ~0.52% and ~13.8% respectively.  - Hence, yes there is a difference between the payment methods </vt:lpstr>
      <vt:lpstr>Q9.)</vt:lpstr>
      <vt:lpstr>Q9.)</vt:lpstr>
      <vt:lpstr>Q9.)</vt:lpstr>
      <vt:lpstr>Q9.)</vt:lpstr>
      <vt:lpstr>Q9.)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Gopalakrishnan Employee_id :- 4361 Excel Assessment</dc:title>
  <dc:creator>Gopalakrishnan V</dc:creator>
  <cp:lastModifiedBy>Gopalakrishnan V</cp:lastModifiedBy>
  <cp:revision>4</cp:revision>
  <dcterms:created xsi:type="dcterms:W3CDTF">2024-04-02T05:49:18Z</dcterms:created>
  <dcterms:modified xsi:type="dcterms:W3CDTF">2024-04-02T11:16:14Z</dcterms:modified>
</cp:coreProperties>
</file>