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67" d="100"/>
          <a:sy n="67" d="100"/>
        </p:scale>
        <p:origin x="102"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atplotlib.org/%22" TargetMode="External"/><Relationship Id="rId2" Type="http://schemas.openxmlformats.org/officeDocument/2006/relationships/hyperlink" Target="https://www.businessinsider.com/san-francisco-housing-so-expensive-people-leaving-2018-4/?r=MX&amp;IR=T%22" TargetMode="External"/><Relationship Id="rId1" Type="http://schemas.openxmlformats.org/officeDocument/2006/relationships/slideLayout" Target="../slideLayouts/slideLayout2.xml"/><Relationship Id="rId6" Type="http://schemas.openxmlformats.org/officeDocument/2006/relationships/hyperlink" Target="https://towardsdatascience.com/geocode-with-python-161ec1e62b89%22" TargetMode="External"/><Relationship Id="rId5" Type="http://schemas.openxmlformats.org/officeDocument/2006/relationships/hyperlink" Target="https://www.rentcafe.com/average-rent-market-trends/us/wa/seattle/%22" TargetMode="External"/><Relationship Id="rId4" Type="http://schemas.openxmlformats.org/officeDocument/2006/relationships/hyperlink" Target="https://www.rentcafe.com/average-rent-market-trends/us/ca/san-francisco/%2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7460" y="401053"/>
            <a:ext cx="8825658" cy="3329581"/>
          </a:xfrm>
        </p:spPr>
        <p:txBody>
          <a:bodyPr/>
          <a:lstStyle/>
          <a:p>
            <a:r>
              <a:rPr lang="en-US" sz="5400" dirty="0">
                <a:solidFill>
                  <a:schemeClr val="tx1"/>
                </a:solidFill>
              </a:rPr>
              <a:t>Best Place to Live Seattle vs San Francisco</a:t>
            </a:r>
            <a:endParaRPr lang="es-MX" sz="5400" dirty="0">
              <a:solidFill>
                <a:schemeClr val="tx1"/>
              </a:solidFill>
            </a:endParaRPr>
          </a:p>
        </p:txBody>
      </p:sp>
      <p:sp>
        <p:nvSpPr>
          <p:cNvPr id="4" name="Rectangle 1"/>
          <p:cNvSpPr>
            <a:spLocks noGrp="1" noChangeArrowheads="1"/>
          </p:cNvSpPr>
          <p:nvPr>
            <p:ph type="subTitle" idx="1"/>
          </p:nvPr>
        </p:nvSpPr>
        <p:spPr bwMode="auto">
          <a:xfrm>
            <a:off x="4193465" y="4992646"/>
            <a:ext cx="274863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s-MX" sz="2200" b="0" i="1" u="none" strike="noStrike" cap="none" normalizeH="0" baseline="0" dirty="0" smtClean="0">
                <a:ln>
                  <a:noFill/>
                </a:ln>
                <a:solidFill>
                  <a:schemeClr val="tx1"/>
                </a:solidFill>
                <a:effectLst/>
                <a:latin typeface="Arial" panose="020B0604020202020204" pitchFamily="34" charset="0"/>
                <a:ea typeface="Arial" panose="020B0604020202020204" pitchFamily="34" charset="0"/>
                <a:cs typeface="Times New Roman" panose="02020603050405020304" pitchFamily="18" charset="0"/>
              </a:rPr>
              <a:t>Author: Juan Vargas</a:t>
            </a:r>
            <a:endParaRPr kumimoji="0" lang="en-US" altLang="es-MX"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9228221" y="5690937"/>
            <a:ext cx="1810111" cy="369332"/>
          </a:xfrm>
          <a:prstGeom prst="rect">
            <a:avLst/>
          </a:prstGeom>
          <a:noFill/>
        </p:spPr>
        <p:txBody>
          <a:bodyPr wrap="none" rtlCol="0">
            <a:spAutoFit/>
          </a:bodyPr>
          <a:lstStyle/>
          <a:p>
            <a:r>
              <a:rPr lang="en-US" dirty="0" smtClean="0"/>
              <a:t>March 05 2020</a:t>
            </a:r>
            <a:endParaRPr lang="es-MX" dirty="0"/>
          </a:p>
        </p:txBody>
      </p:sp>
      <p:cxnSp>
        <p:nvCxnSpPr>
          <p:cNvPr id="7" name="Straight Connector 6"/>
          <p:cNvCxnSpPr/>
          <p:nvPr/>
        </p:nvCxnSpPr>
        <p:spPr>
          <a:xfrm>
            <a:off x="2069432" y="4704348"/>
            <a:ext cx="7856621" cy="422"/>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399420" y="4335016"/>
            <a:ext cx="3445174" cy="369332"/>
          </a:xfrm>
          <a:prstGeom prst="rect">
            <a:avLst/>
          </a:prstGeom>
          <a:noFill/>
        </p:spPr>
        <p:txBody>
          <a:bodyPr wrap="none" rtlCol="0">
            <a:spAutoFit/>
          </a:bodyPr>
          <a:lstStyle/>
          <a:p>
            <a:r>
              <a:rPr lang="en-US" dirty="0" smtClean="0"/>
              <a:t>Capstone Project </a:t>
            </a:r>
            <a:r>
              <a:rPr lang="en-US" dirty="0" err="1" smtClean="0"/>
              <a:t>Presntation</a:t>
            </a:r>
            <a:endParaRPr lang="es-MX" dirty="0"/>
          </a:p>
        </p:txBody>
      </p:sp>
    </p:spTree>
    <p:extLst>
      <p:ext uri="{BB962C8B-B14F-4D97-AF65-F5344CB8AC3E}">
        <p14:creationId xmlns:p14="http://schemas.microsoft.com/office/powerpoint/2010/main" val="2774128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16829" y="523221"/>
            <a:ext cx="2414444" cy="610488"/>
          </a:xfrm>
          <a:prstGeom prst="rect">
            <a:avLst/>
          </a:prstGeom>
        </p:spPr>
        <p:txBody>
          <a:bodyPr wrap="none">
            <a:spAutoFit/>
          </a:bodyPr>
          <a:lstStyle/>
          <a:p>
            <a:pPr marL="215900" indent="-215900" algn="just">
              <a:lnSpc>
                <a:spcPct val="115000"/>
              </a:lnSpc>
              <a:spcAft>
                <a:spcPts val="1000"/>
              </a:spcAft>
            </a:pPr>
            <a:r>
              <a:rPr lang="en-US" sz="3200" b="1" dirty="0">
                <a:latin typeface="Arial" panose="020B0604020202020204" pitchFamily="34" charset="0"/>
                <a:ea typeface="Arial" panose="020B0604020202020204" pitchFamily="34" charset="0"/>
                <a:cs typeface="Times New Roman" panose="02020603050405020304" pitchFamily="18" charset="0"/>
              </a:rPr>
              <a:t>Conclusion</a:t>
            </a:r>
            <a:endParaRPr lang="es-MX" sz="3200" dirty="0">
              <a:latin typeface="Arial" panose="020B0604020202020204" pitchFamily="34" charset="0"/>
              <a:ea typeface="Arial" panose="020B0604020202020204" pitchFamily="34" charset="0"/>
              <a:cs typeface="Times New Roman" panose="02020603050405020304" pitchFamily="18" charset="0"/>
            </a:endParaRPr>
          </a:p>
        </p:txBody>
      </p:sp>
      <p:sp>
        <p:nvSpPr>
          <p:cNvPr id="6" name="Rectangle 5"/>
          <p:cNvSpPr/>
          <p:nvPr/>
        </p:nvSpPr>
        <p:spPr>
          <a:xfrm>
            <a:off x="519111" y="1996451"/>
            <a:ext cx="9810751" cy="1862048"/>
          </a:xfrm>
          <a:prstGeom prst="rect">
            <a:avLst/>
          </a:prstGeom>
        </p:spPr>
        <p:txBody>
          <a:bodyPr wrap="square">
            <a:spAutoFit/>
          </a:bodyPr>
          <a:lstStyle/>
          <a:p>
            <a:pPr marL="215900" indent="-215900" algn="just">
              <a:lnSpc>
                <a:spcPct val="115000"/>
              </a:lnSpc>
              <a:spcAft>
                <a:spcPts val="1000"/>
              </a:spcAft>
            </a:pPr>
            <a:r>
              <a:rPr lang="en-US" sz="2000" b="1" dirty="0" smtClean="0">
                <a:latin typeface="Arial" panose="020B0604020202020204" pitchFamily="34" charset="0"/>
                <a:ea typeface="Arial" panose="020B0604020202020204" pitchFamily="34" charset="0"/>
                <a:cs typeface="Times New Roman" panose="02020603050405020304" pitchFamily="18" charset="0"/>
              </a:rPr>
              <a:t>   If </a:t>
            </a:r>
            <a:r>
              <a:rPr lang="en-US" sz="2000" b="1" dirty="0">
                <a:latin typeface="Arial" panose="020B0604020202020204" pitchFamily="34" charset="0"/>
                <a:ea typeface="Arial" panose="020B0604020202020204" pitchFamily="34" charset="0"/>
                <a:cs typeface="Times New Roman" panose="02020603050405020304" pitchFamily="18" charset="0"/>
              </a:rPr>
              <a:t>it is in your plans work in the USA in any of the major tech cities like San Francisco or Seattle you should really consider not only the salary that you will earn there, but also the cost of living should be a really big factor in your decision, and lets not even mention the hours and fast pace style of living that you might not be used to.</a:t>
            </a:r>
            <a:endParaRPr lang="es-MX" b="1" dirty="0">
              <a:effectLst/>
              <a:latin typeface="Arial" panose="020B0604020202020204" pitchFamily="34" charset="0"/>
              <a:ea typeface="Arial" panose="020B0604020202020204" pitchFamily="34" charset="0"/>
              <a:cs typeface="Times New Roman" panose="02020603050405020304" pitchFamily="18" charset="0"/>
            </a:endParaRPr>
          </a:p>
        </p:txBody>
      </p:sp>
      <p:sp>
        <p:nvSpPr>
          <p:cNvPr id="7" name="Rectangle 6"/>
          <p:cNvSpPr/>
          <p:nvPr/>
        </p:nvSpPr>
        <p:spPr>
          <a:xfrm>
            <a:off x="519111" y="4115224"/>
            <a:ext cx="9810751" cy="1508105"/>
          </a:xfrm>
          <a:prstGeom prst="rect">
            <a:avLst/>
          </a:prstGeom>
        </p:spPr>
        <p:txBody>
          <a:bodyPr wrap="square">
            <a:spAutoFit/>
          </a:bodyPr>
          <a:lstStyle/>
          <a:p>
            <a:pPr marL="215900" indent="-215900" algn="just">
              <a:lnSpc>
                <a:spcPct val="115000"/>
              </a:lnSpc>
              <a:spcAft>
                <a:spcPts val="1000"/>
              </a:spcAft>
            </a:pPr>
            <a:r>
              <a:rPr lang="en-US" sz="2000" b="1" dirty="0" smtClean="0">
                <a:latin typeface="Arial" panose="020B0604020202020204" pitchFamily="34" charset="0"/>
                <a:ea typeface="Arial" panose="020B0604020202020204" pitchFamily="34" charset="0"/>
                <a:cs typeface="Times New Roman" panose="02020603050405020304" pitchFamily="18" charset="0"/>
              </a:rPr>
              <a:t>   Also </a:t>
            </a:r>
            <a:r>
              <a:rPr lang="en-US" sz="2000" b="1" dirty="0">
                <a:latin typeface="Arial" panose="020B0604020202020204" pitchFamily="34" charset="0"/>
                <a:ea typeface="Arial" panose="020B0604020202020204" pitchFamily="34" charset="0"/>
                <a:cs typeface="Times New Roman" panose="02020603050405020304" pitchFamily="18" charset="0"/>
              </a:rPr>
              <a:t>I think that is important to mention that rent prices keep going up in those cities as they keep attracting the best brains in the world and the huge amount of money injected there from investors worldwide keeps real state and cost of living sky high.</a:t>
            </a:r>
            <a:endParaRPr lang="es-MX" b="1" dirty="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046617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33157"/>
          </a:xfrm>
        </p:spPr>
        <p:txBody>
          <a:bodyPr/>
          <a:lstStyle/>
          <a:p>
            <a:r>
              <a:rPr lang="en-US" b="1" cap="all" dirty="0"/>
              <a:t>references</a:t>
            </a:r>
            <a:r>
              <a:rPr lang="es-MX" b="1" cap="all" dirty="0"/>
              <a:t/>
            </a:r>
            <a:br>
              <a:rPr lang="es-MX" b="1" cap="all" dirty="0"/>
            </a:br>
            <a:endParaRPr lang="es-MX" dirty="0"/>
          </a:p>
        </p:txBody>
      </p:sp>
      <p:sp>
        <p:nvSpPr>
          <p:cNvPr id="4" name="Rectangle 3"/>
          <p:cNvSpPr/>
          <p:nvPr/>
        </p:nvSpPr>
        <p:spPr>
          <a:xfrm>
            <a:off x="646111" y="1464963"/>
            <a:ext cx="11301413" cy="2923877"/>
          </a:xfrm>
          <a:prstGeom prst="rect">
            <a:avLst/>
          </a:prstGeom>
        </p:spPr>
        <p:txBody>
          <a:bodyPr wrap="square">
            <a:spAutoFit/>
          </a:bodyPr>
          <a:lstStyle/>
          <a:p>
            <a:pPr>
              <a:lnSpc>
                <a:spcPct val="120000"/>
              </a:lnSpc>
              <a:spcBef>
                <a:spcPts val="600"/>
              </a:spcBef>
              <a:spcAft>
                <a:spcPts val="600"/>
              </a:spcAft>
            </a:pPr>
            <a:r>
              <a:rPr lang="en-US" sz="2000" dirty="0">
                <a:solidFill>
                  <a:srgbClr val="595959"/>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rPr>
              <a:t>https://www.businessinsider.com/san-francisco-housing-so-expensive-people-leaving-2018-4/?r=MX&amp;IR=T"</a:t>
            </a:r>
            <a:endParaRPr lang="es-MX" sz="2000" dirty="0">
              <a:solidFill>
                <a:srgbClr val="595959"/>
              </a:solidFill>
              <a:latin typeface="Arial" panose="020B0604020202020204" pitchFamily="34" charset="0"/>
              <a:ea typeface="Arial" panose="020B0604020202020204" pitchFamily="34" charset="0"/>
              <a:cs typeface="Times New Roman" panose="02020603050405020304" pitchFamily="18" charset="0"/>
            </a:endParaRPr>
          </a:p>
          <a:p>
            <a:pPr>
              <a:lnSpc>
                <a:spcPct val="120000"/>
              </a:lnSpc>
              <a:spcBef>
                <a:spcPts val="600"/>
              </a:spcBef>
              <a:spcAft>
                <a:spcPts val="600"/>
              </a:spcAft>
            </a:pPr>
            <a:r>
              <a:rPr lang="en-US" sz="2000" dirty="0">
                <a:solidFill>
                  <a:srgbClr val="595959"/>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3"/>
              </a:rPr>
              <a:t>https://matplotlib.org/"</a:t>
            </a:r>
            <a:endParaRPr lang="es-MX" sz="2000" dirty="0">
              <a:solidFill>
                <a:srgbClr val="595959"/>
              </a:solidFill>
              <a:latin typeface="Arial" panose="020B0604020202020204" pitchFamily="34" charset="0"/>
              <a:ea typeface="Arial" panose="020B0604020202020204" pitchFamily="34" charset="0"/>
              <a:cs typeface="Times New Roman" panose="02020603050405020304" pitchFamily="18" charset="0"/>
            </a:endParaRPr>
          </a:p>
          <a:p>
            <a:pPr>
              <a:lnSpc>
                <a:spcPct val="120000"/>
              </a:lnSpc>
              <a:spcBef>
                <a:spcPts val="600"/>
              </a:spcBef>
              <a:spcAft>
                <a:spcPts val="600"/>
              </a:spcAft>
            </a:pPr>
            <a:r>
              <a:rPr lang="en-US" sz="2000" dirty="0">
                <a:solidFill>
                  <a:srgbClr val="595959"/>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a:rPr>
              <a:t>https://www.rentcafe.com/average-rent-market-trends/us/ca/san-francisco/"</a:t>
            </a:r>
            <a:endParaRPr lang="es-MX" sz="2000" dirty="0">
              <a:solidFill>
                <a:srgbClr val="595959"/>
              </a:solidFill>
              <a:latin typeface="Arial" panose="020B0604020202020204" pitchFamily="34" charset="0"/>
              <a:ea typeface="Arial" panose="020B0604020202020204" pitchFamily="34" charset="0"/>
              <a:cs typeface="Times New Roman" panose="02020603050405020304" pitchFamily="18" charset="0"/>
            </a:endParaRPr>
          </a:p>
          <a:p>
            <a:pPr>
              <a:lnSpc>
                <a:spcPct val="120000"/>
              </a:lnSpc>
              <a:spcBef>
                <a:spcPts val="600"/>
              </a:spcBef>
              <a:spcAft>
                <a:spcPts val="600"/>
              </a:spcAft>
            </a:pPr>
            <a:r>
              <a:rPr lang="en-US" sz="2000" dirty="0">
                <a:solidFill>
                  <a:srgbClr val="595959"/>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rPr>
              <a:t>https://www.rentcafe.com/average-rent-market-trends/us/wa/seattle/"</a:t>
            </a:r>
            <a:endParaRPr lang="es-MX" sz="2000" dirty="0">
              <a:solidFill>
                <a:srgbClr val="595959"/>
              </a:solidFill>
              <a:latin typeface="Arial" panose="020B0604020202020204" pitchFamily="34" charset="0"/>
              <a:ea typeface="Arial" panose="020B0604020202020204" pitchFamily="34" charset="0"/>
              <a:cs typeface="Times New Roman" panose="02020603050405020304" pitchFamily="18" charset="0"/>
            </a:endParaRPr>
          </a:p>
          <a:p>
            <a:pPr>
              <a:lnSpc>
                <a:spcPct val="120000"/>
              </a:lnSpc>
              <a:spcBef>
                <a:spcPts val="600"/>
              </a:spcBef>
              <a:spcAft>
                <a:spcPts val="600"/>
              </a:spcAft>
            </a:pPr>
            <a:r>
              <a:rPr lang="en-US" sz="2000" dirty="0">
                <a:solidFill>
                  <a:srgbClr val="595959"/>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https://towardsdatascience.com/geocode-with-python-161ec1e62b89"</a:t>
            </a:r>
            <a:endParaRPr lang="es-MX" sz="2000" dirty="0">
              <a:solidFill>
                <a:srgbClr val="595959"/>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5" name="TextBox 4"/>
          <p:cNvSpPr txBox="1"/>
          <p:nvPr/>
        </p:nvSpPr>
        <p:spPr>
          <a:xfrm>
            <a:off x="3843339" y="4972050"/>
            <a:ext cx="4245073" cy="923330"/>
          </a:xfrm>
          <a:prstGeom prst="rect">
            <a:avLst/>
          </a:prstGeom>
          <a:noFill/>
        </p:spPr>
        <p:txBody>
          <a:bodyPr wrap="none" rtlCol="0">
            <a:spAutoFit/>
          </a:bodyPr>
          <a:lstStyle/>
          <a:p>
            <a:r>
              <a:rPr lang="en-US" sz="5400" b="1" dirty="0" smtClean="0"/>
              <a:t>THANK YOU!</a:t>
            </a:r>
            <a:endParaRPr lang="es-MX" sz="2400" b="1" dirty="0"/>
          </a:p>
        </p:txBody>
      </p:sp>
    </p:spTree>
    <p:extLst>
      <p:ext uri="{BB962C8B-B14F-4D97-AF65-F5344CB8AC3E}">
        <p14:creationId xmlns:p14="http://schemas.microsoft.com/office/powerpoint/2010/main" val="157110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srcRect r="8620" b="2570"/>
          <a:stretch/>
        </p:blipFill>
        <p:spPr>
          <a:xfrm>
            <a:off x="7411452" y="3614802"/>
            <a:ext cx="4421606" cy="2949102"/>
          </a:xfrm>
          <a:prstGeom prst="rect">
            <a:avLst/>
          </a:prstGeom>
        </p:spPr>
      </p:pic>
      <p:pic>
        <p:nvPicPr>
          <p:cNvPr id="11" name="Picture 10"/>
          <p:cNvPicPr>
            <a:picLocks noChangeAspect="1"/>
          </p:cNvPicPr>
          <p:nvPr/>
        </p:nvPicPr>
        <p:blipFill>
          <a:blip r:embed="rId3"/>
          <a:stretch>
            <a:fillRect/>
          </a:stretch>
        </p:blipFill>
        <p:spPr>
          <a:xfrm>
            <a:off x="4653213" y="48193"/>
            <a:ext cx="4343166" cy="2701705"/>
          </a:xfrm>
          <a:prstGeom prst="rect">
            <a:avLst/>
          </a:prstGeom>
        </p:spPr>
      </p:pic>
      <p:sp>
        <p:nvSpPr>
          <p:cNvPr id="4" name="Rectangle 3"/>
          <p:cNvSpPr/>
          <p:nvPr/>
        </p:nvSpPr>
        <p:spPr>
          <a:xfrm>
            <a:off x="1315452" y="356852"/>
            <a:ext cx="6096000" cy="893065"/>
          </a:xfrm>
          <a:prstGeom prst="rect">
            <a:avLst/>
          </a:prstGeom>
        </p:spPr>
        <p:txBody>
          <a:bodyPr>
            <a:spAutoFit/>
          </a:bodyPr>
          <a:lstStyle/>
          <a:p>
            <a:pPr marL="215900" indent="-215900" algn="just">
              <a:lnSpc>
                <a:spcPct val="115000"/>
              </a:lnSpc>
              <a:spcAft>
                <a:spcPts val="1000"/>
              </a:spcAft>
            </a:pPr>
            <a:r>
              <a:rPr lang="en-US" sz="2000" b="1" dirty="0">
                <a:latin typeface="Arial" panose="020B0604020202020204" pitchFamily="34" charset="0"/>
                <a:ea typeface="Arial" panose="020B0604020202020204" pitchFamily="34" charset="0"/>
                <a:cs typeface="Times New Roman" panose="02020603050405020304" pitchFamily="18" charset="0"/>
              </a:rPr>
              <a:t>Introduction</a:t>
            </a:r>
            <a:endParaRPr lang="es-MX" dirty="0">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ct val="115000"/>
              </a:lnSpc>
              <a:spcAft>
                <a:spcPts val="1000"/>
              </a:spcAft>
              <a:buClr>
                <a:srgbClr val="107082"/>
              </a:buClr>
              <a:buFont typeface="Symbol" panose="05050102010706020507" pitchFamily="18" charset="2"/>
              <a:buChar char=""/>
            </a:pPr>
            <a:r>
              <a:rPr lang="en-US" dirty="0">
                <a:uFill>
                  <a:solidFill>
                    <a:srgbClr val="F0CDA1"/>
                  </a:solidFill>
                </a:uFill>
                <a:latin typeface="Arial" panose="020B0604020202020204" pitchFamily="34" charset="0"/>
                <a:ea typeface="Arial" panose="020B0604020202020204" pitchFamily="34" charset="0"/>
                <a:cs typeface="Times New Roman" panose="02020603050405020304" pitchFamily="18" charset="0"/>
              </a:rPr>
              <a:t>Background of the problem</a:t>
            </a:r>
            <a:endParaRPr lang="es-MX" dirty="0">
              <a:effectLst/>
              <a:uFill>
                <a:solidFill>
                  <a:srgbClr val="F0CDA1"/>
                </a:solidFill>
              </a:uFill>
              <a:latin typeface="Arial" panose="020B0604020202020204" pitchFamily="34" charset="0"/>
              <a:ea typeface="Arial" panose="020B0604020202020204" pitchFamily="34" charset="0"/>
              <a:cs typeface="Times New Roman" panose="02020603050405020304" pitchFamily="18" charset="0"/>
            </a:endParaRPr>
          </a:p>
        </p:txBody>
      </p:sp>
      <p:sp>
        <p:nvSpPr>
          <p:cNvPr id="5" name="Rectangle 4"/>
          <p:cNvSpPr/>
          <p:nvPr/>
        </p:nvSpPr>
        <p:spPr>
          <a:xfrm>
            <a:off x="1315452" y="1645596"/>
            <a:ext cx="6096000" cy="893065"/>
          </a:xfrm>
          <a:prstGeom prst="rect">
            <a:avLst/>
          </a:prstGeom>
        </p:spPr>
        <p:txBody>
          <a:bodyPr>
            <a:spAutoFit/>
          </a:bodyPr>
          <a:lstStyle/>
          <a:p>
            <a:pPr marL="215900" indent="-215900" algn="just">
              <a:lnSpc>
                <a:spcPct val="115000"/>
              </a:lnSpc>
              <a:spcAft>
                <a:spcPts val="1000"/>
              </a:spcAft>
            </a:pPr>
            <a:r>
              <a:rPr lang="en-US" sz="2000" b="1" dirty="0">
                <a:latin typeface="Arial" panose="020B0604020202020204" pitchFamily="34" charset="0"/>
                <a:ea typeface="Arial" panose="020B0604020202020204" pitchFamily="34" charset="0"/>
                <a:cs typeface="Times New Roman" panose="02020603050405020304" pitchFamily="18" charset="0"/>
              </a:rPr>
              <a:t>Data</a:t>
            </a:r>
            <a:endParaRPr lang="es-MX" dirty="0">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ct val="115000"/>
              </a:lnSpc>
              <a:spcAft>
                <a:spcPts val="1000"/>
              </a:spcAft>
              <a:buClr>
                <a:srgbClr val="107082"/>
              </a:buClr>
              <a:buFont typeface="Symbol" panose="05050102010706020507" pitchFamily="18" charset="2"/>
              <a:buChar char=""/>
            </a:pPr>
            <a:r>
              <a:rPr lang="en-US" dirty="0">
                <a:uFill>
                  <a:solidFill>
                    <a:srgbClr val="F0CDA1"/>
                  </a:solidFill>
                </a:uFill>
                <a:latin typeface="Arial" panose="020B0604020202020204" pitchFamily="34" charset="0"/>
                <a:ea typeface="Arial" panose="020B0604020202020204" pitchFamily="34" charset="0"/>
                <a:cs typeface="Times New Roman" panose="02020603050405020304" pitchFamily="18" charset="0"/>
              </a:rPr>
              <a:t>Data required</a:t>
            </a:r>
            <a:endParaRPr lang="es-MX" dirty="0">
              <a:effectLst/>
              <a:uFill>
                <a:solidFill>
                  <a:srgbClr val="F0CDA1"/>
                </a:solidFill>
              </a:uFill>
              <a:latin typeface="Arial" panose="020B0604020202020204" pitchFamily="34" charset="0"/>
              <a:ea typeface="Arial" panose="020B0604020202020204" pitchFamily="34" charset="0"/>
              <a:cs typeface="Times New Roman" panose="02020603050405020304" pitchFamily="18" charset="0"/>
            </a:endParaRPr>
          </a:p>
        </p:txBody>
      </p:sp>
      <p:sp>
        <p:nvSpPr>
          <p:cNvPr id="6" name="Rectangle 5"/>
          <p:cNvSpPr/>
          <p:nvPr/>
        </p:nvSpPr>
        <p:spPr>
          <a:xfrm>
            <a:off x="1315452" y="2934340"/>
            <a:ext cx="6096000" cy="893065"/>
          </a:xfrm>
          <a:prstGeom prst="rect">
            <a:avLst/>
          </a:prstGeom>
        </p:spPr>
        <p:txBody>
          <a:bodyPr>
            <a:spAutoFit/>
          </a:bodyPr>
          <a:lstStyle/>
          <a:p>
            <a:pPr marL="215900" indent="-215900" algn="just">
              <a:lnSpc>
                <a:spcPct val="115000"/>
              </a:lnSpc>
              <a:spcAft>
                <a:spcPts val="1000"/>
              </a:spcAft>
            </a:pPr>
            <a:r>
              <a:rPr lang="en-US" sz="2000" b="1" dirty="0">
                <a:latin typeface="Arial" panose="020B0604020202020204" pitchFamily="34" charset="0"/>
                <a:ea typeface="Arial" panose="020B0604020202020204" pitchFamily="34" charset="0"/>
                <a:cs typeface="Times New Roman" panose="02020603050405020304" pitchFamily="18" charset="0"/>
              </a:rPr>
              <a:t>Methodology</a:t>
            </a:r>
            <a:endParaRPr lang="es-MX" dirty="0">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ct val="115000"/>
              </a:lnSpc>
              <a:spcAft>
                <a:spcPts val="1000"/>
              </a:spcAft>
              <a:buClr>
                <a:srgbClr val="107082"/>
              </a:buClr>
              <a:buFont typeface="Symbol" panose="05050102010706020507" pitchFamily="18" charset="2"/>
              <a:buChar char=""/>
            </a:pPr>
            <a:r>
              <a:rPr lang="en-US" dirty="0">
                <a:uFill>
                  <a:solidFill>
                    <a:srgbClr val="F0CDA1"/>
                  </a:solidFill>
                </a:uFill>
                <a:latin typeface="Arial" panose="020B0604020202020204" pitchFamily="34" charset="0"/>
                <a:ea typeface="Arial" panose="020B0604020202020204" pitchFamily="34" charset="0"/>
                <a:cs typeface="Times New Roman" panose="02020603050405020304" pitchFamily="18" charset="0"/>
              </a:rPr>
              <a:t>Steps and processes to solve the problem</a:t>
            </a:r>
            <a:endParaRPr lang="es-MX" dirty="0">
              <a:effectLst/>
              <a:uFill>
                <a:solidFill>
                  <a:srgbClr val="F0CDA1"/>
                </a:solidFill>
              </a:uFill>
              <a:latin typeface="Arial" panose="020B0604020202020204" pitchFamily="34" charset="0"/>
              <a:ea typeface="Arial" panose="020B0604020202020204" pitchFamily="34" charset="0"/>
              <a:cs typeface="Times New Roman" panose="02020603050405020304" pitchFamily="18" charset="0"/>
            </a:endParaRPr>
          </a:p>
        </p:txBody>
      </p:sp>
      <p:sp>
        <p:nvSpPr>
          <p:cNvPr id="7" name="Rectangle 6"/>
          <p:cNvSpPr/>
          <p:nvPr/>
        </p:nvSpPr>
        <p:spPr>
          <a:xfrm>
            <a:off x="1315452" y="4196288"/>
            <a:ext cx="6096000" cy="893065"/>
          </a:xfrm>
          <a:prstGeom prst="rect">
            <a:avLst/>
          </a:prstGeom>
        </p:spPr>
        <p:txBody>
          <a:bodyPr>
            <a:spAutoFit/>
          </a:bodyPr>
          <a:lstStyle/>
          <a:p>
            <a:pPr marL="215900" indent="-215900" algn="just">
              <a:lnSpc>
                <a:spcPct val="115000"/>
              </a:lnSpc>
              <a:spcAft>
                <a:spcPts val="1000"/>
              </a:spcAft>
            </a:pPr>
            <a:r>
              <a:rPr lang="en-US" sz="2000" b="1" dirty="0">
                <a:latin typeface="Arial" panose="020B0604020202020204" pitchFamily="34" charset="0"/>
                <a:ea typeface="Arial" panose="020B0604020202020204" pitchFamily="34" charset="0"/>
                <a:cs typeface="Times New Roman" panose="02020603050405020304" pitchFamily="18" charset="0"/>
              </a:rPr>
              <a:t>Results</a:t>
            </a:r>
            <a:endParaRPr lang="es-MX" dirty="0">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ct val="115000"/>
              </a:lnSpc>
              <a:spcAft>
                <a:spcPts val="1000"/>
              </a:spcAft>
              <a:buClr>
                <a:srgbClr val="107082"/>
              </a:buClr>
              <a:buFont typeface="Symbol" panose="05050102010706020507" pitchFamily="18" charset="2"/>
              <a:buChar char=""/>
            </a:pPr>
            <a:r>
              <a:rPr lang="en-US" dirty="0">
                <a:uFill>
                  <a:solidFill>
                    <a:srgbClr val="F0CDA1"/>
                  </a:solidFill>
                </a:uFill>
                <a:latin typeface="Arial" panose="020B0604020202020204" pitchFamily="34" charset="0"/>
                <a:ea typeface="Arial" panose="020B0604020202020204" pitchFamily="34" charset="0"/>
                <a:cs typeface="Times New Roman" panose="02020603050405020304" pitchFamily="18" charset="0"/>
              </a:rPr>
              <a:t>Presentation of the results</a:t>
            </a:r>
            <a:endParaRPr lang="es-MX" dirty="0">
              <a:effectLst/>
              <a:uFill>
                <a:solidFill>
                  <a:srgbClr val="F0CDA1"/>
                </a:solidFill>
              </a:uFill>
              <a:latin typeface="Arial" panose="020B0604020202020204" pitchFamily="34" charset="0"/>
              <a:ea typeface="Arial" panose="020B0604020202020204" pitchFamily="34" charset="0"/>
              <a:cs typeface="Times New Roman" panose="02020603050405020304" pitchFamily="18" charset="0"/>
            </a:endParaRPr>
          </a:p>
        </p:txBody>
      </p:sp>
      <p:sp>
        <p:nvSpPr>
          <p:cNvPr id="10" name="Rectangle 9"/>
          <p:cNvSpPr/>
          <p:nvPr/>
        </p:nvSpPr>
        <p:spPr>
          <a:xfrm>
            <a:off x="1315452" y="5458236"/>
            <a:ext cx="6096000" cy="893065"/>
          </a:xfrm>
          <a:prstGeom prst="rect">
            <a:avLst/>
          </a:prstGeom>
        </p:spPr>
        <p:txBody>
          <a:bodyPr>
            <a:spAutoFit/>
          </a:bodyPr>
          <a:lstStyle/>
          <a:p>
            <a:pPr marL="215900" indent="-215900" algn="just">
              <a:lnSpc>
                <a:spcPct val="115000"/>
              </a:lnSpc>
              <a:spcAft>
                <a:spcPts val="1000"/>
              </a:spcAft>
            </a:pPr>
            <a:r>
              <a:rPr lang="en-US" sz="2000" b="1" dirty="0" smtClean="0">
                <a:latin typeface="Arial" panose="020B0604020202020204" pitchFamily="34" charset="0"/>
                <a:ea typeface="Arial" panose="020B0604020202020204" pitchFamily="34" charset="0"/>
                <a:cs typeface="Times New Roman" panose="02020603050405020304" pitchFamily="18" charset="0"/>
              </a:rPr>
              <a:t>Conclusion</a:t>
            </a:r>
            <a:endParaRPr lang="es-MX" dirty="0">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ct val="115000"/>
              </a:lnSpc>
              <a:spcAft>
                <a:spcPts val="1000"/>
              </a:spcAft>
              <a:buClr>
                <a:srgbClr val="107082"/>
              </a:buClr>
              <a:buFont typeface="Symbol" panose="05050102010706020507" pitchFamily="18" charset="2"/>
              <a:buChar char=""/>
            </a:pPr>
            <a:r>
              <a:rPr lang="en-US" dirty="0">
                <a:uFill>
                  <a:solidFill>
                    <a:srgbClr val="F0CDA1"/>
                  </a:solidFill>
                </a:uFill>
                <a:latin typeface="Arial" panose="020B0604020202020204" pitchFamily="34" charset="0"/>
                <a:ea typeface="Arial" panose="020B0604020202020204" pitchFamily="34" charset="0"/>
                <a:cs typeface="Times New Roman" panose="02020603050405020304" pitchFamily="18" charset="0"/>
              </a:rPr>
              <a:t>•	How the analysis will help to take a better decision</a:t>
            </a:r>
            <a:endParaRPr lang="es-MX" dirty="0">
              <a:effectLst/>
              <a:uFill>
                <a:solidFill>
                  <a:srgbClr val="F0CDA1"/>
                </a:solidFill>
              </a:uFill>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22395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343776" y="3709149"/>
            <a:ext cx="4633912" cy="2897074"/>
          </a:xfrm>
          <a:prstGeom prst="rect">
            <a:avLst/>
          </a:prstGeom>
        </p:spPr>
      </p:pic>
      <p:sp>
        <p:nvSpPr>
          <p:cNvPr id="2" name="Title 1"/>
          <p:cNvSpPr>
            <a:spLocks noGrp="1"/>
          </p:cNvSpPr>
          <p:nvPr>
            <p:ph type="title"/>
          </p:nvPr>
        </p:nvSpPr>
        <p:spPr>
          <a:xfrm>
            <a:off x="617536" y="380413"/>
            <a:ext cx="9404723" cy="1400530"/>
          </a:xfrm>
        </p:spPr>
        <p:txBody>
          <a:bodyPr/>
          <a:lstStyle/>
          <a:p>
            <a:r>
              <a:rPr lang="en-US" sz="4400" b="1" dirty="0">
                <a:solidFill>
                  <a:schemeClr val="tx1"/>
                </a:solidFill>
                <a:latin typeface="Arial" panose="020B0604020202020204" pitchFamily="34" charset="0"/>
                <a:ea typeface="Arial" panose="020B0604020202020204" pitchFamily="34" charset="0"/>
                <a:cs typeface="Times New Roman" panose="02020603050405020304" pitchFamily="18" charset="0"/>
              </a:rPr>
              <a:t>Introduction</a:t>
            </a:r>
            <a:r>
              <a:rPr lang="es-MX" dirty="0">
                <a:latin typeface="Arial" panose="020B0604020202020204" pitchFamily="34" charset="0"/>
                <a:ea typeface="Arial" panose="020B0604020202020204" pitchFamily="34" charset="0"/>
                <a:cs typeface="Times New Roman" panose="02020603050405020304" pitchFamily="18" charset="0"/>
              </a:rPr>
              <a:t/>
            </a:r>
            <a:br>
              <a:rPr lang="es-MX" dirty="0">
                <a:latin typeface="Arial" panose="020B0604020202020204" pitchFamily="34" charset="0"/>
                <a:ea typeface="Arial" panose="020B0604020202020204" pitchFamily="34" charset="0"/>
                <a:cs typeface="Times New Roman" panose="02020603050405020304" pitchFamily="18" charset="0"/>
              </a:rPr>
            </a:br>
            <a:endParaRPr lang="es-MX" dirty="0"/>
          </a:p>
        </p:txBody>
      </p:sp>
      <p:sp>
        <p:nvSpPr>
          <p:cNvPr id="5" name="Rectangle 4"/>
          <p:cNvSpPr/>
          <p:nvPr/>
        </p:nvSpPr>
        <p:spPr>
          <a:xfrm>
            <a:off x="717549" y="1997686"/>
            <a:ext cx="6626227" cy="2308324"/>
          </a:xfrm>
          <a:prstGeom prst="rect">
            <a:avLst/>
          </a:prstGeom>
        </p:spPr>
        <p:txBody>
          <a:bodyPr wrap="square">
            <a:spAutoFit/>
          </a:bodyPr>
          <a:lstStyle/>
          <a:p>
            <a:pPr algn="just"/>
            <a:r>
              <a:rPr lang="en-US" sz="2400" b="1" dirty="0" smtClean="0">
                <a:latin typeface="Arial" panose="020B0604020202020204" pitchFamily="34" charset="0"/>
                <a:ea typeface="Arial" panose="020B0604020202020204" pitchFamily="34" charset="0"/>
                <a:cs typeface="Times New Roman" panose="02020603050405020304" pitchFamily="18" charset="0"/>
              </a:rPr>
              <a:t>It </a:t>
            </a:r>
            <a:r>
              <a:rPr lang="en-US" sz="2400" b="1" dirty="0">
                <a:latin typeface="Arial" panose="020B0604020202020204" pitchFamily="34" charset="0"/>
                <a:ea typeface="Arial" panose="020B0604020202020204" pitchFamily="34" charset="0"/>
                <a:cs typeface="Times New Roman" panose="02020603050405020304" pitchFamily="18" charset="0"/>
              </a:rPr>
              <a:t>does not really matter where you come from if you have the skills and make the commitment there is a 'back breaking' job waiting for you there, tech jobs pay handsomely but rent prices specially in the bay area (San Francisco) are not cheap.</a:t>
            </a:r>
            <a:endParaRPr lang="es-MX" sz="2400" b="1" dirty="0"/>
          </a:p>
        </p:txBody>
      </p:sp>
    </p:spTree>
    <p:extLst>
      <p:ext uri="{BB962C8B-B14F-4D97-AF65-F5344CB8AC3E}">
        <p14:creationId xmlns:p14="http://schemas.microsoft.com/office/powerpoint/2010/main" val="2417493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664" y="138392"/>
            <a:ext cx="1482727" cy="1400530"/>
          </a:xfrm>
        </p:spPr>
        <p:txBody>
          <a:bodyPr/>
          <a:lstStyle/>
          <a:p>
            <a:r>
              <a:rPr lang="en-US" sz="4400" b="1" dirty="0">
                <a:latin typeface="Arial" panose="020B0604020202020204" pitchFamily="34" charset="0"/>
                <a:ea typeface="Arial" panose="020B0604020202020204" pitchFamily="34" charset="0"/>
                <a:cs typeface="Times New Roman" panose="02020603050405020304" pitchFamily="18" charset="0"/>
              </a:rPr>
              <a:t>Data</a:t>
            </a:r>
            <a:r>
              <a:rPr lang="es-MX" dirty="0">
                <a:latin typeface="Arial" panose="020B0604020202020204" pitchFamily="34" charset="0"/>
                <a:ea typeface="Arial" panose="020B0604020202020204" pitchFamily="34" charset="0"/>
                <a:cs typeface="Times New Roman" panose="02020603050405020304" pitchFamily="18" charset="0"/>
              </a:rPr>
              <a:t/>
            </a:r>
            <a:br>
              <a:rPr lang="es-MX" dirty="0">
                <a:latin typeface="Arial" panose="020B0604020202020204" pitchFamily="34" charset="0"/>
                <a:ea typeface="Arial" panose="020B0604020202020204" pitchFamily="34" charset="0"/>
                <a:cs typeface="Times New Roman" panose="02020603050405020304" pitchFamily="18" charset="0"/>
              </a:rPr>
            </a:br>
            <a:endParaRPr lang="es-MX" dirty="0"/>
          </a:p>
        </p:txBody>
      </p:sp>
      <p:pic>
        <p:nvPicPr>
          <p:cNvPr id="4" name="Picture 3"/>
          <p:cNvPicPr>
            <a:picLocks noChangeAspect="1"/>
          </p:cNvPicPr>
          <p:nvPr/>
        </p:nvPicPr>
        <p:blipFill rotWithShape="1">
          <a:blip r:embed="rId2"/>
          <a:srcRect l="1924" t="-332" r="1194" b="11920"/>
          <a:stretch/>
        </p:blipFill>
        <p:spPr>
          <a:xfrm>
            <a:off x="671514" y="1789750"/>
            <a:ext cx="8201024" cy="3814763"/>
          </a:xfrm>
          <a:prstGeom prst="rect">
            <a:avLst/>
          </a:prstGeom>
        </p:spPr>
      </p:pic>
      <p:sp>
        <p:nvSpPr>
          <p:cNvPr id="5" name="Rectangle 4"/>
          <p:cNvSpPr/>
          <p:nvPr/>
        </p:nvSpPr>
        <p:spPr>
          <a:xfrm>
            <a:off x="785814" y="5744646"/>
            <a:ext cx="4587538" cy="369332"/>
          </a:xfrm>
          <a:prstGeom prst="rect">
            <a:avLst/>
          </a:prstGeom>
        </p:spPr>
        <p:txBody>
          <a:bodyPr wrap="none">
            <a:spAutoFit/>
          </a:bodyPr>
          <a:lstStyle/>
          <a:p>
            <a:r>
              <a:rPr lang="en-US" b="1" dirty="0">
                <a:latin typeface="Arial" panose="020B0604020202020204" pitchFamily="34" charset="0"/>
                <a:ea typeface="Arial" panose="020B0604020202020204" pitchFamily="34" charset="0"/>
                <a:cs typeface="Times New Roman" panose="02020603050405020304" pitchFamily="18" charset="0"/>
              </a:rPr>
              <a:t>Map of San Francisco’s Neighborhoods.</a:t>
            </a:r>
            <a:endParaRPr lang="es-MX" dirty="0"/>
          </a:p>
        </p:txBody>
      </p:sp>
      <p:sp>
        <p:nvSpPr>
          <p:cNvPr id="7" name="Rectangle 6"/>
          <p:cNvSpPr/>
          <p:nvPr/>
        </p:nvSpPr>
        <p:spPr>
          <a:xfrm>
            <a:off x="671514" y="1003286"/>
            <a:ext cx="7586661" cy="646331"/>
          </a:xfrm>
          <a:prstGeom prst="rect">
            <a:avLst/>
          </a:prstGeom>
        </p:spPr>
        <p:txBody>
          <a:bodyPr wrap="square">
            <a:spAutoFit/>
          </a:bodyPr>
          <a:lstStyle/>
          <a:p>
            <a:pPr algn="just"/>
            <a:r>
              <a:rPr lang="en-US" b="1" dirty="0">
                <a:latin typeface="Arial" panose="020B0604020202020204" pitchFamily="34" charset="0"/>
                <a:ea typeface="Arial" panose="020B0604020202020204" pitchFamily="34" charset="0"/>
                <a:cs typeface="Times New Roman" panose="02020603050405020304" pitchFamily="18" charset="0"/>
              </a:rPr>
              <a:t>The visuals will let the investor (reader) see on a map the relative closeness to a future working address</a:t>
            </a:r>
            <a:endParaRPr lang="es-MX" b="1" dirty="0"/>
          </a:p>
        </p:txBody>
      </p:sp>
    </p:spTree>
    <p:extLst>
      <p:ext uri="{BB962C8B-B14F-4D97-AF65-F5344CB8AC3E}">
        <p14:creationId xmlns:p14="http://schemas.microsoft.com/office/powerpoint/2010/main" val="794849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4862" y="1653223"/>
            <a:ext cx="7996238" cy="3924300"/>
          </a:xfrm>
          <a:prstGeom prst="rect">
            <a:avLst/>
          </a:prstGeom>
        </p:spPr>
      </p:pic>
      <p:sp>
        <p:nvSpPr>
          <p:cNvPr id="5" name="Rectangle 4"/>
          <p:cNvSpPr/>
          <p:nvPr/>
        </p:nvSpPr>
        <p:spPr>
          <a:xfrm>
            <a:off x="804862" y="5716072"/>
            <a:ext cx="3702680" cy="369332"/>
          </a:xfrm>
          <a:prstGeom prst="rect">
            <a:avLst/>
          </a:prstGeom>
        </p:spPr>
        <p:txBody>
          <a:bodyPr wrap="none">
            <a:spAutoFit/>
          </a:bodyPr>
          <a:lstStyle/>
          <a:p>
            <a:r>
              <a:rPr lang="en-US" b="1" smtClean="0">
                <a:latin typeface="Arial" panose="020B0604020202020204" pitchFamily="34" charset="0"/>
                <a:ea typeface="Arial" panose="020B0604020202020204" pitchFamily="34" charset="0"/>
                <a:cs typeface="Times New Roman" panose="02020603050405020304" pitchFamily="18" charset="0"/>
              </a:rPr>
              <a:t>Map of Seattle’s Neighborhoods</a:t>
            </a:r>
            <a:endParaRPr lang="es-MX" dirty="0"/>
          </a:p>
        </p:txBody>
      </p:sp>
      <p:sp>
        <p:nvSpPr>
          <p:cNvPr id="7" name="Rectangle 6"/>
          <p:cNvSpPr/>
          <p:nvPr/>
        </p:nvSpPr>
        <p:spPr>
          <a:xfrm>
            <a:off x="747711" y="466695"/>
            <a:ext cx="8053389" cy="729430"/>
          </a:xfrm>
          <a:prstGeom prst="rect">
            <a:avLst/>
          </a:prstGeom>
        </p:spPr>
        <p:txBody>
          <a:bodyPr wrap="square">
            <a:spAutoFit/>
          </a:bodyPr>
          <a:lstStyle/>
          <a:p>
            <a:pPr lvl="0" algn="just">
              <a:lnSpc>
                <a:spcPct val="115000"/>
              </a:lnSpc>
              <a:spcAft>
                <a:spcPts val="1000"/>
              </a:spcAft>
              <a:buClr>
                <a:srgbClr val="107082"/>
              </a:buClr>
            </a:pPr>
            <a:r>
              <a:rPr lang="en-US" b="1" dirty="0">
                <a:uFill>
                  <a:solidFill>
                    <a:srgbClr val="F0CDA1"/>
                  </a:solidFill>
                </a:uFill>
                <a:latin typeface="Arial" panose="020B0604020202020204" pitchFamily="34" charset="0"/>
                <a:ea typeface="Arial" panose="020B0604020202020204" pitchFamily="34" charset="0"/>
                <a:cs typeface="Times New Roman" panose="02020603050405020304" pitchFamily="18" charset="0"/>
              </a:rPr>
              <a:t>Utilizing </a:t>
            </a:r>
            <a:r>
              <a:rPr lang="en-US" b="1" dirty="0" err="1">
                <a:uFill>
                  <a:solidFill>
                    <a:srgbClr val="F0CDA1"/>
                  </a:solidFill>
                </a:uFill>
                <a:latin typeface="Arial" panose="020B0604020202020204" pitchFamily="34" charset="0"/>
                <a:ea typeface="Arial" panose="020B0604020202020204" pitchFamily="34" charset="0"/>
                <a:cs typeface="Times New Roman" panose="02020603050405020304" pitchFamily="18" charset="0"/>
              </a:rPr>
              <a:t>geopy</a:t>
            </a:r>
            <a:r>
              <a:rPr lang="en-US" b="1" dirty="0">
                <a:uFill>
                  <a:solidFill>
                    <a:srgbClr val="F0CDA1"/>
                  </a:solidFill>
                </a:uFill>
                <a:latin typeface="Arial" panose="020B0604020202020204" pitchFamily="34" charset="0"/>
                <a:ea typeface="Arial" panose="020B0604020202020204" pitchFamily="34" charset="0"/>
                <a:cs typeface="Times New Roman" panose="02020603050405020304" pitchFamily="18" charset="0"/>
              </a:rPr>
              <a:t> along the proper coordinates of the cities I'll create the data frames need it for making visual maps of the neighborhoods.</a:t>
            </a:r>
            <a:endParaRPr lang="es-MX" b="1" dirty="0">
              <a:effectLst/>
              <a:uFill>
                <a:solidFill>
                  <a:srgbClr val="F0CDA1"/>
                </a:solidFill>
              </a:uFill>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4584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1488" y="426879"/>
            <a:ext cx="10644187" cy="3141373"/>
          </a:xfrm>
          <a:prstGeom prst="rect">
            <a:avLst/>
          </a:prstGeom>
        </p:spPr>
        <p:txBody>
          <a:bodyPr wrap="square">
            <a:spAutoFit/>
          </a:bodyPr>
          <a:lstStyle/>
          <a:p>
            <a:pPr algn="just">
              <a:lnSpc>
                <a:spcPct val="120000"/>
              </a:lnSpc>
              <a:spcBef>
                <a:spcPts val="200"/>
              </a:spcBef>
              <a:spcAft>
                <a:spcPts val="0"/>
              </a:spcAft>
            </a:pPr>
            <a:r>
              <a:rPr lang="en-US" sz="2400" b="1" i="1" dirty="0">
                <a:solidFill>
                  <a:srgbClr val="E29E4A"/>
                </a:solidFill>
                <a:latin typeface="Gill Sans MT" panose="020B0502020104020203" pitchFamily="34" charset="0"/>
                <a:ea typeface="Gill Sans MT" panose="020B0502020104020203" pitchFamily="34" charset="0"/>
                <a:cs typeface="Times New Roman" panose="02020603050405020304" pitchFamily="18" charset="0"/>
              </a:rPr>
              <a:t>Collecting the Data</a:t>
            </a:r>
            <a:endParaRPr lang="es-MX" b="1" i="1" dirty="0">
              <a:solidFill>
                <a:srgbClr val="E29E4A"/>
              </a:solidFill>
              <a:latin typeface="Gill Sans MT" panose="020B0502020104020203" pitchFamily="34" charset="0"/>
              <a:ea typeface="Gill Sans MT" panose="020B0502020104020203" pitchFamily="34" charset="0"/>
              <a:cs typeface="Times New Roman" panose="02020603050405020304" pitchFamily="18" charset="0"/>
            </a:endParaRPr>
          </a:p>
          <a:p>
            <a:pPr marL="215900" indent="-215900" algn="just">
              <a:lnSpc>
                <a:spcPct val="115000"/>
              </a:lnSpc>
              <a:spcAft>
                <a:spcPts val="1000"/>
              </a:spcAft>
            </a:pPr>
            <a:r>
              <a:rPr lang="en-US" sz="2000" b="1" dirty="0">
                <a:solidFill>
                  <a:srgbClr val="595959"/>
                </a:solidFill>
                <a:latin typeface="Arial" panose="020B0604020202020204" pitchFamily="34" charset="0"/>
                <a:ea typeface="Arial" panose="020B0604020202020204" pitchFamily="34" charset="0"/>
                <a:cs typeface="Times New Roman" panose="02020603050405020304" pitchFamily="18" charset="0"/>
              </a:rPr>
              <a:t> </a:t>
            </a:r>
            <a:endParaRPr lang="es-MX" b="1" dirty="0">
              <a:solidFill>
                <a:srgbClr val="595959"/>
              </a:solidFill>
              <a:latin typeface="Arial" panose="020B0604020202020204" pitchFamily="34" charset="0"/>
              <a:ea typeface="Arial" panose="020B0604020202020204" pitchFamily="34" charset="0"/>
              <a:cs typeface="Times New Roman" panose="02020603050405020304" pitchFamily="18" charset="0"/>
            </a:endParaRPr>
          </a:p>
          <a:p>
            <a:pPr marL="215900" indent="-215900" algn="just">
              <a:lnSpc>
                <a:spcPct val="115000"/>
              </a:lnSpc>
              <a:spcAft>
                <a:spcPts val="1000"/>
              </a:spcAft>
            </a:pPr>
            <a:r>
              <a:rPr lang="en-US" sz="2000" b="1" dirty="0" smtClean="0">
                <a:latin typeface="Arial" panose="020B0604020202020204" pitchFamily="34" charset="0"/>
                <a:ea typeface="Arial" panose="020B0604020202020204" pitchFamily="34" charset="0"/>
                <a:cs typeface="Times New Roman" panose="02020603050405020304" pitchFamily="18" charset="0"/>
              </a:rPr>
              <a:t>   Data </a:t>
            </a:r>
            <a:r>
              <a:rPr lang="en-US" sz="2000" b="1" dirty="0">
                <a:latin typeface="Arial" panose="020B0604020202020204" pitchFamily="34" charset="0"/>
                <a:ea typeface="Arial" panose="020B0604020202020204" pitchFamily="34" charset="0"/>
                <a:cs typeface="Times New Roman" panose="02020603050405020304" pitchFamily="18" charset="0"/>
              </a:rPr>
              <a:t>scraping from websites cited on the references at the end of this report was collected and converted into data frames with help of the library pandas using the programming language python, additionally coordinates information was acquired with the help of </a:t>
            </a:r>
            <a:r>
              <a:rPr lang="en-US" sz="2000" b="1" dirty="0" err="1">
                <a:latin typeface="Arial" panose="020B0604020202020204" pitchFamily="34" charset="0"/>
                <a:ea typeface="Arial" panose="020B0604020202020204" pitchFamily="34" charset="0"/>
                <a:cs typeface="Times New Roman" panose="02020603050405020304" pitchFamily="18" charset="0"/>
              </a:rPr>
              <a:t>Nominatim</a:t>
            </a:r>
            <a:r>
              <a:rPr lang="en-US" sz="2000" b="1" dirty="0">
                <a:latin typeface="Arial" panose="020B0604020202020204" pitchFamily="34" charset="0"/>
                <a:ea typeface="Arial" panose="020B0604020202020204" pitchFamily="34" charset="0"/>
                <a:cs typeface="Times New Roman" panose="02020603050405020304" pitchFamily="18" charset="0"/>
              </a:rPr>
              <a:t> and geocode, at first I tried geocoder with no success so I decided to switch libraries, simultaneously the coordinates information was added to the data frames for each city.</a:t>
            </a:r>
            <a:endParaRPr lang="es-MX" b="1" dirty="0">
              <a:effectLst/>
              <a:latin typeface="Arial" panose="020B0604020202020204" pitchFamily="34" charset="0"/>
              <a:ea typeface="Arial" panose="020B060402020202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39897" y="3900488"/>
            <a:ext cx="5046542" cy="1871662"/>
          </a:xfrm>
          <a:prstGeom prst="rect">
            <a:avLst/>
          </a:prstGeom>
        </p:spPr>
      </p:pic>
      <p:pic>
        <p:nvPicPr>
          <p:cNvPr id="6" name="Picture 5"/>
          <p:cNvPicPr>
            <a:picLocks noChangeAspect="1"/>
          </p:cNvPicPr>
          <p:nvPr/>
        </p:nvPicPr>
        <p:blipFill rotWithShape="1">
          <a:blip r:embed="rId3"/>
          <a:srcRect l="2053"/>
          <a:stretch/>
        </p:blipFill>
        <p:spPr>
          <a:xfrm>
            <a:off x="6243638" y="3900488"/>
            <a:ext cx="5304657" cy="1839464"/>
          </a:xfrm>
          <a:prstGeom prst="rect">
            <a:avLst/>
          </a:prstGeom>
        </p:spPr>
      </p:pic>
      <p:sp>
        <p:nvSpPr>
          <p:cNvPr id="7" name="Rectangle 6"/>
          <p:cNvSpPr/>
          <p:nvPr/>
        </p:nvSpPr>
        <p:spPr>
          <a:xfrm>
            <a:off x="6243638" y="5902911"/>
            <a:ext cx="5304657" cy="338554"/>
          </a:xfrm>
          <a:prstGeom prst="rect">
            <a:avLst/>
          </a:prstGeom>
        </p:spPr>
        <p:txBody>
          <a:bodyPr wrap="none">
            <a:spAutoFit/>
          </a:bodyPr>
          <a:lstStyle/>
          <a:p>
            <a:r>
              <a:rPr lang="en-US" sz="1600" b="1" dirty="0">
                <a:latin typeface="Arial" panose="020B0604020202020204" pitchFamily="34" charset="0"/>
                <a:ea typeface="Arial" panose="020B0604020202020204" pitchFamily="34" charset="0"/>
                <a:cs typeface="Times New Roman" panose="02020603050405020304" pitchFamily="18" charset="0"/>
              </a:rPr>
              <a:t>Data Frame of Seattle venues in each neighborhood.</a:t>
            </a:r>
            <a:endParaRPr lang="es-MX" sz="1600" dirty="0"/>
          </a:p>
        </p:txBody>
      </p:sp>
      <p:sp>
        <p:nvSpPr>
          <p:cNvPr id="8" name="Rectangle 7"/>
          <p:cNvSpPr/>
          <p:nvPr/>
        </p:nvSpPr>
        <p:spPr>
          <a:xfrm>
            <a:off x="739896" y="5902911"/>
            <a:ext cx="6096000" cy="584775"/>
          </a:xfrm>
          <a:prstGeom prst="rect">
            <a:avLst/>
          </a:prstGeom>
        </p:spPr>
        <p:txBody>
          <a:bodyPr>
            <a:spAutoFit/>
          </a:bodyPr>
          <a:lstStyle/>
          <a:p>
            <a:r>
              <a:rPr lang="en-US" sz="1600" b="1" dirty="0">
                <a:latin typeface="Arial" panose="020B0604020202020204" pitchFamily="34" charset="0"/>
                <a:ea typeface="Arial" panose="020B0604020202020204" pitchFamily="34" charset="0"/>
                <a:cs typeface="Times New Roman" panose="02020603050405020304" pitchFamily="18" charset="0"/>
              </a:rPr>
              <a:t>Data Frame of San Francisco venues in each </a:t>
            </a:r>
            <a:endParaRPr lang="en-US" sz="1600" b="1" dirty="0" smtClean="0">
              <a:latin typeface="Arial" panose="020B0604020202020204" pitchFamily="34" charset="0"/>
              <a:ea typeface="Arial" panose="020B0604020202020204" pitchFamily="34" charset="0"/>
              <a:cs typeface="Times New Roman" panose="02020603050405020304" pitchFamily="18" charset="0"/>
            </a:endParaRPr>
          </a:p>
          <a:p>
            <a:r>
              <a:rPr lang="en-US" sz="1600" b="1" dirty="0" smtClean="0">
                <a:latin typeface="Arial" panose="020B0604020202020204" pitchFamily="34" charset="0"/>
                <a:ea typeface="Arial" panose="020B0604020202020204" pitchFamily="34" charset="0"/>
                <a:cs typeface="Times New Roman" panose="02020603050405020304" pitchFamily="18" charset="0"/>
              </a:rPr>
              <a:t>neighborhood</a:t>
            </a:r>
            <a:r>
              <a:rPr lang="en-US" sz="1600" b="1" dirty="0">
                <a:latin typeface="Arial" panose="020B0604020202020204" pitchFamily="34" charset="0"/>
                <a:ea typeface="Arial" panose="020B0604020202020204" pitchFamily="34" charset="0"/>
                <a:cs typeface="Times New Roman" panose="02020603050405020304" pitchFamily="18" charset="0"/>
              </a:rPr>
              <a:t>.</a:t>
            </a:r>
            <a:endParaRPr lang="es-MX" sz="1600" dirty="0"/>
          </a:p>
        </p:txBody>
      </p:sp>
    </p:spTree>
    <p:extLst>
      <p:ext uri="{BB962C8B-B14F-4D97-AF65-F5344CB8AC3E}">
        <p14:creationId xmlns:p14="http://schemas.microsoft.com/office/powerpoint/2010/main" val="4294792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53500" y="1999501"/>
            <a:ext cx="2605088" cy="3503010"/>
          </a:xfrm>
          <a:prstGeom prst="rect">
            <a:avLst/>
          </a:prstGeom>
        </p:spPr>
        <p:txBody>
          <a:bodyPr wrap="square">
            <a:spAutoFit/>
          </a:bodyPr>
          <a:lstStyle/>
          <a:p>
            <a:pPr lvl="0" algn="just">
              <a:lnSpc>
                <a:spcPct val="115000"/>
              </a:lnSpc>
              <a:spcAft>
                <a:spcPts val="1000"/>
              </a:spcAft>
              <a:buClr>
                <a:srgbClr val="107082"/>
              </a:buClr>
            </a:pPr>
            <a:endParaRPr lang="es-MX" b="1" dirty="0" smtClean="0">
              <a:uFill>
                <a:solidFill>
                  <a:srgbClr val="F0CDA1"/>
                </a:solidFill>
              </a:uFill>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ct val="115000"/>
              </a:lnSpc>
              <a:spcAft>
                <a:spcPts val="1000"/>
              </a:spcAft>
              <a:buClr>
                <a:srgbClr val="107082"/>
              </a:buClr>
              <a:buFont typeface="Symbol" panose="05050102010706020507" pitchFamily="18" charset="2"/>
              <a:buChar char=""/>
            </a:pPr>
            <a:r>
              <a:rPr lang="es-MX" b="1" dirty="0" smtClean="0">
                <a:uFill>
                  <a:solidFill>
                    <a:srgbClr val="F0CDA1"/>
                  </a:solidFill>
                </a:uFill>
                <a:latin typeface="Arial" panose="020B0604020202020204" pitchFamily="34" charset="0"/>
                <a:ea typeface="Arial" panose="020B0604020202020204" pitchFamily="34" charset="0"/>
                <a:cs typeface="Times New Roman" panose="02020603050405020304" pitchFamily="18" charset="0"/>
              </a:rPr>
              <a:t>Pandas</a:t>
            </a:r>
            <a:endParaRPr lang="es-MX" sz="1600" b="1" dirty="0">
              <a:uFill>
                <a:solidFill>
                  <a:srgbClr val="F0CDA1"/>
                </a:solidFill>
              </a:uFill>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ct val="115000"/>
              </a:lnSpc>
              <a:spcAft>
                <a:spcPts val="1000"/>
              </a:spcAft>
              <a:buClr>
                <a:srgbClr val="107082"/>
              </a:buClr>
              <a:buFont typeface="Symbol" panose="05050102010706020507" pitchFamily="18" charset="2"/>
              <a:buChar char=""/>
            </a:pPr>
            <a:r>
              <a:rPr lang="es-MX" b="1" dirty="0" err="1">
                <a:uFill>
                  <a:solidFill>
                    <a:srgbClr val="F0CDA1"/>
                  </a:solidFill>
                </a:uFill>
                <a:latin typeface="Arial" panose="020B0604020202020204" pitchFamily="34" charset="0"/>
                <a:ea typeface="Arial" panose="020B0604020202020204" pitchFamily="34" charset="0"/>
                <a:cs typeface="Times New Roman" panose="02020603050405020304" pitchFamily="18" charset="0"/>
              </a:rPr>
              <a:t>Numpy</a:t>
            </a:r>
            <a:endParaRPr lang="es-MX" sz="1600" b="1" dirty="0">
              <a:uFill>
                <a:solidFill>
                  <a:srgbClr val="F0CDA1"/>
                </a:solidFill>
              </a:uFill>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ct val="115000"/>
              </a:lnSpc>
              <a:spcAft>
                <a:spcPts val="1000"/>
              </a:spcAft>
              <a:buClr>
                <a:srgbClr val="107082"/>
              </a:buClr>
              <a:buFont typeface="Symbol" panose="05050102010706020507" pitchFamily="18" charset="2"/>
              <a:buChar char=""/>
            </a:pPr>
            <a:r>
              <a:rPr lang="es-MX" b="1" dirty="0" err="1">
                <a:uFill>
                  <a:solidFill>
                    <a:srgbClr val="F0CDA1"/>
                  </a:solidFill>
                </a:uFill>
                <a:latin typeface="Arial" panose="020B0604020202020204" pitchFamily="34" charset="0"/>
                <a:ea typeface="Arial" panose="020B0604020202020204" pitchFamily="34" charset="0"/>
                <a:cs typeface="Times New Roman" panose="02020603050405020304" pitchFamily="18" charset="0"/>
              </a:rPr>
              <a:t>Geopy</a:t>
            </a:r>
            <a:endParaRPr lang="es-MX" sz="1600" b="1" dirty="0">
              <a:uFill>
                <a:solidFill>
                  <a:srgbClr val="F0CDA1"/>
                </a:solidFill>
              </a:uFill>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ct val="115000"/>
              </a:lnSpc>
              <a:spcAft>
                <a:spcPts val="1000"/>
              </a:spcAft>
              <a:buClr>
                <a:srgbClr val="107082"/>
              </a:buClr>
              <a:buFont typeface="Symbol" panose="05050102010706020507" pitchFamily="18" charset="2"/>
              <a:buChar char=""/>
            </a:pPr>
            <a:r>
              <a:rPr lang="es-MX" b="1" dirty="0" err="1">
                <a:uFill>
                  <a:solidFill>
                    <a:srgbClr val="F0CDA1"/>
                  </a:solidFill>
                </a:uFill>
                <a:latin typeface="Arial" panose="020B0604020202020204" pitchFamily="34" charset="0"/>
                <a:ea typeface="Arial" panose="020B0604020202020204" pitchFamily="34" charset="0"/>
                <a:cs typeface="Times New Roman" panose="02020603050405020304" pitchFamily="18" charset="0"/>
              </a:rPr>
              <a:t>Nominatim</a:t>
            </a:r>
            <a:endParaRPr lang="es-MX" sz="1600" b="1" dirty="0">
              <a:uFill>
                <a:solidFill>
                  <a:srgbClr val="F0CDA1"/>
                </a:solidFill>
              </a:uFill>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ct val="115000"/>
              </a:lnSpc>
              <a:spcAft>
                <a:spcPts val="1000"/>
              </a:spcAft>
              <a:buClr>
                <a:srgbClr val="107082"/>
              </a:buClr>
              <a:buFont typeface="Symbol" panose="05050102010706020507" pitchFamily="18" charset="2"/>
              <a:buChar char=""/>
            </a:pPr>
            <a:r>
              <a:rPr lang="es-MX" b="1" dirty="0" err="1">
                <a:uFill>
                  <a:solidFill>
                    <a:srgbClr val="F0CDA1"/>
                  </a:solidFill>
                </a:uFill>
                <a:latin typeface="Arial" panose="020B0604020202020204" pitchFamily="34" charset="0"/>
                <a:ea typeface="Arial" panose="020B0604020202020204" pitchFamily="34" charset="0"/>
                <a:cs typeface="Times New Roman" panose="02020603050405020304" pitchFamily="18" charset="0"/>
              </a:rPr>
              <a:t>Geocode</a:t>
            </a:r>
            <a:endParaRPr lang="es-MX" sz="1600" b="1" dirty="0">
              <a:uFill>
                <a:solidFill>
                  <a:srgbClr val="F0CDA1"/>
                </a:solidFill>
              </a:uFill>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ct val="115000"/>
              </a:lnSpc>
              <a:spcAft>
                <a:spcPts val="1000"/>
              </a:spcAft>
              <a:buClr>
                <a:srgbClr val="107082"/>
              </a:buClr>
              <a:buFont typeface="Symbol" panose="05050102010706020507" pitchFamily="18" charset="2"/>
              <a:buChar char=""/>
            </a:pPr>
            <a:r>
              <a:rPr lang="es-MX" b="1" dirty="0" err="1" smtClean="0">
                <a:uFill>
                  <a:solidFill>
                    <a:srgbClr val="F0CDA1"/>
                  </a:solidFill>
                </a:uFill>
                <a:latin typeface="Arial" panose="020B0604020202020204" pitchFamily="34" charset="0"/>
                <a:ea typeface="Arial" panose="020B0604020202020204" pitchFamily="34" charset="0"/>
                <a:cs typeface="Times New Roman" panose="02020603050405020304" pitchFamily="18" charset="0"/>
              </a:rPr>
              <a:t>Folium</a:t>
            </a:r>
            <a:endParaRPr lang="es-MX" b="1" dirty="0" smtClean="0">
              <a:uFill>
                <a:solidFill>
                  <a:srgbClr val="F0CDA1"/>
                </a:solidFill>
              </a:uFill>
              <a:latin typeface="Arial" panose="020B0604020202020204" pitchFamily="34" charset="0"/>
              <a:ea typeface="Arial" panose="020B0604020202020204" pitchFamily="34" charset="0"/>
              <a:cs typeface="Times New Roman" panose="02020603050405020304" pitchFamily="18" charset="0"/>
            </a:endParaRPr>
          </a:p>
          <a:p>
            <a:pPr marL="342900" lvl="0" indent="-342900" algn="just">
              <a:lnSpc>
                <a:spcPct val="115000"/>
              </a:lnSpc>
              <a:spcAft>
                <a:spcPts val="1000"/>
              </a:spcAft>
              <a:buClr>
                <a:srgbClr val="107082"/>
              </a:buClr>
              <a:buFont typeface="Symbol" panose="05050102010706020507" pitchFamily="18" charset="2"/>
              <a:buChar char=""/>
            </a:pPr>
            <a:endParaRPr lang="es-MX" sz="1600" b="1" dirty="0">
              <a:effectLst/>
              <a:uFill>
                <a:solidFill>
                  <a:srgbClr val="F0CDA1"/>
                </a:solidFill>
              </a:uFill>
              <a:latin typeface="Arial" panose="020B0604020202020204" pitchFamily="34" charset="0"/>
              <a:ea typeface="Arial" panose="020B0604020202020204" pitchFamily="34" charset="0"/>
              <a:cs typeface="Times New Roman" panose="02020603050405020304" pitchFamily="18" charset="0"/>
            </a:endParaRPr>
          </a:p>
        </p:txBody>
      </p:sp>
      <p:sp>
        <p:nvSpPr>
          <p:cNvPr id="7" name="Rectangle 6"/>
          <p:cNvSpPr/>
          <p:nvPr/>
        </p:nvSpPr>
        <p:spPr>
          <a:xfrm>
            <a:off x="7058024" y="1663224"/>
            <a:ext cx="1895476" cy="3949799"/>
          </a:xfrm>
          <a:prstGeom prst="rect">
            <a:avLst/>
          </a:prstGeom>
        </p:spPr>
        <p:txBody>
          <a:bodyPr wrap="square">
            <a:spAutoFit/>
          </a:bodyPr>
          <a:lstStyle/>
          <a:p>
            <a:pPr lvl="0">
              <a:lnSpc>
                <a:spcPct val="115000"/>
              </a:lnSpc>
              <a:spcAft>
                <a:spcPts val="1000"/>
              </a:spcAft>
              <a:buClr>
                <a:srgbClr val="107082"/>
              </a:buClr>
            </a:pPr>
            <a:r>
              <a:rPr lang="en-US" b="1" dirty="0" smtClean="0">
                <a:uFill>
                  <a:solidFill>
                    <a:srgbClr val="F0CDA1"/>
                  </a:solidFill>
                </a:uFill>
                <a:latin typeface="Arial" panose="020B0604020202020204" pitchFamily="34" charset="0"/>
                <a:ea typeface="Arial" panose="020B0604020202020204" pitchFamily="34" charset="0"/>
                <a:cs typeface="Times New Roman" panose="02020603050405020304" pitchFamily="18" charset="0"/>
              </a:rPr>
              <a:t>TOOLS:</a:t>
            </a:r>
          </a:p>
          <a:p>
            <a:pPr lvl="0">
              <a:lnSpc>
                <a:spcPct val="115000"/>
              </a:lnSpc>
              <a:spcAft>
                <a:spcPts val="1000"/>
              </a:spcAft>
              <a:buClr>
                <a:srgbClr val="107082"/>
              </a:buClr>
            </a:pPr>
            <a:endParaRPr lang="en-US" b="1" dirty="0" smtClean="0">
              <a:uFill>
                <a:solidFill>
                  <a:srgbClr val="F0CDA1"/>
                </a:solidFill>
              </a:uFill>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15000"/>
              </a:lnSpc>
              <a:spcAft>
                <a:spcPts val="1000"/>
              </a:spcAft>
              <a:buClr>
                <a:srgbClr val="107082"/>
              </a:buClr>
              <a:buFont typeface="Symbol" panose="05050102010706020507" pitchFamily="18" charset="2"/>
              <a:buChar char=""/>
            </a:pPr>
            <a:r>
              <a:rPr lang="en-US" b="1" dirty="0" err="1" smtClean="0">
                <a:uFill>
                  <a:solidFill>
                    <a:srgbClr val="F0CDA1"/>
                  </a:solidFill>
                </a:uFill>
                <a:latin typeface="Arial" panose="020B0604020202020204" pitchFamily="34" charset="0"/>
                <a:ea typeface="Arial" panose="020B0604020202020204" pitchFamily="34" charset="0"/>
                <a:cs typeface="Times New Roman" panose="02020603050405020304" pitchFamily="18" charset="0"/>
              </a:rPr>
              <a:t>Sklearn</a:t>
            </a:r>
            <a:endParaRPr lang="es-MX" sz="1600" b="1" dirty="0">
              <a:uFill>
                <a:solidFill>
                  <a:srgbClr val="F0CDA1"/>
                </a:solidFill>
              </a:uFill>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15000"/>
              </a:lnSpc>
              <a:spcAft>
                <a:spcPts val="1000"/>
              </a:spcAft>
              <a:buClr>
                <a:srgbClr val="107082"/>
              </a:buClr>
              <a:buFont typeface="Symbol" panose="05050102010706020507" pitchFamily="18" charset="2"/>
              <a:buChar char=""/>
            </a:pPr>
            <a:r>
              <a:rPr lang="en-US" b="1" dirty="0" err="1">
                <a:uFill>
                  <a:solidFill>
                    <a:srgbClr val="F0CDA1"/>
                  </a:solidFill>
                </a:uFill>
                <a:latin typeface="Arial" panose="020B0604020202020204" pitchFamily="34" charset="0"/>
                <a:ea typeface="Arial" panose="020B0604020202020204" pitchFamily="34" charset="0"/>
                <a:cs typeface="Times New Roman" panose="02020603050405020304" pitchFamily="18" charset="0"/>
              </a:rPr>
              <a:t>Kmeans</a:t>
            </a:r>
            <a:endParaRPr lang="es-MX" sz="1600" b="1" dirty="0">
              <a:uFill>
                <a:solidFill>
                  <a:srgbClr val="F0CDA1"/>
                </a:solidFill>
              </a:uFill>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15000"/>
              </a:lnSpc>
              <a:spcAft>
                <a:spcPts val="1000"/>
              </a:spcAft>
              <a:buClr>
                <a:srgbClr val="107082"/>
              </a:buClr>
              <a:buFont typeface="Symbol" panose="05050102010706020507" pitchFamily="18" charset="2"/>
              <a:buChar char=""/>
            </a:pPr>
            <a:r>
              <a:rPr lang="en-US" b="1" dirty="0" err="1">
                <a:uFill>
                  <a:solidFill>
                    <a:srgbClr val="F0CDA1"/>
                  </a:solidFill>
                </a:uFill>
                <a:latin typeface="Arial" panose="020B0604020202020204" pitchFamily="34" charset="0"/>
                <a:ea typeface="Arial" panose="020B0604020202020204" pitchFamily="34" charset="0"/>
                <a:cs typeface="Times New Roman" panose="02020603050405020304" pitchFamily="18" charset="0"/>
              </a:rPr>
              <a:t>FourSquare</a:t>
            </a:r>
            <a:endParaRPr lang="es-MX" sz="1600" b="1" dirty="0">
              <a:uFill>
                <a:solidFill>
                  <a:srgbClr val="F0CDA1"/>
                </a:solidFill>
              </a:uFill>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15000"/>
              </a:lnSpc>
              <a:spcAft>
                <a:spcPts val="1000"/>
              </a:spcAft>
              <a:buClr>
                <a:srgbClr val="107082"/>
              </a:buClr>
              <a:buFont typeface="Symbol" panose="05050102010706020507" pitchFamily="18" charset="2"/>
              <a:buChar char=""/>
            </a:pPr>
            <a:r>
              <a:rPr lang="en-US" b="1" dirty="0" err="1">
                <a:uFill>
                  <a:solidFill>
                    <a:srgbClr val="F0CDA1"/>
                  </a:solidFill>
                </a:uFill>
                <a:latin typeface="Arial" panose="020B0604020202020204" pitchFamily="34" charset="0"/>
                <a:ea typeface="Arial" panose="020B0604020202020204" pitchFamily="34" charset="0"/>
                <a:cs typeface="Times New Roman" panose="02020603050405020304" pitchFamily="18" charset="0"/>
              </a:rPr>
              <a:t>Kmeans</a:t>
            </a:r>
            <a:endParaRPr lang="es-MX" sz="1600" b="1" dirty="0">
              <a:uFill>
                <a:solidFill>
                  <a:srgbClr val="F0CDA1"/>
                </a:solidFill>
              </a:uFill>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15000"/>
              </a:lnSpc>
              <a:spcAft>
                <a:spcPts val="1000"/>
              </a:spcAft>
              <a:buClr>
                <a:srgbClr val="107082"/>
              </a:buClr>
              <a:buFont typeface="Symbol" panose="05050102010706020507" pitchFamily="18" charset="2"/>
              <a:buChar char=""/>
            </a:pPr>
            <a:r>
              <a:rPr lang="en-US" b="1" dirty="0" err="1">
                <a:uFill>
                  <a:solidFill>
                    <a:srgbClr val="F0CDA1"/>
                  </a:solidFill>
                </a:uFill>
                <a:latin typeface="Arial" panose="020B0604020202020204" pitchFamily="34" charset="0"/>
                <a:ea typeface="Arial" panose="020B0604020202020204" pitchFamily="34" charset="0"/>
                <a:cs typeface="Times New Roman" panose="02020603050405020304" pitchFamily="18" charset="0"/>
              </a:rPr>
              <a:t>Matplotlib</a:t>
            </a:r>
            <a:endParaRPr lang="es-MX" sz="1600" b="1" dirty="0">
              <a:uFill>
                <a:solidFill>
                  <a:srgbClr val="F0CDA1"/>
                </a:solidFill>
              </a:uFill>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15000"/>
              </a:lnSpc>
              <a:spcAft>
                <a:spcPts val="1000"/>
              </a:spcAft>
              <a:buClr>
                <a:srgbClr val="107082"/>
              </a:buClr>
              <a:buFont typeface="Symbol" panose="05050102010706020507" pitchFamily="18" charset="2"/>
              <a:buChar char=""/>
            </a:pPr>
            <a:r>
              <a:rPr lang="en-US" b="1" dirty="0" smtClean="0">
                <a:uFill>
                  <a:solidFill>
                    <a:srgbClr val="F0CDA1"/>
                  </a:solidFill>
                </a:uFill>
                <a:latin typeface="Arial" panose="020B0604020202020204" pitchFamily="34" charset="0"/>
                <a:ea typeface="Arial" panose="020B0604020202020204" pitchFamily="34" charset="0"/>
                <a:cs typeface="Times New Roman" panose="02020603050405020304" pitchFamily="18" charset="0"/>
              </a:rPr>
              <a:t>Seaborne</a:t>
            </a:r>
          </a:p>
          <a:p>
            <a:pPr marL="342900" lvl="0" indent="-342900">
              <a:lnSpc>
                <a:spcPct val="115000"/>
              </a:lnSpc>
              <a:spcAft>
                <a:spcPts val="1000"/>
              </a:spcAft>
              <a:buClr>
                <a:srgbClr val="107082"/>
              </a:buClr>
              <a:buFont typeface="Symbol" panose="05050102010706020507" pitchFamily="18" charset="2"/>
              <a:buChar char=""/>
            </a:pPr>
            <a:endParaRPr lang="es-MX" sz="1600" b="1" dirty="0">
              <a:effectLst/>
              <a:uFill>
                <a:solidFill>
                  <a:srgbClr val="F0CDA1"/>
                </a:solidFill>
              </a:uFill>
              <a:latin typeface="Arial" panose="020B0604020202020204" pitchFamily="34" charset="0"/>
              <a:ea typeface="Arial" panose="020B0604020202020204" pitchFamily="34" charset="0"/>
              <a:cs typeface="Times New Roman" panose="02020603050405020304" pitchFamily="18" charset="0"/>
            </a:endParaRPr>
          </a:p>
        </p:txBody>
      </p:sp>
      <p:sp>
        <p:nvSpPr>
          <p:cNvPr id="8" name="Rectangle 7"/>
          <p:cNvSpPr/>
          <p:nvPr/>
        </p:nvSpPr>
        <p:spPr>
          <a:xfrm>
            <a:off x="709752" y="494647"/>
            <a:ext cx="3057247" cy="675249"/>
          </a:xfrm>
          <a:prstGeom prst="rect">
            <a:avLst/>
          </a:prstGeom>
        </p:spPr>
        <p:txBody>
          <a:bodyPr wrap="none">
            <a:spAutoFit/>
          </a:bodyPr>
          <a:lstStyle/>
          <a:p>
            <a:pPr marL="215900" indent="-215900" algn="just">
              <a:lnSpc>
                <a:spcPct val="115000"/>
              </a:lnSpc>
              <a:spcAft>
                <a:spcPts val="1000"/>
              </a:spcAft>
            </a:pPr>
            <a:r>
              <a:rPr lang="en-US" sz="3600" b="1" dirty="0">
                <a:latin typeface="Arial" panose="020B0604020202020204" pitchFamily="34" charset="0"/>
                <a:ea typeface="Arial" panose="020B0604020202020204" pitchFamily="34" charset="0"/>
                <a:cs typeface="Times New Roman" panose="02020603050405020304" pitchFamily="18" charset="0"/>
              </a:rPr>
              <a:t>Methodology</a:t>
            </a:r>
            <a:endParaRPr lang="es-MX" sz="3600" dirty="0">
              <a:latin typeface="Arial" panose="020B0604020202020204" pitchFamily="34" charset="0"/>
              <a:ea typeface="Arial" panose="020B0604020202020204" pitchFamily="34" charset="0"/>
              <a:cs typeface="Times New Roman" panose="02020603050405020304" pitchFamily="18" charset="0"/>
            </a:endParaRPr>
          </a:p>
        </p:txBody>
      </p:sp>
      <p:sp>
        <p:nvSpPr>
          <p:cNvPr id="9" name="Rectangle 8"/>
          <p:cNvSpPr/>
          <p:nvPr/>
        </p:nvSpPr>
        <p:spPr>
          <a:xfrm>
            <a:off x="533400" y="1985588"/>
            <a:ext cx="6096000" cy="3305072"/>
          </a:xfrm>
          <a:prstGeom prst="rect">
            <a:avLst/>
          </a:prstGeom>
        </p:spPr>
        <p:txBody>
          <a:bodyPr>
            <a:spAutoFit/>
          </a:bodyPr>
          <a:lstStyle/>
          <a:p>
            <a:pPr algn="just">
              <a:lnSpc>
                <a:spcPct val="120000"/>
              </a:lnSpc>
              <a:spcBef>
                <a:spcPts val="600"/>
              </a:spcBef>
              <a:spcAft>
                <a:spcPts val="600"/>
              </a:spcAft>
            </a:pPr>
            <a:r>
              <a:rPr lang="en-US" sz="2200" b="1" dirty="0">
                <a:latin typeface="Arial" panose="020B0604020202020204" pitchFamily="34" charset="0"/>
                <a:ea typeface="Arial" panose="020B0604020202020204" pitchFamily="34" charset="0"/>
                <a:cs typeface="Times New Roman" panose="02020603050405020304" pitchFamily="18" charset="0"/>
              </a:rPr>
              <a:t>Data has been collected scraping websites with the necessary information, some data cleaning has been performed and some reshaping still remains to be performed in order to compare rent prices in both cities, statistical methods will be employed in order to achieve this purpose, the tools used so far are the following:</a:t>
            </a:r>
            <a:endParaRPr lang="es-MX" sz="2200" b="1" dirty="0">
              <a:effectLst/>
              <a:latin typeface="Arial" panose="020B0604020202020204" pitchFamily="34" charset="0"/>
              <a:ea typeface="Arial" panose="020B0604020202020204" pitchFamily="34"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9154476" y="5290660"/>
            <a:ext cx="2203136" cy="1239929"/>
          </a:xfrm>
          <a:prstGeom prst="rect">
            <a:avLst/>
          </a:prstGeom>
        </p:spPr>
      </p:pic>
      <p:pic>
        <p:nvPicPr>
          <p:cNvPr id="11" name="Picture 10"/>
          <p:cNvPicPr>
            <a:picLocks noChangeAspect="1"/>
          </p:cNvPicPr>
          <p:nvPr/>
        </p:nvPicPr>
        <p:blipFill>
          <a:blip r:embed="rId3"/>
          <a:stretch>
            <a:fillRect/>
          </a:stretch>
        </p:blipFill>
        <p:spPr>
          <a:xfrm>
            <a:off x="533400" y="5439136"/>
            <a:ext cx="1133475" cy="942975"/>
          </a:xfrm>
          <a:prstGeom prst="rect">
            <a:avLst/>
          </a:prstGeom>
        </p:spPr>
      </p:pic>
      <p:pic>
        <p:nvPicPr>
          <p:cNvPr id="12" name="Picture 11"/>
          <p:cNvPicPr>
            <a:picLocks noChangeAspect="1"/>
          </p:cNvPicPr>
          <p:nvPr/>
        </p:nvPicPr>
        <p:blipFill>
          <a:blip r:embed="rId4"/>
          <a:stretch>
            <a:fillRect/>
          </a:stretch>
        </p:blipFill>
        <p:spPr>
          <a:xfrm>
            <a:off x="5460206" y="431562"/>
            <a:ext cx="4838700" cy="923925"/>
          </a:xfrm>
          <a:prstGeom prst="rect">
            <a:avLst/>
          </a:prstGeom>
        </p:spPr>
      </p:pic>
      <p:pic>
        <p:nvPicPr>
          <p:cNvPr id="13" name="Picture 12"/>
          <p:cNvPicPr>
            <a:picLocks noChangeAspect="1"/>
          </p:cNvPicPr>
          <p:nvPr/>
        </p:nvPicPr>
        <p:blipFill>
          <a:blip r:embed="rId5"/>
          <a:stretch>
            <a:fillRect/>
          </a:stretch>
        </p:blipFill>
        <p:spPr>
          <a:xfrm>
            <a:off x="5112068" y="4924522"/>
            <a:ext cx="1433988" cy="1606067"/>
          </a:xfrm>
          <a:prstGeom prst="rect">
            <a:avLst/>
          </a:prstGeom>
        </p:spPr>
      </p:pic>
    </p:spTree>
    <p:extLst>
      <p:ext uri="{BB962C8B-B14F-4D97-AF65-F5344CB8AC3E}">
        <p14:creationId xmlns:p14="http://schemas.microsoft.com/office/powerpoint/2010/main" val="270639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299" y="409855"/>
            <a:ext cx="7783514" cy="890308"/>
          </a:xfrm>
        </p:spPr>
        <p:txBody>
          <a:bodyPr/>
          <a:lstStyle/>
          <a:p>
            <a:r>
              <a:rPr lang="en-US" sz="4400" b="1" dirty="0">
                <a:latin typeface="Arial" panose="020B0604020202020204" pitchFamily="34" charset="0"/>
                <a:ea typeface="Arial" panose="020B0604020202020204" pitchFamily="34" charset="0"/>
                <a:cs typeface="Times New Roman" panose="02020603050405020304" pitchFamily="18" charset="0"/>
              </a:rPr>
              <a:t>Results</a:t>
            </a:r>
            <a:r>
              <a:rPr lang="es-MX" dirty="0">
                <a:latin typeface="Arial" panose="020B0604020202020204" pitchFamily="34" charset="0"/>
                <a:ea typeface="Arial" panose="020B0604020202020204" pitchFamily="34" charset="0"/>
                <a:cs typeface="Times New Roman" panose="02020603050405020304" pitchFamily="18" charset="0"/>
              </a:rPr>
              <a:t/>
            </a:r>
            <a:br>
              <a:rPr lang="es-MX" dirty="0">
                <a:latin typeface="Arial" panose="020B0604020202020204" pitchFamily="34" charset="0"/>
                <a:ea typeface="Arial" panose="020B0604020202020204" pitchFamily="34" charset="0"/>
                <a:cs typeface="Times New Roman" panose="02020603050405020304" pitchFamily="18" charset="0"/>
              </a:rPr>
            </a:br>
            <a:endParaRPr lang="es-MX" dirty="0"/>
          </a:p>
        </p:txBody>
      </p:sp>
      <p:sp>
        <p:nvSpPr>
          <p:cNvPr id="3" name="Content Placeholder 2"/>
          <p:cNvSpPr>
            <a:spLocks noGrp="1"/>
          </p:cNvSpPr>
          <p:nvPr>
            <p:ph idx="1"/>
          </p:nvPr>
        </p:nvSpPr>
        <p:spPr>
          <a:xfrm>
            <a:off x="1003299" y="1555274"/>
            <a:ext cx="10569576" cy="861732"/>
          </a:xfrm>
        </p:spPr>
        <p:txBody>
          <a:bodyPr/>
          <a:lstStyle/>
          <a:p>
            <a:pPr marL="0" indent="0">
              <a:buNone/>
            </a:pPr>
            <a:r>
              <a:rPr lang="en-US" b="1" dirty="0"/>
              <a:t>The research and analysis  applied for this project returned the following </a:t>
            </a:r>
            <a:r>
              <a:rPr lang="en-US" b="1" dirty="0" smtClean="0"/>
              <a:t>information </a:t>
            </a:r>
            <a:r>
              <a:rPr lang="en-US" b="1" dirty="0"/>
              <a:t>regarding the tech cities compared.</a:t>
            </a:r>
            <a:endParaRPr lang="es-MX" b="1" dirty="0"/>
          </a:p>
          <a:p>
            <a:endParaRPr lang="es-MX" b="1" dirty="0"/>
          </a:p>
        </p:txBody>
      </p:sp>
      <p:pic>
        <p:nvPicPr>
          <p:cNvPr id="4" name="Picture 3"/>
          <p:cNvPicPr>
            <a:picLocks noChangeAspect="1"/>
          </p:cNvPicPr>
          <p:nvPr/>
        </p:nvPicPr>
        <p:blipFill rotWithShape="1">
          <a:blip r:embed="rId2"/>
          <a:srcRect l="2583" r="17417"/>
          <a:stretch/>
        </p:blipFill>
        <p:spPr>
          <a:xfrm>
            <a:off x="3286125" y="2388020"/>
            <a:ext cx="5372100" cy="3428646"/>
          </a:xfrm>
          <a:prstGeom prst="rect">
            <a:avLst/>
          </a:prstGeom>
        </p:spPr>
      </p:pic>
      <p:sp>
        <p:nvSpPr>
          <p:cNvPr id="5" name="Rectangle 4"/>
          <p:cNvSpPr/>
          <p:nvPr/>
        </p:nvSpPr>
        <p:spPr>
          <a:xfrm>
            <a:off x="2754311" y="5816666"/>
            <a:ext cx="7067551" cy="410882"/>
          </a:xfrm>
          <a:prstGeom prst="rect">
            <a:avLst/>
          </a:prstGeom>
        </p:spPr>
        <p:txBody>
          <a:bodyPr wrap="square">
            <a:spAutoFit/>
          </a:bodyPr>
          <a:lstStyle/>
          <a:p>
            <a:pPr marL="215900" indent="-215900" algn="just">
              <a:lnSpc>
                <a:spcPct val="115000"/>
              </a:lnSpc>
              <a:spcAft>
                <a:spcPts val="1000"/>
              </a:spcAft>
            </a:pPr>
            <a:r>
              <a:rPr lang="en-US" b="1" dirty="0">
                <a:latin typeface="Arial" panose="020B0604020202020204" pitchFamily="34" charset="0"/>
                <a:ea typeface="Arial" panose="020B0604020202020204" pitchFamily="34" charset="0"/>
                <a:cs typeface="Times New Roman" panose="02020603050405020304" pitchFamily="18" charset="0"/>
              </a:rPr>
              <a:t>Statistical comparison between San Francisco and Seattle.</a:t>
            </a:r>
            <a:endParaRPr lang="es-MX" dirty="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471495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0525" y="2800350"/>
            <a:ext cx="4993287" cy="3033712"/>
          </a:xfrm>
          <a:prstGeom prst="rect">
            <a:avLst/>
          </a:prstGeom>
        </p:spPr>
      </p:pic>
      <p:pic>
        <p:nvPicPr>
          <p:cNvPr id="5" name="Picture 4"/>
          <p:cNvPicPr>
            <a:picLocks noChangeAspect="1"/>
          </p:cNvPicPr>
          <p:nvPr/>
        </p:nvPicPr>
        <p:blipFill>
          <a:blip r:embed="rId3"/>
          <a:stretch>
            <a:fillRect/>
          </a:stretch>
        </p:blipFill>
        <p:spPr>
          <a:xfrm>
            <a:off x="6076950" y="2800350"/>
            <a:ext cx="5387116" cy="2986088"/>
          </a:xfrm>
          <a:prstGeom prst="rect">
            <a:avLst/>
          </a:prstGeom>
        </p:spPr>
      </p:pic>
      <p:sp>
        <p:nvSpPr>
          <p:cNvPr id="6" name="Rectangle 5"/>
          <p:cNvSpPr/>
          <p:nvPr/>
        </p:nvSpPr>
        <p:spPr>
          <a:xfrm>
            <a:off x="390525" y="5883056"/>
            <a:ext cx="6096000" cy="646331"/>
          </a:xfrm>
          <a:prstGeom prst="rect">
            <a:avLst/>
          </a:prstGeom>
        </p:spPr>
        <p:txBody>
          <a:bodyPr>
            <a:spAutoFit/>
          </a:bodyPr>
          <a:lstStyle/>
          <a:p>
            <a:r>
              <a:rPr lang="en-US" b="1" dirty="0" smtClean="0">
                <a:latin typeface="Arial" panose="020B0604020202020204" pitchFamily="34" charset="0"/>
                <a:ea typeface="Arial" panose="020B0604020202020204" pitchFamily="34" charset="0"/>
                <a:cs typeface="Times New Roman" panose="02020603050405020304" pitchFamily="18" charset="0"/>
              </a:rPr>
              <a:t>Comparison </a:t>
            </a:r>
            <a:r>
              <a:rPr lang="en-US" b="1" dirty="0">
                <a:latin typeface="Arial" panose="020B0604020202020204" pitchFamily="34" charset="0"/>
                <a:ea typeface="Arial" panose="020B0604020202020204" pitchFamily="34" charset="0"/>
                <a:cs typeface="Times New Roman" panose="02020603050405020304" pitchFamily="18" charset="0"/>
              </a:rPr>
              <a:t>of number of venues in </a:t>
            </a:r>
            <a:endParaRPr lang="en-US" b="1" dirty="0" smtClean="0">
              <a:latin typeface="Arial" panose="020B0604020202020204" pitchFamily="34" charset="0"/>
              <a:ea typeface="Arial" panose="020B0604020202020204" pitchFamily="34" charset="0"/>
              <a:cs typeface="Times New Roman" panose="02020603050405020304" pitchFamily="18" charset="0"/>
            </a:endParaRPr>
          </a:p>
          <a:p>
            <a:r>
              <a:rPr lang="en-US" b="1" dirty="0" smtClean="0">
                <a:latin typeface="Arial" panose="020B0604020202020204" pitchFamily="34" charset="0"/>
                <a:ea typeface="Arial" panose="020B0604020202020204" pitchFamily="34" charset="0"/>
                <a:cs typeface="Times New Roman" panose="02020603050405020304" pitchFamily="18" charset="0"/>
              </a:rPr>
              <a:t>San </a:t>
            </a:r>
            <a:r>
              <a:rPr lang="en-US" b="1" dirty="0">
                <a:latin typeface="Arial" panose="020B0604020202020204" pitchFamily="34" charset="0"/>
                <a:ea typeface="Arial" panose="020B0604020202020204" pitchFamily="34" charset="0"/>
                <a:cs typeface="Times New Roman" panose="02020603050405020304" pitchFamily="18" charset="0"/>
              </a:rPr>
              <a:t>Francisco and in Seattle</a:t>
            </a:r>
            <a:endParaRPr lang="es-MX" dirty="0"/>
          </a:p>
        </p:txBody>
      </p:sp>
      <p:sp>
        <p:nvSpPr>
          <p:cNvPr id="7" name="Rectangle 6"/>
          <p:cNvSpPr/>
          <p:nvPr/>
        </p:nvSpPr>
        <p:spPr>
          <a:xfrm>
            <a:off x="5962650" y="5883057"/>
            <a:ext cx="6096000" cy="646331"/>
          </a:xfrm>
          <a:prstGeom prst="rect">
            <a:avLst/>
          </a:prstGeom>
        </p:spPr>
        <p:txBody>
          <a:bodyPr>
            <a:spAutoFit/>
          </a:bodyPr>
          <a:lstStyle/>
          <a:p>
            <a:r>
              <a:rPr lang="en-US" b="1" dirty="0">
                <a:latin typeface="Arial" panose="020B0604020202020204" pitchFamily="34" charset="0"/>
                <a:ea typeface="Arial" panose="020B0604020202020204" pitchFamily="34" charset="0"/>
                <a:cs typeface="Times New Roman" panose="02020603050405020304" pitchFamily="18" charset="0"/>
              </a:rPr>
              <a:t>Comparison Rent in USD and number of venues in San Francisco and in Seattle</a:t>
            </a:r>
            <a:endParaRPr lang="es-MX" dirty="0"/>
          </a:p>
        </p:txBody>
      </p:sp>
      <p:sp>
        <p:nvSpPr>
          <p:cNvPr id="9" name="Rectangle 8"/>
          <p:cNvSpPr/>
          <p:nvPr/>
        </p:nvSpPr>
        <p:spPr>
          <a:xfrm>
            <a:off x="459945" y="1220659"/>
            <a:ext cx="10401301" cy="1020921"/>
          </a:xfrm>
          <a:prstGeom prst="rect">
            <a:avLst/>
          </a:prstGeom>
        </p:spPr>
        <p:txBody>
          <a:bodyPr wrap="square">
            <a:spAutoFit/>
          </a:bodyPr>
          <a:lstStyle/>
          <a:p>
            <a:pPr marL="215900" indent="-215900" algn="just">
              <a:lnSpc>
                <a:spcPct val="115000"/>
              </a:lnSpc>
              <a:spcAft>
                <a:spcPts val="1000"/>
              </a:spcAft>
            </a:pPr>
            <a:r>
              <a:rPr lang="en-US" b="1" dirty="0" smtClean="0">
                <a:latin typeface="Arial" panose="020B0604020202020204" pitchFamily="34" charset="0"/>
                <a:ea typeface="Arial" panose="020B0604020202020204" pitchFamily="34" charset="0"/>
                <a:cs typeface="Times New Roman" panose="02020603050405020304" pitchFamily="18" charset="0"/>
              </a:rPr>
              <a:t> The </a:t>
            </a:r>
            <a:r>
              <a:rPr lang="en-US" b="1" dirty="0">
                <a:latin typeface="Arial" panose="020B0604020202020204" pitchFamily="34" charset="0"/>
                <a:ea typeface="Arial" panose="020B0604020202020204" pitchFamily="34" charset="0"/>
                <a:cs typeface="Times New Roman" panose="02020603050405020304" pitchFamily="18" charset="0"/>
              </a:rPr>
              <a:t>results are pretty clear living in any of those two cities and in the USA in general is not cheap, the minimum average rent for Seattle is $1375 USD and $2616 USD for San Francisco, and let’s considers that this keeps going up.</a:t>
            </a:r>
            <a:endParaRPr lang="es-MX" sz="1600" b="1" dirty="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18563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91</TotalTime>
  <Words>513</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Century Gothic</vt:lpstr>
      <vt:lpstr>Gill Sans MT</vt:lpstr>
      <vt:lpstr>Symbol</vt:lpstr>
      <vt:lpstr>Times New Roman</vt:lpstr>
      <vt:lpstr>Wingdings 3</vt:lpstr>
      <vt:lpstr>Ion</vt:lpstr>
      <vt:lpstr>Best Place to Live Seattle vs San Francisco</vt:lpstr>
      <vt:lpstr>PowerPoint Presentation</vt:lpstr>
      <vt:lpstr>Introduction </vt:lpstr>
      <vt:lpstr>Data </vt:lpstr>
      <vt:lpstr>PowerPoint Presentation</vt:lpstr>
      <vt:lpstr>PowerPoint Presentation</vt:lpstr>
      <vt:lpstr>PowerPoint Presentation</vt:lpstr>
      <vt:lpstr>Results </vt:lpstr>
      <vt:lpstr>PowerPoint Presentation</vt:lpstr>
      <vt:lpstr>PowerPoint Presentation</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Place to Live Seattle vs San Francisco</dc:title>
  <dc:creator>User</dc:creator>
  <cp:lastModifiedBy>User</cp:lastModifiedBy>
  <cp:revision>13</cp:revision>
  <dcterms:created xsi:type="dcterms:W3CDTF">2020-03-05T21:41:11Z</dcterms:created>
  <dcterms:modified xsi:type="dcterms:W3CDTF">2020-03-05T23:12:25Z</dcterms:modified>
</cp:coreProperties>
</file>