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2" r:id="rId3"/>
    <p:sldId id="256" r:id="rId4"/>
    <p:sldId id="261" r:id="rId5"/>
    <p:sldId id="263" r:id="rId6"/>
    <p:sldId id="257" r:id="rId7"/>
    <p:sldId id="264" r:id="rId8"/>
    <p:sldId id="268" r:id="rId9"/>
    <p:sldId id="271" r:id="rId10"/>
    <p:sldId id="275" r:id="rId11"/>
    <p:sldId id="274" r:id="rId12"/>
    <p:sldId id="273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472C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6D14-4C06-4912-9DAB-F0CC059BD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D3B46-04F1-483C-81A5-397BF81C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53F9-5F09-4166-A037-DAC4B599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0D15-3BE5-4572-A43B-F45F7A03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7504-10D0-4B1E-BCCC-E6F6C943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70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78B0-DCC1-4BAB-9628-C3E534B4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ED583-B44E-4702-AA39-1B82EA8F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CE7F5-F452-4091-A80D-3B344DAC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B360-40F1-4FCE-A566-6A73829D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F89E-BC20-4DBD-A762-8C67377B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986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48AE4-6212-4295-8834-5B7DCFCBE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8C1FF-9309-47A0-BA1E-20E14E5BA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9C12-099F-4190-939B-2A8DE74D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73DF-1F33-40B8-8F77-BB1FE7AA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7674-AF68-4027-A701-12312FBE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70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4277-54FD-407D-9882-CB86EE8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1832-1B12-4FFC-962D-D2AF553F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6F73-2523-4FD7-8FF2-7EF93EE5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5F6E-3975-4CF9-9904-A868C3F2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6BF1-5FC0-4091-AF26-163073A3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3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2D62-468B-4CBB-8407-86D08132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BA62-FCF6-479A-A73A-446D6548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A1DB-6343-4C57-BE02-4BD29BC2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2809-B2B5-4984-BC12-2F60AAA3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C8D3-EB87-4ED5-B614-0BC9BD91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70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644B-3C72-47A8-BBB1-92831D4E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EC02-E6A2-4689-9BF3-B8F20EF2F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074D1-AA2F-4682-8534-BECDC408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6EB3C-F7F7-423F-9C96-D560A9DA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82D4-BB93-42D0-A607-AEDF9430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A46F6-A1C1-428A-ADE5-12CFA49A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9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2CEC-B034-4B4E-8A78-A66BE3D8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0AB2F-1927-4E78-9AD3-ED6E31A0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436FD-A345-4955-ABCE-2F962FB11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62869-5FE1-4454-A741-C56C21BFA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2A373-936B-4082-ACC4-49A2CAA3C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D2134-95A8-4FF8-9696-3522C824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93E07-290E-408E-A8EC-3C478B51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96BBD-9FFA-4AC2-9662-88E5EA4B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403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66A6-FE56-4326-B2FD-FAACD616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1B0E7-A9AC-41CA-8600-9835D825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3A275-D2FE-42AA-B9CD-763865E4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2D7D-5A34-4390-B564-C961BFCC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9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13700-B754-441D-AF4A-5262F8E6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47F5F-F22F-404D-BBE8-60495734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6AE18-5BED-4AF3-8AF2-D4845F51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68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2F2A-F165-442A-A42C-05D0BF37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4672-B19B-4590-B39C-794D827C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A8787-7A88-4E0F-BA7F-6F9B3F6A8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E014B-A4CF-4D90-B842-B1A7086C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A0BD-433D-470A-A516-2964BB1D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D6DFB-7B6C-46A8-8228-C75642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61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0003-7D68-4592-B139-52A272A9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79D32-2165-42C0-B1AD-CB54EA526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BA1AD-1865-46A7-BD07-564DB3AF4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3E1FF-8C50-47FA-A3EF-9593275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4D163-BF8F-482B-A354-DE832903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2E1F4-1ED1-47EB-B282-C911568A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2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927BB-29A9-448D-A8B7-895D4C77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18E2E-2185-4CC1-85A0-62B9F6FC8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73AC-D58D-4059-A723-B7489B6E6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9708-8228-45E1-A4AC-BB187EC21404}" type="datetimeFigureOut">
              <a:rPr lang="en-SG" smtClean="0"/>
              <a:t>10/2/2023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F242-4EFC-41A1-9F52-5DFF45794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47F7D-0F65-48D8-AE25-E76E3C383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271A8-BFA3-4DF7-B5C7-C93803CFCB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1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unicode-table.com/e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FF90-8098-4A26-B53E-9D099AC16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Data Representation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1A4BBE-9F92-9E48-9D9E-B9855AC37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96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11B612-5651-4B58-BF11-CE2BA64B8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62849"/>
              </p:ext>
            </p:extLst>
          </p:nvPr>
        </p:nvGraphicFramePr>
        <p:xfrm>
          <a:off x="784030" y="1447435"/>
          <a:ext cx="2493815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234">
                  <a:extLst>
                    <a:ext uri="{9D8B030D-6E8A-4147-A177-3AD203B41FA5}">
                      <a16:colId xmlns:a16="http://schemas.microsoft.com/office/drawing/2014/main" val="3191259569"/>
                    </a:ext>
                  </a:extLst>
                </a:gridCol>
                <a:gridCol w="1468581">
                  <a:extLst>
                    <a:ext uri="{9D8B030D-6E8A-4147-A177-3AD203B41FA5}">
                      <a16:colId xmlns:a16="http://schemas.microsoft.com/office/drawing/2014/main" val="403286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 Bit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2's </a:t>
                      </a:r>
                    </a:p>
                    <a:p>
                      <a:pPr algn="ctr"/>
                      <a:r>
                        <a:rPr lang="en-SG" dirty="0"/>
                        <a:t>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2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0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7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5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346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8F8B33-6976-4D98-9095-D78DC979EE50}"/>
              </a:ext>
            </a:extLst>
          </p:cNvPr>
          <p:cNvSpPr txBox="1"/>
          <p:nvPr/>
        </p:nvSpPr>
        <p:spPr>
          <a:xfrm>
            <a:off x="784030" y="237091"/>
            <a:ext cx="961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dirty="0"/>
              <a:t>3-BIT COMPUTER 2's complement arithmetic 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B6C50A7-AB37-49CF-60F8-83F2C0D4F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16807"/>
              </p:ext>
            </p:extLst>
          </p:nvPr>
        </p:nvGraphicFramePr>
        <p:xfrm>
          <a:off x="5126182" y="1447435"/>
          <a:ext cx="1385454" cy="111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2037392951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727096597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623038582"/>
                    </a:ext>
                  </a:extLst>
                </a:gridCol>
              </a:tblGrid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55389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59905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6953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4209CD5-6449-C526-FECE-19D7DFD3D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02"/>
              </p:ext>
            </p:extLst>
          </p:nvPr>
        </p:nvGraphicFramePr>
        <p:xfrm>
          <a:off x="4331855" y="1454361"/>
          <a:ext cx="7943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327">
                  <a:extLst>
                    <a:ext uri="{9D8B030D-6E8A-4147-A177-3AD203B41FA5}">
                      <a16:colId xmlns:a16="http://schemas.microsoft.com/office/drawing/2014/main" val="248382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0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77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5645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30B932B-2D66-BB96-E7DE-35274F35E262}"/>
              </a:ext>
            </a:extLst>
          </p:cNvPr>
          <p:cNvSpPr txBox="1"/>
          <p:nvPr/>
        </p:nvSpPr>
        <p:spPr>
          <a:xfrm>
            <a:off x="784030" y="5061161"/>
            <a:ext cx="5246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in 2's complement Overflow occurs when</a:t>
            </a:r>
            <a:r>
              <a:rPr lang="en-S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both operands with same sign results in different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carry-in to the most significant bit is different from the carry out</a:t>
            </a: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F32EB5D4-EA4C-CAFB-60C1-70D0CA89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6003"/>
              </p:ext>
            </p:extLst>
          </p:nvPr>
        </p:nvGraphicFramePr>
        <p:xfrm>
          <a:off x="8622145" y="1454361"/>
          <a:ext cx="1385454" cy="111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2037392951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727096597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623038582"/>
                    </a:ext>
                  </a:extLst>
                </a:gridCol>
              </a:tblGrid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55389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59905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69530"/>
                  </a:ext>
                </a:extLst>
              </a:tr>
            </a:tbl>
          </a:graphicData>
        </a:graphic>
      </p:graphicFrame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972606D7-6C02-D5BF-7223-4CC8DE27E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9374"/>
              </p:ext>
            </p:extLst>
          </p:nvPr>
        </p:nvGraphicFramePr>
        <p:xfrm>
          <a:off x="7827818" y="1461287"/>
          <a:ext cx="7943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327">
                  <a:extLst>
                    <a:ext uri="{9D8B030D-6E8A-4147-A177-3AD203B41FA5}">
                      <a16:colId xmlns:a16="http://schemas.microsoft.com/office/drawing/2014/main" val="248382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0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77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56459"/>
                  </a:ext>
                </a:extLst>
              </a:tr>
            </a:tbl>
          </a:graphicData>
        </a:graphic>
      </p:graphicFrame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E7614AC1-C66C-51E1-9336-7D412929ED8A}"/>
              </a:ext>
            </a:extLst>
          </p:cNvPr>
          <p:cNvSpPr/>
          <p:nvPr/>
        </p:nvSpPr>
        <p:spPr>
          <a:xfrm rot="10800000" flipV="1">
            <a:off x="5845556" y="1226918"/>
            <a:ext cx="369454" cy="15701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C97B7ADF-FB38-BC76-F7A3-C4F0411CDB9A}"/>
              </a:ext>
            </a:extLst>
          </p:cNvPr>
          <p:cNvSpPr/>
          <p:nvPr/>
        </p:nvSpPr>
        <p:spPr>
          <a:xfrm rot="10800000" flipV="1">
            <a:off x="5332938" y="1242333"/>
            <a:ext cx="369454" cy="15701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2D3E7CCE-07E1-F0E1-8FBE-C01E7E5174CE}"/>
              </a:ext>
            </a:extLst>
          </p:cNvPr>
          <p:cNvSpPr/>
          <p:nvPr/>
        </p:nvSpPr>
        <p:spPr>
          <a:xfrm rot="10800000" flipV="1">
            <a:off x="4941455" y="1250041"/>
            <a:ext cx="369454" cy="15701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73169CD0-0247-752A-4B22-FDA697D01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39915"/>
              </p:ext>
            </p:extLst>
          </p:nvPr>
        </p:nvGraphicFramePr>
        <p:xfrm>
          <a:off x="5126182" y="3564871"/>
          <a:ext cx="1385454" cy="111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2037392951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727096597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623038582"/>
                    </a:ext>
                  </a:extLst>
                </a:gridCol>
              </a:tblGrid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55389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59905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69530"/>
                  </a:ext>
                </a:extLst>
              </a:tr>
            </a:tbl>
          </a:graphicData>
        </a:graphic>
      </p:graphicFrame>
      <p:graphicFrame>
        <p:nvGraphicFramePr>
          <p:cNvPr id="22" name="Table 13">
            <a:extLst>
              <a:ext uri="{FF2B5EF4-FFF2-40B4-BE49-F238E27FC236}">
                <a16:creationId xmlns:a16="http://schemas.microsoft.com/office/drawing/2014/main" id="{78F15AE7-E3BD-035D-7588-B7675BEC4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46816"/>
              </p:ext>
            </p:extLst>
          </p:nvPr>
        </p:nvGraphicFramePr>
        <p:xfrm>
          <a:off x="4331855" y="3571797"/>
          <a:ext cx="7943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327">
                  <a:extLst>
                    <a:ext uri="{9D8B030D-6E8A-4147-A177-3AD203B41FA5}">
                      <a16:colId xmlns:a16="http://schemas.microsoft.com/office/drawing/2014/main" val="248382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0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77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56459"/>
                  </a:ext>
                </a:extLst>
              </a:tr>
            </a:tbl>
          </a:graphicData>
        </a:graphic>
      </p:graphicFrame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77B723B4-EF35-FEB4-F1F9-AC69E27CD10B}"/>
              </a:ext>
            </a:extLst>
          </p:cNvPr>
          <p:cNvSpPr/>
          <p:nvPr/>
        </p:nvSpPr>
        <p:spPr>
          <a:xfrm rot="10800000" flipV="1">
            <a:off x="4941455" y="3353451"/>
            <a:ext cx="369454" cy="15701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5" name="&quot;Not Allowed&quot; Symbol 24">
            <a:extLst>
              <a:ext uri="{FF2B5EF4-FFF2-40B4-BE49-F238E27FC236}">
                <a16:creationId xmlns:a16="http://schemas.microsoft.com/office/drawing/2014/main" id="{D7B35A15-32D2-4C3C-FACA-9C644D95E8A3}"/>
              </a:ext>
            </a:extLst>
          </p:cNvPr>
          <p:cNvSpPr/>
          <p:nvPr/>
        </p:nvSpPr>
        <p:spPr>
          <a:xfrm>
            <a:off x="6406482" y="4439985"/>
            <a:ext cx="378691" cy="37909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BFD9087F-391B-29AB-004D-4F3DC1FF9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28756"/>
              </p:ext>
            </p:extLst>
          </p:nvPr>
        </p:nvGraphicFramePr>
        <p:xfrm>
          <a:off x="8622145" y="3510470"/>
          <a:ext cx="1385454" cy="111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2037392951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727096597"/>
                    </a:ext>
                  </a:extLst>
                </a:gridCol>
                <a:gridCol w="461818">
                  <a:extLst>
                    <a:ext uri="{9D8B030D-6E8A-4147-A177-3AD203B41FA5}">
                      <a16:colId xmlns:a16="http://schemas.microsoft.com/office/drawing/2014/main" val="623038582"/>
                    </a:ext>
                  </a:extLst>
                </a:gridCol>
              </a:tblGrid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55389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59905"/>
                  </a:ext>
                </a:extLst>
              </a:tr>
              <a:tr h="37279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69530"/>
                  </a:ext>
                </a:extLst>
              </a:tr>
            </a:tbl>
          </a:graphicData>
        </a:graphic>
      </p:graphicFrame>
      <p:graphicFrame>
        <p:nvGraphicFramePr>
          <p:cNvPr id="27" name="Table 13">
            <a:extLst>
              <a:ext uri="{FF2B5EF4-FFF2-40B4-BE49-F238E27FC236}">
                <a16:creationId xmlns:a16="http://schemas.microsoft.com/office/drawing/2014/main" id="{69B41C38-E007-3FF9-93F1-26F57577E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43074"/>
              </p:ext>
            </p:extLst>
          </p:nvPr>
        </p:nvGraphicFramePr>
        <p:xfrm>
          <a:off x="7827818" y="3517396"/>
          <a:ext cx="79432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327">
                  <a:extLst>
                    <a:ext uri="{9D8B030D-6E8A-4147-A177-3AD203B41FA5}">
                      <a16:colId xmlns:a16="http://schemas.microsoft.com/office/drawing/2014/main" val="248382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0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77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56459"/>
                  </a:ext>
                </a:extLst>
              </a:tr>
            </a:tbl>
          </a:graphicData>
        </a:graphic>
      </p:graphicFrame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4FEF6460-3EC8-A3C9-E3F7-9332280E8B31}"/>
              </a:ext>
            </a:extLst>
          </p:cNvPr>
          <p:cNvSpPr/>
          <p:nvPr/>
        </p:nvSpPr>
        <p:spPr>
          <a:xfrm rot="10800000" flipV="1">
            <a:off x="9314872" y="3263397"/>
            <a:ext cx="369454" cy="15701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1DB5239C-4D7D-A8D8-10AA-63C904F92871}"/>
              </a:ext>
            </a:extLst>
          </p:cNvPr>
          <p:cNvSpPr/>
          <p:nvPr/>
        </p:nvSpPr>
        <p:spPr>
          <a:xfrm>
            <a:off x="9845806" y="4439292"/>
            <a:ext cx="378691" cy="37909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135D2506-BB07-FB59-3503-DCC5BA91877B}"/>
              </a:ext>
            </a:extLst>
          </p:cNvPr>
          <p:cNvSpPr/>
          <p:nvPr/>
        </p:nvSpPr>
        <p:spPr>
          <a:xfrm rot="10800000" flipV="1">
            <a:off x="8802253" y="3271982"/>
            <a:ext cx="369454" cy="15701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A2944-567D-4F78-883D-982EB53C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Real Number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01C90-B9DD-4F10-B08E-F91066CE7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748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D55-CD2F-4D6A-B814-0315B857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IEEE 754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1164-2C00-46DE-8115-A060F7AF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32 bit  single precision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64 bit double precision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A4C6C-27C1-4349-B125-96C46C6A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7" y="2337377"/>
            <a:ext cx="9134475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7B77B-0D63-4994-9A03-E122B1F5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07" y="4368800"/>
            <a:ext cx="8991600" cy="194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E1D94-35EF-4B43-B6CC-8DB863D4E648}"/>
              </a:ext>
            </a:extLst>
          </p:cNvPr>
          <p:cNvSpPr txBox="1"/>
          <p:nvPr/>
        </p:nvSpPr>
        <p:spPr>
          <a:xfrm>
            <a:off x="4793672" y="2366531"/>
            <a:ext cx="10806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SG" dirty="0"/>
              <a:t>significand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2252E-31F4-44E3-A406-5F2A3AF4A24E}"/>
              </a:ext>
            </a:extLst>
          </p:cNvPr>
          <p:cNvSpPr txBox="1"/>
          <p:nvPr/>
        </p:nvSpPr>
        <p:spPr>
          <a:xfrm>
            <a:off x="5952836" y="4368800"/>
            <a:ext cx="10806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SG" dirty="0"/>
              <a:t>significand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6CBE2-1F8A-9182-B290-79F292DD6DD9}"/>
              </a:ext>
            </a:extLst>
          </p:cNvPr>
          <p:cNvSpPr txBox="1"/>
          <p:nvPr/>
        </p:nvSpPr>
        <p:spPr>
          <a:xfrm>
            <a:off x="4716379" y="2263678"/>
            <a:ext cx="118711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mantissa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591D9-23D3-C2D5-08F1-303A4B531E5E}"/>
              </a:ext>
            </a:extLst>
          </p:cNvPr>
          <p:cNvSpPr txBox="1"/>
          <p:nvPr/>
        </p:nvSpPr>
        <p:spPr>
          <a:xfrm>
            <a:off x="5874328" y="4276467"/>
            <a:ext cx="118711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mantissa</a:t>
            </a:r>
          </a:p>
        </p:txBody>
      </p:sp>
    </p:spTree>
    <p:extLst>
      <p:ext uri="{BB962C8B-B14F-4D97-AF65-F5344CB8AC3E}">
        <p14:creationId xmlns:p14="http://schemas.microsoft.com/office/powerpoint/2010/main" val="73277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6A1748-C8F9-4677-A1A3-681B29CC1CAC}"/>
              </a:ext>
            </a:extLst>
          </p:cNvPr>
          <p:cNvSpPr/>
          <p:nvPr/>
        </p:nvSpPr>
        <p:spPr>
          <a:xfrm>
            <a:off x="2479966" y="4276836"/>
            <a:ext cx="655782" cy="3657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BFBB1-E9D5-49D1-8B59-E5FFB6623B94}"/>
              </a:ext>
            </a:extLst>
          </p:cNvPr>
          <p:cNvSpPr txBox="1"/>
          <p:nvPr/>
        </p:nvSpPr>
        <p:spPr>
          <a:xfrm>
            <a:off x="5454135" y="905075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Denary </a:t>
            </a:r>
          </a:p>
          <a:p>
            <a:r>
              <a:rPr lang="en-SG" dirty="0"/>
              <a:t>EXPONENT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rrow: Left 10">
                <a:extLst>
                  <a:ext uri="{FF2B5EF4-FFF2-40B4-BE49-F238E27FC236}">
                    <a16:creationId xmlns:a16="http://schemas.microsoft.com/office/drawing/2014/main" id="{5109B6F8-E599-4BD1-BC99-C8A8D5B6E365}"/>
                  </a:ext>
                </a:extLst>
              </p:cNvPr>
              <p:cNvSpPr/>
              <p:nvPr/>
            </p:nvSpPr>
            <p:spPr>
              <a:xfrm>
                <a:off x="3238091" y="2032353"/>
                <a:ext cx="2623130" cy="1043709"/>
              </a:xfrm>
              <a:prstGeom prst="lef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TO IEEE 754 Exponent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𝟏𝟐𝟕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1" name="Arrow: Left 10">
                <a:extLst>
                  <a:ext uri="{FF2B5EF4-FFF2-40B4-BE49-F238E27FC236}">
                    <a16:creationId xmlns:a16="http://schemas.microsoft.com/office/drawing/2014/main" id="{5109B6F8-E599-4BD1-BC99-C8A8D5B6E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91" y="2032353"/>
                <a:ext cx="2623130" cy="1043709"/>
              </a:xfrm>
              <a:prstGeom prst="lef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474C4B0-1822-4336-B50D-365CA7E8D2F6}"/>
                  </a:ext>
                </a:extLst>
              </p:cNvPr>
              <p:cNvSpPr/>
              <p:nvPr/>
            </p:nvSpPr>
            <p:spPr>
              <a:xfrm>
                <a:off x="3345117" y="3260084"/>
                <a:ext cx="2623131" cy="1043709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/>
                  <a:t>To Denary Exponent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𝟏𝟐𝟕</m:t>
                          </m:r>
                        </m:e>
                        <m:sub>
                          <m:r>
                            <a:rPr lang="en-SG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474C4B0-1822-4336-B50D-365CA7E8D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17" y="3260084"/>
                <a:ext cx="2623131" cy="1043709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E1A8D7-FB61-42ED-A112-6EC54725C01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807857" y="1977201"/>
            <a:ext cx="20021" cy="2299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4AED51-AF02-4758-BC1A-B31FFAF3D506}"/>
              </a:ext>
            </a:extLst>
          </p:cNvPr>
          <p:cNvSpPr txBox="1"/>
          <p:nvPr/>
        </p:nvSpPr>
        <p:spPr>
          <a:xfrm>
            <a:off x="812800" y="227730"/>
            <a:ext cx="10411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/>
              <a:t>Exponent Bias: mapping a range of signed integers to unsigned integer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C4B1A-A3C0-038B-1AA2-F346E94D0EA7}"/>
              </a:ext>
            </a:extLst>
          </p:cNvPr>
          <p:cNvSpPr/>
          <p:nvPr/>
        </p:nvSpPr>
        <p:spPr>
          <a:xfrm>
            <a:off x="2572327" y="1560485"/>
            <a:ext cx="563421" cy="3657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255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9752C-A224-D659-6E5B-EA9426C2AF91}"/>
              </a:ext>
            </a:extLst>
          </p:cNvPr>
          <p:cNvSpPr/>
          <p:nvPr/>
        </p:nvSpPr>
        <p:spPr>
          <a:xfrm>
            <a:off x="6002096" y="4275050"/>
            <a:ext cx="655782" cy="3657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-127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01B0B-907B-4178-50DD-FF42E8DA6241}"/>
              </a:ext>
            </a:extLst>
          </p:cNvPr>
          <p:cNvSpPr/>
          <p:nvPr/>
        </p:nvSpPr>
        <p:spPr>
          <a:xfrm>
            <a:off x="6050569" y="1560485"/>
            <a:ext cx="655782" cy="3657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128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644209-BA23-A492-D010-BCB2EF889FB2}"/>
              </a:ext>
            </a:extLst>
          </p:cNvPr>
          <p:cNvCxnSpPr>
            <a:cxnSpLocks/>
          </p:cNvCxnSpPr>
          <p:nvPr/>
        </p:nvCxnSpPr>
        <p:spPr>
          <a:xfrm flipH="1">
            <a:off x="6378460" y="1926245"/>
            <a:ext cx="20021" cy="2299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E2A238-9357-1285-A920-20FDBA792AC6}"/>
              </a:ext>
            </a:extLst>
          </p:cNvPr>
          <p:cNvSpPr txBox="1"/>
          <p:nvPr/>
        </p:nvSpPr>
        <p:spPr>
          <a:xfrm>
            <a:off x="946687" y="965110"/>
            <a:ext cx="3814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IEEE 754 32 BIT</a:t>
            </a:r>
          </a:p>
          <a:p>
            <a:r>
              <a:rPr lang="en-SG" dirty="0"/>
              <a:t>EXPONENT RANGE with 8 bit exponent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55769-EA82-6B6A-BBA3-B5254F895638}"/>
              </a:ext>
            </a:extLst>
          </p:cNvPr>
          <p:cNvSpPr txBox="1"/>
          <p:nvPr/>
        </p:nvSpPr>
        <p:spPr>
          <a:xfrm>
            <a:off x="812800" y="5610518"/>
            <a:ext cx="106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in actual implementation 255 (11111111</a:t>
            </a:r>
            <a:r>
              <a:rPr lang="en-SG" baseline="-25000" dirty="0"/>
              <a:t>2</a:t>
            </a:r>
            <a:r>
              <a:rPr lang="en-SG" dirty="0"/>
              <a:t>) is used to represent infinity, so denary range is actually -127 to 127 </a:t>
            </a:r>
          </a:p>
        </p:txBody>
      </p:sp>
    </p:spTree>
    <p:extLst>
      <p:ext uri="{BB962C8B-B14F-4D97-AF65-F5344CB8AC3E}">
        <p14:creationId xmlns:p14="http://schemas.microsoft.com/office/powerpoint/2010/main" val="80304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09B3-B5C4-4C5F-AB8E-ED9072CB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82" y="106508"/>
            <a:ext cx="9221354" cy="419965"/>
          </a:xfrm>
        </p:spPr>
        <p:txBody>
          <a:bodyPr>
            <a:normAutofit fontScale="90000"/>
          </a:bodyPr>
          <a:lstStyle/>
          <a:p>
            <a:r>
              <a:rPr lang="en-SG" dirty="0"/>
              <a:t>Convert Decimal to IEEE 754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9BE4-B8A9-41D8-A18E-EB9404806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82" y="716971"/>
            <a:ext cx="11058236" cy="60345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Convert 8.625 to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integer part and the fractional part separately, such that 8.625 = 8 + 0.625.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integer part can be directly converted to binary using base conversion: 8</a:t>
            </a:r>
            <a:r>
              <a:rPr lang="en-US" baseline="-25000" dirty="0"/>
              <a:t>10</a:t>
            </a:r>
            <a:r>
              <a:rPr lang="en-US" dirty="0"/>
              <a:t> = 1000</a:t>
            </a:r>
            <a:r>
              <a:rPr lang="en-US" baseline="-25000" dirty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fractional part as follows:</a:t>
            </a:r>
            <a:endParaRPr lang="en-US" dirty="0">
              <a:solidFill>
                <a:srgbClr val="FFFFFF"/>
              </a:solidFill>
              <a:latin typeface="-apple-system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multiply the fraction by 2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take the integer part, as the binary digit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repeat step </a:t>
            </a:r>
            <a:r>
              <a:rPr lang="en-US" dirty="0" err="1"/>
              <a:t>i</a:t>
            </a:r>
            <a:r>
              <a:rPr lang="en-US" dirty="0"/>
              <a:t>) but without the integer part, until the fraction is zero or 23 fraction digits have been found</a:t>
            </a:r>
          </a:p>
          <a:p>
            <a:pPr marL="914400" lvl="2" indent="0">
              <a:buNone/>
            </a:pPr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/>
              <a:t>0.625 × 2 = 1.25 (1) leftmost binary digit after the </a:t>
            </a:r>
            <a:r>
              <a:rPr lang="en-US" dirty="0" err="1"/>
              <a:t>bicimal</a:t>
            </a:r>
            <a:r>
              <a:rPr lang="en-US" dirty="0"/>
              <a:t> point</a:t>
            </a:r>
          </a:p>
          <a:p>
            <a:pPr marL="914400" lvl="2" indent="0">
              <a:buNone/>
            </a:pPr>
            <a:r>
              <a:rPr lang="en-US" dirty="0"/>
              <a:t>0.25  × 2 = 0.5  (0)</a:t>
            </a:r>
          </a:p>
          <a:p>
            <a:pPr marL="914400" lvl="2" indent="0">
              <a:buNone/>
            </a:pPr>
            <a:r>
              <a:rPr lang="en-US" dirty="0"/>
              <a:t>0.5   × 2 = 1.0  (1)</a:t>
            </a:r>
          </a:p>
          <a:p>
            <a:pPr marL="914400" lvl="2" indent="0">
              <a:buNone/>
            </a:pPr>
            <a:r>
              <a:rPr lang="en-US" dirty="0"/>
              <a:t>Since the fractional part of 1.0 is 0, the process is terminated, and we reach a value of 101. Hence, 0.625</a:t>
            </a:r>
            <a:r>
              <a:rPr lang="en-US" baseline="-25000" dirty="0"/>
              <a:t>10</a:t>
            </a:r>
            <a:r>
              <a:rPr lang="en-US" dirty="0"/>
              <a:t> = 0.101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dirty="0"/>
              <a:t>Summing the two parts, 8.62510 = 1000</a:t>
            </a:r>
            <a:r>
              <a:rPr lang="en-US" baseline="-25000" dirty="0"/>
              <a:t>2</a:t>
            </a:r>
            <a:r>
              <a:rPr lang="en-US" dirty="0"/>
              <a:t> + 0.101</a:t>
            </a:r>
            <a:r>
              <a:rPr lang="en-US" baseline="-25000" dirty="0"/>
              <a:t>2</a:t>
            </a:r>
            <a:r>
              <a:rPr lang="en-US" dirty="0"/>
              <a:t> = 1000.101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Normalise the sum such that the only integer before the binary point is 1. </a:t>
            </a:r>
          </a:p>
          <a:p>
            <a:pPr marL="0" indent="0">
              <a:buNone/>
            </a:pPr>
            <a:r>
              <a:rPr lang="en-US" dirty="0"/>
              <a:t>	Normalising 111.101</a:t>
            </a:r>
            <a:r>
              <a:rPr lang="en-US" baseline="-25000" dirty="0"/>
              <a:t>2</a:t>
            </a:r>
            <a:r>
              <a:rPr lang="en-US" dirty="0"/>
              <a:t>, we get </a:t>
            </a:r>
            <a:r>
              <a:rPr lang="en-US" dirty="0">
                <a:solidFill>
                  <a:srgbClr val="FF0000"/>
                </a:solidFill>
              </a:rPr>
              <a:t>1.000101</a:t>
            </a:r>
            <a:r>
              <a:rPr lang="en-US" dirty="0"/>
              <a:t> × 2</a:t>
            </a:r>
            <a:r>
              <a:rPr lang="en-US" baseline="30000" dirty="0">
                <a:solidFill>
                  <a:srgbClr val="002060"/>
                </a:solidFill>
              </a:rPr>
              <a:t>3</a:t>
            </a:r>
            <a:r>
              <a:rPr lang="en-US" dirty="0"/>
              <a:t>. [</a:t>
            </a:r>
            <a:r>
              <a:rPr lang="en-US" dirty="0">
                <a:solidFill>
                  <a:srgbClr val="FF0000"/>
                </a:solidFill>
              </a:rPr>
              <a:t>mantissa </a:t>
            </a:r>
            <a:r>
              <a:rPr lang="en-US" dirty="0"/>
              <a:t>× 2 </a:t>
            </a:r>
            <a:r>
              <a:rPr lang="en-US" baseline="30000" dirty="0">
                <a:solidFill>
                  <a:srgbClr val="002060"/>
                </a:solidFill>
              </a:rPr>
              <a:t>exponent.</a:t>
            </a:r>
            <a:r>
              <a:rPr lang="en-US" dirty="0">
                <a:solidFill>
                  <a:srgbClr val="002060"/>
                </a:solidFill>
              </a:rPr>
              <a:t>]</a:t>
            </a:r>
            <a:endParaRPr lang="en-US" baseline="30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Sign bit = 0, since 8.625 is a positive number</a:t>
            </a:r>
          </a:p>
          <a:p>
            <a:pPr marL="457200" lvl="1" indent="0">
              <a:buNone/>
            </a:pPr>
            <a:r>
              <a:rPr lang="en-US" dirty="0"/>
              <a:t>Biased exponent = 3 + 127 = 130 = </a:t>
            </a:r>
            <a:r>
              <a:rPr lang="en-US" dirty="0">
                <a:solidFill>
                  <a:schemeClr val="accent1"/>
                </a:solidFill>
              </a:rPr>
              <a:t>10000010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/>
              <a:t>Dropping the 1, fractional part of mantissa= </a:t>
            </a:r>
            <a:r>
              <a:rPr lang="en-US" dirty="0">
                <a:solidFill>
                  <a:srgbClr val="FF0000"/>
                </a:solidFill>
              </a:rPr>
              <a:t>000101</a:t>
            </a:r>
            <a:r>
              <a:rPr lang="en-US" baseline="-25000" dirty="0">
                <a:solidFill>
                  <a:srgbClr val="FF0000"/>
                </a:solidFill>
              </a:rPr>
              <a:t>2, 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0 </a:t>
            </a:r>
            <a:r>
              <a:rPr lang="en-US" dirty="0">
                <a:solidFill>
                  <a:srgbClr val="002060"/>
                </a:solidFill>
              </a:rPr>
              <a:t>1000001 0</a:t>
            </a:r>
            <a:r>
              <a:rPr lang="en-US" dirty="0">
                <a:solidFill>
                  <a:srgbClr val="FF0000"/>
                </a:solidFill>
              </a:rPr>
              <a:t>0001010 00000000 00000000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6D543D-4982-4055-9C50-BFCBD63C5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92216"/>
              </p:ext>
            </p:extLst>
          </p:nvPr>
        </p:nvGraphicFramePr>
        <p:xfrm>
          <a:off x="2780145" y="604673"/>
          <a:ext cx="36391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599">
                  <a:extLst>
                    <a:ext uri="{9D8B030D-6E8A-4147-A177-3AD203B41FA5}">
                      <a16:colId xmlns:a16="http://schemas.microsoft.com/office/drawing/2014/main" val="4030315813"/>
                    </a:ext>
                  </a:extLst>
                </a:gridCol>
                <a:gridCol w="1091739">
                  <a:extLst>
                    <a:ext uri="{9D8B030D-6E8A-4147-A177-3AD203B41FA5}">
                      <a16:colId xmlns:a16="http://schemas.microsoft.com/office/drawing/2014/main" val="3252328110"/>
                    </a:ext>
                  </a:extLst>
                </a:gridCol>
                <a:gridCol w="1972790">
                  <a:extLst>
                    <a:ext uri="{9D8B030D-6E8A-4147-A177-3AD203B41FA5}">
                      <a16:colId xmlns:a16="http://schemas.microsoft.com/office/drawing/2014/main" val="1297571563"/>
                    </a:ext>
                  </a:extLst>
                </a:gridCol>
              </a:tblGrid>
              <a:tr h="27278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FF0000"/>
                          </a:solidFill>
                        </a:rPr>
                        <a:t>mantissa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60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8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91CD-3F07-419D-9643-3BB0B59CB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6600" dirty="0"/>
              <a:t>Unicode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D396-CB09-44DC-821C-410DA223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Representation VS Encoding</a:t>
            </a:r>
          </a:p>
        </p:txBody>
      </p:sp>
    </p:spTree>
    <p:extLst>
      <p:ext uri="{BB962C8B-B14F-4D97-AF65-F5344CB8AC3E}">
        <p14:creationId xmlns:p14="http://schemas.microsoft.com/office/powerpoint/2010/main" val="386365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B2A68EF-02C1-484A-BE45-A6B17540E228}"/>
              </a:ext>
            </a:extLst>
          </p:cNvPr>
          <p:cNvSpPr/>
          <p:nvPr/>
        </p:nvSpPr>
        <p:spPr>
          <a:xfrm>
            <a:off x="3697156" y="670121"/>
            <a:ext cx="1970843" cy="3178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Unicode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plane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FAC09A-1FE1-4405-8ECA-8195B56BF7EA}"/>
              </a:ext>
            </a:extLst>
          </p:cNvPr>
          <p:cNvSpPr/>
          <p:nvPr/>
        </p:nvSpPr>
        <p:spPr>
          <a:xfrm>
            <a:off x="1948223" y="497149"/>
            <a:ext cx="1970843" cy="3178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Unicode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86D8FD-7849-47CE-8E5A-4452A0513E88}"/>
                  </a:ext>
                </a:extLst>
              </p:cNvPr>
              <p:cNvSpPr txBox="1"/>
              <p:nvPr/>
            </p:nvSpPr>
            <p:spPr>
              <a:xfrm>
                <a:off x="540303" y="1526985"/>
                <a:ext cx="91563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U+0000</a:t>
                </a:r>
              </a:p>
              <a:p>
                <a:r>
                  <a:rPr lang="en-SG" dirty="0"/>
                  <a:t>to</a:t>
                </a:r>
              </a:p>
              <a:p>
                <a:r>
                  <a:rPr lang="en-SG" dirty="0"/>
                  <a:t>U+FFFF</a:t>
                </a:r>
              </a:p>
              <a:p>
                <a:r>
                  <a:rPr lang="en-SG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86D8FD-7849-47CE-8E5A-4452A051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03" y="1526985"/>
                <a:ext cx="915635" cy="1200329"/>
              </a:xfrm>
              <a:prstGeom prst="rect">
                <a:avLst/>
              </a:prstGeom>
              <a:blipFill>
                <a:blip r:embed="rId2"/>
                <a:stretch>
                  <a:fillRect l="-6000" t="-2538" r="-4667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8B8155EC-C9B9-4868-ADBC-A768C5780C61}"/>
              </a:ext>
            </a:extLst>
          </p:cNvPr>
          <p:cNvSpPr/>
          <p:nvPr/>
        </p:nvSpPr>
        <p:spPr>
          <a:xfrm>
            <a:off x="1455938" y="497150"/>
            <a:ext cx="506027" cy="3178205"/>
          </a:xfrm>
          <a:prstGeom prst="leftBrace">
            <a:avLst>
              <a:gd name="adj1" fmla="val 62719"/>
              <a:gd name="adj2" fmla="val 47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64C5E-BE1F-48DF-9526-EB221E516052}"/>
              </a:ext>
            </a:extLst>
          </p:cNvPr>
          <p:cNvSpPr/>
          <p:nvPr/>
        </p:nvSpPr>
        <p:spPr>
          <a:xfrm>
            <a:off x="9331912" y="497150"/>
            <a:ext cx="1970843" cy="31782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Unicode</a:t>
            </a:r>
          </a:p>
          <a:p>
            <a:pPr algn="ctr"/>
            <a:r>
              <a:rPr lang="en-SG" dirty="0"/>
              <a:t>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24D7-B430-41DD-98AC-67EEE8B5A4E2}"/>
                  </a:ext>
                </a:extLst>
              </p:cNvPr>
              <p:cNvSpPr txBox="1"/>
              <p:nvPr/>
            </p:nvSpPr>
            <p:spPr>
              <a:xfrm>
                <a:off x="7910250" y="1526985"/>
                <a:ext cx="91563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U+0000</a:t>
                </a:r>
              </a:p>
              <a:p>
                <a:r>
                  <a:rPr lang="en-SG" dirty="0"/>
                  <a:t>to</a:t>
                </a:r>
              </a:p>
              <a:p>
                <a:r>
                  <a:rPr lang="en-SG" dirty="0"/>
                  <a:t>U+FFFF</a:t>
                </a:r>
              </a:p>
              <a:p>
                <a:r>
                  <a:rPr lang="en-SG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24D7-B430-41DD-98AC-67EEE8B5A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250" y="1526985"/>
                <a:ext cx="915635" cy="1200329"/>
              </a:xfrm>
              <a:prstGeom prst="rect">
                <a:avLst/>
              </a:prstGeom>
              <a:blipFill>
                <a:blip r:embed="rId3"/>
                <a:stretch>
                  <a:fillRect l="-6000" t="-2538" r="-4667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885F0956-0EDF-4482-9CCC-5A54278EEB6F}"/>
              </a:ext>
            </a:extLst>
          </p:cNvPr>
          <p:cNvSpPr/>
          <p:nvPr/>
        </p:nvSpPr>
        <p:spPr>
          <a:xfrm>
            <a:off x="8825885" y="497150"/>
            <a:ext cx="506027" cy="3178205"/>
          </a:xfrm>
          <a:prstGeom prst="leftBrace">
            <a:avLst>
              <a:gd name="adj1" fmla="val 62719"/>
              <a:gd name="adj2" fmla="val 472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82141DA-B417-412B-8B34-7997F1AF7D1F}"/>
              </a:ext>
            </a:extLst>
          </p:cNvPr>
          <p:cNvSpPr/>
          <p:nvPr/>
        </p:nvSpPr>
        <p:spPr>
          <a:xfrm rot="16200000">
            <a:off x="6187229" y="-410582"/>
            <a:ext cx="890754" cy="9340789"/>
          </a:xfrm>
          <a:prstGeom prst="leftBrace">
            <a:avLst>
              <a:gd name="adj1" fmla="val 840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8A634-CE54-433E-9244-ECC48137004D}"/>
              </a:ext>
            </a:extLst>
          </p:cNvPr>
          <p:cNvSpPr txBox="1"/>
          <p:nvPr/>
        </p:nvSpPr>
        <p:spPr>
          <a:xfrm>
            <a:off x="6423254" y="4705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027E5-4E9A-4341-8E0F-E8F77BD4D80C}"/>
              </a:ext>
            </a:extLst>
          </p:cNvPr>
          <p:cNvSpPr txBox="1"/>
          <p:nvPr/>
        </p:nvSpPr>
        <p:spPr>
          <a:xfrm>
            <a:off x="3542057" y="5808274"/>
            <a:ext cx="57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Number of bytes to represent Unicode codepoints = 3 bytes</a:t>
            </a:r>
          </a:p>
          <a:p>
            <a:r>
              <a:rPr lang="en-SG" dirty="0"/>
              <a:t>16 bits + 5 bits(17 ) = 21 bits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EE8F2-986C-40D7-A55A-D37821C8DEEE}"/>
              </a:ext>
            </a:extLst>
          </p:cNvPr>
          <p:cNvSpPr/>
          <p:nvPr/>
        </p:nvSpPr>
        <p:spPr>
          <a:xfrm>
            <a:off x="1961965" y="3306023"/>
            <a:ext cx="1970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FFFF00"/>
                </a:solidFill>
                <a:latin typeface="Merriweather"/>
              </a:rPr>
              <a:t>Basic Multilingual Plane</a:t>
            </a:r>
            <a:endParaRPr lang="en-SG" sz="1400" dirty="0">
              <a:solidFill>
                <a:srgbClr val="FF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C66171-CD25-4D35-8362-D12516634B03}"/>
              </a:ext>
            </a:extLst>
          </p:cNvPr>
          <p:cNvSpPr/>
          <p:nvPr/>
        </p:nvSpPr>
        <p:spPr>
          <a:xfrm>
            <a:off x="4668466" y="312483"/>
            <a:ext cx="307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hlinkClick r:id="rId4"/>
              </a:rPr>
              <a:t>https://unicode-table.com/en/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801B7-B6AD-4EE1-A5D3-C49872DE8D96}"/>
                  </a:ext>
                </a:extLst>
              </p:cNvPr>
              <p:cNvSpPr txBox="1"/>
              <p:nvPr/>
            </p:nvSpPr>
            <p:spPr>
              <a:xfrm>
                <a:off x="3542057" y="5226613"/>
                <a:ext cx="4767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Total no. of Code Points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×17=1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114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112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801B7-B6AD-4EE1-A5D3-C49872DE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057" y="5226613"/>
                <a:ext cx="4767844" cy="369332"/>
              </a:xfrm>
              <a:prstGeom prst="rect">
                <a:avLst/>
              </a:prstGeom>
              <a:blipFill>
                <a:blip r:embed="rId5"/>
                <a:stretch>
                  <a:fillRect l="-1023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5FC667D-F5F7-4069-994F-8735C08A820C}"/>
              </a:ext>
            </a:extLst>
          </p:cNvPr>
          <p:cNvSpPr txBox="1"/>
          <p:nvPr/>
        </p:nvSpPr>
        <p:spPr>
          <a:xfrm>
            <a:off x="9247169" y="364146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U+110000-U+11FFFF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200D4-401D-4DCD-903F-DB1132668035}"/>
              </a:ext>
            </a:extLst>
          </p:cNvPr>
          <p:cNvSpPr txBox="1"/>
          <p:nvPr/>
        </p:nvSpPr>
        <p:spPr>
          <a:xfrm>
            <a:off x="1993557" y="364146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U+0000-U+FFFF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F4AED-04A4-4674-B0A4-59941CC235B9}"/>
              </a:ext>
            </a:extLst>
          </p:cNvPr>
          <p:cNvSpPr txBox="1"/>
          <p:nvPr/>
        </p:nvSpPr>
        <p:spPr>
          <a:xfrm>
            <a:off x="3978484" y="388183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U+10000-U+1FFFF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53D255C7-39DE-4275-9CF9-0496D2689286}"/>
              </a:ext>
            </a:extLst>
          </p:cNvPr>
          <p:cNvSpPr/>
          <p:nvPr/>
        </p:nvSpPr>
        <p:spPr>
          <a:xfrm>
            <a:off x="629352" y="3678610"/>
            <a:ext cx="902551" cy="572558"/>
          </a:xfrm>
          <a:prstGeom prst="borderCallout1">
            <a:avLst>
              <a:gd name="adj1" fmla="val 36766"/>
              <a:gd name="adj2" fmla="val 49579"/>
              <a:gd name="adj3" fmla="val -163446"/>
              <a:gd name="adj4" fmla="val 21013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字</a:t>
            </a:r>
            <a:endParaRPr lang="en-SG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395E2-B6FF-41AF-9A90-920BD42C540D}"/>
              </a:ext>
            </a:extLst>
          </p:cNvPr>
          <p:cNvSpPr txBox="1"/>
          <p:nvPr/>
        </p:nvSpPr>
        <p:spPr>
          <a:xfrm>
            <a:off x="2433172" y="2526685"/>
            <a:ext cx="10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U+5B57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2BF4BFF2-9426-4A34-83C8-7D9AB28B1D5D}"/>
              </a:ext>
            </a:extLst>
          </p:cNvPr>
          <p:cNvSpPr/>
          <p:nvPr/>
        </p:nvSpPr>
        <p:spPr>
          <a:xfrm>
            <a:off x="431427" y="383842"/>
            <a:ext cx="902551" cy="572558"/>
          </a:xfrm>
          <a:prstGeom prst="borderCallout1">
            <a:avLst>
              <a:gd name="adj1" fmla="val 56124"/>
              <a:gd name="adj2" fmla="val 76187"/>
              <a:gd name="adj3" fmla="val 78531"/>
              <a:gd name="adj4" fmla="val 2009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6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0F202-2A74-4650-BD51-BF7804967596}"/>
              </a:ext>
            </a:extLst>
          </p:cNvPr>
          <p:cNvSpPr txBox="1"/>
          <p:nvPr/>
        </p:nvSpPr>
        <p:spPr>
          <a:xfrm>
            <a:off x="2152929" y="677922"/>
            <a:ext cx="10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U+0041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9E9ABF-6FCE-4E3A-A11E-9DCC9E76E233}"/>
              </a:ext>
            </a:extLst>
          </p:cNvPr>
          <p:cNvSpPr txBox="1"/>
          <p:nvPr/>
        </p:nvSpPr>
        <p:spPr>
          <a:xfrm>
            <a:off x="550246" y="9564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glyph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E6376-53A4-4B21-91AB-5DC1DBDC79F5}"/>
              </a:ext>
            </a:extLst>
          </p:cNvPr>
          <p:cNvSpPr txBox="1"/>
          <p:nvPr/>
        </p:nvSpPr>
        <p:spPr>
          <a:xfrm>
            <a:off x="743843" y="425116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glyph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8DBAD177-88FA-4642-A829-4C840315D989}"/>
              </a:ext>
            </a:extLst>
          </p:cNvPr>
          <p:cNvSpPr/>
          <p:nvPr/>
        </p:nvSpPr>
        <p:spPr>
          <a:xfrm>
            <a:off x="6126434" y="1462612"/>
            <a:ext cx="728608" cy="369332"/>
          </a:xfrm>
          <a:prstGeom prst="borderCallout1">
            <a:avLst>
              <a:gd name="adj1" fmla="val -16262"/>
              <a:gd name="adj2" fmla="val 22091"/>
              <a:gd name="adj3" fmla="val 64256"/>
              <a:gd name="adj4" fmla="val -1282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3200" dirty="0">
                <a:effectLst/>
                <a:latin typeface="Segoe UI Emoji" panose="020B0502040204020203" pitchFamily="34" charset="0"/>
                <a:ea typeface="DengXian" panose="02010600030101010101" pitchFamily="2" charset="-122"/>
                <a:cs typeface="Segoe UI Emoji" panose="020B0502040204020203" pitchFamily="34" charset="0"/>
              </a:rPr>
              <a:t>😀</a:t>
            </a:r>
            <a:endParaRPr lang="en-SG" sz="3200" dirty="0"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SG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7692B5-3E24-4098-A0DA-A912AE8B64D3}"/>
              </a:ext>
            </a:extLst>
          </p:cNvPr>
          <p:cNvSpPr txBox="1"/>
          <p:nvPr/>
        </p:nvSpPr>
        <p:spPr>
          <a:xfrm>
            <a:off x="4279318" y="1585767"/>
            <a:ext cx="10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U+1F600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3C1590-E2A8-4B40-8428-722D5BC4F55E}"/>
              </a:ext>
            </a:extLst>
          </p:cNvPr>
          <p:cNvSpPr txBox="1"/>
          <p:nvPr/>
        </p:nvSpPr>
        <p:spPr>
          <a:xfrm>
            <a:off x="6143527" y="152698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glyph</a:t>
            </a:r>
          </a:p>
        </p:txBody>
      </p:sp>
    </p:spTree>
    <p:extLst>
      <p:ext uri="{BB962C8B-B14F-4D97-AF65-F5344CB8AC3E}">
        <p14:creationId xmlns:p14="http://schemas.microsoft.com/office/powerpoint/2010/main" val="34008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ED65-3CBE-4433-BDD0-673DA099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Python Code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3B073-0D3D-490B-90E7-9D74C48C4C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280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Unicode Code Points are written as U+XXXXXX, where X is a hexadecimal  digit</a:t>
            </a:r>
          </a:p>
          <a:p>
            <a:r>
              <a:rPr lang="en-SG" dirty="0"/>
              <a:t>In Python, code points are written as "\</a:t>
            </a:r>
            <a:r>
              <a:rPr lang="en-SG" dirty="0" err="1"/>
              <a:t>uXXXX</a:t>
            </a:r>
            <a:r>
              <a:rPr lang="en-SG" dirty="0"/>
              <a:t>", if the code point is between  0000 and FFFF and</a:t>
            </a:r>
          </a:p>
          <a:p>
            <a:r>
              <a:rPr lang="en-SG" dirty="0"/>
              <a:t>"\UXXXXXXXX" if the code point value is &gt; FFFF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55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CB066-C140-4C9C-9AE2-43B8DCBF6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SG" dirty="0">
                <a:solidFill>
                  <a:schemeClr val="tx1"/>
                </a:solidFill>
              </a:rPr>
              <a:t>storing an integer ranging from 0 to 1 114 112</a:t>
            </a:r>
            <a:r>
              <a:rPr lang="en-SG" baseline="-25000" dirty="0">
                <a:solidFill>
                  <a:schemeClr val="tx1"/>
                </a:solidFill>
              </a:rPr>
              <a:t>10 </a:t>
            </a:r>
            <a:r>
              <a:rPr lang="en-SG" dirty="0">
                <a:solidFill>
                  <a:schemeClr val="tx1"/>
                </a:solidFill>
              </a:rPr>
              <a:t>in memory or file</a:t>
            </a:r>
            <a:r>
              <a:rPr lang="en-SG" baseline="-25000" dirty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SG" dirty="0">
                <a:solidFill>
                  <a:schemeClr val="tx1"/>
                </a:solidFill>
              </a:rPr>
              <a:t>00000000 to 00010000 11111111 11111111</a:t>
            </a:r>
            <a:r>
              <a:rPr lang="en-SG" baseline="-25000" dirty="0">
                <a:solidFill>
                  <a:schemeClr val="tx1"/>
                </a:solidFill>
              </a:rPr>
              <a:t>2</a:t>
            </a:r>
          </a:p>
          <a:p>
            <a:pPr marL="342900" indent="-342900">
              <a:buFontTx/>
              <a:buChar char="-"/>
            </a:pPr>
            <a:r>
              <a:rPr lang="en-SG" baseline="-25000" dirty="0">
                <a:solidFill>
                  <a:schemeClr val="tx1"/>
                </a:solidFill>
              </a:rPr>
              <a:t>UTF-8, UTF-16, UTF-32 can be used to encode all UNICODE Code points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38884F-4452-4A07-8BC6-3ECE63375E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Encoding a Code Point</a:t>
            </a:r>
          </a:p>
        </p:txBody>
      </p:sp>
    </p:spTree>
    <p:extLst>
      <p:ext uri="{BB962C8B-B14F-4D97-AF65-F5344CB8AC3E}">
        <p14:creationId xmlns:p14="http://schemas.microsoft.com/office/powerpoint/2010/main" val="148001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8E0DEF-AADE-43AA-80BA-937406EDC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46966"/>
              </p:ext>
            </p:extLst>
          </p:nvPr>
        </p:nvGraphicFramePr>
        <p:xfrm>
          <a:off x="1383317" y="140931"/>
          <a:ext cx="8869779" cy="6301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249">
                  <a:extLst>
                    <a:ext uri="{9D8B030D-6E8A-4147-A177-3AD203B41FA5}">
                      <a16:colId xmlns:a16="http://schemas.microsoft.com/office/drawing/2014/main" val="3549779338"/>
                    </a:ext>
                  </a:extLst>
                </a:gridCol>
                <a:gridCol w="7581530">
                  <a:extLst>
                    <a:ext uri="{9D8B030D-6E8A-4147-A177-3AD203B41FA5}">
                      <a16:colId xmlns:a16="http://schemas.microsoft.com/office/drawing/2014/main" val="1376531179"/>
                    </a:ext>
                  </a:extLst>
                </a:gridCol>
              </a:tblGrid>
              <a:tr h="2566714">
                <a:tc>
                  <a:txBody>
                    <a:bodyPr/>
                    <a:lstStyle/>
                    <a:p>
                      <a:r>
                        <a:rPr lang="en-SG" dirty="0"/>
                        <a:t>UTF-8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75071"/>
                  </a:ext>
                </a:extLst>
              </a:tr>
              <a:tr h="1970318">
                <a:tc>
                  <a:txBody>
                    <a:bodyPr/>
                    <a:lstStyle/>
                    <a:p>
                      <a:r>
                        <a:rPr lang="en-SG" dirty="0"/>
                        <a:t>UTF-16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16026"/>
                  </a:ext>
                </a:extLst>
              </a:tr>
              <a:tr h="1764473">
                <a:tc>
                  <a:txBody>
                    <a:bodyPr/>
                    <a:lstStyle/>
                    <a:p>
                      <a:r>
                        <a:rPr lang="en-SG" dirty="0"/>
                        <a:t>UTF-32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2363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01C0A8A-D2E3-48CD-B8FE-9314B29F7A7C}"/>
              </a:ext>
            </a:extLst>
          </p:cNvPr>
          <p:cNvSpPr/>
          <p:nvPr/>
        </p:nvSpPr>
        <p:spPr>
          <a:xfrm>
            <a:off x="3053305" y="415564"/>
            <a:ext cx="154471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8-bit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C2875-CC93-4CAF-A06C-C85D6E84A979}"/>
              </a:ext>
            </a:extLst>
          </p:cNvPr>
          <p:cNvSpPr/>
          <p:nvPr/>
        </p:nvSpPr>
        <p:spPr>
          <a:xfrm>
            <a:off x="3053305" y="956527"/>
            <a:ext cx="154471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8-bit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32433-776D-4950-88A6-AFD60399245F}"/>
              </a:ext>
            </a:extLst>
          </p:cNvPr>
          <p:cNvSpPr/>
          <p:nvPr/>
        </p:nvSpPr>
        <p:spPr>
          <a:xfrm>
            <a:off x="4890983" y="956527"/>
            <a:ext cx="154471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8-bit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82F0C-2CBD-48C7-88CF-F6187CA8D352}"/>
              </a:ext>
            </a:extLst>
          </p:cNvPr>
          <p:cNvSpPr/>
          <p:nvPr/>
        </p:nvSpPr>
        <p:spPr>
          <a:xfrm>
            <a:off x="3053304" y="1497490"/>
            <a:ext cx="154471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8-bit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9DC53-024E-446F-A7AC-589116A82965}"/>
              </a:ext>
            </a:extLst>
          </p:cNvPr>
          <p:cNvSpPr/>
          <p:nvPr/>
        </p:nvSpPr>
        <p:spPr>
          <a:xfrm>
            <a:off x="4890983" y="1497490"/>
            <a:ext cx="154471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8-bit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CB3D85-DC0F-4FD3-9569-328C7D8A347C}"/>
              </a:ext>
            </a:extLst>
          </p:cNvPr>
          <p:cNvSpPr/>
          <p:nvPr/>
        </p:nvSpPr>
        <p:spPr>
          <a:xfrm>
            <a:off x="6728662" y="1497490"/>
            <a:ext cx="154471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8-bit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664EC-8B25-47A5-B68D-C41511AC1C84}"/>
              </a:ext>
            </a:extLst>
          </p:cNvPr>
          <p:cNvSpPr/>
          <p:nvPr/>
        </p:nvSpPr>
        <p:spPr>
          <a:xfrm>
            <a:off x="3053304" y="3413183"/>
            <a:ext cx="2592281" cy="319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16-bit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AEB90-0F6D-44DB-94E5-EF40C130B52C}"/>
              </a:ext>
            </a:extLst>
          </p:cNvPr>
          <p:cNvSpPr/>
          <p:nvPr/>
        </p:nvSpPr>
        <p:spPr>
          <a:xfrm>
            <a:off x="3045409" y="4044688"/>
            <a:ext cx="2592281" cy="319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16-bit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DC5B1-0482-48F9-A94E-CCE8A42B4DB4}"/>
              </a:ext>
            </a:extLst>
          </p:cNvPr>
          <p:cNvSpPr/>
          <p:nvPr/>
        </p:nvSpPr>
        <p:spPr>
          <a:xfrm>
            <a:off x="5818206" y="4031532"/>
            <a:ext cx="2592281" cy="3195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16-bit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F9AA7F-1E52-41C4-942B-354CCE7D2253}"/>
              </a:ext>
            </a:extLst>
          </p:cNvPr>
          <p:cNvSpPr/>
          <p:nvPr/>
        </p:nvSpPr>
        <p:spPr>
          <a:xfrm>
            <a:off x="3045409" y="5312316"/>
            <a:ext cx="4643024" cy="3195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32-bit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A3891-62EF-4C87-A5A4-99F1279DE57E}"/>
              </a:ext>
            </a:extLst>
          </p:cNvPr>
          <p:cNvSpPr/>
          <p:nvPr/>
        </p:nvSpPr>
        <p:spPr>
          <a:xfrm>
            <a:off x="3045410" y="2259820"/>
            <a:ext cx="154471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8-bit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E3492D-7378-414A-AA19-BFA570983F1D}"/>
              </a:ext>
            </a:extLst>
          </p:cNvPr>
          <p:cNvSpPr/>
          <p:nvPr/>
        </p:nvSpPr>
        <p:spPr>
          <a:xfrm>
            <a:off x="4883089" y="2259820"/>
            <a:ext cx="154471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8-bit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21FAE-141D-4D7A-9CDC-A0503AFDA547}"/>
              </a:ext>
            </a:extLst>
          </p:cNvPr>
          <p:cNvSpPr/>
          <p:nvPr/>
        </p:nvSpPr>
        <p:spPr>
          <a:xfrm>
            <a:off x="6720768" y="2259820"/>
            <a:ext cx="154471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8-bit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257FA7-8976-4DA9-BC52-567D949CCB66}"/>
              </a:ext>
            </a:extLst>
          </p:cNvPr>
          <p:cNvSpPr/>
          <p:nvPr/>
        </p:nvSpPr>
        <p:spPr>
          <a:xfrm>
            <a:off x="8558447" y="2237689"/>
            <a:ext cx="154471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8-bit</a:t>
            </a:r>
          </a:p>
        </p:txBody>
      </p:sp>
    </p:spTree>
    <p:extLst>
      <p:ext uri="{BB962C8B-B14F-4D97-AF65-F5344CB8AC3E}">
        <p14:creationId xmlns:p14="http://schemas.microsoft.com/office/powerpoint/2010/main" val="268178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E76C-33BF-4E54-B0ED-7ADDDA08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UTF-8 vs UTF-16 vs UTF-32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8F1A4-6029-412B-AFC5-B27F33F4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31" y="1690688"/>
            <a:ext cx="5295900" cy="2457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56AE4-B659-41F6-8874-0821F2A0BA8C}"/>
              </a:ext>
            </a:extLst>
          </p:cNvPr>
          <p:cNvSpPr txBox="1"/>
          <p:nvPr/>
        </p:nvSpPr>
        <p:spPr>
          <a:xfrm>
            <a:off x="1810326" y="228284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ASCII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FBD49-51E5-4583-8ECE-93DB93595DE6}"/>
              </a:ext>
            </a:extLst>
          </p:cNvPr>
          <p:cNvSpPr txBox="1"/>
          <p:nvPr/>
        </p:nvSpPr>
        <p:spPr>
          <a:xfrm>
            <a:off x="515710" y="3204867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Thai,CJK</a:t>
            </a:r>
            <a:r>
              <a:rPr lang="en-SG" dirty="0"/>
              <a:t> </a:t>
            </a:r>
            <a:r>
              <a:rPr lang="en-SG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Ideographs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7442E-78C3-44C4-970C-9981EA2F0B08}"/>
              </a:ext>
            </a:extLst>
          </p:cNvPr>
          <p:cNvSpPr txBox="1"/>
          <p:nvPr/>
        </p:nvSpPr>
        <p:spPr>
          <a:xfrm>
            <a:off x="252496" y="2755711"/>
            <a:ext cx="2428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0" i="0" dirty="0" err="1">
                <a:solidFill>
                  <a:srgbClr val="111111"/>
                </a:solidFill>
                <a:effectLst/>
                <a:latin typeface="Roboto"/>
              </a:rPr>
              <a:t>Cyrillic,Hebrew,Arabic</a:t>
            </a:r>
            <a:endParaRPr lang="en-SG" b="0" i="0" dirty="0">
              <a:solidFill>
                <a:srgbClr val="111111"/>
              </a:solidFill>
              <a:effectLst/>
              <a:latin typeface="Roboto"/>
            </a:endParaRPr>
          </a:p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7AB3F-CC96-4028-9977-297941E26DEE}"/>
              </a:ext>
            </a:extLst>
          </p:cNvPr>
          <p:cNvSpPr txBox="1"/>
          <p:nvPr/>
        </p:nvSpPr>
        <p:spPr>
          <a:xfrm>
            <a:off x="1970980" y="3717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Emoji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4341F-7CB0-4B5D-81D1-639CCA701852}"/>
              </a:ext>
            </a:extLst>
          </p:cNvPr>
          <p:cNvSpPr txBox="1"/>
          <p:nvPr/>
        </p:nvSpPr>
        <p:spPr>
          <a:xfrm>
            <a:off x="2681431" y="4619619"/>
            <a:ext cx="83808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UTF-8 is compatible with ASCII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UTF-16 can be used for most languages with just 2 bytes instead of 3 bytes for UTF-8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UTF-32 seldom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BOM, Byte Order Marker is used for UTF-16 and UTF-32 to indicate </a:t>
            </a:r>
            <a:r>
              <a:rPr lang="en-SG" b="1" dirty="0"/>
              <a:t>Endianness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/>
              <a:t>0xFF 0xFE ,Little Endian ( Least Significant Byte First)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/>
              <a:t>0xFE 0xFF ,Big Endian (Most Significant Byte First)</a:t>
            </a:r>
          </a:p>
        </p:txBody>
      </p:sp>
    </p:spTree>
    <p:extLst>
      <p:ext uri="{BB962C8B-B14F-4D97-AF65-F5344CB8AC3E}">
        <p14:creationId xmlns:p14="http://schemas.microsoft.com/office/powerpoint/2010/main" val="2016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A2944-567D-4F78-883D-982EB53C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Integer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01C90-B9DD-4F10-B08E-F91066CE7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19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611B612-5651-4B58-BF11-CE2BA64B8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9717"/>
              </p:ext>
            </p:extLst>
          </p:nvPr>
        </p:nvGraphicFramePr>
        <p:xfrm>
          <a:off x="784030" y="1447435"/>
          <a:ext cx="5246253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234">
                  <a:extLst>
                    <a:ext uri="{9D8B030D-6E8A-4147-A177-3AD203B41FA5}">
                      <a16:colId xmlns:a16="http://schemas.microsoft.com/office/drawing/2014/main" val="3191259569"/>
                    </a:ext>
                  </a:extLst>
                </a:gridCol>
                <a:gridCol w="1376219">
                  <a:extLst>
                    <a:ext uri="{9D8B030D-6E8A-4147-A177-3AD203B41FA5}">
                      <a16:colId xmlns:a16="http://schemas.microsoft.com/office/drawing/2014/main" val="3666311277"/>
                    </a:ext>
                  </a:extLst>
                </a:gridCol>
                <a:gridCol w="1376219">
                  <a:extLst>
                    <a:ext uri="{9D8B030D-6E8A-4147-A177-3AD203B41FA5}">
                      <a16:colId xmlns:a16="http://schemas.microsoft.com/office/drawing/2014/main" val="3792132973"/>
                    </a:ext>
                  </a:extLst>
                </a:gridCol>
                <a:gridCol w="1468581">
                  <a:extLst>
                    <a:ext uri="{9D8B030D-6E8A-4147-A177-3AD203B41FA5}">
                      <a16:colId xmlns:a16="http://schemas.microsoft.com/office/drawing/2014/main" val="403286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 Bit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Sign</a:t>
                      </a:r>
                    </a:p>
                    <a:p>
                      <a:pPr algn="ctr"/>
                      <a:r>
                        <a:rPr lang="en-SG" dirty="0"/>
                        <a:t>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1's complement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2's </a:t>
                      </a:r>
                    </a:p>
                    <a:p>
                      <a:pPr algn="ctr"/>
                      <a:r>
                        <a:rPr lang="en-SG" dirty="0"/>
                        <a:t>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2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0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7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25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346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8F8B33-6976-4D98-9095-D78DC979EE50}"/>
              </a:ext>
            </a:extLst>
          </p:cNvPr>
          <p:cNvSpPr txBox="1"/>
          <p:nvPr/>
        </p:nvSpPr>
        <p:spPr>
          <a:xfrm>
            <a:off x="1516889" y="549862"/>
            <a:ext cx="3911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000" dirty="0"/>
              <a:t>3-BIT COMPUTER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31BB2-99F9-4B28-820E-DA92798A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892" y="117206"/>
            <a:ext cx="3717872" cy="2281084"/>
          </a:xfrm>
          <a:prstGeom prst="rect">
            <a:avLst/>
          </a:prstGeom>
        </p:spPr>
      </p:pic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994EDDE7-FF41-4DEA-A704-17E52B1BFC3E}"/>
              </a:ext>
            </a:extLst>
          </p:cNvPr>
          <p:cNvSpPr/>
          <p:nvPr/>
        </p:nvSpPr>
        <p:spPr>
          <a:xfrm>
            <a:off x="1164675" y="5145845"/>
            <a:ext cx="2828629" cy="1034473"/>
          </a:xfrm>
          <a:prstGeom prst="curvedUpArrow">
            <a:avLst>
              <a:gd name="adj1" fmla="val 25000"/>
              <a:gd name="adj2" fmla="val 29881"/>
              <a:gd name="adj3" fmla="val 15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When the </a:t>
            </a:r>
            <a:r>
              <a:rPr lang="en-SG" sz="1200" b="1" dirty="0" err="1">
                <a:solidFill>
                  <a:schemeClr val="tx1"/>
                </a:solidFill>
              </a:rPr>
              <a:t>msb</a:t>
            </a:r>
            <a:r>
              <a:rPr lang="en-SG" sz="1200" b="1" dirty="0">
                <a:solidFill>
                  <a:schemeClr val="tx1"/>
                </a:solidFill>
              </a:rPr>
              <a:t> is 1, it means –</a:t>
            </a:r>
            <a:r>
              <a:rPr lang="en-SG" sz="1200" b="1" dirty="0" err="1">
                <a:solidFill>
                  <a:schemeClr val="tx1"/>
                </a:solidFill>
              </a:rPr>
              <a:t>ve</a:t>
            </a:r>
            <a:r>
              <a:rPr lang="en-SG" sz="12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SG" sz="1200" b="1" dirty="0">
                <a:solidFill>
                  <a:schemeClr val="tx1"/>
                </a:solidFill>
              </a:rPr>
              <a:t>flip the bits to get its abs value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5B936664-FB6F-4CDF-A4B5-0FEB1A00FF93}"/>
              </a:ext>
            </a:extLst>
          </p:cNvPr>
          <p:cNvSpPr/>
          <p:nvPr/>
        </p:nvSpPr>
        <p:spPr>
          <a:xfrm>
            <a:off x="1164675" y="5145845"/>
            <a:ext cx="4656318" cy="11210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684B5-8814-4280-A5B7-27FEA6199D4F}"/>
              </a:ext>
            </a:extLst>
          </p:cNvPr>
          <p:cNvSpPr txBox="1"/>
          <p:nvPr/>
        </p:nvSpPr>
        <p:spPr>
          <a:xfrm>
            <a:off x="5714245" y="5145845"/>
            <a:ext cx="219416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>
                <a:solidFill>
                  <a:schemeClr val="tx1"/>
                </a:solidFill>
              </a:rPr>
              <a:t>When the </a:t>
            </a:r>
            <a:r>
              <a:rPr lang="en-SG" sz="1100" b="1" dirty="0" err="1">
                <a:solidFill>
                  <a:schemeClr val="tx1"/>
                </a:solidFill>
              </a:rPr>
              <a:t>msb</a:t>
            </a:r>
            <a:r>
              <a:rPr lang="en-SG" sz="1100" b="1" dirty="0">
                <a:solidFill>
                  <a:schemeClr val="tx1"/>
                </a:solidFill>
              </a:rPr>
              <a:t> is 1, it means –</a:t>
            </a:r>
            <a:r>
              <a:rPr lang="en-SG" sz="1100" b="1" dirty="0" err="1">
                <a:solidFill>
                  <a:schemeClr val="tx1"/>
                </a:solidFill>
              </a:rPr>
              <a:t>ve</a:t>
            </a:r>
            <a:r>
              <a:rPr lang="en-SG" sz="1100" b="1" dirty="0">
                <a:solidFill>
                  <a:schemeClr val="tx1"/>
                </a:solidFill>
              </a:rPr>
              <a:t>,</a:t>
            </a:r>
          </a:p>
          <a:p>
            <a:r>
              <a:rPr lang="en-SG" sz="1100" b="1" dirty="0">
                <a:solidFill>
                  <a:schemeClr val="tx1"/>
                </a:solidFill>
              </a:rPr>
              <a:t>flip the bits and </a:t>
            </a:r>
            <a:r>
              <a:rPr lang="en-SG" sz="1100" b="1" dirty="0"/>
              <a:t>+ 1 </a:t>
            </a:r>
            <a:r>
              <a:rPr lang="en-SG" sz="1100" b="1" dirty="0">
                <a:solidFill>
                  <a:schemeClr val="tx1"/>
                </a:solidFill>
              </a:rPr>
              <a:t>to get its abs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0BB41-4A12-984C-2CF9-21A9AB6E1EBE}"/>
              </a:ext>
            </a:extLst>
          </p:cNvPr>
          <p:cNvSpPr txBox="1"/>
          <p:nvPr/>
        </p:nvSpPr>
        <p:spPr>
          <a:xfrm>
            <a:off x="7019875" y="2489900"/>
            <a:ext cx="5246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in 2's complement Overflow occurs when</a:t>
            </a:r>
            <a:r>
              <a:rPr lang="en-S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both operands with same sign results in different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carry-in to the most significant bit is different from the carry 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812C78-FA6D-A88A-E9F3-8A4BDB38743D}"/>
                  </a:ext>
                </a:extLst>
              </p:cNvPr>
              <p:cNvSpPr txBox="1"/>
              <p:nvPr/>
            </p:nvSpPr>
            <p:spPr>
              <a:xfrm>
                <a:off x="7019875" y="4301816"/>
                <a:ext cx="3794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Range of integers for a n bit register </a:t>
                </a:r>
                <a:r>
                  <a:rPr lang="en-SG" dirty="0"/>
                  <a:t>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SG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812C78-FA6D-A88A-E9F3-8A4BDB38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875" y="4301816"/>
                <a:ext cx="3794500" cy="646331"/>
              </a:xfrm>
              <a:prstGeom prst="rect">
                <a:avLst/>
              </a:prstGeom>
              <a:blipFill>
                <a:blip r:embed="rId3"/>
                <a:stretch>
                  <a:fillRect l="-1447" t="-5660" r="-4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47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854</Words>
  <Application>Microsoft Office PowerPoint</Application>
  <PresentationFormat>Widescreen</PresentationFormat>
  <Paragraphs>239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Arial</vt:lpstr>
      <vt:lpstr>Calibri</vt:lpstr>
      <vt:lpstr>Calibri Light</vt:lpstr>
      <vt:lpstr>Cambria Math</vt:lpstr>
      <vt:lpstr>Merriweather</vt:lpstr>
      <vt:lpstr>Roboto</vt:lpstr>
      <vt:lpstr>Segoe UI Emoji</vt:lpstr>
      <vt:lpstr>Office Theme</vt:lpstr>
      <vt:lpstr> Data Representation</vt:lpstr>
      <vt:lpstr>Unicode</vt:lpstr>
      <vt:lpstr>PowerPoint Presentation</vt:lpstr>
      <vt:lpstr>Python Code Points</vt:lpstr>
      <vt:lpstr>Encoding a Code Point</vt:lpstr>
      <vt:lpstr>PowerPoint Presentation</vt:lpstr>
      <vt:lpstr>UTF-8 vs UTF-16 vs UTF-32</vt:lpstr>
      <vt:lpstr>Integer Representation</vt:lpstr>
      <vt:lpstr>PowerPoint Presentation</vt:lpstr>
      <vt:lpstr>PowerPoint Presentation</vt:lpstr>
      <vt:lpstr>Real Number Representation</vt:lpstr>
      <vt:lpstr>IEEE 754</vt:lpstr>
      <vt:lpstr>PowerPoint Presentation</vt:lpstr>
      <vt:lpstr>Convert Decimal to IEEE 754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khar woh leong</dc:creator>
  <cp:lastModifiedBy>khar woh leong</cp:lastModifiedBy>
  <cp:revision>55</cp:revision>
  <dcterms:created xsi:type="dcterms:W3CDTF">2018-11-30T07:57:54Z</dcterms:created>
  <dcterms:modified xsi:type="dcterms:W3CDTF">2023-02-10T05:24:27Z</dcterms:modified>
</cp:coreProperties>
</file>