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66" r:id="rId4"/>
    <p:sldId id="257" r:id="rId5"/>
    <p:sldId id="263" r:id="rId6"/>
    <p:sldId id="265" r:id="rId7"/>
    <p:sldId id="260" r:id="rId8"/>
    <p:sldId id="267" r:id="rId9"/>
    <p:sldId id="256" r:id="rId10"/>
    <p:sldId id="258" r:id="rId11"/>
    <p:sldId id="259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8890C-D968-4B3E-BD49-DF8B7C73FABE}" v="58" dt="2020-01-29T02:42:38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r woh leong" userId="2d971e48d94d5bf1" providerId="Windows Live" clId="Web-{23E8890C-D968-4B3E-BD49-DF8B7C73FABE}"/>
    <pc:docChg chg="addSld modSld sldOrd">
      <pc:chgData name="khar woh leong" userId="2d971e48d94d5bf1" providerId="Windows Live" clId="Web-{23E8890C-D968-4B3E-BD49-DF8B7C73FABE}" dt="2020-01-29T02:42:31.811" v="50"/>
      <pc:docMkLst>
        <pc:docMk/>
      </pc:docMkLst>
      <pc:sldChg chg="modSp add ord replId">
        <pc:chgData name="khar woh leong" userId="2d971e48d94d5bf1" providerId="Windows Live" clId="Web-{23E8890C-D968-4B3E-BD49-DF8B7C73FABE}" dt="2020-01-29T02:42:31.811" v="50"/>
        <pc:sldMkLst>
          <pc:docMk/>
          <pc:sldMk cId="1112618403" sldId="263"/>
        </pc:sldMkLst>
        <pc:graphicFrameChg chg="mod modGraphic">
          <ac:chgData name="khar woh leong" userId="2d971e48d94d5bf1" providerId="Windows Live" clId="Web-{23E8890C-D968-4B3E-BD49-DF8B7C73FABE}" dt="2020-01-29T02:42:31.811" v="50"/>
          <ac:graphicFrameMkLst>
            <pc:docMk/>
            <pc:sldMk cId="1112618403" sldId="263"/>
            <ac:graphicFrameMk id="3" creationId="{DB47187C-7852-41C1-97BE-A384E79928D1}"/>
          </ac:graphicFrameMkLst>
        </pc:graphicFrameChg>
      </pc:sldChg>
    </pc:docChg>
  </pc:docChgLst>
  <pc:docChgLst>
    <pc:chgData name="khar woh leong" userId="2d971e48d94d5bf1" providerId="LiveId" clId="{A35A60BA-707E-476C-9BD2-92694FCE27BC}"/>
    <pc:docChg chg="undo custSel addSld delSld modSld sldOrd">
      <pc:chgData name="khar woh leong" userId="2d971e48d94d5bf1" providerId="LiveId" clId="{A35A60BA-707E-476C-9BD2-92694FCE27BC}" dt="2020-01-27T12:56:39.978" v="68" actId="478"/>
      <pc:docMkLst>
        <pc:docMk/>
      </pc:docMkLst>
      <pc:sldChg chg="addSp modSp">
        <pc:chgData name="khar woh leong" userId="2d971e48d94d5bf1" providerId="LiveId" clId="{A35A60BA-707E-476C-9BD2-92694FCE27BC}" dt="2020-01-27T12:48:39.995" v="26" actId="208"/>
        <pc:sldMkLst>
          <pc:docMk/>
          <pc:sldMk cId="1299582981" sldId="256"/>
        </pc:sldMkLst>
        <pc:spChg chg="add mod">
          <ac:chgData name="khar woh leong" userId="2d971e48d94d5bf1" providerId="LiveId" clId="{A35A60BA-707E-476C-9BD2-92694FCE27BC}" dt="2020-01-27T12:48:39.995" v="26" actId="208"/>
          <ac:spMkLst>
            <pc:docMk/>
            <pc:sldMk cId="1299582981" sldId="256"/>
            <ac:spMk id="2" creationId="{518072B3-B2D0-42F6-953A-F4FE6A7C86DA}"/>
          </ac:spMkLst>
        </pc:spChg>
        <pc:graphicFrameChg chg="mod modGraphic">
          <ac:chgData name="khar woh leong" userId="2d971e48d94d5bf1" providerId="LiveId" clId="{A35A60BA-707E-476C-9BD2-92694FCE27BC}" dt="2020-01-27T12:45:18.090" v="12" actId="207"/>
          <ac:graphicFrameMkLst>
            <pc:docMk/>
            <pc:sldMk cId="1299582981" sldId="256"/>
            <ac:graphicFrameMk id="3" creationId="{DB47187C-7852-41C1-97BE-A384E79928D1}"/>
          </ac:graphicFrameMkLst>
        </pc:graphicFrameChg>
      </pc:sldChg>
      <pc:sldChg chg="modSp">
        <pc:chgData name="khar woh leong" userId="2d971e48d94d5bf1" providerId="LiveId" clId="{A35A60BA-707E-476C-9BD2-92694FCE27BC}" dt="2020-01-27T12:50:08.412" v="35" actId="20577"/>
        <pc:sldMkLst>
          <pc:docMk/>
          <pc:sldMk cId="2625889399" sldId="257"/>
        </pc:sldMkLst>
        <pc:spChg chg="mod">
          <ac:chgData name="khar woh leong" userId="2d971e48d94d5bf1" providerId="LiveId" clId="{A35A60BA-707E-476C-9BD2-92694FCE27BC}" dt="2020-01-27T12:41:36.236" v="1" actId="313"/>
          <ac:spMkLst>
            <pc:docMk/>
            <pc:sldMk cId="2625889399" sldId="257"/>
            <ac:spMk id="2" creationId="{0768BDA7-56A7-46F3-B9C2-C156B651A9FB}"/>
          </ac:spMkLst>
        </pc:spChg>
        <pc:spChg chg="mod">
          <ac:chgData name="khar woh leong" userId="2d971e48d94d5bf1" providerId="LiveId" clId="{A35A60BA-707E-476C-9BD2-92694FCE27BC}" dt="2020-01-27T12:50:08.412" v="35" actId="20577"/>
          <ac:spMkLst>
            <pc:docMk/>
            <pc:sldMk cId="2625889399" sldId="257"/>
            <ac:spMk id="3" creationId="{6644A07C-7AFD-4F11-82B8-08C44587047E}"/>
          </ac:spMkLst>
        </pc:spChg>
      </pc:sldChg>
      <pc:sldChg chg="modSp add">
        <pc:chgData name="khar woh leong" userId="2d971e48d94d5bf1" providerId="LiveId" clId="{A35A60BA-707E-476C-9BD2-92694FCE27BC}" dt="2020-01-27T12:46:10.084" v="17" actId="20577"/>
        <pc:sldMkLst>
          <pc:docMk/>
          <pc:sldMk cId="10828943" sldId="258"/>
        </pc:sldMkLst>
        <pc:graphicFrameChg chg="modGraphic">
          <ac:chgData name="khar woh leong" userId="2d971e48d94d5bf1" providerId="LiveId" clId="{A35A60BA-707E-476C-9BD2-92694FCE27BC}" dt="2020-01-27T12:46:10.084" v="17" actId="20577"/>
          <ac:graphicFrameMkLst>
            <pc:docMk/>
            <pc:sldMk cId="10828943" sldId="258"/>
            <ac:graphicFrameMk id="3" creationId="{DB47187C-7852-41C1-97BE-A384E79928D1}"/>
          </ac:graphicFrameMkLst>
        </pc:graphicFrameChg>
      </pc:sldChg>
      <pc:sldChg chg="del">
        <pc:chgData name="khar woh leong" userId="2d971e48d94d5bf1" providerId="LiveId" clId="{A35A60BA-707E-476C-9BD2-92694FCE27BC}" dt="2020-01-27T12:41:32.266" v="0" actId="2696"/>
        <pc:sldMkLst>
          <pc:docMk/>
          <pc:sldMk cId="469742974" sldId="258"/>
        </pc:sldMkLst>
      </pc:sldChg>
      <pc:sldChg chg="add del">
        <pc:chgData name="khar woh leong" userId="2d971e48d94d5bf1" providerId="LiveId" clId="{A35A60BA-707E-476C-9BD2-92694FCE27BC}" dt="2020-01-27T12:45:28.174" v="13" actId="47"/>
        <pc:sldMkLst>
          <pc:docMk/>
          <pc:sldMk cId="1021571353" sldId="258"/>
        </pc:sldMkLst>
      </pc:sldChg>
      <pc:sldChg chg="addSp modSp add">
        <pc:chgData name="khar woh leong" userId="2d971e48d94d5bf1" providerId="LiveId" clId="{A35A60BA-707E-476C-9BD2-92694FCE27BC}" dt="2020-01-27T12:51:44.834" v="38" actId="14100"/>
        <pc:sldMkLst>
          <pc:docMk/>
          <pc:sldMk cId="3551690792" sldId="259"/>
        </pc:sldMkLst>
        <pc:spChg chg="add mod">
          <ac:chgData name="khar woh leong" userId="2d971e48d94d5bf1" providerId="LiveId" clId="{A35A60BA-707E-476C-9BD2-92694FCE27BC}" dt="2020-01-27T12:51:44.834" v="38" actId="14100"/>
          <ac:spMkLst>
            <pc:docMk/>
            <pc:sldMk cId="3551690792" sldId="259"/>
            <ac:spMk id="4" creationId="{EA7F66FF-C7C5-4275-952F-6A3D7AD10619}"/>
          </ac:spMkLst>
        </pc:spChg>
      </pc:sldChg>
      <pc:sldChg chg="add del ord">
        <pc:chgData name="khar woh leong" userId="2d971e48d94d5bf1" providerId="LiveId" clId="{A35A60BA-707E-476C-9BD2-92694FCE27BC}" dt="2020-01-27T12:46:37.191" v="21" actId="47"/>
        <pc:sldMkLst>
          <pc:docMk/>
          <pc:sldMk cId="3567296689" sldId="259"/>
        </pc:sldMkLst>
      </pc:sldChg>
      <pc:sldChg chg="add del">
        <pc:chgData name="khar woh leong" userId="2d971e48d94d5bf1" providerId="LiveId" clId="{A35A60BA-707E-476C-9BD2-92694FCE27BC}" dt="2020-01-27T12:45:29.393" v="14" actId="47"/>
        <pc:sldMkLst>
          <pc:docMk/>
          <pc:sldMk cId="3760508494" sldId="259"/>
        </pc:sldMkLst>
      </pc:sldChg>
      <pc:sldChg chg="delSp modSp add ord">
        <pc:chgData name="khar woh leong" userId="2d971e48d94d5bf1" providerId="LiveId" clId="{A35A60BA-707E-476C-9BD2-92694FCE27BC}" dt="2020-01-27T12:49:26.099" v="32" actId="207"/>
        <pc:sldMkLst>
          <pc:docMk/>
          <pc:sldMk cId="3784597604" sldId="260"/>
        </pc:sldMkLst>
        <pc:spChg chg="del">
          <ac:chgData name="khar woh leong" userId="2d971e48d94d5bf1" providerId="LiveId" clId="{A35A60BA-707E-476C-9BD2-92694FCE27BC}" dt="2020-01-27T12:49:05.441" v="30" actId="478"/>
          <ac:spMkLst>
            <pc:docMk/>
            <pc:sldMk cId="3784597604" sldId="260"/>
            <ac:spMk id="2" creationId="{518072B3-B2D0-42F6-953A-F4FE6A7C86DA}"/>
          </ac:spMkLst>
        </pc:spChg>
        <pc:graphicFrameChg chg="modGraphic">
          <ac:chgData name="khar woh leong" userId="2d971e48d94d5bf1" providerId="LiveId" clId="{A35A60BA-707E-476C-9BD2-92694FCE27BC}" dt="2020-01-27T12:49:26.099" v="32" actId="207"/>
          <ac:graphicFrameMkLst>
            <pc:docMk/>
            <pc:sldMk cId="3784597604" sldId="260"/>
            <ac:graphicFrameMk id="3" creationId="{DB47187C-7852-41C1-97BE-A384E79928D1}"/>
          </ac:graphicFrameMkLst>
        </pc:graphicFrameChg>
      </pc:sldChg>
      <pc:sldChg chg="addSp delSp modSp add">
        <pc:chgData name="khar woh leong" userId="2d971e48d94d5bf1" providerId="LiveId" clId="{A35A60BA-707E-476C-9BD2-92694FCE27BC}" dt="2020-01-27T12:56:04.186" v="63" actId="1036"/>
        <pc:sldMkLst>
          <pc:docMk/>
          <pc:sldMk cId="1827136652" sldId="261"/>
        </pc:sldMkLst>
        <pc:spChg chg="del">
          <ac:chgData name="khar woh leong" userId="2d971e48d94d5bf1" providerId="LiveId" clId="{A35A60BA-707E-476C-9BD2-92694FCE27BC}" dt="2020-01-27T12:52:46.589" v="43" actId="478"/>
          <ac:spMkLst>
            <pc:docMk/>
            <pc:sldMk cId="1827136652" sldId="261"/>
            <ac:spMk id="4" creationId="{EA7F66FF-C7C5-4275-952F-6A3D7AD10619}"/>
          </ac:spMkLst>
        </pc:spChg>
        <pc:spChg chg="add mod">
          <ac:chgData name="khar woh leong" userId="2d971e48d94d5bf1" providerId="LiveId" clId="{A35A60BA-707E-476C-9BD2-92694FCE27BC}" dt="2020-01-27T12:56:04.186" v="63" actId="1036"/>
          <ac:spMkLst>
            <pc:docMk/>
            <pc:sldMk cId="1827136652" sldId="261"/>
            <ac:spMk id="5" creationId="{F44A0FF4-A038-474E-9E32-F41E75AAFD7C}"/>
          </ac:spMkLst>
        </pc:spChg>
        <pc:graphicFrameChg chg="modGraphic">
          <ac:chgData name="khar woh leong" userId="2d971e48d94d5bf1" providerId="LiveId" clId="{A35A60BA-707E-476C-9BD2-92694FCE27BC}" dt="2020-01-27T12:54:55.908" v="51" actId="207"/>
          <ac:graphicFrameMkLst>
            <pc:docMk/>
            <pc:sldMk cId="1827136652" sldId="261"/>
            <ac:graphicFrameMk id="3" creationId="{DB47187C-7852-41C1-97BE-A384E79928D1}"/>
          </ac:graphicFrameMkLst>
        </pc:graphicFrameChg>
      </pc:sldChg>
      <pc:sldChg chg="add del">
        <pc:chgData name="khar woh leong" userId="2d971e48d94d5bf1" providerId="LiveId" clId="{A35A60BA-707E-476C-9BD2-92694FCE27BC}" dt="2020-01-27T12:56:13.056" v="64" actId="47"/>
        <pc:sldMkLst>
          <pc:docMk/>
          <pc:sldMk cId="1804091002" sldId="262"/>
        </pc:sldMkLst>
      </pc:sldChg>
      <pc:sldChg chg="delSp modSp add">
        <pc:chgData name="khar woh leong" userId="2d971e48d94d5bf1" providerId="LiveId" clId="{A35A60BA-707E-476C-9BD2-92694FCE27BC}" dt="2020-01-27T12:56:39.978" v="68" actId="478"/>
        <pc:sldMkLst>
          <pc:docMk/>
          <pc:sldMk cId="3982219580" sldId="262"/>
        </pc:sldMkLst>
        <pc:spChg chg="del">
          <ac:chgData name="khar woh leong" userId="2d971e48d94d5bf1" providerId="LiveId" clId="{A35A60BA-707E-476C-9BD2-92694FCE27BC}" dt="2020-01-27T12:56:39.978" v="68" actId="478"/>
          <ac:spMkLst>
            <pc:docMk/>
            <pc:sldMk cId="3982219580" sldId="262"/>
            <ac:spMk id="5" creationId="{F44A0FF4-A038-474E-9E32-F41E75AAFD7C}"/>
          </ac:spMkLst>
        </pc:spChg>
        <pc:graphicFrameChg chg="modGraphic">
          <ac:chgData name="khar woh leong" userId="2d971e48d94d5bf1" providerId="LiveId" clId="{A35A60BA-707E-476C-9BD2-92694FCE27BC}" dt="2020-01-27T12:56:36.305" v="67" actId="2166"/>
          <ac:graphicFrameMkLst>
            <pc:docMk/>
            <pc:sldMk cId="3982219580" sldId="262"/>
            <ac:graphicFrameMk id="3" creationId="{DB47187C-7852-41C1-97BE-A384E79928D1}"/>
          </ac:graphicFrameMkLst>
        </pc:graphicFrameChg>
      </pc:sldChg>
      <pc:sldChg chg="add del">
        <pc:chgData name="khar woh leong" userId="2d971e48d94d5bf1" providerId="LiveId" clId="{A35A60BA-707E-476C-9BD2-92694FCE27BC}" dt="2020-01-27T12:55:35.739" v="52" actId="47"/>
        <pc:sldMkLst>
          <pc:docMk/>
          <pc:sldMk cId="402262158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89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12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93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21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49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63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2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0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25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542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924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848E-5E26-4369-80FD-26C3361BBF9C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5C8F-2BD6-4FA8-8417-64C0A7DFD1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821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26E5-F13C-10CA-85C0-C7C50550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Expressing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FCD95-66F7-31EB-3985-7BF061574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pseudo code / structured English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flow chart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decision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decision table</a:t>
            </a:r>
          </a:p>
        </p:txBody>
      </p:sp>
    </p:spTree>
    <p:extLst>
      <p:ext uri="{BB962C8B-B14F-4D97-AF65-F5344CB8AC3E}">
        <p14:creationId xmlns:p14="http://schemas.microsoft.com/office/powerpoint/2010/main" val="148533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7187C-7852-41C1-97BE-A384E799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51663"/>
              </p:ext>
            </p:extLst>
          </p:nvPr>
        </p:nvGraphicFramePr>
        <p:xfrm>
          <a:off x="865239" y="1504334"/>
          <a:ext cx="7084223" cy="3677268"/>
        </p:xfrm>
        <a:graphic>
          <a:graphicData uri="http://schemas.openxmlformats.org/drawingml/2006/table">
            <a:tbl>
              <a:tblPr/>
              <a:tblGrid>
                <a:gridCol w="1541455">
                  <a:extLst>
                    <a:ext uri="{9D8B030D-6E8A-4147-A177-3AD203B41FA5}">
                      <a16:colId xmlns:a16="http://schemas.microsoft.com/office/drawing/2014/main" val="148398471"/>
                    </a:ext>
                  </a:extLst>
                </a:gridCol>
                <a:gridCol w="2205294">
                  <a:extLst>
                    <a:ext uri="{9D8B030D-6E8A-4147-A177-3AD203B41FA5}">
                      <a16:colId xmlns:a16="http://schemas.microsoft.com/office/drawing/2014/main" val="39902272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12072377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414297686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1970923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67717723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65161730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94926869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3654165929"/>
                    </a:ext>
                  </a:extLst>
                </a:gridCol>
              </a:tblGrid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Conditions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Order Value &gt; $50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54257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Small Package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896506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Promotion Code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-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00759"/>
                  </a:ext>
                </a:extLst>
              </a:tr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Actions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Free Delivery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87813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$1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61254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$5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088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468FE1-B2F3-E8C9-6100-FDB8E21F1C8C}"/>
              </a:ext>
            </a:extLst>
          </p:cNvPr>
          <p:cNvSpPr txBox="1"/>
          <p:nvPr/>
        </p:nvSpPr>
        <p:spPr>
          <a:xfrm>
            <a:off x="206477" y="235974"/>
            <a:ext cx="8524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 4: Remove redundant columns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look for all columns that have the same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identify a pair of columns that have only 1 difference in condition and collapse them into a single column</a:t>
            </a:r>
          </a:p>
        </p:txBody>
      </p:sp>
    </p:spTree>
    <p:extLst>
      <p:ext uri="{BB962C8B-B14F-4D97-AF65-F5344CB8AC3E}">
        <p14:creationId xmlns:p14="http://schemas.microsoft.com/office/powerpoint/2010/main" val="1082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7187C-7852-41C1-97BE-A384E79928D1}"/>
              </a:ext>
            </a:extLst>
          </p:cNvPr>
          <p:cNvGraphicFramePr>
            <a:graphicFrameLocks noGrp="1"/>
          </p:cNvGraphicFramePr>
          <p:nvPr/>
        </p:nvGraphicFramePr>
        <p:xfrm>
          <a:off x="865239" y="1504334"/>
          <a:ext cx="7084223" cy="3677268"/>
        </p:xfrm>
        <a:graphic>
          <a:graphicData uri="http://schemas.openxmlformats.org/drawingml/2006/table">
            <a:tbl>
              <a:tblPr/>
              <a:tblGrid>
                <a:gridCol w="1541455">
                  <a:extLst>
                    <a:ext uri="{9D8B030D-6E8A-4147-A177-3AD203B41FA5}">
                      <a16:colId xmlns:a16="http://schemas.microsoft.com/office/drawing/2014/main" val="148398471"/>
                    </a:ext>
                  </a:extLst>
                </a:gridCol>
                <a:gridCol w="2205294">
                  <a:extLst>
                    <a:ext uri="{9D8B030D-6E8A-4147-A177-3AD203B41FA5}">
                      <a16:colId xmlns:a16="http://schemas.microsoft.com/office/drawing/2014/main" val="39902272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12072377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414297686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1970923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67717723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65161730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94926869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3654165929"/>
                    </a:ext>
                  </a:extLst>
                </a:gridCol>
              </a:tblGrid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Conditions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Order Value &gt; $50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54257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Small Package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896506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Promotion Code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-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00759"/>
                  </a:ext>
                </a:extLst>
              </a:tr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Actions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Free Delivery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87813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$1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61254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$5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088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A7F66FF-C7C5-4275-952F-6A3D7AD10619}"/>
              </a:ext>
            </a:extLst>
          </p:cNvPr>
          <p:cNvSpPr/>
          <p:nvPr/>
        </p:nvSpPr>
        <p:spPr>
          <a:xfrm>
            <a:off x="7010400" y="1504334"/>
            <a:ext cx="939062" cy="3677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E00E5-9EFA-FA99-984E-E3F00A4E4E31}"/>
              </a:ext>
            </a:extLst>
          </p:cNvPr>
          <p:cNvSpPr txBox="1"/>
          <p:nvPr/>
        </p:nvSpPr>
        <p:spPr>
          <a:xfrm>
            <a:off x="206477" y="235974"/>
            <a:ext cx="852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Repeat Step 4 until no more columns can be </a:t>
            </a:r>
            <a:r>
              <a:rPr lang="en-SG" dirty="0" err="1"/>
              <a:t>indetified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169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7187C-7852-41C1-97BE-A384E799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6194"/>
              </p:ext>
            </p:extLst>
          </p:nvPr>
        </p:nvGraphicFramePr>
        <p:xfrm>
          <a:off x="865239" y="1504334"/>
          <a:ext cx="6607441" cy="3677268"/>
        </p:xfrm>
        <a:graphic>
          <a:graphicData uri="http://schemas.openxmlformats.org/drawingml/2006/table">
            <a:tbl>
              <a:tblPr/>
              <a:tblGrid>
                <a:gridCol w="1541455">
                  <a:extLst>
                    <a:ext uri="{9D8B030D-6E8A-4147-A177-3AD203B41FA5}">
                      <a16:colId xmlns:a16="http://schemas.microsoft.com/office/drawing/2014/main" val="148398471"/>
                    </a:ext>
                  </a:extLst>
                </a:gridCol>
                <a:gridCol w="2205294">
                  <a:extLst>
                    <a:ext uri="{9D8B030D-6E8A-4147-A177-3AD203B41FA5}">
                      <a16:colId xmlns:a16="http://schemas.microsoft.com/office/drawing/2014/main" val="39902272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12072377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414297686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1970923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67717723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65161730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949268696"/>
                    </a:ext>
                  </a:extLst>
                </a:gridCol>
              </a:tblGrid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Conditions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Order Value &gt; $50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54257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Small Package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96506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Promotion Code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-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-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0759"/>
                  </a:ext>
                </a:extLst>
              </a:tr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Actions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Free Delivery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87813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$1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61254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$5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3088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44A0FF4-A038-474E-9E32-F41E75AAFD7C}"/>
              </a:ext>
            </a:extLst>
          </p:cNvPr>
          <p:cNvSpPr/>
          <p:nvPr/>
        </p:nvSpPr>
        <p:spPr>
          <a:xfrm>
            <a:off x="6533618" y="1494500"/>
            <a:ext cx="939062" cy="3677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13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7187C-7852-41C1-97BE-A384E799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42506"/>
              </p:ext>
            </p:extLst>
          </p:nvPr>
        </p:nvGraphicFramePr>
        <p:xfrm>
          <a:off x="865239" y="1504334"/>
          <a:ext cx="6130659" cy="3677268"/>
        </p:xfrm>
        <a:graphic>
          <a:graphicData uri="http://schemas.openxmlformats.org/drawingml/2006/table">
            <a:tbl>
              <a:tblPr/>
              <a:tblGrid>
                <a:gridCol w="1541455">
                  <a:extLst>
                    <a:ext uri="{9D8B030D-6E8A-4147-A177-3AD203B41FA5}">
                      <a16:colId xmlns:a16="http://schemas.microsoft.com/office/drawing/2014/main" val="148398471"/>
                    </a:ext>
                  </a:extLst>
                </a:gridCol>
                <a:gridCol w="2205294">
                  <a:extLst>
                    <a:ext uri="{9D8B030D-6E8A-4147-A177-3AD203B41FA5}">
                      <a16:colId xmlns:a16="http://schemas.microsoft.com/office/drawing/2014/main" val="39902272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12072377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414297686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1970923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67717723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651617306"/>
                    </a:ext>
                  </a:extLst>
                </a:gridCol>
              </a:tblGrid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Conditions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Order Value &gt; $50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54257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Small Package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-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96506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Promotion Code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-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0759"/>
                  </a:ext>
                </a:extLst>
              </a:tr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Actions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Free Delivery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87813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$1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61254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$5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30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9070-D705-FCAC-FC68-422F9B46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9" y="388209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SG" dirty="0"/>
              <a:t>Decision Tree</a:t>
            </a:r>
            <a:br>
              <a:rPr lang="en-SG" dirty="0"/>
            </a:br>
            <a:br>
              <a:rPr lang="en-SG" sz="2800" dirty="0"/>
            </a:br>
            <a:r>
              <a:rPr lang="en-SG" sz="2800" dirty="0"/>
              <a:t>- non leaf nodes are conditions</a:t>
            </a:r>
            <a:br>
              <a:rPr lang="en-SG" sz="2800" dirty="0"/>
            </a:br>
            <a:r>
              <a:rPr lang="en-SG" sz="2800" dirty="0"/>
              <a:t>- </a:t>
            </a:r>
            <a:r>
              <a:rPr lang="en-SG" sz="2700" dirty="0"/>
              <a:t>leaf nodes are </a:t>
            </a:r>
            <a:r>
              <a:rPr lang="en-SG" sz="2700" dirty="0">
                <a:solidFill>
                  <a:srgbClr val="C00000"/>
                </a:solidFill>
              </a:rPr>
              <a:t>actions</a:t>
            </a:r>
            <a:endParaRPr lang="en-SG" sz="27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20E154-70CA-DC9B-BD6E-7EB642A92A85}"/>
              </a:ext>
            </a:extLst>
          </p:cNvPr>
          <p:cNvGrpSpPr/>
          <p:nvPr/>
        </p:nvGrpSpPr>
        <p:grpSpPr>
          <a:xfrm>
            <a:off x="5008580" y="382932"/>
            <a:ext cx="3710940" cy="1645920"/>
            <a:chOff x="5371053" y="67629"/>
            <a:chExt cx="3710940" cy="16459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E2E1AD8-7292-60D3-383E-E9B47F240557}"/>
                </a:ext>
              </a:extLst>
            </p:cNvPr>
            <p:cNvSpPr/>
            <p:nvPr/>
          </p:nvSpPr>
          <p:spPr>
            <a:xfrm>
              <a:off x="7154133" y="67629"/>
              <a:ext cx="556260" cy="3886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79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AEEFF12-8258-15D3-B809-754C515EB183}"/>
                </a:ext>
              </a:extLst>
            </p:cNvPr>
            <p:cNvSpPr/>
            <p:nvPr/>
          </p:nvSpPr>
          <p:spPr>
            <a:xfrm>
              <a:off x="6285453" y="433389"/>
              <a:ext cx="556260" cy="3886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67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B48476-DA75-3893-21A0-B842B8495E62}"/>
                </a:ext>
              </a:extLst>
            </p:cNvPr>
            <p:cNvSpPr/>
            <p:nvPr/>
          </p:nvSpPr>
          <p:spPr>
            <a:xfrm>
              <a:off x="5790153" y="860109"/>
              <a:ext cx="556260" cy="3886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401066-03C3-409A-C376-F1302764869E}"/>
                </a:ext>
              </a:extLst>
            </p:cNvPr>
            <p:cNvSpPr/>
            <p:nvPr/>
          </p:nvSpPr>
          <p:spPr>
            <a:xfrm>
              <a:off x="5371053" y="1309689"/>
              <a:ext cx="556260" cy="3886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3A6067-4290-1160-37F9-79AE6C1704EB}"/>
                </a:ext>
              </a:extLst>
            </p:cNvPr>
            <p:cNvSpPr/>
            <p:nvPr/>
          </p:nvSpPr>
          <p:spPr>
            <a:xfrm>
              <a:off x="6232113" y="1324929"/>
              <a:ext cx="556260" cy="3886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2E07A6-057E-8C23-0C3D-26319AD2EF69}"/>
                </a:ext>
              </a:extLst>
            </p:cNvPr>
            <p:cNvSpPr/>
            <p:nvPr/>
          </p:nvSpPr>
          <p:spPr>
            <a:xfrm>
              <a:off x="6811233" y="844869"/>
              <a:ext cx="556260" cy="3886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64F8DF-0E78-31EF-B44B-223852514B9F}"/>
                </a:ext>
              </a:extLst>
            </p:cNvPr>
            <p:cNvSpPr/>
            <p:nvPr/>
          </p:nvSpPr>
          <p:spPr>
            <a:xfrm>
              <a:off x="7344633" y="1302069"/>
              <a:ext cx="556260" cy="3886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79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1B57D8-17CA-A500-3B42-BEB6E1A3FF4A}"/>
                </a:ext>
              </a:extLst>
            </p:cNvPr>
            <p:cNvSpPr/>
            <p:nvPr/>
          </p:nvSpPr>
          <p:spPr>
            <a:xfrm>
              <a:off x="8099013" y="410529"/>
              <a:ext cx="556260" cy="3886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84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CB59C6-ED5D-ADA1-645B-BCFF86DBD791}"/>
                </a:ext>
              </a:extLst>
            </p:cNvPr>
            <p:cNvSpPr/>
            <p:nvPr/>
          </p:nvSpPr>
          <p:spPr>
            <a:xfrm>
              <a:off x="7634193" y="844869"/>
              <a:ext cx="556260" cy="3886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83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FF434D-DD55-AC20-31C8-F018F10FAED6}"/>
                </a:ext>
              </a:extLst>
            </p:cNvPr>
            <p:cNvSpPr/>
            <p:nvPr/>
          </p:nvSpPr>
          <p:spPr>
            <a:xfrm>
              <a:off x="8525733" y="844869"/>
              <a:ext cx="556260" cy="3886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effectLst/>
                  <a:latin typeface="Arial" panose="020B06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92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6926E-4988-8B02-069B-3F60F1521FA3}"/>
                </a:ext>
              </a:extLst>
            </p:cNvPr>
            <p:cNvCxnSpPr/>
            <p:nvPr/>
          </p:nvCxnSpPr>
          <p:spPr>
            <a:xfrm flipH="1">
              <a:off x="6811233" y="268289"/>
              <a:ext cx="347980" cy="25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1A6E96-91E3-109F-4F98-10399A430FA0}"/>
                </a:ext>
              </a:extLst>
            </p:cNvPr>
            <p:cNvCxnSpPr/>
            <p:nvPr/>
          </p:nvCxnSpPr>
          <p:spPr>
            <a:xfrm>
              <a:off x="7687533" y="312739"/>
              <a:ext cx="406400" cy="23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09262D-4364-0084-D3F2-6C006D8DFE54}"/>
                </a:ext>
              </a:extLst>
            </p:cNvPr>
            <p:cNvCxnSpPr/>
            <p:nvPr/>
          </p:nvCxnSpPr>
          <p:spPr>
            <a:xfrm flipH="1">
              <a:off x="6290533" y="776289"/>
              <a:ext cx="9525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9941BB-8930-5844-4979-7BEF29FF87B0}"/>
                </a:ext>
              </a:extLst>
            </p:cNvPr>
            <p:cNvCxnSpPr/>
            <p:nvPr/>
          </p:nvCxnSpPr>
          <p:spPr>
            <a:xfrm flipH="1">
              <a:off x="7966933" y="719139"/>
              <a:ext cx="196850" cy="146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5E2151-3265-F9EA-FB01-D0A3D53383D8}"/>
                </a:ext>
              </a:extLst>
            </p:cNvPr>
            <p:cNvCxnSpPr/>
            <p:nvPr/>
          </p:nvCxnSpPr>
          <p:spPr>
            <a:xfrm>
              <a:off x="6766783" y="769939"/>
              <a:ext cx="101600" cy="120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421EEC-4454-84DF-E124-FF36A4CA3F7B}"/>
                </a:ext>
              </a:extLst>
            </p:cNvPr>
            <p:cNvCxnSpPr/>
            <p:nvPr/>
          </p:nvCxnSpPr>
          <p:spPr>
            <a:xfrm>
              <a:off x="8532083" y="750889"/>
              <a:ext cx="124460" cy="120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BEBB78-BE3C-52AB-8EC1-820B5B3725F1}"/>
                </a:ext>
              </a:extLst>
            </p:cNvPr>
            <p:cNvCxnSpPr/>
            <p:nvPr/>
          </p:nvCxnSpPr>
          <p:spPr>
            <a:xfrm flipH="1">
              <a:off x="5763483" y="1201739"/>
              <a:ext cx="152400" cy="139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41310C-0AF0-D680-1D9E-28567CB27979}"/>
                </a:ext>
              </a:extLst>
            </p:cNvPr>
            <p:cNvCxnSpPr/>
            <p:nvPr/>
          </p:nvCxnSpPr>
          <p:spPr>
            <a:xfrm flipH="1">
              <a:off x="7752303" y="1216979"/>
              <a:ext cx="76835" cy="108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CC301B8-428F-16EE-C9B0-42F8772B77BB}"/>
                </a:ext>
              </a:extLst>
            </p:cNvPr>
            <p:cNvCxnSpPr/>
            <p:nvPr/>
          </p:nvCxnSpPr>
          <p:spPr>
            <a:xfrm>
              <a:off x="6214333" y="1208089"/>
              <a:ext cx="1651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BDC42B0-26CC-CCF0-675A-9135D8CAFBC6}"/>
              </a:ext>
            </a:extLst>
          </p:cNvPr>
          <p:cNvSpPr txBox="1"/>
          <p:nvPr/>
        </p:nvSpPr>
        <p:spPr>
          <a:xfrm>
            <a:off x="3105057" y="2529256"/>
            <a:ext cx="201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data &lt;  </a:t>
            </a:r>
            <a:r>
              <a:rPr lang="en-SG" dirty="0" err="1"/>
              <a:t>node.data</a:t>
            </a:r>
            <a:r>
              <a:rPr lang="en-SG" dirty="0"/>
              <a:t>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BE85F-85E5-00FF-9A03-C96CDE95E1DD}"/>
              </a:ext>
            </a:extLst>
          </p:cNvPr>
          <p:cNvSpPr txBox="1"/>
          <p:nvPr/>
        </p:nvSpPr>
        <p:spPr>
          <a:xfrm>
            <a:off x="1104921" y="3329441"/>
            <a:ext cx="22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left subtree is empty 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16992-D24A-6438-C7A9-9DE127326A9E}"/>
              </a:ext>
            </a:extLst>
          </p:cNvPr>
          <p:cNvSpPr txBox="1"/>
          <p:nvPr/>
        </p:nvSpPr>
        <p:spPr>
          <a:xfrm>
            <a:off x="464233" y="4056520"/>
            <a:ext cx="1281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insert at </a:t>
            </a:r>
          </a:p>
          <a:p>
            <a:r>
              <a:rPr lang="en-SG" dirty="0">
                <a:solidFill>
                  <a:srgbClr val="FF0000"/>
                </a:solidFill>
              </a:rPr>
              <a:t>left subtree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2A60A-E118-3D60-4232-8E02FFBB3B50}"/>
              </a:ext>
            </a:extLst>
          </p:cNvPr>
          <p:cNvSpPr txBox="1"/>
          <p:nvPr/>
        </p:nvSpPr>
        <p:spPr>
          <a:xfrm>
            <a:off x="2409156" y="4056520"/>
            <a:ext cx="2117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set node to </a:t>
            </a:r>
          </a:p>
          <a:p>
            <a:r>
              <a:rPr lang="en-SG" dirty="0">
                <a:solidFill>
                  <a:srgbClr val="FF0000"/>
                </a:solidFill>
              </a:rPr>
              <a:t>left subtree</a:t>
            </a:r>
            <a:br>
              <a:rPr lang="en-SG" dirty="0">
                <a:solidFill>
                  <a:srgbClr val="FF0000"/>
                </a:solidFill>
              </a:rPr>
            </a:br>
            <a:r>
              <a:rPr lang="en-SG" dirty="0">
                <a:solidFill>
                  <a:srgbClr val="FF0000"/>
                </a:solidFill>
              </a:rPr>
              <a:t>and repeat from top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AE2F25-91A9-EA2E-3A6F-47D908C3CB94}"/>
              </a:ext>
            </a:extLst>
          </p:cNvPr>
          <p:cNvSpPr txBox="1"/>
          <p:nvPr/>
        </p:nvSpPr>
        <p:spPr>
          <a:xfrm>
            <a:off x="5119006" y="3339376"/>
            <a:ext cx="249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right  subtree is empty 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12E98C-9B17-ED3C-3407-17D2FB6ED8D6}"/>
              </a:ext>
            </a:extLst>
          </p:cNvPr>
          <p:cNvSpPr txBox="1"/>
          <p:nvPr/>
        </p:nvSpPr>
        <p:spPr>
          <a:xfrm>
            <a:off x="4976419" y="4116053"/>
            <a:ext cx="1427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insert at </a:t>
            </a:r>
          </a:p>
          <a:p>
            <a:r>
              <a:rPr lang="en-SG" dirty="0">
                <a:solidFill>
                  <a:srgbClr val="FF0000"/>
                </a:solidFill>
              </a:rPr>
              <a:t>right subtree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ED0895-4140-33AD-19F0-CF5F60122E0F}"/>
              </a:ext>
            </a:extLst>
          </p:cNvPr>
          <p:cNvSpPr txBox="1"/>
          <p:nvPr/>
        </p:nvSpPr>
        <p:spPr>
          <a:xfrm>
            <a:off x="7063449" y="4068732"/>
            <a:ext cx="1451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set node to</a:t>
            </a:r>
          </a:p>
          <a:p>
            <a:r>
              <a:rPr lang="en-SG" dirty="0">
                <a:solidFill>
                  <a:srgbClr val="FF0000"/>
                </a:solidFill>
              </a:rPr>
              <a:t>right subtree and repeat from top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5D455C-7D88-34C9-A682-E0D3E46245B1}"/>
              </a:ext>
            </a:extLst>
          </p:cNvPr>
          <p:cNvCxnSpPr>
            <a:cxnSpLocks/>
          </p:cNvCxnSpPr>
          <p:nvPr/>
        </p:nvCxnSpPr>
        <p:spPr>
          <a:xfrm flipH="1">
            <a:off x="2826861" y="2899364"/>
            <a:ext cx="901566" cy="54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92F4E4-263D-34A5-FC0B-2BDAF9262017}"/>
              </a:ext>
            </a:extLst>
          </p:cNvPr>
          <p:cNvCxnSpPr>
            <a:cxnSpLocks/>
          </p:cNvCxnSpPr>
          <p:nvPr/>
        </p:nvCxnSpPr>
        <p:spPr>
          <a:xfrm flipH="1">
            <a:off x="904534" y="3698773"/>
            <a:ext cx="651845" cy="430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8F5F8A-FE6B-A42D-ED56-60120B4B356A}"/>
              </a:ext>
            </a:extLst>
          </p:cNvPr>
          <p:cNvCxnSpPr>
            <a:cxnSpLocks/>
          </p:cNvCxnSpPr>
          <p:nvPr/>
        </p:nvCxnSpPr>
        <p:spPr>
          <a:xfrm flipH="1">
            <a:off x="5513760" y="3728473"/>
            <a:ext cx="651845" cy="430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00894C-AD62-3E4D-3D31-6670D7C27D61}"/>
              </a:ext>
            </a:extLst>
          </p:cNvPr>
          <p:cNvCxnSpPr>
            <a:cxnSpLocks/>
          </p:cNvCxnSpPr>
          <p:nvPr/>
        </p:nvCxnSpPr>
        <p:spPr>
          <a:xfrm>
            <a:off x="4503400" y="2932064"/>
            <a:ext cx="1010360" cy="496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4BEC24-72D5-2418-8327-78DFDC7A7626}"/>
              </a:ext>
            </a:extLst>
          </p:cNvPr>
          <p:cNvCxnSpPr>
            <a:cxnSpLocks/>
          </p:cNvCxnSpPr>
          <p:nvPr/>
        </p:nvCxnSpPr>
        <p:spPr>
          <a:xfrm>
            <a:off x="2409156" y="3695043"/>
            <a:ext cx="445512" cy="388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2D5682-7DB0-D09B-1EA6-BFD03E4CF672}"/>
              </a:ext>
            </a:extLst>
          </p:cNvPr>
          <p:cNvCxnSpPr>
            <a:cxnSpLocks/>
          </p:cNvCxnSpPr>
          <p:nvPr/>
        </p:nvCxnSpPr>
        <p:spPr>
          <a:xfrm>
            <a:off x="6611704" y="3747138"/>
            <a:ext cx="659893" cy="36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F68987-3207-568A-1428-4BC4B64028E7}"/>
              </a:ext>
            </a:extLst>
          </p:cNvPr>
          <p:cNvSpPr txBox="1"/>
          <p:nvPr/>
        </p:nvSpPr>
        <p:spPr>
          <a:xfrm>
            <a:off x="2854668" y="2899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5C1CF2-B88A-321E-F730-2B94F1167B43}"/>
              </a:ext>
            </a:extLst>
          </p:cNvPr>
          <p:cNvSpPr txBox="1"/>
          <p:nvPr/>
        </p:nvSpPr>
        <p:spPr>
          <a:xfrm>
            <a:off x="772523" y="36825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C0E1DB-FFDD-E314-D9F6-109700AE2650}"/>
              </a:ext>
            </a:extLst>
          </p:cNvPr>
          <p:cNvSpPr txBox="1"/>
          <p:nvPr/>
        </p:nvSpPr>
        <p:spPr>
          <a:xfrm>
            <a:off x="5553410" y="3713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9F85D5-568B-42FA-E064-A0C3C0CB9AD7}"/>
              </a:ext>
            </a:extLst>
          </p:cNvPr>
          <p:cNvSpPr txBox="1"/>
          <p:nvPr/>
        </p:nvSpPr>
        <p:spPr>
          <a:xfrm>
            <a:off x="5099523" y="29021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002FC4-0B3B-AC8C-F24E-B10F4499E028}"/>
              </a:ext>
            </a:extLst>
          </p:cNvPr>
          <p:cNvSpPr txBox="1"/>
          <p:nvPr/>
        </p:nvSpPr>
        <p:spPr>
          <a:xfrm>
            <a:off x="2920610" y="36341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A11B85-89BF-06CF-FC81-6E96EFCEA8CC}"/>
              </a:ext>
            </a:extLst>
          </p:cNvPr>
          <p:cNvSpPr txBox="1"/>
          <p:nvPr/>
        </p:nvSpPr>
        <p:spPr>
          <a:xfrm>
            <a:off x="7083079" y="3699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6036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E7FA-1A09-4B7C-5106-7F82E97D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94D1-35D5-FCC5-52A8-64C6529313E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1382" y="2595563"/>
            <a:ext cx="6858000" cy="2662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+mj-lt"/>
              </a:rPr>
              <a:t>Decision tables are a concise visual representation for specifying which actions to perform depending on given conditions. They are algorithms whose output is a set of actions. The table is divided into 2 sections, </a:t>
            </a:r>
            <a:r>
              <a:rPr lang="en-US" b="1" dirty="0">
                <a:effectLst/>
                <a:latin typeface="+mj-lt"/>
              </a:rPr>
              <a:t>Conditions</a:t>
            </a:r>
            <a:r>
              <a:rPr lang="en-US" dirty="0">
                <a:effectLst/>
                <a:latin typeface="+mj-lt"/>
              </a:rPr>
              <a:t> and </a:t>
            </a:r>
            <a:r>
              <a:rPr lang="en-SG" b="1" dirty="0">
                <a:effectLst/>
                <a:latin typeface="+mj-lt"/>
              </a:rPr>
              <a:t>Actions.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35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BDA7-56A7-46F3-B9C2-C156B651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A07C-7AFD-4F11-82B8-08C44587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Consider an online company that charges $5 for delivery of packages. </a:t>
            </a:r>
          </a:p>
          <a:p>
            <a:r>
              <a:rPr lang="en-SG" dirty="0"/>
              <a:t>If the order value is over $50 and the package is small and the customer has a promotion code, the delivery is free. </a:t>
            </a:r>
          </a:p>
          <a:p>
            <a:r>
              <a:rPr lang="en-SG" dirty="0"/>
              <a:t>If the order is over $50 and the package is small, the delivery charge is $1. </a:t>
            </a:r>
          </a:p>
          <a:p>
            <a:r>
              <a:rPr lang="en-SG" dirty="0"/>
              <a:t>if the order value is over $50 and the customer has a promotion code, the delivery charge is $1.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588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7187C-7852-41C1-97BE-A384E799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1502"/>
              </p:ext>
            </p:extLst>
          </p:nvPr>
        </p:nvGraphicFramePr>
        <p:xfrm>
          <a:off x="865239" y="1504334"/>
          <a:ext cx="7561005" cy="3677268"/>
        </p:xfrm>
        <a:graphic>
          <a:graphicData uri="http://schemas.openxmlformats.org/drawingml/2006/table">
            <a:tbl>
              <a:tblPr/>
              <a:tblGrid>
                <a:gridCol w="1541455">
                  <a:extLst>
                    <a:ext uri="{9D8B030D-6E8A-4147-A177-3AD203B41FA5}">
                      <a16:colId xmlns:a16="http://schemas.microsoft.com/office/drawing/2014/main" val="148398471"/>
                    </a:ext>
                  </a:extLst>
                </a:gridCol>
                <a:gridCol w="2205294">
                  <a:extLst>
                    <a:ext uri="{9D8B030D-6E8A-4147-A177-3AD203B41FA5}">
                      <a16:colId xmlns:a16="http://schemas.microsoft.com/office/drawing/2014/main" val="39902272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12072377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414297686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1970923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67717723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65161730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051946964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94926869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3654165929"/>
                    </a:ext>
                  </a:extLst>
                </a:gridCol>
              </a:tblGrid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Conditions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54257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96506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0759"/>
                  </a:ext>
                </a:extLst>
              </a:tr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/>
                          <a:ea typeface="Arial" panose="020B0604020202020204" pitchFamily="34" charset="0"/>
                          <a:cs typeface="Latha"/>
                        </a:rPr>
                        <a:t>Actions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87813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61254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308880"/>
                  </a:ext>
                </a:extLst>
              </a:tr>
            </a:tbl>
          </a:graphicData>
        </a:graphic>
      </p:graphicFrame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1F06B558-8E42-3AE8-5C50-38DA6D367E7B}"/>
              </a:ext>
            </a:extLst>
          </p:cNvPr>
          <p:cNvSpPr/>
          <p:nvPr/>
        </p:nvSpPr>
        <p:spPr>
          <a:xfrm>
            <a:off x="3460956" y="235974"/>
            <a:ext cx="3628103" cy="1123647"/>
          </a:xfrm>
          <a:prstGeom prst="curvedDownArrow">
            <a:avLst>
              <a:gd name="adj1" fmla="val 22229"/>
              <a:gd name="adj2" fmla="val 50000"/>
              <a:gd name="adj3" fmla="val 25000"/>
            </a:avLst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/>
              <a:t>Each column represents a possible</a:t>
            </a:r>
          </a:p>
          <a:p>
            <a:r>
              <a:rPr lang="en-SG"/>
              <a:t>permutation of the 3 conditions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ABE9B-D6F4-7523-D7EA-F6765C0DF5B3}"/>
              </a:ext>
            </a:extLst>
          </p:cNvPr>
          <p:cNvSpPr txBox="1"/>
          <p:nvPr/>
        </p:nvSpPr>
        <p:spPr>
          <a:xfrm>
            <a:off x="206477" y="235974"/>
            <a:ext cx="230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Step 1: Draw the table</a:t>
            </a:r>
          </a:p>
        </p:txBody>
      </p:sp>
    </p:spTree>
    <p:extLst>
      <p:ext uri="{BB962C8B-B14F-4D97-AF65-F5344CB8AC3E}">
        <p14:creationId xmlns:p14="http://schemas.microsoft.com/office/powerpoint/2010/main" val="111261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7187C-7852-41C1-97BE-A384E799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39992"/>
              </p:ext>
            </p:extLst>
          </p:nvPr>
        </p:nvGraphicFramePr>
        <p:xfrm>
          <a:off x="865239" y="1504334"/>
          <a:ext cx="7561005" cy="3677268"/>
        </p:xfrm>
        <a:graphic>
          <a:graphicData uri="http://schemas.openxmlformats.org/drawingml/2006/table">
            <a:tbl>
              <a:tblPr/>
              <a:tblGrid>
                <a:gridCol w="1541455">
                  <a:extLst>
                    <a:ext uri="{9D8B030D-6E8A-4147-A177-3AD203B41FA5}">
                      <a16:colId xmlns:a16="http://schemas.microsoft.com/office/drawing/2014/main" val="148398471"/>
                    </a:ext>
                  </a:extLst>
                </a:gridCol>
                <a:gridCol w="2205294">
                  <a:extLst>
                    <a:ext uri="{9D8B030D-6E8A-4147-A177-3AD203B41FA5}">
                      <a16:colId xmlns:a16="http://schemas.microsoft.com/office/drawing/2014/main" val="39902272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12072377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414297686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1970923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67717723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65161730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051946964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94926869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3654165929"/>
                    </a:ext>
                  </a:extLst>
                </a:gridCol>
              </a:tblGrid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Conditions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/>
                          <a:ea typeface="Arial" panose="020B0604020202020204" pitchFamily="34" charset="0"/>
                          <a:cs typeface="Latha"/>
                        </a:rPr>
                        <a:t>Order Value &gt; $50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54257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Small Package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896506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/>
                          <a:ea typeface="Arial" panose="020B0604020202020204" pitchFamily="34" charset="0"/>
                          <a:cs typeface="Latha"/>
                        </a:rPr>
                        <a:t>Promotion Code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00759"/>
                  </a:ext>
                </a:extLst>
              </a:tr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/>
                          <a:ea typeface="Arial" panose="020B0604020202020204" pitchFamily="34" charset="0"/>
                          <a:cs typeface="Latha"/>
                        </a:rPr>
                        <a:t>Actions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/>
                          <a:ea typeface="Arial" panose="020B0604020202020204" pitchFamily="34" charset="0"/>
                          <a:cs typeface="Latha"/>
                        </a:rPr>
                        <a:t>Free Delivery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87813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/>
                          <a:ea typeface="Arial" panose="020B0604020202020204" pitchFamily="34" charset="0"/>
                          <a:cs typeface="Latha"/>
                        </a:rPr>
                        <a:t>$1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61254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/>
                          <a:ea typeface="Arial" panose="020B0604020202020204" pitchFamily="34" charset="0"/>
                          <a:cs typeface="Latha"/>
                        </a:rPr>
                        <a:t>$5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/>
                        <a:ea typeface="Arial" panose="020B0604020202020204" pitchFamily="34" charset="0"/>
                        <a:cs typeface="Lath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088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904199-C7E6-6E08-E144-EE5F6B2D60C6}"/>
              </a:ext>
            </a:extLst>
          </p:cNvPr>
          <p:cNvSpPr txBox="1"/>
          <p:nvPr/>
        </p:nvSpPr>
        <p:spPr>
          <a:xfrm>
            <a:off x="206477" y="235974"/>
            <a:ext cx="3046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Step 2: Fill in the Conditions &amp;</a:t>
            </a:r>
          </a:p>
          <a:p>
            <a:r>
              <a:rPr lang="en-SG" dirty="0"/>
              <a:t>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23BE7-8D5E-40E2-449E-E6931AE83B35}"/>
                  </a:ext>
                </a:extLst>
              </p:cNvPr>
              <p:cNvSpPr txBox="1"/>
              <p:nvPr/>
            </p:nvSpPr>
            <p:spPr>
              <a:xfrm>
                <a:off x="4572000" y="764769"/>
                <a:ext cx="38542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>
                    <a:solidFill>
                      <a:schemeClr val="tx1"/>
                    </a:solidFill>
                  </a:rPr>
                  <a:t>The number of columns is dependent on n, the number of conditions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23BE7-8D5E-40E2-449E-E6931AE83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764769"/>
                <a:ext cx="3854244" cy="646331"/>
              </a:xfrm>
              <a:prstGeom prst="rect">
                <a:avLst/>
              </a:prstGeom>
              <a:blipFill>
                <a:blip r:embed="rId2"/>
                <a:stretch>
                  <a:fillRect l="-1266" t="-3774" b="-150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56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7187C-7852-41C1-97BE-A384E799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64891"/>
              </p:ext>
            </p:extLst>
          </p:nvPr>
        </p:nvGraphicFramePr>
        <p:xfrm>
          <a:off x="865239" y="1504334"/>
          <a:ext cx="7561005" cy="3677268"/>
        </p:xfrm>
        <a:graphic>
          <a:graphicData uri="http://schemas.openxmlformats.org/drawingml/2006/table">
            <a:tbl>
              <a:tblPr/>
              <a:tblGrid>
                <a:gridCol w="1541455">
                  <a:extLst>
                    <a:ext uri="{9D8B030D-6E8A-4147-A177-3AD203B41FA5}">
                      <a16:colId xmlns:a16="http://schemas.microsoft.com/office/drawing/2014/main" val="148398471"/>
                    </a:ext>
                  </a:extLst>
                </a:gridCol>
                <a:gridCol w="2205294">
                  <a:extLst>
                    <a:ext uri="{9D8B030D-6E8A-4147-A177-3AD203B41FA5}">
                      <a16:colId xmlns:a16="http://schemas.microsoft.com/office/drawing/2014/main" val="39902272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12072377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414297686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1970923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67717723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65161730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051946964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94926869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3654165929"/>
                    </a:ext>
                  </a:extLst>
                </a:gridCol>
              </a:tblGrid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Conditions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Order Value &gt; $50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54257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Small Package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896506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Promotion Code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00759"/>
                  </a:ext>
                </a:extLst>
              </a:tr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Actions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Free Delivery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87813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$1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61254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$5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088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3E1BF08-773F-DBCD-86A0-426E0C4BBA9B}"/>
              </a:ext>
            </a:extLst>
          </p:cNvPr>
          <p:cNvSpPr txBox="1"/>
          <p:nvPr/>
        </p:nvSpPr>
        <p:spPr>
          <a:xfrm>
            <a:off x="206477" y="235974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Step 3: Fill in all the possible</a:t>
            </a:r>
          </a:p>
          <a:p>
            <a:r>
              <a:rPr lang="en-SG" dirty="0"/>
              <a:t>permutations of conditions and their actions</a:t>
            </a:r>
          </a:p>
        </p:txBody>
      </p:sp>
    </p:spTree>
    <p:extLst>
      <p:ext uri="{BB962C8B-B14F-4D97-AF65-F5344CB8AC3E}">
        <p14:creationId xmlns:p14="http://schemas.microsoft.com/office/powerpoint/2010/main" val="378459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7187C-7852-41C1-97BE-A384E79928D1}"/>
              </a:ext>
            </a:extLst>
          </p:cNvPr>
          <p:cNvGraphicFramePr>
            <a:graphicFrameLocks noGrp="1"/>
          </p:cNvGraphicFramePr>
          <p:nvPr/>
        </p:nvGraphicFramePr>
        <p:xfrm>
          <a:off x="865239" y="1504334"/>
          <a:ext cx="7561005" cy="3677268"/>
        </p:xfrm>
        <a:graphic>
          <a:graphicData uri="http://schemas.openxmlformats.org/drawingml/2006/table">
            <a:tbl>
              <a:tblPr/>
              <a:tblGrid>
                <a:gridCol w="1541455">
                  <a:extLst>
                    <a:ext uri="{9D8B030D-6E8A-4147-A177-3AD203B41FA5}">
                      <a16:colId xmlns:a16="http://schemas.microsoft.com/office/drawing/2014/main" val="148398471"/>
                    </a:ext>
                  </a:extLst>
                </a:gridCol>
                <a:gridCol w="2205294">
                  <a:extLst>
                    <a:ext uri="{9D8B030D-6E8A-4147-A177-3AD203B41FA5}">
                      <a16:colId xmlns:a16="http://schemas.microsoft.com/office/drawing/2014/main" val="39902272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12072377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414297686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1970923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67717723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65161730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051946964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94926869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3654165929"/>
                    </a:ext>
                  </a:extLst>
                </a:gridCol>
              </a:tblGrid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Conditions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Order Value &gt; $50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54257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Small Package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896506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Promotion Code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00759"/>
                  </a:ext>
                </a:extLst>
              </a:tr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Actions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Free Delivery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87813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$1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61254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$5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088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A9176EC-EF89-8B48-FFCF-5BDCF9D9BB7C}"/>
              </a:ext>
            </a:extLst>
          </p:cNvPr>
          <p:cNvSpPr txBox="1"/>
          <p:nvPr/>
        </p:nvSpPr>
        <p:spPr>
          <a:xfrm>
            <a:off x="206477" y="235974"/>
            <a:ext cx="8524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 4: Remove redundant columns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look for all columns that have the same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identify a pair of columns that have only 1 difference in condition and collapse them into a single column</a:t>
            </a:r>
          </a:p>
        </p:txBody>
      </p:sp>
    </p:spTree>
    <p:extLst>
      <p:ext uri="{BB962C8B-B14F-4D97-AF65-F5344CB8AC3E}">
        <p14:creationId xmlns:p14="http://schemas.microsoft.com/office/powerpoint/2010/main" val="131853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7187C-7852-41C1-97BE-A384E799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04569"/>
              </p:ext>
            </p:extLst>
          </p:nvPr>
        </p:nvGraphicFramePr>
        <p:xfrm>
          <a:off x="865239" y="1504334"/>
          <a:ext cx="7561005" cy="3677268"/>
        </p:xfrm>
        <a:graphic>
          <a:graphicData uri="http://schemas.openxmlformats.org/drawingml/2006/table">
            <a:tbl>
              <a:tblPr/>
              <a:tblGrid>
                <a:gridCol w="1541455">
                  <a:extLst>
                    <a:ext uri="{9D8B030D-6E8A-4147-A177-3AD203B41FA5}">
                      <a16:colId xmlns:a16="http://schemas.microsoft.com/office/drawing/2014/main" val="148398471"/>
                    </a:ext>
                  </a:extLst>
                </a:gridCol>
                <a:gridCol w="2205294">
                  <a:extLst>
                    <a:ext uri="{9D8B030D-6E8A-4147-A177-3AD203B41FA5}">
                      <a16:colId xmlns:a16="http://schemas.microsoft.com/office/drawing/2014/main" val="39902272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12072377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414297686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197092359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677177231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65161730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2051946964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1949268696"/>
                    </a:ext>
                  </a:extLst>
                </a:gridCol>
                <a:gridCol w="476782">
                  <a:extLst>
                    <a:ext uri="{9D8B030D-6E8A-4147-A177-3AD203B41FA5}">
                      <a16:colId xmlns:a16="http://schemas.microsoft.com/office/drawing/2014/main" val="3654165929"/>
                    </a:ext>
                  </a:extLst>
                </a:gridCol>
              </a:tblGrid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Conditions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Order Value &gt; $50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54257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Small Package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896506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Promotion Code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00759"/>
                  </a:ext>
                </a:extLst>
              </a:tr>
              <a:tr h="61287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Actions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Free Delivery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87813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$1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61254"/>
                  </a:ext>
                </a:extLst>
              </a:tr>
              <a:tr h="6128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$5 Charge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Latha" panose="020B0604020202020204" pitchFamily="34" charset="0"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0888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18072B3-B2D0-42F6-953A-F4FE6A7C86DA}"/>
              </a:ext>
            </a:extLst>
          </p:cNvPr>
          <p:cNvSpPr/>
          <p:nvPr/>
        </p:nvSpPr>
        <p:spPr>
          <a:xfrm>
            <a:off x="6489290" y="1504334"/>
            <a:ext cx="993058" cy="3677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A1D24-1199-7DD3-7C3B-F6DAA36C7940}"/>
              </a:ext>
            </a:extLst>
          </p:cNvPr>
          <p:cNvSpPr txBox="1"/>
          <p:nvPr/>
        </p:nvSpPr>
        <p:spPr>
          <a:xfrm>
            <a:off x="206477" y="235974"/>
            <a:ext cx="8524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 4: Remove redundant columns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look for all columns that have the same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identify a pair of columns that have only 1 difference in condition and collapse them into a single column</a:t>
            </a:r>
          </a:p>
        </p:txBody>
      </p:sp>
    </p:spTree>
    <p:extLst>
      <p:ext uri="{BB962C8B-B14F-4D97-AF65-F5344CB8AC3E}">
        <p14:creationId xmlns:p14="http://schemas.microsoft.com/office/powerpoint/2010/main" val="129958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784</Words>
  <Application>Microsoft Office PowerPoint</Application>
  <PresentationFormat>On-screen Show (4:3)</PresentationFormat>
  <Paragraphs>370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Myriad Pro</vt:lpstr>
      <vt:lpstr>Office Theme</vt:lpstr>
      <vt:lpstr>Expressing Algorithms</vt:lpstr>
      <vt:lpstr>Decision Tree  - non leaf nodes are conditions - leaf nodes are actions</vt:lpstr>
      <vt:lpstr>Decision Table</vt:lpstr>
      <vt:lpstr>Scenario: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khar woh leong</dc:creator>
  <cp:lastModifiedBy>khar woh leong</cp:lastModifiedBy>
  <cp:revision>13</cp:revision>
  <dcterms:created xsi:type="dcterms:W3CDTF">2019-05-29T00:08:15Z</dcterms:created>
  <dcterms:modified xsi:type="dcterms:W3CDTF">2023-02-14T06:25:56Z</dcterms:modified>
</cp:coreProperties>
</file>