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87" r:id="rId3"/>
    <p:sldId id="263" r:id="rId4"/>
    <p:sldId id="281" r:id="rId5"/>
    <p:sldId id="291" r:id="rId6"/>
    <p:sldId id="288" r:id="rId7"/>
    <p:sldId id="256" r:id="rId8"/>
    <p:sldId id="257" r:id="rId9"/>
    <p:sldId id="258" r:id="rId10"/>
    <p:sldId id="260" r:id="rId11"/>
    <p:sldId id="261" r:id="rId12"/>
    <p:sldId id="289" r:id="rId13"/>
    <p:sldId id="264" r:id="rId14"/>
    <p:sldId id="286" r:id="rId15"/>
    <p:sldId id="268" r:id="rId16"/>
    <p:sldId id="267" r:id="rId17"/>
    <p:sldId id="292" r:id="rId18"/>
    <p:sldId id="290" r:id="rId19"/>
    <p:sldId id="266" r:id="rId20"/>
    <p:sldId id="28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6" autoAdjust="0"/>
  </p:normalViewPr>
  <p:slideViewPr>
    <p:cSldViewPr snapToGrid="0">
      <p:cViewPr varScale="1">
        <p:scale>
          <a:sx n="72" d="100"/>
          <a:sy n="72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76457-9A83-4811-9378-AC679ED8C1CF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07FB-BCDE-4322-A7F7-4DE437C8DC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20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07FB-BCDE-4322-A7F7-4DE437C8DC1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318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7">
            <a:extLst>
              <a:ext uri="{FF2B5EF4-FFF2-40B4-BE49-F238E27FC236}">
                <a16:creationId xmlns:a16="http://schemas.microsoft.com/office/drawing/2014/main" id="{ECC9AFEE-692E-4B57-8598-365AB3B56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9EA177-A895-473C-A9B9-21FE4FB904B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矩形 2">
            <a:extLst>
              <a:ext uri="{FF2B5EF4-FFF2-40B4-BE49-F238E27FC236}">
                <a16:creationId xmlns:a16="http://schemas.microsoft.com/office/drawing/2014/main" id="{EC01AD6C-0F2A-4F4F-8203-898CBB339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矩形 3">
            <a:extLst>
              <a:ext uri="{FF2B5EF4-FFF2-40B4-BE49-F238E27FC236}">
                <a16:creationId xmlns:a16="http://schemas.microsoft.com/office/drawing/2014/main" id="{9F84EDA0-B373-4B26-BF57-A066812D8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7">
            <a:extLst>
              <a:ext uri="{FF2B5EF4-FFF2-40B4-BE49-F238E27FC236}">
                <a16:creationId xmlns:a16="http://schemas.microsoft.com/office/drawing/2014/main" id="{DA8F86F2-A666-4708-974B-7C31E464A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38CE40-1D6A-430F-9FD0-A12EA7965C3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矩形 2">
            <a:extLst>
              <a:ext uri="{FF2B5EF4-FFF2-40B4-BE49-F238E27FC236}">
                <a16:creationId xmlns:a16="http://schemas.microsoft.com/office/drawing/2014/main" id="{F6FB2F57-BBFA-434E-B104-2F3FE0C2F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矩形 3">
            <a:extLst>
              <a:ext uri="{FF2B5EF4-FFF2-40B4-BE49-F238E27FC236}">
                <a16:creationId xmlns:a16="http://schemas.microsoft.com/office/drawing/2014/main" id="{0AD5B96E-9130-441C-8430-C4F1B5538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7">
            <a:extLst>
              <a:ext uri="{FF2B5EF4-FFF2-40B4-BE49-F238E27FC236}">
                <a16:creationId xmlns:a16="http://schemas.microsoft.com/office/drawing/2014/main" id="{DA8F86F2-A666-4708-974B-7C31E464A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38CE40-1D6A-430F-9FD0-A12EA7965C3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矩形 2">
            <a:extLst>
              <a:ext uri="{FF2B5EF4-FFF2-40B4-BE49-F238E27FC236}">
                <a16:creationId xmlns:a16="http://schemas.microsoft.com/office/drawing/2014/main" id="{F6FB2F57-BBFA-434E-B104-2F3FE0C2F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矩形 3">
            <a:extLst>
              <a:ext uri="{FF2B5EF4-FFF2-40B4-BE49-F238E27FC236}">
                <a16:creationId xmlns:a16="http://schemas.microsoft.com/office/drawing/2014/main" id="{0AD5B96E-9130-441C-8430-C4F1B5538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SG" altLang="zh-CN" dirty="0"/>
              <a:t>Shared Bus Topology can be implemented by a Hub or a Wireless Access Point</a:t>
            </a:r>
          </a:p>
          <a:p>
            <a:r>
              <a:rPr lang="en-SG" altLang="zh-CN" dirty="0"/>
              <a:t>Collision Domain is created in a shared media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571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7">
            <a:extLst>
              <a:ext uri="{FF2B5EF4-FFF2-40B4-BE49-F238E27FC236}">
                <a16:creationId xmlns:a16="http://schemas.microsoft.com/office/drawing/2014/main" id="{DA8F86F2-A666-4708-974B-7C31E464A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38CE40-1D6A-430F-9FD0-A12EA7965C3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矩形 2">
            <a:extLst>
              <a:ext uri="{FF2B5EF4-FFF2-40B4-BE49-F238E27FC236}">
                <a16:creationId xmlns:a16="http://schemas.microsoft.com/office/drawing/2014/main" id="{F6FB2F57-BBFA-434E-B104-2F3FE0C2F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矩形 3">
            <a:extLst>
              <a:ext uri="{FF2B5EF4-FFF2-40B4-BE49-F238E27FC236}">
                <a16:creationId xmlns:a16="http://schemas.microsoft.com/office/drawing/2014/main" id="{0AD5B96E-9130-441C-8430-C4F1B5538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504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FB36-E783-4BD2-8FED-1A7785970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46BBA-F36B-4473-AC0E-9C8E499E8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59C21-A747-44FC-8861-FC825B69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90FD-6B95-4678-ACE4-1C5E2BFF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7DFD-60ED-4527-8519-D958FD06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96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E304-3DAF-4D03-8A70-71D5B6F7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AA591-4D55-40E9-A296-5FCBC7B3F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EA57-1C22-436C-9E8C-38029CD8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3AB1-2CEC-44D8-A0A9-292F064A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83C3-C017-4064-965C-19B1691D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05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E4029-EA45-409E-BE05-AE1FC602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2CD9C-BB49-40D2-B55A-F782FF59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A90E-84D4-46A6-9A2F-D1C1B97E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AF6B-8601-4358-80AF-90F6C1FB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9EB4-9A42-4D65-B6DB-F28D03EE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44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DF8906F-D4F1-40D6-AA11-05329F8051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48A7A3-136C-4BF7-8BC2-205348518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B08A45-BA00-4462-95D2-F2E27D61B6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BCD36-BDFD-43F5-B165-C6DE844CC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70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线 7">
            <a:extLst>
              <a:ext uri="{FF2B5EF4-FFF2-40B4-BE49-F238E27FC236}">
                <a16:creationId xmlns:a16="http://schemas.microsoft.com/office/drawing/2014/main" id="{DCD698BC-3DBB-4709-A864-FD2176F70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514600"/>
            <a:ext cx="108712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SG" sz="1800"/>
          </a:p>
        </p:txBody>
      </p:sp>
      <p:sp>
        <p:nvSpPr>
          <p:cNvPr id="54274" name="矩形 2"/>
          <p:cNvSpPr>
            <a:spLocks noGrp="1" noChangeArrowheads="1"/>
          </p:cNvSpPr>
          <p:nvPr>
            <p:ph type="ctrTitle"/>
          </p:nvPr>
        </p:nvSpPr>
        <p:spPr>
          <a:xfrm>
            <a:off x="1219200" y="533400"/>
            <a:ext cx="10295467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028950"/>
            <a:ext cx="85344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51B730-4AB2-40F0-AAF9-55667CCBE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48267" y="6229350"/>
            <a:ext cx="2573867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C5DF25-F010-4429-853C-4A2F8B78E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99467" y="6229350"/>
            <a:ext cx="3793067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1CF76B-2BFC-40EB-9B9B-133536129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805333" y="6229350"/>
            <a:ext cx="2438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C5817BD2-A9C9-4CC1-8D4E-FA2FB3F95165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0916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837A4079-070A-4CA3-8BC9-ADD5F1502F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BD4E04B0-A651-4D88-B3D4-F134A1F391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647F64CD-9C37-472B-94F8-E8776B57B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FF463-354E-46D5-8824-20D9887E11FD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6597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2FEAE8BE-0A03-45D6-B7C6-CDC4D292D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F0C0A3F6-C6F8-4552-AFFE-0EA8DED36F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D43FBBD9-D46C-4582-9122-7630D1DE7C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68ED6-FAE4-4DE8-9881-2DB3ADB4473F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43716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50933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371600"/>
            <a:ext cx="5350933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E9FDC3-F379-45BC-9B6A-12359AACC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C1EDF-1C12-4C61-8E8A-D29F947DF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7E1572-8CA9-476B-BD4F-463E6F74A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C2CC9-DADA-4274-86FD-6A67F444FAC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9346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8435E326-53EC-462E-BC2C-65EBDC5FE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FC330852-6EAF-4CC8-9426-A5FF570E40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F38D1585-73C3-4E10-8811-DBD559BEC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8A179-ED6C-439B-BFA5-7E64C145FD8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84149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4B31C919-4B71-400B-A456-431726C173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45C2FF3-D22F-4A07-BD3C-979EEB22EC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1FE5EF81-02F6-4FD5-A898-A7FA34137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E49C4-5EF3-4CFB-A9C3-680B19356702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96163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9EA14D8E-2E8D-497A-97B6-D4E6480A0B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7E1D9414-4B6C-442B-80B1-2B03ADC8B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F8A1E1BA-B3EB-44A5-8C2E-75CA00769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6D9CA-5A04-4012-A165-797FF9E45FE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667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1743-F771-487B-BFB3-F3B84795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7802-F5EB-4191-82A2-2D17D30F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03CC-4BF2-4A0F-B549-B8B8E3C5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8E55-DD6A-4BC5-9A7E-860ED555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C5E5-0088-43F8-A626-A1DDA4E7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772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0D8DDF-8C5E-40EB-9336-982201AA2B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46ED5E-8B99-4779-A325-DF3FB617C6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2102FF-7D3B-4C1D-8399-CF0DADC3B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7A012-02C1-4B1B-953E-CE5E0FAF9B1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58457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7DB7BB-1B94-4E1E-A3EE-0E1F15C06F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BFCC4F-085E-486A-8251-6BEF3EC9A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6EA5EB-1D5F-4FB1-9769-BE20AE7C5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80E9F-AC7B-4354-91A6-4092DD01E36D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78504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3420B6E0-3A24-4E96-97CD-963BD3432E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BCF8078C-CDC6-4AAB-9A57-297503C05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E100BC17-8D07-4E4D-B8E7-B8ACE388CF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F9B63-AA8E-4465-8707-1E8197B1F7E4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6707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71467" y="15240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1867" y="15240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C401B5AF-5397-4E8F-A960-8F7700A6F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334A02F1-FA5F-49DD-B101-C212044F4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73C38AA0-F111-43BE-A01A-D736957E6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495A4-DB9F-49CC-A5A3-0CBA6110FE3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91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1FF7-7EEB-4BC8-A7CC-CE34B96B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83A4D-2B8A-4A55-BE8F-665A1F05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5E804-E186-4AE6-9958-6FD68786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8F8B-36F1-44BD-ABA3-CDFEE06C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C023-0359-42F5-98EB-F84400C0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16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B24B-E7D3-445C-932D-8905A7D1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288F-C4AA-440E-B4A6-0CB3E5037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D4BB9-089A-4237-AC62-E1462D0C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E7C6C-B226-4C5A-A4AE-06DCE98B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9A22-59C3-45A9-BD9E-838B690D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DD625-FA0B-43C4-9AFA-E76EC98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99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438C-2FD3-43E0-BADB-EEB11A71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1C0A-7B0E-44DF-B69D-DD5B60AD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4493-F42E-432B-945C-1AFC4220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9FFDA-5D27-47A6-82AB-916B4BE8E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AAE3A-E43B-4961-8B90-C660FB1BD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62321-D445-4FE5-AD15-DCBBC60E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87D27-78F9-4EC7-A79E-E590AA3E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252D6-6750-4F0E-AADC-8FB6EAD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13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DC8-3BF6-46D1-9F37-F859D92F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5621F-69D3-4E81-B9CE-41B0A36D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11D18-A1F3-48A8-BEA4-9A34058C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9A4-CA6C-4EBF-995B-449CC308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69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9192-5B67-4BCA-A4B4-E696E2D0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54AC4-86F9-41F4-90FB-B79B5DD3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6211-840C-4998-AA19-DA4E429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74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B3FC-553D-481A-B7C8-8A1B29CD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B365-1886-4BAB-AC5F-AC10B3E69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7C1ED-3B6C-4FC6-930B-45FC76E0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D4435-007D-47A5-84C8-9E426A1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739A0-F85F-4042-8885-8F0BD5F0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C6C9-7F51-4CC9-B2FD-5038F34C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2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104F-913C-4C75-8854-F5E7BC5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466CC-D73A-409E-8A01-BC16A08E1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354AA-BE10-4225-927C-A04F07B2D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5DC6-0410-4510-A85F-EFD10443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0E46-7C92-4456-A64F-F39C0A1B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1D990-6CC8-47D8-AADD-CA12E148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3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34565-253D-4E9E-BA1E-A0B87602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4AF4-9891-4E75-A08E-D9444B16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EC03-0212-4D78-822E-77F2B4AB7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BCDA-C93D-4642-8CBF-48B76A5518C4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BBAE-7590-4724-87FE-FBA49CB9C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8ACC-3165-4672-B64B-030C92BE7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97F5-72A9-4C68-8EE3-92D62ED161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13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">
            <a:extLst>
              <a:ext uri="{FF2B5EF4-FFF2-40B4-BE49-F238E27FC236}">
                <a16:creationId xmlns:a16="http://schemas.microsoft.com/office/drawing/2014/main" id="{76C94F28-71D9-4849-A8F0-0BDAFBC20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1867" y="152400"/>
            <a:ext cx="109389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矩形 3">
            <a:extLst>
              <a:ext uri="{FF2B5EF4-FFF2-40B4-BE49-F238E27FC236}">
                <a16:creationId xmlns:a16="http://schemas.microsoft.com/office/drawing/2014/main" id="{E01D352D-D1A0-481B-83D1-3BBEEEF79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05067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53252" name="矩形 4">
            <a:extLst>
              <a:ext uri="{FF2B5EF4-FFF2-40B4-BE49-F238E27FC236}">
                <a16:creationId xmlns:a16="http://schemas.microsoft.com/office/drawing/2014/main" id="{441BD750-0D42-482B-A8D9-B52709E468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5733" y="622935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53253" name="矩形 5">
            <a:extLst>
              <a:ext uri="{FF2B5EF4-FFF2-40B4-BE49-F238E27FC236}">
                <a16:creationId xmlns:a16="http://schemas.microsoft.com/office/drawing/2014/main" id="{981B89C3-8964-4D1E-B316-D561EF2DEE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2935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53254" name="矩形 6">
            <a:extLst>
              <a:ext uri="{FF2B5EF4-FFF2-40B4-BE49-F238E27FC236}">
                <a16:creationId xmlns:a16="http://schemas.microsoft.com/office/drawing/2014/main" id="{0761F522-B660-4D05-BF63-67FFB38775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74667" y="622935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77A144D-85D0-46E4-B6B3-A48848F2F1D3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31" name="直线 7">
            <a:extLst>
              <a:ext uri="{FF2B5EF4-FFF2-40B4-BE49-F238E27FC236}">
                <a16:creationId xmlns:a16="http://schemas.microsoft.com/office/drawing/2014/main" id="{9D23AD97-2D37-428E-978E-F2C5386BE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95400"/>
            <a:ext cx="108712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SG" sz="1800"/>
          </a:p>
        </p:txBody>
      </p:sp>
    </p:spTree>
    <p:extLst>
      <p:ext uri="{BB962C8B-B14F-4D97-AF65-F5344CB8AC3E}">
        <p14:creationId xmlns:p14="http://schemas.microsoft.com/office/powerpoint/2010/main" val="131334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859D-736E-01FC-9442-BCDAE4A9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Bit Rate vs Baud (Signal)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AE37-9FBC-D216-AC93-031B7F6E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4187" cy="3503459"/>
          </a:xfrm>
        </p:spPr>
        <p:txBody>
          <a:bodyPr>
            <a:normAutofit lnSpcReduction="10000"/>
          </a:bodyPr>
          <a:lstStyle/>
          <a:p>
            <a:r>
              <a:rPr lang="en-SG" dirty="0"/>
              <a:t>How do you measure the speed of a communication link ?</a:t>
            </a:r>
          </a:p>
          <a:p>
            <a:pPr lvl="1"/>
            <a:r>
              <a:rPr lang="en-SG" dirty="0"/>
              <a:t>km/s ?</a:t>
            </a:r>
          </a:p>
          <a:p>
            <a:pPr lvl="1"/>
            <a:endParaRPr lang="en-SG" dirty="0"/>
          </a:p>
          <a:p>
            <a:r>
              <a:rPr lang="en-SG" dirty="0"/>
              <a:t>What is the speed of your Fireworks communication link ?</a:t>
            </a:r>
          </a:p>
          <a:p>
            <a:pPr lvl="1"/>
            <a:r>
              <a:rPr lang="en-SG" dirty="0"/>
              <a:t>when you only have 2 colour code, Red and Green and you can change their colours in 1 sec.</a:t>
            </a:r>
          </a:p>
          <a:p>
            <a:pPr lvl="1"/>
            <a:r>
              <a:rPr lang="en-SG" dirty="0"/>
              <a:t>how to increase its speed?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88C61-94DA-1EAB-1A72-B94845E09F0F}"/>
              </a:ext>
            </a:extLst>
          </p:cNvPr>
          <p:cNvSpPr txBox="1"/>
          <p:nvPr/>
        </p:nvSpPr>
        <p:spPr>
          <a:xfrm>
            <a:off x="6847840" y="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4000" dirty="0">
                <a:solidFill>
                  <a:srgbClr val="00B050"/>
                </a:solidFill>
                <a:latin typeface="Myriad Pro" panose="020B0503030403020204" pitchFamily="34" charset="0"/>
              </a:rPr>
              <a:t>PHYSICAL LAYER</a:t>
            </a:r>
          </a:p>
        </p:txBody>
      </p:sp>
      <p:pic>
        <p:nvPicPr>
          <p:cNvPr id="3074" name="Picture 2" descr="a firework with red colour">
            <a:extLst>
              <a:ext uri="{FF2B5EF4-FFF2-40B4-BE49-F238E27FC236}">
                <a16:creationId xmlns:a16="http://schemas.microsoft.com/office/drawing/2014/main" id="{EC1243CE-82E2-02CF-E137-7149077D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64" y="85725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firework with green colour">
            <a:extLst>
              <a:ext uri="{FF2B5EF4-FFF2-40B4-BE49-F238E27FC236}">
                <a16:creationId xmlns:a16="http://schemas.microsoft.com/office/drawing/2014/main" id="{EFD5B033-932E-F4B8-8FAE-EC28300D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64" y="3577354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0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C70F5A-5EAF-4F9F-A4E4-EA1866F1E91A}"/>
              </a:ext>
            </a:extLst>
          </p:cNvPr>
          <p:cNvCxnSpPr>
            <a:cxnSpLocks/>
          </p:cNvCxnSpPr>
          <p:nvPr/>
        </p:nvCxnSpPr>
        <p:spPr>
          <a:xfrm>
            <a:off x="648421" y="5982929"/>
            <a:ext cx="5658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DDC934E-A211-4833-9847-195732D052D5}"/>
              </a:ext>
            </a:extLst>
          </p:cNvPr>
          <p:cNvGrpSpPr/>
          <p:nvPr/>
        </p:nvGrpSpPr>
        <p:grpSpPr>
          <a:xfrm>
            <a:off x="648421" y="5117128"/>
            <a:ext cx="2212019" cy="634512"/>
            <a:chOff x="39570" y="3478501"/>
            <a:chExt cx="2212019" cy="6345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8CDE8B8-A924-4D71-8565-E4CDE2827E4D}"/>
                </a:ext>
              </a:extLst>
            </p:cNvPr>
            <p:cNvSpPr/>
            <p:nvPr/>
          </p:nvSpPr>
          <p:spPr>
            <a:xfrm>
              <a:off x="39570" y="3478501"/>
              <a:ext cx="221201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LAYER 2 PAYLOAD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0D4A61-900B-40C4-BDFC-855ABF228234}"/>
                </a:ext>
              </a:extLst>
            </p:cNvPr>
            <p:cNvSpPr txBox="1"/>
            <p:nvPr/>
          </p:nvSpPr>
          <p:spPr>
            <a:xfrm>
              <a:off x="39571" y="3836014"/>
              <a:ext cx="22120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dirty="0"/>
                <a:t>1101010100011011001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3FB4ED-2FA4-496F-AC0F-6E6E393A72C8}"/>
              </a:ext>
            </a:extLst>
          </p:cNvPr>
          <p:cNvSpPr txBox="1"/>
          <p:nvPr/>
        </p:nvSpPr>
        <p:spPr>
          <a:xfrm>
            <a:off x="6190768" y="5005944"/>
            <a:ext cx="2304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B050"/>
                </a:solidFill>
                <a:latin typeface="Myriad Pro" panose="020B0503030403020204" pitchFamily="34" charset="0"/>
              </a:rPr>
              <a:t>LAYER 2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8E4EFD-FB55-40CD-8DC4-C78AA00FC56C}"/>
              </a:ext>
            </a:extLst>
          </p:cNvPr>
          <p:cNvGrpSpPr/>
          <p:nvPr/>
        </p:nvGrpSpPr>
        <p:grpSpPr>
          <a:xfrm>
            <a:off x="2860439" y="4767393"/>
            <a:ext cx="3545609" cy="988286"/>
            <a:chOff x="2251588" y="3128766"/>
            <a:chExt cx="3545609" cy="988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41D926-CC0C-4913-8A5B-F674B5128388}"/>
                </a:ext>
              </a:extLst>
            </p:cNvPr>
            <p:cNvSpPr/>
            <p:nvPr/>
          </p:nvSpPr>
          <p:spPr>
            <a:xfrm>
              <a:off x="2251588" y="3128766"/>
              <a:ext cx="3302512" cy="6994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SG" dirty="0"/>
                <a:t>Layer 2 Header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E5F762-C2F3-4669-9600-D65A853DB984}"/>
                </a:ext>
              </a:extLst>
            </p:cNvPr>
            <p:cNvSpPr txBox="1"/>
            <p:nvPr/>
          </p:nvSpPr>
          <p:spPr>
            <a:xfrm>
              <a:off x="4095001" y="3489412"/>
              <a:ext cx="145910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PREAMBLE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38D554C-851F-45DD-A3E6-0F2DF66F7E6C}"/>
                </a:ext>
              </a:extLst>
            </p:cNvPr>
            <p:cNvSpPr txBox="1"/>
            <p:nvPr/>
          </p:nvSpPr>
          <p:spPr>
            <a:xfrm>
              <a:off x="2251588" y="3840053"/>
              <a:ext cx="35456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dirty="0"/>
                <a:t>11001010011101010101010101010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FA1578C-6E0A-46DF-BA55-D45771B99660}"/>
                </a:ext>
              </a:extLst>
            </p:cNvPr>
            <p:cNvSpPr txBox="1"/>
            <p:nvPr/>
          </p:nvSpPr>
          <p:spPr>
            <a:xfrm>
              <a:off x="3301967" y="3490110"/>
              <a:ext cx="793033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START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1A5AB-C8F7-4D12-9B81-49F9F5FF9269}"/>
                </a:ext>
              </a:extLst>
            </p:cNvPr>
            <p:cNvSpPr txBox="1"/>
            <p:nvPr/>
          </p:nvSpPr>
          <p:spPr>
            <a:xfrm>
              <a:off x="2251588" y="3490318"/>
              <a:ext cx="1050379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SRC/DST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1DD4F3B-5896-44DA-987F-D9C95EA37032}"/>
              </a:ext>
            </a:extLst>
          </p:cNvPr>
          <p:cNvSpPr txBox="1"/>
          <p:nvPr/>
        </p:nvSpPr>
        <p:spPr>
          <a:xfrm>
            <a:off x="6193356" y="5390147"/>
            <a:ext cx="2304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B050"/>
                </a:solidFill>
                <a:latin typeface="Myriad Pro" panose="020B0503030403020204" pitchFamily="34" charset="0"/>
              </a:rPr>
              <a:t>LAYER 1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B53EF-3FF3-3C6F-5E27-A421925D3732}"/>
              </a:ext>
            </a:extLst>
          </p:cNvPr>
          <p:cNvSpPr txBox="1"/>
          <p:nvPr/>
        </p:nvSpPr>
        <p:spPr>
          <a:xfrm>
            <a:off x="6847840" y="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B050"/>
                </a:solidFill>
                <a:latin typeface="Myriad Pro" panose="020B0503030403020204" pitchFamily="34" charset="0"/>
              </a:rPr>
              <a:t>DATALINK LAYER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C58C11-FFC3-6A32-120E-A7E62384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748"/>
            <a:ext cx="11039168" cy="3494175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Need to </a:t>
            </a:r>
          </a:p>
          <a:p>
            <a:pPr lvl="1"/>
            <a:r>
              <a:rPr lang="en-SG" dirty="0"/>
              <a:t>break data stream into chunks</a:t>
            </a:r>
          </a:p>
          <a:p>
            <a:pPr lvl="1"/>
            <a:r>
              <a:rPr lang="en-SG" dirty="0"/>
              <a:t>add bits to indicate stat/stop of each chunk</a:t>
            </a:r>
          </a:p>
          <a:p>
            <a:pPr lvl="1"/>
            <a:r>
              <a:rPr lang="en-SG" dirty="0"/>
              <a:t>error detection</a:t>
            </a:r>
          </a:p>
          <a:p>
            <a:r>
              <a:rPr lang="en-SG" dirty="0"/>
              <a:t>Need to indicate </a:t>
            </a:r>
          </a:p>
          <a:p>
            <a:pPr lvl="1"/>
            <a:r>
              <a:rPr lang="en-SG" dirty="0"/>
              <a:t>who you are transmitting to</a:t>
            </a:r>
          </a:p>
          <a:p>
            <a:pPr lvl="1"/>
            <a:r>
              <a:rPr lang="en-SG" dirty="0"/>
              <a:t>who you are</a:t>
            </a:r>
          </a:p>
          <a:p>
            <a:pPr lvl="1"/>
            <a:r>
              <a:rPr lang="en-SG" dirty="0"/>
              <a:t>uses MAC Address</a:t>
            </a:r>
          </a:p>
          <a:p>
            <a:r>
              <a:rPr lang="en-SG" dirty="0"/>
              <a:t>Broadcast vs Unicast </a:t>
            </a:r>
          </a:p>
          <a:p>
            <a:r>
              <a:rPr lang="en-SG" dirty="0"/>
              <a:t>Network Contention</a:t>
            </a:r>
          </a:p>
          <a:p>
            <a:endParaRPr lang="en-SG" dirty="0"/>
          </a:p>
        </p:txBody>
      </p:sp>
      <p:pic>
        <p:nvPicPr>
          <p:cNvPr id="2052" name="Picture 4" descr="a firework with red colour">
            <a:extLst>
              <a:ext uri="{FF2B5EF4-FFF2-40B4-BE49-F238E27FC236}">
                <a16:creationId xmlns:a16="http://schemas.microsoft.com/office/drawing/2014/main" id="{9CE0D129-94FF-EFA1-9051-867B488D6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83" y="85725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5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B53EF-3FF3-3C6F-5E27-A421925D3732}"/>
              </a:ext>
            </a:extLst>
          </p:cNvPr>
          <p:cNvSpPr txBox="1"/>
          <p:nvPr/>
        </p:nvSpPr>
        <p:spPr>
          <a:xfrm>
            <a:off x="6847840" y="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B050"/>
                </a:solidFill>
                <a:latin typeface="Myriad Pro" panose="020B0503030403020204" pitchFamily="34" charset="0"/>
              </a:rPr>
              <a:t>DATALINK LAYER</a:t>
            </a:r>
          </a:p>
        </p:txBody>
      </p:sp>
      <p:pic>
        <p:nvPicPr>
          <p:cNvPr id="2052" name="Picture 4" descr="a firework with red colour">
            <a:extLst>
              <a:ext uri="{FF2B5EF4-FFF2-40B4-BE49-F238E27FC236}">
                <a16:creationId xmlns:a16="http://schemas.microsoft.com/office/drawing/2014/main" id="{9CE0D129-94FF-EFA1-9051-867B488D6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494503" cy="149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2939E0-19E9-F7D4-5619-09F144EC57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Even Parity</a:t>
            </a:r>
          </a:p>
          <a:p>
            <a:pPr lvl="1"/>
            <a:r>
              <a:rPr lang="en-SG" dirty="0"/>
              <a:t>Number of 1s must be even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5BFCF-358D-A072-B0D9-3318816EEC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Odd Parity</a:t>
            </a:r>
          </a:p>
          <a:p>
            <a:pPr lvl="1"/>
            <a:r>
              <a:rPr lang="en-SG" dirty="0"/>
              <a:t>Number of 1s must be odd</a:t>
            </a:r>
          </a:p>
          <a:p>
            <a:pPr lvl="1"/>
            <a:endParaRPr lang="en-SG" dirty="0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8DB7BB02-7717-EA8F-7691-7E46993DC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65552"/>
              </p:ext>
            </p:extLst>
          </p:nvPr>
        </p:nvGraphicFramePr>
        <p:xfrm>
          <a:off x="747251" y="2784440"/>
          <a:ext cx="4231152" cy="509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894">
                  <a:extLst>
                    <a:ext uri="{9D8B030D-6E8A-4147-A177-3AD203B41FA5}">
                      <a16:colId xmlns:a16="http://schemas.microsoft.com/office/drawing/2014/main" val="1814318441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200432729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1499117810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123702935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32197002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1725323254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294489164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2538879162"/>
                    </a:ext>
                  </a:extLst>
                </a:gridCol>
              </a:tblGrid>
              <a:tr h="509366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597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FF189B-45DC-3242-133E-638392C75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48080"/>
              </p:ext>
            </p:extLst>
          </p:nvPr>
        </p:nvGraphicFramePr>
        <p:xfrm>
          <a:off x="747251" y="3743255"/>
          <a:ext cx="4231152" cy="509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894">
                  <a:extLst>
                    <a:ext uri="{9D8B030D-6E8A-4147-A177-3AD203B41FA5}">
                      <a16:colId xmlns:a16="http://schemas.microsoft.com/office/drawing/2014/main" val="1814318441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200432729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1499117810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123702935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32197002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1725323254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294489164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2538879162"/>
                    </a:ext>
                  </a:extLst>
                </a:gridCol>
              </a:tblGrid>
              <a:tr h="509366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59765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96AEF516-E5EF-CDF2-C7D6-46AE169A6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68866"/>
              </p:ext>
            </p:extLst>
          </p:nvPr>
        </p:nvGraphicFramePr>
        <p:xfrm>
          <a:off x="6268064" y="2781982"/>
          <a:ext cx="4231152" cy="509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894">
                  <a:extLst>
                    <a:ext uri="{9D8B030D-6E8A-4147-A177-3AD203B41FA5}">
                      <a16:colId xmlns:a16="http://schemas.microsoft.com/office/drawing/2014/main" val="1814318441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200432729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1499117810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123702935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32197002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1725323254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294489164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2538879162"/>
                    </a:ext>
                  </a:extLst>
                </a:gridCol>
              </a:tblGrid>
              <a:tr h="509366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597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55D9DDC-CB9C-36AC-9FD0-91CE47339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44471"/>
              </p:ext>
            </p:extLst>
          </p:nvPr>
        </p:nvGraphicFramePr>
        <p:xfrm>
          <a:off x="6268064" y="3743255"/>
          <a:ext cx="4231152" cy="509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894">
                  <a:extLst>
                    <a:ext uri="{9D8B030D-6E8A-4147-A177-3AD203B41FA5}">
                      <a16:colId xmlns:a16="http://schemas.microsoft.com/office/drawing/2014/main" val="1814318441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200432729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1499117810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123702935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32197002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1725323254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3294489164"/>
                    </a:ext>
                  </a:extLst>
                </a:gridCol>
                <a:gridCol w="528894">
                  <a:extLst>
                    <a:ext uri="{9D8B030D-6E8A-4147-A177-3AD203B41FA5}">
                      <a16:colId xmlns:a16="http://schemas.microsoft.com/office/drawing/2014/main" val="2538879162"/>
                    </a:ext>
                  </a:extLst>
                </a:gridCol>
              </a:tblGrid>
              <a:tr h="509366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5976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F43FC18-9FA3-CFBF-625F-3A0C92D130A5}"/>
              </a:ext>
            </a:extLst>
          </p:cNvPr>
          <p:cNvSpPr txBox="1"/>
          <p:nvPr/>
        </p:nvSpPr>
        <p:spPr>
          <a:xfrm>
            <a:off x="2309104" y="323165"/>
            <a:ext cx="3710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50984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E7CF4C-B3C0-42F8-82E5-744A6EB7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19" y="176702"/>
            <a:ext cx="6735097" cy="6504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AEF6BE-8381-7331-9973-FFD6AA4B65D4}"/>
              </a:ext>
            </a:extLst>
          </p:cNvPr>
          <p:cNvSpPr txBox="1"/>
          <p:nvPr/>
        </p:nvSpPr>
        <p:spPr>
          <a:xfrm>
            <a:off x="234498" y="0"/>
            <a:ext cx="38599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Error Detection</a:t>
            </a:r>
          </a:p>
          <a:p>
            <a:r>
              <a:rPr lang="en-SG" sz="4400" dirty="0"/>
              <a:t>using Checksum</a:t>
            </a:r>
          </a:p>
        </p:txBody>
      </p:sp>
    </p:spTree>
    <p:extLst>
      <p:ext uri="{BB962C8B-B14F-4D97-AF65-F5344CB8AC3E}">
        <p14:creationId xmlns:p14="http://schemas.microsoft.com/office/powerpoint/2010/main" val="27624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210FD8-3DE0-4378-8685-65BABB44EE9B}"/>
              </a:ext>
            </a:extLst>
          </p:cNvPr>
          <p:cNvSpPr/>
          <p:nvPr/>
        </p:nvSpPr>
        <p:spPr>
          <a:xfrm>
            <a:off x="1012722" y="612339"/>
            <a:ext cx="50832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1) Generate the checksum for the following hexadecimal blocks  using the IP checksum method</a:t>
            </a:r>
          </a:p>
          <a:p>
            <a:r>
              <a:rPr lang="en-SG" dirty="0"/>
              <a:t> </a:t>
            </a:r>
          </a:p>
          <a:p>
            <a:r>
              <a:rPr lang="en-SG" dirty="0"/>
              <a:t>4500</a:t>
            </a:r>
          </a:p>
          <a:p>
            <a:r>
              <a:rPr lang="en-SG" dirty="0"/>
              <a:t>05dc</a:t>
            </a:r>
          </a:p>
          <a:p>
            <a:r>
              <a:rPr lang="en-SG" dirty="0"/>
              <a:t>6d6b</a:t>
            </a:r>
          </a:p>
          <a:p>
            <a:r>
              <a:rPr lang="en-SG" dirty="0"/>
              <a:t>4000</a:t>
            </a:r>
          </a:p>
          <a:p>
            <a:r>
              <a:rPr lang="en-SG" dirty="0"/>
              <a:t>8006</a:t>
            </a:r>
          </a:p>
          <a:p>
            <a:r>
              <a:rPr lang="en-SG" dirty="0"/>
              <a:t>dc6e</a:t>
            </a:r>
          </a:p>
          <a:p>
            <a:r>
              <a:rPr lang="en-SG" dirty="0"/>
              <a:t>c0a8</a:t>
            </a:r>
          </a:p>
          <a:p>
            <a:r>
              <a:rPr lang="en-SG" dirty="0"/>
              <a:t>0159</a:t>
            </a:r>
          </a:p>
          <a:p>
            <a:r>
              <a:rPr lang="en-SG" dirty="0"/>
              <a:t>cf2e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15924-3616-436B-AD5D-1B2D59DFE6A0}"/>
              </a:ext>
            </a:extLst>
          </p:cNvPr>
          <p:cNvSpPr txBox="1"/>
          <p:nvPr/>
        </p:nvSpPr>
        <p:spPr>
          <a:xfrm>
            <a:off x="1012722" y="5211097"/>
            <a:ext cx="434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2) Validate the data received</a:t>
            </a:r>
          </a:p>
        </p:txBody>
      </p:sp>
    </p:spTree>
    <p:extLst>
      <p:ext uri="{BB962C8B-B14F-4D97-AF65-F5344CB8AC3E}">
        <p14:creationId xmlns:p14="http://schemas.microsoft.com/office/powerpoint/2010/main" val="128731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A8F30968-F949-4FAA-A6C7-6BDA98FB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fld id="{C05C2542-BD27-47F8-BB85-959DF8A756E3}" type="slidenum">
              <a:rPr lang="en-GB" altLang="zh-CN" sz="1400">
                <a:solidFill>
                  <a:srgbClr val="5E574E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14</a:t>
            </a:fld>
            <a:endParaRPr lang="en-GB" altLang="zh-CN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矩形 2">
            <a:extLst>
              <a:ext uri="{FF2B5EF4-FFF2-40B4-BE49-F238E27FC236}">
                <a16:creationId xmlns:a16="http://schemas.microsoft.com/office/drawing/2014/main" id="{F7A6758A-8603-487B-8597-1B3755646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IEEE 802.3 Frame Format</a:t>
            </a:r>
          </a:p>
        </p:txBody>
      </p:sp>
      <p:pic>
        <p:nvPicPr>
          <p:cNvPr id="21508" name="图片 5">
            <a:extLst>
              <a:ext uri="{FF2B5EF4-FFF2-40B4-BE49-F238E27FC236}">
                <a16:creationId xmlns:a16="http://schemas.microsoft.com/office/drawing/2014/main" id="{9711C23B-5AAF-40F3-8542-14D55861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17"/>
          <a:stretch>
            <a:fillRect/>
          </a:stretch>
        </p:blipFill>
        <p:spPr bwMode="auto">
          <a:xfrm>
            <a:off x="1600200" y="1676401"/>
            <a:ext cx="89916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文本框 6">
            <a:extLst>
              <a:ext uri="{FF2B5EF4-FFF2-40B4-BE49-F238E27FC236}">
                <a16:creationId xmlns:a16="http://schemas.microsoft.com/office/drawing/2014/main" id="{FC22F4B0-0579-4589-A97F-B81F31D48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343400"/>
            <a:ext cx="8763000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Preamble: 7 octets of 10101010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SFD: 10101011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Length: the maximum frame size is 1518 octets, excluding the preamble and SFD.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Pad: octets added to ensure that the frame is long enough for collision detection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FCS: 32-bit CRC, based on all fields except preamble, SFD, and FCS</a:t>
            </a:r>
          </a:p>
        </p:txBody>
      </p:sp>
      <p:sp>
        <p:nvSpPr>
          <p:cNvPr id="21510" name="文本框 7">
            <a:extLst>
              <a:ext uri="{FF2B5EF4-FFF2-40B4-BE49-F238E27FC236}">
                <a16:creationId xmlns:a16="http://schemas.microsoft.com/office/drawing/2014/main" id="{44EA1A1E-3B99-450E-B379-E5C80536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19300"/>
            <a:ext cx="304800" cy="3099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</a:p>
        </p:txBody>
      </p:sp>
      <p:sp>
        <p:nvSpPr>
          <p:cNvPr id="21511" name="文本框 8">
            <a:extLst>
              <a:ext uri="{FF2B5EF4-FFF2-40B4-BE49-F238E27FC236}">
                <a16:creationId xmlns:a16="http://schemas.microsoft.com/office/drawing/2014/main" id="{B1BA1B0E-DFA3-4984-852B-1F0CCEA9D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0" y="2019300"/>
            <a:ext cx="304800" cy="3099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696CC9E1-0D85-4AFE-8A11-0D2EAA30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fld id="{E46604FA-B31A-432D-9478-BFD1A122D695}" type="slidenum">
              <a:rPr lang="en-GB" altLang="zh-CN" sz="1400">
                <a:solidFill>
                  <a:srgbClr val="5E574E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15</a:t>
            </a:fld>
            <a:endParaRPr lang="en-GB" altLang="zh-CN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7D685A-1FDC-EDF7-9F54-5467EEFB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Link on different physical network topology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C3522-BC28-A457-48D3-7FBFA0B9863A}"/>
              </a:ext>
            </a:extLst>
          </p:cNvPr>
          <p:cNvSpPr txBox="1"/>
          <p:nvPr/>
        </p:nvSpPr>
        <p:spPr>
          <a:xfrm>
            <a:off x="678426" y="1612490"/>
            <a:ext cx="1711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Bus</a:t>
            </a:r>
            <a:br>
              <a:rPr lang="en-SG" dirty="0"/>
            </a:br>
            <a:r>
              <a:rPr lang="en-SG" dirty="0"/>
              <a:t>Wired/Wireless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B9893-5A57-4552-FA51-056EF22C47E4}"/>
              </a:ext>
            </a:extLst>
          </p:cNvPr>
          <p:cNvSpPr txBox="1"/>
          <p:nvPr/>
        </p:nvSpPr>
        <p:spPr>
          <a:xfrm>
            <a:off x="5142355" y="16398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81CE3-7D8B-9FF0-3D0E-A2E10A9ACF92}"/>
              </a:ext>
            </a:extLst>
          </p:cNvPr>
          <p:cNvSpPr txBox="1"/>
          <p:nvPr/>
        </p:nvSpPr>
        <p:spPr>
          <a:xfrm>
            <a:off x="2812025" y="16124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Mesh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CD2CD-0B26-11B0-BBE5-7896FDBEEFAA}"/>
              </a:ext>
            </a:extLst>
          </p:cNvPr>
          <p:cNvSpPr txBox="1"/>
          <p:nvPr/>
        </p:nvSpPr>
        <p:spPr>
          <a:xfrm>
            <a:off x="3937819" y="161249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Ring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2BAE134D-961B-FD2A-0900-555225015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302116"/>
              </p:ext>
            </p:extLst>
          </p:nvPr>
        </p:nvGraphicFramePr>
        <p:xfrm>
          <a:off x="2715857" y="4367880"/>
          <a:ext cx="1622856" cy="14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15386" imgH="2967695" progId="Visio.Drawing.11">
                  <p:embed/>
                </p:oleObj>
              </mc:Choice>
              <mc:Fallback>
                <p:oleObj name="Visio" r:id="rId3" imgW="3415386" imgH="2967695" progId="Visio.Drawing.11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46F39541-66B5-FAC5-6163-7633CE039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857" y="4367880"/>
                        <a:ext cx="1622856" cy="14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A7450C58-052C-2BE0-810E-3CCC41359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86370"/>
              </p:ext>
            </p:extLst>
          </p:nvPr>
        </p:nvGraphicFramePr>
        <p:xfrm>
          <a:off x="4628444" y="2258821"/>
          <a:ext cx="1622856" cy="14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15386" imgH="2967695" progId="Visio.Drawing.11">
                  <p:embed/>
                </p:oleObj>
              </mc:Choice>
              <mc:Fallback>
                <p:oleObj name="Visio" r:id="rId3" imgW="3415386" imgH="2967695" progId="Visio.Drawing.11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2BAE134D-961B-FD2A-0900-555225015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444" y="2258821"/>
                        <a:ext cx="1622856" cy="14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96C751D9-AB6F-4C7D-12C2-A21927122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99415"/>
              </p:ext>
            </p:extLst>
          </p:nvPr>
        </p:nvGraphicFramePr>
        <p:xfrm>
          <a:off x="6798740" y="4292821"/>
          <a:ext cx="1622856" cy="14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15386" imgH="2967695" progId="Visio.Drawing.11">
                  <p:embed/>
                </p:oleObj>
              </mc:Choice>
              <mc:Fallback>
                <p:oleObj name="Visio" r:id="rId3" imgW="3415386" imgH="2967695" progId="Visio.Drawing.11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A7450C58-052C-2BE0-810E-3CCC41359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740" y="4292821"/>
                        <a:ext cx="1622856" cy="14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696CC9E1-0D85-4AFE-8A11-0D2EAA30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fld id="{E46604FA-B31A-432D-9478-BFD1A122D695}" type="slidenum">
              <a:rPr lang="en-GB" altLang="zh-CN" sz="1400">
                <a:solidFill>
                  <a:srgbClr val="5E574E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16</a:t>
            </a:fld>
            <a:endParaRPr lang="en-GB" altLang="zh-CN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0A2A9B-B2E5-ABD9-FECA-03BDA8CD5EC2}"/>
              </a:ext>
            </a:extLst>
          </p:cNvPr>
          <p:cNvCxnSpPr/>
          <p:nvPr/>
        </p:nvCxnSpPr>
        <p:spPr bwMode="auto">
          <a:xfrm>
            <a:off x="825910" y="4070555"/>
            <a:ext cx="10274709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54EB55B-D7B1-0E82-3BE8-FCBD5017361D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77863" y="4146550"/>
          <a:ext cx="2516187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15386" imgH="2967695" progId="Visio.Drawing.11">
                  <p:embed/>
                </p:oleObj>
              </mc:Choice>
              <mc:Fallback>
                <p:oleObj name="Visio" r:id="rId3" imgW="3415386" imgH="2967695" progId="Visio.Drawing.11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A54EB55B-D7B1-0E82-3BE8-FCBD50173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4146550"/>
                        <a:ext cx="2516187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68418A7-EDDE-CF6E-57C5-0EE5829DB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575658"/>
              </p:ext>
            </p:extLst>
          </p:nvPr>
        </p:nvGraphicFramePr>
        <p:xfrm>
          <a:off x="8201680" y="1167764"/>
          <a:ext cx="2516188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415386" imgH="2967695" progId="Visio.Drawing.11">
                  <p:embed/>
                </p:oleObj>
              </mc:Choice>
              <mc:Fallback>
                <p:oleObj name="Visio" r:id="rId5" imgW="3415386" imgH="2967695" progId="Visio.Drawing.11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368418A7-EDDE-CF6E-57C5-0EE5829DB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680" y="1167764"/>
                        <a:ext cx="2516188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67D685A-1FDC-EDF7-9F54-5467EEFB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Link on Shared Bus Topology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46F39541-66B5-FAC5-6163-7633CE039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68523"/>
              </p:ext>
            </p:extLst>
          </p:nvPr>
        </p:nvGraphicFramePr>
        <p:xfrm>
          <a:off x="2567759" y="1092159"/>
          <a:ext cx="2516188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415386" imgH="2967695" progId="Visio.Drawing.11">
                  <p:embed/>
                </p:oleObj>
              </mc:Choice>
              <mc:Fallback>
                <p:oleObj name="Visio" r:id="rId5" imgW="3415386" imgH="2967695" progId="Visio.Drawing.11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46F39541-66B5-FAC5-6163-7633CE039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759" y="1092159"/>
                        <a:ext cx="2516188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CCCD73-DFBE-6753-075F-8D1E07873C13}"/>
              </a:ext>
            </a:extLst>
          </p:cNvPr>
          <p:cNvSpPr txBox="1"/>
          <p:nvPr/>
        </p:nvSpPr>
        <p:spPr>
          <a:xfrm>
            <a:off x="2064774" y="41219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F8958-A8E0-4FFD-EF5F-71E189759669}"/>
              </a:ext>
            </a:extLst>
          </p:cNvPr>
          <p:cNvSpPr txBox="1"/>
          <p:nvPr/>
        </p:nvSpPr>
        <p:spPr>
          <a:xfrm>
            <a:off x="5009535" y="349725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6E792-1AA4-2F5B-E43C-C19D8B13ADAF}"/>
              </a:ext>
            </a:extLst>
          </p:cNvPr>
          <p:cNvSpPr txBox="1"/>
          <p:nvPr/>
        </p:nvSpPr>
        <p:spPr>
          <a:xfrm>
            <a:off x="8406580" y="354226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8FF5A-7F5B-FC3F-DCF3-9D99C438D02F}"/>
              </a:ext>
            </a:extLst>
          </p:cNvPr>
          <p:cNvSpPr txBox="1"/>
          <p:nvPr/>
        </p:nvSpPr>
        <p:spPr>
          <a:xfrm>
            <a:off x="3460936" y="4121969"/>
            <a:ext cx="402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Wired / Wireless Shared Bus topology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54A649-7BD1-41EE-753F-4562F8C9EAC7}"/>
              </a:ext>
            </a:extLst>
          </p:cNvPr>
          <p:cNvGrpSpPr/>
          <p:nvPr/>
        </p:nvGrpSpPr>
        <p:grpSpPr>
          <a:xfrm>
            <a:off x="2246289" y="4306635"/>
            <a:ext cx="1214647" cy="1214010"/>
            <a:chOff x="3755829" y="5200075"/>
            <a:chExt cx="1552353" cy="1441665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F33C72C9-95EC-564C-D816-8A29F8BAA2C8}"/>
                </a:ext>
              </a:extLst>
            </p:cNvPr>
            <p:cNvSpPr/>
            <p:nvPr/>
          </p:nvSpPr>
          <p:spPr bwMode="auto">
            <a:xfrm>
              <a:off x="3755829" y="5200075"/>
              <a:ext cx="1552353" cy="1441665"/>
            </a:xfrm>
            <a:prstGeom prst="arc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AABFA42-4E1D-AB49-1A58-B18C3F3C0D33}"/>
                </a:ext>
              </a:extLst>
            </p:cNvPr>
            <p:cNvGrpSpPr/>
            <p:nvPr/>
          </p:nvGrpSpPr>
          <p:grpSpPr>
            <a:xfrm>
              <a:off x="3908230" y="5352476"/>
              <a:ext cx="1176670" cy="1119146"/>
              <a:chOff x="2853071" y="4643702"/>
              <a:chExt cx="1176670" cy="111914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494B1FD-1F6D-7B9D-CAB1-2FC8B6DFD87B}"/>
                  </a:ext>
                </a:extLst>
              </p:cNvPr>
              <p:cNvSpPr/>
              <p:nvPr/>
            </p:nvSpPr>
            <p:spPr bwMode="auto">
              <a:xfrm>
                <a:off x="2853071" y="4643702"/>
                <a:ext cx="1176670" cy="1119146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FCE43A5-12F5-121A-99DA-0A9659905BA5}"/>
                  </a:ext>
                </a:extLst>
              </p:cNvPr>
              <p:cNvSpPr/>
              <p:nvPr/>
            </p:nvSpPr>
            <p:spPr bwMode="auto">
              <a:xfrm>
                <a:off x="3005472" y="4796103"/>
                <a:ext cx="811616" cy="787579"/>
              </a:xfrm>
              <a:prstGeom prst="arc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62C27055-092A-40A7-18A4-C8D89DFDF91B}"/>
                  </a:ext>
                </a:extLst>
              </p:cNvPr>
              <p:cNvSpPr/>
              <p:nvPr/>
            </p:nvSpPr>
            <p:spPr bwMode="auto">
              <a:xfrm>
                <a:off x="3157872" y="4948503"/>
                <a:ext cx="503551" cy="389041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14D838-C51D-B5C3-C09C-6F0C7EC0EEFE}"/>
              </a:ext>
            </a:extLst>
          </p:cNvPr>
          <p:cNvGrpSpPr/>
          <p:nvPr/>
        </p:nvGrpSpPr>
        <p:grpSpPr>
          <a:xfrm rot="6059854">
            <a:off x="4148112" y="1843804"/>
            <a:ext cx="1552353" cy="1441665"/>
            <a:chOff x="3755829" y="5200075"/>
            <a:chExt cx="1552353" cy="144166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E445238-F871-B8AA-995A-CCC24165ADEA}"/>
                </a:ext>
              </a:extLst>
            </p:cNvPr>
            <p:cNvSpPr/>
            <p:nvPr/>
          </p:nvSpPr>
          <p:spPr bwMode="auto">
            <a:xfrm>
              <a:off x="3755829" y="5200075"/>
              <a:ext cx="1552353" cy="1441665"/>
            </a:xfrm>
            <a:prstGeom prst="arc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0A4C35-8D4D-EEED-4B34-26BDD3945192}"/>
                </a:ext>
              </a:extLst>
            </p:cNvPr>
            <p:cNvGrpSpPr/>
            <p:nvPr/>
          </p:nvGrpSpPr>
          <p:grpSpPr>
            <a:xfrm>
              <a:off x="3908230" y="5352476"/>
              <a:ext cx="1176670" cy="1119146"/>
              <a:chOff x="2853071" y="4643702"/>
              <a:chExt cx="1176670" cy="111914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BDE802A0-D5B7-911B-BB2B-BBD2DF302703}"/>
                  </a:ext>
                </a:extLst>
              </p:cNvPr>
              <p:cNvSpPr/>
              <p:nvPr/>
            </p:nvSpPr>
            <p:spPr bwMode="auto">
              <a:xfrm>
                <a:off x="2853071" y="4643702"/>
                <a:ext cx="1176670" cy="1119146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DBE08C0A-6BC9-1896-ABD0-42958742F836}"/>
                  </a:ext>
                </a:extLst>
              </p:cNvPr>
              <p:cNvSpPr/>
              <p:nvPr/>
            </p:nvSpPr>
            <p:spPr bwMode="auto">
              <a:xfrm>
                <a:off x="3005472" y="4796103"/>
                <a:ext cx="811616" cy="787579"/>
              </a:xfrm>
              <a:prstGeom prst="arc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B57A33E-391B-CF49-44B0-57BE3A3184F1}"/>
                  </a:ext>
                </a:extLst>
              </p:cNvPr>
              <p:cNvSpPr/>
              <p:nvPr/>
            </p:nvSpPr>
            <p:spPr bwMode="auto">
              <a:xfrm>
                <a:off x="3157872" y="4948503"/>
                <a:ext cx="503551" cy="389041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A61B0E-344D-95B4-8C65-73F7DEA48C5E}"/>
              </a:ext>
            </a:extLst>
          </p:cNvPr>
          <p:cNvGrpSpPr/>
          <p:nvPr/>
        </p:nvGrpSpPr>
        <p:grpSpPr>
          <a:xfrm rot="7872584">
            <a:off x="9133542" y="2378470"/>
            <a:ext cx="1552353" cy="1441665"/>
            <a:chOff x="3755829" y="5200075"/>
            <a:chExt cx="1552353" cy="144166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96386B35-04BE-8889-5D70-A2F5F60CC301}"/>
                </a:ext>
              </a:extLst>
            </p:cNvPr>
            <p:cNvSpPr/>
            <p:nvPr/>
          </p:nvSpPr>
          <p:spPr bwMode="auto">
            <a:xfrm>
              <a:off x="3755829" y="5200075"/>
              <a:ext cx="1552353" cy="1441665"/>
            </a:xfrm>
            <a:prstGeom prst="arc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69B67D-EB71-83A1-2418-5ACD3F6444AA}"/>
                </a:ext>
              </a:extLst>
            </p:cNvPr>
            <p:cNvGrpSpPr/>
            <p:nvPr/>
          </p:nvGrpSpPr>
          <p:grpSpPr>
            <a:xfrm>
              <a:off x="3908230" y="5352476"/>
              <a:ext cx="1176670" cy="1119146"/>
              <a:chOff x="2853071" y="4643702"/>
              <a:chExt cx="1176670" cy="1119146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A6D20111-C4B4-1A7A-EBE6-AAB3E265C53C}"/>
                  </a:ext>
                </a:extLst>
              </p:cNvPr>
              <p:cNvSpPr/>
              <p:nvPr/>
            </p:nvSpPr>
            <p:spPr bwMode="auto">
              <a:xfrm>
                <a:off x="2853071" y="4643702"/>
                <a:ext cx="1176670" cy="1119146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C4E5B6CC-E3B4-ADDF-8E49-4C2CD29F0A56}"/>
                  </a:ext>
                </a:extLst>
              </p:cNvPr>
              <p:cNvSpPr/>
              <p:nvPr/>
            </p:nvSpPr>
            <p:spPr bwMode="auto">
              <a:xfrm>
                <a:off x="3005472" y="4796103"/>
                <a:ext cx="811616" cy="787579"/>
              </a:xfrm>
              <a:prstGeom prst="arc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E4DA4F9D-98C4-4B0F-B329-80F7C5945327}"/>
                  </a:ext>
                </a:extLst>
              </p:cNvPr>
              <p:cNvSpPr/>
              <p:nvPr/>
            </p:nvSpPr>
            <p:spPr bwMode="auto">
              <a:xfrm>
                <a:off x="3157872" y="4948503"/>
                <a:ext cx="503551" cy="389041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30" name="Explosion: 8 Points 29">
            <a:extLst>
              <a:ext uri="{FF2B5EF4-FFF2-40B4-BE49-F238E27FC236}">
                <a16:creationId xmlns:a16="http://schemas.microsoft.com/office/drawing/2014/main" id="{041A5FD6-5A1D-AB2C-937C-5221F68C1267}"/>
              </a:ext>
            </a:extLst>
          </p:cNvPr>
          <p:cNvSpPr/>
          <p:nvPr/>
        </p:nvSpPr>
        <p:spPr bwMode="auto">
          <a:xfrm rot="21125089">
            <a:off x="5432307" y="2551891"/>
            <a:ext cx="2953125" cy="2219770"/>
          </a:xfrm>
          <a:prstGeom prst="irregularSeal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2400" dirty="0">
                <a:latin typeface="+mj-lt"/>
              </a:rPr>
              <a:t>Collison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5211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696CC9E1-0D85-4AFE-8A11-0D2EAA30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fld id="{E46604FA-B31A-432D-9478-BFD1A122D695}" type="slidenum">
              <a:rPr lang="en-GB" altLang="zh-CN" sz="1400">
                <a:solidFill>
                  <a:srgbClr val="5E574E"/>
                </a:solidFill>
                <a:latin typeface="Arial" panose="020B0604020202020204" pitchFamily="34" charset="0"/>
              </a:rPr>
              <a:pPr eaLnBrk="0" fontAlgn="base" hangingPunct="0">
                <a:spcAft>
                  <a:spcPct val="0"/>
                </a:spcAft>
              </a:pPr>
              <a:t>17</a:t>
            </a:fld>
            <a:endParaRPr lang="en-GB" altLang="zh-CN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矩形 2">
            <a:extLst>
              <a:ext uri="{FF2B5EF4-FFF2-40B4-BE49-F238E27FC236}">
                <a16:creationId xmlns:a16="http://schemas.microsoft.com/office/drawing/2014/main" id="{CA45BFAF-C84A-4673-9C5D-1B3652A4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315" y="1182414"/>
            <a:ext cx="10938933" cy="1143000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CSMA/CD:  Used in Shared Physical Media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Carrier Sense Multiple Access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with Collision Detection</a:t>
            </a:r>
          </a:p>
        </p:txBody>
      </p:sp>
      <p:sp>
        <p:nvSpPr>
          <p:cNvPr id="16388" name="矩形 3">
            <a:extLst>
              <a:ext uri="{FF2B5EF4-FFF2-40B4-BE49-F238E27FC236}">
                <a16:creationId xmlns:a16="http://schemas.microsoft.com/office/drawing/2014/main" id="{602269FD-8BA5-49C4-84BB-80D788740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466" y="2843048"/>
            <a:ext cx="10905067" cy="3294993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Collision Detection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Stations listen whilst transmitting. If collision is detected, stop transmission immediately.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Rules of CSMA/CD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If the medium is idle, transmit;</a:t>
            </a:r>
            <a:r>
              <a:rPr lang="en-GB" altLang="zh-CN" sz="2000" dirty="0">
                <a:ea typeface="宋体" panose="02010600030101010101" pitchFamily="2" charset="-122"/>
              </a:rPr>
              <a:t> otherwise, go to step 2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If the medium is busy, continue to listen until the channel is idle, then transmit immediately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If a collision is detected during transmission, transmit a brief jamming signal to assure that all stations know that there has been a collision and then cease transmission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After transmitting the jamming signal, wait a random amount of time, referred to as </a:t>
            </a:r>
            <a:r>
              <a:rPr lang="en-US" altLang="zh-CN" sz="2000" b="1" i="1" u="sng" dirty="0" err="1">
                <a:solidFill>
                  <a:srgbClr val="FF0000"/>
                </a:solidFill>
                <a:ea typeface="宋体" panose="02010600030101010101" pitchFamily="2" charset="-122"/>
              </a:rPr>
              <a:t>backoff</a:t>
            </a:r>
            <a:r>
              <a:rPr lang="en-US" altLang="zh-CN" sz="2000" dirty="0">
                <a:ea typeface="宋体" panose="02010600030101010101" pitchFamily="2" charset="-122"/>
              </a:rPr>
              <a:t>, then attempt to transmit again (repeat </a:t>
            </a:r>
            <a:r>
              <a:rPr lang="en-GB" altLang="zh-CN" sz="2000" dirty="0">
                <a:ea typeface="宋体" panose="02010600030101010101" pitchFamily="2" charset="-122"/>
              </a:rPr>
              <a:t>from step 1)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00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1C9A3619-2C4A-4483-AFA9-B3AB5B7EF2F5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28800" y="381000"/>
          <a:ext cx="2516188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15386" imgH="2967695" progId="Visio.Drawing.11">
                  <p:embed/>
                </p:oleObj>
              </mc:Choice>
              <mc:Fallback>
                <p:oleObj name="Visio" r:id="rId2" imgW="3415386" imgH="2967695" progId="Visio.Drawing.11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1C9A3619-2C4A-4483-AFA9-B3AB5B7EF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"/>
                        <a:ext cx="2516188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F0913B88-C8B5-47E7-B8C0-574B69B122B6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91767804"/>
              </p:ext>
            </p:extLst>
          </p:nvPr>
        </p:nvGraphicFramePr>
        <p:xfrm>
          <a:off x="7448070" y="560659"/>
          <a:ext cx="2516188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415386" imgH="2967695" progId="Visio.Drawing.11">
                  <p:embed/>
                </p:oleObj>
              </mc:Choice>
              <mc:Fallback>
                <p:oleObj name="Visio" r:id="rId4" imgW="3415386" imgH="2967695" progId="Visio.Drawing.11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F0913B88-C8B5-47E7-B8C0-574B69B12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070" y="560659"/>
                        <a:ext cx="2516188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69A0F3A7-5BE7-4B64-BCD3-A2136453DEE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1" y="4267201"/>
          <a:ext cx="251777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415386" imgH="2967695" progId="Visio.Drawing.11">
                  <p:embed/>
                </p:oleObj>
              </mc:Choice>
              <mc:Fallback>
                <p:oleObj name="Visio" r:id="rId5" imgW="3415386" imgH="2967695" progId="Visio.Drawing.11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69A0F3A7-5BE7-4B64-BCD3-A2136453D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4267201"/>
                        <a:ext cx="251777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>
            <a:extLst>
              <a:ext uri="{FF2B5EF4-FFF2-40B4-BE49-F238E27FC236}">
                <a16:creationId xmlns:a16="http://schemas.microsoft.com/office/drawing/2014/main" id="{1FF0D3A0-BA4B-49DC-981F-37518B2DCAD3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620001" y="4343401"/>
          <a:ext cx="251777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415386" imgH="2967695" progId="Visio.Drawing.11">
                  <p:embed/>
                </p:oleObj>
              </mc:Choice>
              <mc:Fallback>
                <p:oleObj name="Visio" r:id="rId6" imgW="3415386" imgH="2967695" progId="Visio.Drawing.11">
                  <p:embed/>
                  <p:pic>
                    <p:nvPicPr>
                      <p:cNvPr id="13317" name="Object 3">
                        <a:extLst>
                          <a:ext uri="{FF2B5EF4-FFF2-40B4-BE49-F238E27FC236}">
                            <a16:creationId xmlns:a16="http://schemas.microsoft.com/office/drawing/2014/main" id="{1FF0D3A0-BA4B-49DC-981F-37518B2DC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343401"/>
                        <a:ext cx="251777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>
            <a:extLst>
              <a:ext uri="{FF2B5EF4-FFF2-40B4-BE49-F238E27FC236}">
                <a16:creationId xmlns:a16="http://schemas.microsoft.com/office/drawing/2014/main" id="{E0EB5799-B9E7-4153-83CF-273A2EBF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2133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switch</a:t>
            </a:r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D48C91EC-94A7-41BC-9B2C-074041EA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3320" name="Oval 8">
            <a:extLst>
              <a:ext uri="{FF2B5EF4-FFF2-40B4-BE49-F238E27FC236}">
                <a16:creationId xmlns:a16="http://schemas.microsoft.com/office/drawing/2014/main" id="{5B2B13E6-FC46-4321-90A5-5F31A9C9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4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3321" name="Oval 9">
            <a:extLst>
              <a:ext uri="{FF2B5EF4-FFF2-40B4-BE49-F238E27FC236}">
                <a16:creationId xmlns:a16="http://schemas.microsoft.com/office/drawing/2014/main" id="{CEA9867F-61C9-4F6B-973D-AD0F40327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91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9802F0B4-5096-479C-BEFC-4E808E60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91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A574F9DF-D2AE-45E1-B0D0-ABEE345D7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419600"/>
            <a:ext cx="15240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63712023-EDFC-4572-9BA2-3CCEFCEE1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05000"/>
            <a:ext cx="14478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F179029D-FA40-425A-80B1-FCA6D695F3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438400"/>
            <a:ext cx="1295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3FFBC016-FA1B-4A83-B086-B2DBCBC229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4343400"/>
            <a:ext cx="17526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8453" name="Group 21">
            <a:extLst>
              <a:ext uri="{FF2B5EF4-FFF2-40B4-BE49-F238E27FC236}">
                <a16:creationId xmlns:a16="http://schemas.microsoft.com/office/drawing/2014/main" id="{6B9CC057-E1A9-47D2-8A4F-9EF0D34BD0DA}"/>
              </a:ext>
            </a:extLst>
          </p:cNvPr>
          <p:cNvGrpSpPr>
            <a:grpSpLocks/>
          </p:cNvGrpSpPr>
          <p:nvPr/>
        </p:nvGrpSpPr>
        <p:grpSpPr bwMode="auto">
          <a:xfrm rot="2422210">
            <a:off x="4038600" y="2286000"/>
            <a:ext cx="1676400" cy="228600"/>
            <a:chOff x="2016" y="864"/>
            <a:chExt cx="1056" cy="144"/>
          </a:xfrm>
        </p:grpSpPr>
        <p:sp>
          <p:nvSpPr>
            <p:cNvPr id="13333" name="Rectangle 18">
              <a:extLst>
                <a:ext uri="{FF2B5EF4-FFF2-40B4-BE49-F238E27FC236}">
                  <a16:creationId xmlns:a16="http://schemas.microsoft.com/office/drawing/2014/main" id="{1E9B1C48-00E0-4B6F-91D9-F01623E60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672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DST MAC: 00-23</a:t>
              </a:r>
            </a:p>
          </p:txBody>
        </p:sp>
        <p:sp>
          <p:nvSpPr>
            <p:cNvPr id="13334" name="Rectangle 20">
              <a:extLst>
                <a:ext uri="{FF2B5EF4-FFF2-40B4-BE49-F238E27FC236}">
                  <a16:creationId xmlns:a16="http://schemas.microsoft.com/office/drawing/2014/main" id="{6425EE61-815E-421F-A825-30AE17EC8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864"/>
              <a:ext cx="38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payload</a:t>
              </a:r>
            </a:p>
          </p:txBody>
        </p:sp>
      </p:grpSp>
      <p:sp>
        <p:nvSpPr>
          <p:cNvPr id="13328" name="AutoShape 22">
            <a:extLst>
              <a:ext uri="{FF2B5EF4-FFF2-40B4-BE49-F238E27FC236}">
                <a16:creationId xmlns:a16="http://schemas.microsoft.com/office/drawing/2014/main" id="{A49BC684-3DA7-4980-ADBD-BBAFDC04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838200"/>
            <a:ext cx="2667000" cy="1524000"/>
          </a:xfrm>
          <a:prstGeom prst="wedgeRectCallout">
            <a:avLst>
              <a:gd name="adj1" fmla="val -11546"/>
              <a:gd name="adj2" fmla="val 11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9" name="Rectangle 23">
            <a:extLst>
              <a:ext uri="{FF2B5EF4-FFF2-40B4-BE49-F238E27FC236}">
                <a16:creationId xmlns:a16="http://schemas.microsoft.com/office/drawing/2014/main" id="{7284867E-959E-4E0B-9C8E-3D85EBDA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838201"/>
            <a:ext cx="304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 Mac Address Table</a:t>
            </a:r>
          </a:p>
          <a:p>
            <a:r>
              <a:rPr lang="en-US" altLang="en-US" sz="1000" dirty="0"/>
              <a:t>-------------------------------------------</a:t>
            </a:r>
          </a:p>
          <a:p>
            <a:endParaRPr lang="en-US" altLang="en-US" sz="1000" dirty="0"/>
          </a:p>
          <a:p>
            <a:r>
              <a:rPr lang="en-US" altLang="en-US" sz="1000" dirty="0"/>
              <a:t>           Mac Address     Type            Ports</a:t>
            </a:r>
          </a:p>
          <a:p>
            <a:r>
              <a:rPr lang="en-US" altLang="en-US" sz="1000" dirty="0"/>
              <a:t>        -------------------      ------------      -------</a:t>
            </a:r>
          </a:p>
          <a:p>
            <a:r>
              <a:rPr lang="en-US" altLang="en-US" sz="1000" dirty="0"/>
              <a:t>       000a.41cd.c8c4    DYNAMIC     1</a:t>
            </a:r>
          </a:p>
          <a:p>
            <a:r>
              <a:rPr lang="en-US" altLang="en-US" sz="1000" dirty="0"/>
              <a:t>       0023.a3bc.c701    DYNAMIC     3</a:t>
            </a:r>
          </a:p>
          <a:p>
            <a:r>
              <a:rPr lang="en-US" altLang="en-US" sz="1000" dirty="0"/>
              <a:t>       203a.abc2.57a1    DYNAMIC     2</a:t>
            </a:r>
          </a:p>
          <a:p>
            <a:r>
              <a:rPr lang="en-US" altLang="en-US" sz="1000" dirty="0"/>
              <a:t>       011a.919d.d8a4    DYNAMIC     4</a:t>
            </a:r>
          </a:p>
        </p:txBody>
      </p:sp>
      <p:grpSp>
        <p:nvGrpSpPr>
          <p:cNvPr id="18456" name="Group 24">
            <a:extLst>
              <a:ext uri="{FF2B5EF4-FFF2-40B4-BE49-F238E27FC236}">
                <a16:creationId xmlns:a16="http://schemas.microsoft.com/office/drawing/2014/main" id="{EF910483-62AD-4105-A593-4DBACA6AF538}"/>
              </a:ext>
            </a:extLst>
          </p:cNvPr>
          <p:cNvGrpSpPr>
            <a:grpSpLocks/>
          </p:cNvGrpSpPr>
          <p:nvPr/>
        </p:nvGrpSpPr>
        <p:grpSpPr bwMode="auto">
          <a:xfrm rot="19772950">
            <a:off x="4648200" y="4114800"/>
            <a:ext cx="1676400" cy="228600"/>
            <a:chOff x="2016" y="864"/>
            <a:chExt cx="1056" cy="144"/>
          </a:xfrm>
        </p:grpSpPr>
        <p:sp>
          <p:nvSpPr>
            <p:cNvPr id="13331" name="Rectangle 25">
              <a:extLst>
                <a:ext uri="{FF2B5EF4-FFF2-40B4-BE49-F238E27FC236}">
                  <a16:creationId xmlns:a16="http://schemas.microsoft.com/office/drawing/2014/main" id="{943EBEB9-FB79-4144-8249-43504AA26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672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DST MAC: 00-23</a:t>
              </a:r>
            </a:p>
          </p:txBody>
        </p:sp>
        <p:sp>
          <p:nvSpPr>
            <p:cNvPr id="13332" name="Rectangle 26">
              <a:extLst>
                <a:ext uri="{FF2B5EF4-FFF2-40B4-BE49-F238E27FC236}">
                  <a16:creationId xmlns:a16="http://schemas.microsoft.com/office/drawing/2014/main" id="{E567899E-9DE0-4E68-A5B2-3412F7FD1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864"/>
              <a:ext cx="38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payload</a:t>
              </a:r>
            </a:p>
          </p:txBody>
        </p:sp>
      </p:grpSp>
      <p:sp>
        <p:nvSpPr>
          <p:cNvPr id="3" name="Title 6">
            <a:extLst>
              <a:ext uri="{FF2B5EF4-FFF2-40B4-BE49-F238E27FC236}">
                <a16:creationId xmlns:a16="http://schemas.microsoft.com/office/drawing/2014/main" id="{FB1A3F51-AB63-F32C-4373-95996A04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2" y="-124367"/>
            <a:ext cx="10938933" cy="1143000"/>
          </a:xfrm>
        </p:spPr>
        <p:txBody>
          <a:bodyPr>
            <a:normAutofit/>
          </a:bodyPr>
          <a:lstStyle/>
          <a:p>
            <a:r>
              <a:rPr lang="en-SG" dirty="0"/>
              <a:t>Data Link on a star topology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1667 0.14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-0.16667 0.12221 " pathEditMode="relative" ptsTypes="AA">
                                      <p:cBhvr>
                                        <p:cTn id="20" dur="2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>
            <a:extLst>
              <a:ext uri="{FF2B5EF4-FFF2-40B4-BE49-F238E27FC236}">
                <a16:creationId xmlns:a16="http://schemas.microsoft.com/office/drawing/2014/main" id="{E0EB5799-B9E7-4153-83CF-273A2EBF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386" y="3429000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switch1</a:t>
            </a:r>
          </a:p>
        </p:txBody>
      </p:sp>
      <p:sp>
        <p:nvSpPr>
          <p:cNvPr id="13328" name="AutoShape 22">
            <a:extLst>
              <a:ext uri="{FF2B5EF4-FFF2-40B4-BE49-F238E27FC236}">
                <a16:creationId xmlns:a16="http://schemas.microsoft.com/office/drawing/2014/main" id="{A49BC684-3DA7-4980-ADBD-BBAFDC04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586" y="1143000"/>
            <a:ext cx="2667000" cy="1524000"/>
          </a:xfrm>
          <a:prstGeom prst="wedgeRectCallout">
            <a:avLst>
              <a:gd name="adj1" fmla="val -11546"/>
              <a:gd name="adj2" fmla="val 11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9" name="Rectangle 23">
            <a:extLst>
              <a:ext uri="{FF2B5EF4-FFF2-40B4-BE49-F238E27FC236}">
                <a16:creationId xmlns:a16="http://schemas.microsoft.com/office/drawing/2014/main" id="{7284867E-959E-4E0B-9C8E-3D85EBDA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586" y="1143001"/>
            <a:ext cx="304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 Mac Address Table</a:t>
            </a:r>
          </a:p>
          <a:p>
            <a:r>
              <a:rPr lang="en-US" altLang="en-US" sz="1000" dirty="0"/>
              <a:t>-------------------------------------------</a:t>
            </a:r>
          </a:p>
          <a:p>
            <a:endParaRPr lang="en-US" altLang="en-US" sz="1000" dirty="0"/>
          </a:p>
          <a:p>
            <a:r>
              <a:rPr lang="en-US" altLang="en-US" sz="1000" dirty="0"/>
              <a:t>           Mac Address     Type            Ports</a:t>
            </a:r>
          </a:p>
          <a:p>
            <a:r>
              <a:rPr lang="en-US" altLang="en-US" sz="1000" dirty="0"/>
              <a:t>        -------------------      ------------      -------</a:t>
            </a:r>
          </a:p>
          <a:p>
            <a:r>
              <a:rPr lang="en-US" altLang="en-US" sz="1000" dirty="0"/>
              <a:t>       000a.41cd.c8c4    DYNAMIC     1</a:t>
            </a:r>
          </a:p>
          <a:p>
            <a:r>
              <a:rPr lang="en-US" altLang="en-US" sz="1000" dirty="0"/>
              <a:t>       0023.a3bc.c701    DYNAMIC     3</a:t>
            </a:r>
          </a:p>
          <a:p>
            <a:r>
              <a:rPr lang="en-US" altLang="en-US" sz="1000" dirty="0"/>
              <a:t>       203a.abc2.57a1    DYNAMIC     2</a:t>
            </a:r>
          </a:p>
          <a:p>
            <a:r>
              <a:rPr lang="en-US" altLang="en-US" sz="1000" dirty="0"/>
              <a:t>       011a.919d.d8a4    DYNAMIC     4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C3471A73-DF68-4D04-96E7-CD73CD558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386" y="3421117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switch2</a:t>
            </a:r>
          </a:p>
        </p:txBody>
      </p:sp>
      <p:sp>
        <p:nvSpPr>
          <p:cNvPr id="32" name="AutoShape 22">
            <a:extLst>
              <a:ext uri="{FF2B5EF4-FFF2-40B4-BE49-F238E27FC236}">
                <a16:creationId xmlns:a16="http://schemas.microsoft.com/office/drawing/2014/main" id="{FF00FA53-70B4-46AA-B534-B2DFC46A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416" y="1143000"/>
            <a:ext cx="2667000" cy="1524000"/>
          </a:xfrm>
          <a:prstGeom prst="wedgeRectCallout">
            <a:avLst>
              <a:gd name="adj1" fmla="val -11546"/>
              <a:gd name="adj2" fmla="val 11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9E690A9C-6FD9-481F-9275-C9F91DD4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160" y="1143000"/>
            <a:ext cx="304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 Mac Address Table</a:t>
            </a:r>
          </a:p>
          <a:p>
            <a:r>
              <a:rPr lang="en-US" altLang="en-US" sz="1000" dirty="0"/>
              <a:t>-------------------------------------------</a:t>
            </a:r>
          </a:p>
          <a:p>
            <a:endParaRPr lang="en-US" altLang="en-US" sz="1000" dirty="0"/>
          </a:p>
          <a:p>
            <a:r>
              <a:rPr lang="en-US" altLang="en-US" sz="1000" dirty="0"/>
              <a:t>           Mac Address     Type            Ports</a:t>
            </a:r>
          </a:p>
          <a:p>
            <a:r>
              <a:rPr lang="en-US" altLang="en-US" sz="1000" dirty="0"/>
              <a:t>        -------------------      ------------      -------</a:t>
            </a:r>
          </a:p>
          <a:p>
            <a:r>
              <a:rPr lang="en-US" altLang="en-US" sz="1000" dirty="0"/>
              <a:t>       1111a.466d.c764    DYNAMIC   1</a:t>
            </a:r>
          </a:p>
          <a:p>
            <a:r>
              <a:rPr lang="en-US" altLang="en-US" sz="1000" dirty="0"/>
              <a:t>       0523.12bc.8701    DYNAMIC     3</a:t>
            </a:r>
          </a:p>
          <a:p>
            <a:r>
              <a:rPr lang="en-US" altLang="en-US" sz="1000" dirty="0"/>
              <a:t>       34ac.abc2.8761    DYNAMIC     2</a:t>
            </a:r>
          </a:p>
          <a:p>
            <a:r>
              <a:rPr lang="en-US" altLang="en-US" sz="1000" dirty="0"/>
              <a:t>       0234.917d.d874    DYNAMIC    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EDCD-41E1-42FF-9FE1-A2EFBD212253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4456386" y="4023522"/>
            <a:ext cx="2916620" cy="7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10">
            <a:extLst>
              <a:ext uri="{FF2B5EF4-FFF2-40B4-BE49-F238E27FC236}">
                <a16:creationId xmlns:a16="http://schemas.microsoft.com/office/drawing/2014/main" id="{E7846C9D-17D6-40D5-9BCC-14395B4E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586" y="3916417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37" name="Oval 10">
            <a:extLst>
              <a:ext uri="{FF2B5EF4-FFF2-40B4-BE49-F238E27FC236}">
                <a16:creationId xmlns:a16="http://schemas.microsoft.com/office/drawing/2014/main" id="{E5B61684-E938-4414-96E9-A1937890A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006" y="3909222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3F3430C-8668-43C1-8DAF-6D0FCA36EE76}"/>
              </a:ext>
            </a:extLst>
          </p:cNvPr>
          <p:cNvSpPr/>
          <p:nvPr/>
        </p:nvSpPr>
        <p:spPr>
          <a:xfrm>
            <a:off x="7382203" y="1833053"/>
            <a:ext cx="241739" cy="882869"/>
          </a:xfrm>
          <a:prstGeom prst="leftBrace">
            <a:avLst/>
          </a:prstGeom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9F55D-B942-4C9C-9C41-F54D03D6CD41}"/>
              </a:ext>
            </a:extLst>
          </p:cNvPr>
          <p:cNvSpPr/>
          <p:nvPr/>
        </p:nvSpPr>
        <p:spPr>
          <a:xfrm>
            <a:off x="2091559" y="2620328"/>
            <a:ext cx="2969170" cy="30548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63961E8-8916-47F7-B277-9051DA9AE00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3817229" y="2274488"/>
            <a:ext cx="3564975" cy="562928"/>
          </a:xfrm>
          <a:prstGeom prst="curvedConnector3">
            <a:avLst>
              <a:gd name="adj1" fmla="val 53243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321125D-60CA-4CBF-A599-BAADD655D203}"/>
              </a:ext>
            </a:extLst>
          </p:cNvPr>
          <p:cNvSpPr/>
          <p:nvPr/>
        </p:nvSpPr>
        <p:spPr>
          <a:xfrm>
            <a:off x="7273160" y="2708039"/>
            <a:ext cx="2969170" cy="305489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C1D0775-2D44-4F08-B0D7-12392B540C53}"/>
              </a:ext>
            </a:extLst>
          </p:cNvPr>
          <p:cNvSpPr/>
          <p:nvPr/>
        </p:nvSpPr>
        <p:spPr>
          <a:xfrm>
            <a:off x="4813739" y="1905000"/>
            <a:ext cx="137947" cy="668657"/>
          </a:xfrm>
          <a:prstGeom prst="rightBrace">
            <a:avLst/>
          </a:prstGeom>
          <a:ln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AE36A8-D484-4F88-88AD-02D07A7CCD10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 flipV="1">
            <a:off x="4951685" y="2239329"/>
            <a:ext cx="3004645" cy="621454"/>
          </a:xfrm>
          <a:prstGeom prst="curvedConnector3">
            <a:avLst>
              <a:gd name="adj1" fmla="val 40621"/>
            </a:avLst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002A90-4BC1-437A-97C2-BDE3CA6B9667}"/>
              </a:ext>
            </a:extLst>
          </p:cNvPr>
          <p:cNvSpPr txBox="1"/>
          <p:nvPr/>
        </p:nvSpPr>
        <p:spPr>
          <a:xfrm>
            <a:off x="4270315" y="2531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ED7D31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DC57-A506-4B78-BBBC-BB5292AEA2D3}"/>
              </a:ext>
            </a:extLst>
          </p:cNvPr>
          <p:cNvSpPr txBox="1"/>
          <p:nvPr/>
        </p:nvSpPr>
        <p:spPr>
          <a:xfrm>
            <a:off x="9287693" y="2657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548235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54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2" grpId="0" animBg="1"/>
      <p:bldP spid="16" grpId="0" animBg="1"/>
      <p:bldP spid="20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13D5D79-3508-4B66-85EC-110869F81713}"/>
              </a:ext>
            </a:extLst>
          </p:cNvPr>
          <p:cNvSpPr txBox="1"/>
          <p:nvPr/>
        </p:nvSpPr>
        <p:spPr>
          <a:xfrm>
            <a:off x="6847840" y="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4000" dirty="0">
                <a:solidFill>
                  <a:srgbClr val="00B050"/>
                </a:solidFill>
                <a:latin typeface="Myriad Pro" panose="020B0503030403020204" pitchFamily="34" charset="0"/>
              </a:rPr>
              <a:t>PHYSICAL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63F50-352C-4BF2-ADC4-A143A30042B0}"/>
              </a:ext>
            </a:extLst>
          </p:cNvPr>
          <p:cNvSpPr txBox="1"/>
          <p:nvPr/>
        </p:nvSpPr>
        <p:spPr>
          <a:xfrm>
            <a:off x="929852" y="245415"/>
            <a:ext cx="650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 order to send 1 BIT of data, a signal must have 2 level, </a:t>
            </a:r>
            <a:r>
              <a:rPr lang="en-SG" dirty="0" err="1"/>
              <a:t>eg</a:t>
            </a:r>
            <a:r>
              <a:rPr lang="en-SG" dirty="0"/>
              <a:t> +2V,0V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562EF1-B1DD-46F6-BC04-689480F4644D}"/>
              </a:ext>
            </a:extLst>
          </p:cNvPr>
          <p:cNvCxnSpPr>
            <a:cxnSpLocks/>
          </p:cNvCxnSpPr>
          <p:nvPr/>
        </p:nvCxnSpPr>
        <p:spPr>
          <a:xfrm>
            <a:off x="929852" y="2363239"/>
            <a:ext cx="7643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5D1C07-799E-4FB3-AD62-466B0D8F45E0}"/>
              </a:ext>
            </a:extLst>
          </p:cNvPr>
          <p:cNvSpPr/>
          <p:nvPr/>
        </p:nvSpPr>
        <p:spPr>
          <a:xfrm>
            <a:off x="922847" y="1071767"/>
            <a:ext cx="639119" cy="129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1192E4-5BF6-4B79-B6B2-6E8B1D845EAE}"/>
              </a:ext>
            </a:extLst>
          </p:cNvPr>
          <p:cNvCxnSpPr>
            <a:cxnSpLocks/>
          </p:cNvCxnSpPr>
          <p:nvPr/>
        </p:nvCxnSpPr>
        <p:spPr>
          <a:xfrm flipV="1">
            <a:off x="931409" y="614747"/>
            <a:ext cx="0" cy="1748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E4A5D4-F9E2-46DD-8A36-FE01B9C3CAC1}"/>
              </a:ext>
            </a:extLst>
          </p:cNvPr>
          <p:cNvSpPr txBox="1"/>
          <p:nvPr/>
        </p:nvSpPr>
        <p:spPr>
          <a:xfrm>
            <a:off x="381304" y="88710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+1V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D913DC-8970-47B7-856A-55D4D139B1FF}"/>
              </a:ext>
            </a:extLst>
          </p:cNvPr>
          <p:cNvSpPr/>
          <p:nvPr/>
        </p:nvSpPr>
        <p:spPr>
          <a:xfrm>
            <a:off x="1568971" y="1071767"/>
            <a:ext cx="639119" cy="129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3847A3-1019-4627-9808-4CDB7CD5394C}"/>
              </a:ext>
            </a:extLst>
          </p:cNvPr>
          <p:cNvSpPr/>
          <p:nvPr/>
        </p:nvSpPr>
        <p:spPr>
          <a:xfrm>
            <a:off x="3448972" y="1048906"/>
            <a:ext cx="639119" cy="129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DBCB0F-E214-441D-A2BB-EC305576D92B}"/>
              </a:ext>
            </a:extLst>
          </p:cNvPr>
          <p:cNvSpPr txBox="1"/>
          <p:nvPr/>
        </p:nvSpPr>
        <p:spPr>
          <a:xfrm>
            <a:off x="355713" y="213285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0V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EDC620-11EC-4149-BDBC-2D2D0A87B33B}"/>
              </a:ext>
            </a:extLst>
          </p:cNvPr>
          <p:cNvGrpSpPr/>
          <p:nvPr/>
        </p:nvGrpSpPr>
        <p:grpSpPr>
          <a:xfrm>
            <a:off x="374299" y="2967673"/>
            <a:ext cx="8199430" cy="1864677"/>
            <a:chOff x="374299" y="2967673"/>
            <a:chExt cx="8199430" cy="186467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12D7427-7DD1-4042-95D7-2870CD312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847" y="4716164"/>
              <a:ext cx="765088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6C3CC33-E719-46AE-8ED4-3D33B51D4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404" y="2967673"/>
              <a:ext cx="0" cy="17484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504D27-767C-4549-9CBE-EFBD2173065C}"/>
                </a:ext>
              </a:extLst>
            </p:cNvPr>
            <p:cNvSpPr txBox="1"/>
            <p:nvPr/>
          </p:nvSpPr>
          <p:spPr>
            <a:xfrm>
              <a:off x="374299" y="3240027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+3V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BAC236-39D6-4876-AAEB-0C1C201572A1}"/>
                </a:ext>
              </a:extLst>
            </p:cNvPr>
            <p:cNvSpPr/>
            <p:nvPr/>
          </p:nvSpPr>
          <p:spPr>
            <a:xfrm>
              <a:off x="1561966" y="4223442"/>
              <a:ext cx="639119" cy="4927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D60551-1D0E-4D6B-BFAE-2BEAB75C7AFF}"/>
                </a:ext>
              </a:extLst>
            </p:cNvPr>
            <p:cNvSpPr/>
            <p:nvPr/>
          </p:nvSpPr>
          <p:spPr>
            <a:xfrm>
              <a:off x="2215095" y="3861108"/>
              <a:ext cx="639119" cy="863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93538F-C079-48ED-97F9-8923C7B02EA2}"/>
                </a:ext>
              </a:extLst>
            </p:cNvPr>
            <p:cNvSpPr txBox="1"/>
            <p:nvPr/>
          </p:nvSpPr>
          <p:spPr>
            <a:xfrm>
              <a:off x="475705" y="4463018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0V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144BE3-59A7-450A-8BF8-89ED9B245FE4}"/>
                </a:ext>
              </a:extLst>
            </p:cNvPr>
            <p:cNvSpPr txBox="1"/>
            <p:nvPr/>
          </p:nvSpPr>
          <p:spPr>
            <a:xfrm>
              <a:off x="381304" y="367823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+2V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525B00-C3E3-4850-84CE-1AE71756A589}"/>
                </a:ext>
              </a:extLst>
            </p:cNvPr>
            <p:cNvSpPr txBox="1"/>
            <p:nvPr/>
          </p:nvSpPr>
          <p:spPr>
            <a:xfrm>
              <a:off x="381304" y="409368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+1V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C1549AB-482E-4BDD-8206-B88BBEA8C234}"/>
                </a:ext>
              </a:extLst>
            </p:cNvPr>
            <p:cNvSpPr/>
            <p:nvPr/>
          </p:nvSpPr>
          <p:spPr>
            <a:xfrm>
              <a:off x="2861219" y="3429000"/>
              <a:ext cx="639119" cy="12891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ADDC999-7EEE-4D1A-8B9B-B550F0EC9C28}"/>
              </a:ext>
            </a:extLst>
          </p:cNvPr>
          <p:cNvSpPr txBox="1"/>
          <p:nvPr/>
        </p:nvSpPr>
        <p:spPr>
          <a:xfrm>
            <a:off x="3497541" y="1105343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94F-F5EC-4A5D-AE63-33118D8A7288}"/>
              </a:ext>
            </a:extLst>
          </p:cNvPr>
          <p:cNvSpPr txBox="1"/>
          <p:nvPr/>
        </p:nvSpPr>
        <p:spPr>
          <a:xfrm>
            <a:off x="2297791" y="1126889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AB5528-1C29-4C12-8D80-EAD1E38C3252}"/>
              </a:ext>
            </a:extLst>
          </p:cNvPr>
          <p:cNvSpPr txBox="1"/>
          <p:nvPr/>
        </p:nvSpPr>
        <p:spPr>
          <a:xfrm>
            <a:off x="1614829" y="1127269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9921AE-E2F2-4179-B4E9-7389792A169D}"/>
              </a:ext>
            </a:extLst>
          </p:cNvPr>
          <p:cNvSpPr txBox="1"/>
          <p:nvPr/>
        </p:nvSpPr>
        <p:spPr>
          <a:xfrm>
            <a:off x="2892302" y="1126889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420258-8922-4BDD-BE46-A2040077C77E}"/>
              </a:ext>
            </a:extLst>
          </p:cNvPr>
          <p:cNvSpPr txBox="1"/>
          <p:nvPr/>
        </p:nvSpPr>
        <p:spPr>
          <a:xfrm>
            <a:off x="950471" y="1124635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1D357-9CBE-4AC1-858B-2E67C61485C1}"/>
              </a:ext>
            </a:extLst>
          </p:cNvPr>
          <p:cNvSpPr txBox="1"/>
          <p:nvPr/>
        </p:nvSpPr>
        <p:spPr>
          <a:xfrm>
            <a:off x="1029981" y="432415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1E3ED2-72DE-4496-BE79-0DAE37C75A94}"/>
              </a:ext>
            </a:extLst>
          </p:cNvPr>
          <p:cNvSpPr txBox="1"/>
          <p:nvPr/>
        </p:nvSpPr>
        <p:spPr>
          <a:xfrm>
            <a:off x="1659349" y="391080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6286C5-C139-4E4D-8ED6-270C719F2407}"/>
              </a:ext>
            </a:extLst>
          </p:cNvPr>
          <p:cNvSpPr txBox="1"/>
          <p:nvPr/>
        </p:nvSpPr>
        <p:spPr>
          <a:xfrm>
            <a:off x="2312478" y="351069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AE67E0-4BE8-496C-90AE-D76FEAB6D0AC}"/>
              </a:ext>
            </a:extLst>
          </p:cNvPr>
          <p:cNvSpPr txBox="1"/>
          <p:nvPr/>
        </p:nvSpPr>
        <p:spPr>
          <a:xfrm>
            <a:off x="2958602" y="311070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27109D-2323-4C68-92FC-15C3491161E9}"/>
                  </a:ext>
                </a:extLst>
              </p:cNvPr>
              <p:cNvSpPr txBox="1"/>
              <p:nvPr/>
            </p:nvSpPr>
            <p:spPr>
              <a:xfrm>
                <a:off x="1252157" y="5349765"/>
                <a:ext cx="9700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BIT RATE (bps) = SIGNAL RATE (baud)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𝐿𝑒𝑣𝑒𝑙</m:t>
                        </m:r>
                      </m:e>
                    </m:func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27109D-2323-4C68-92FC-15C349116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57" y="5349765"/>
                <a:ext cx="9700182" cy="461665"/>
              </a:xfrm>
              <a:prstGeom prst="rect">
                <a:avLst/>
              </a:prstGeom>
              <a:blipFill>
                <a:blip r:embed="rId2"/>
                <a:stretch>
                  <a:fillRect l="-942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representing a digital signal using sine waves with fourier transform">
            <a:extLst>
              <a:ext uri="{FF2B5EF4-FFF2-40B4-BE49-F238E27FC236}">
                <a16:creationId xmlns:a16="http://schemas.microsoft.com/office/drawing/2014/main" id="{16456341-2A17-C1B1-0DF8-3DA03890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20" y="668277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8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9" grpId="0"/>
      <p:bldP spid="60" grpId="0"/>
      <p:bldP spid="61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>
            <a:extLst>
              <a:ext uri="{FF2B5EF4-FFF2-40B4-BE49-F238E27FC236}">
                <a16:creationId xmlns:a16="http://schemas.microsoft.com/office/drawing/2014/main" id="{E0EB5799-B9E7-4153-83CF-273A2EBF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693" y="2387010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switch1</a:t>
            </a:r>
          </a:p>
        </p:txBody>
      </p:sp>
      <p:sp>
        <p:nvSpPr>
          <p:cNvPr id="13328" name="AutoShape 22">
            <a:extLst>
              <a:ext uri="{FF2B5EF4-FFF2-40B4-BE49-F238E27FC236}">
                <a16:creationId xmlns:a16="http://schemas.microsoft.com/office/drawing/2014/main" id="{A49BC684-3DA7-4980-ADBD-BBAFDC04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893" y="101010"/>
            <a:ext cx="2667000" cy="1524000"/>
          </a:xfrm>
          <a:prstGeom prst="wedgeRectCallout">
            <a:avLst>
              <a:gd name="adj1" fmla="val -29885"/>
              <a:gd name="adj2" fmla="val 996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9" name="Rectangle 23">
            <a:extLst>
              <a:ext uri="{FF2B5EF4-FFF2-40B4-BE49-F238E27FC236}">
                <a16:creationId xmlns:a16="http://schemas.microsoft.com/office/drawing/2014/main" id="{7284867E-959E-4E0B-9C8E-3D85EBDA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893" y="101011"/>
            <a:ext cx="304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 Mac Address Table</a:t>
            </a:r>
          </a:p>
          <a:p>
            <a:r>
              <a:rPr lang="en-US" altLang="en-US" sz="1000" dirty="0"/>
              <a:t>-------------------------------------------</a:t>
            </a:r>
          </a:p>
          <a:p>
            <a:endParaRPr lang="en-US" altLang="en-US" sz="1000" dirty="0"/>
          </a:p>
          <a:p>
            <a:r>
              <a:rPr lang="en-US" altLang="en-US" sz="1000" dirty="0"/>
              <a:t>           Mac Address     Type            Ports</a:t>
            </a:r>
          </a:p>
          <a:p>
            <a:r>
              <a:rPr lang="en-US" altLang="en-US" sz="1000" dirty="0"/>
              <a:t>        -------------------      ------------      -------</a:t>
            </a:r>
          </a:p>
          <a:p>
            <a:r>
              <a:rPr lang="en-US" altLang="en-US" sz="1000" dirty="0"/>
              <a:t>       000a.41cd.c8c4    DYNAMIC     1</a:t>
            </a:r>
          </a:p>
          <a:p>
            <a:r>
              <a:rPr lang="en-US" altLang="en-US" sz="1000" dirty="0"/>
              <a:t>       0023.a3bc.c701    DYNAMIC     3</a:t>
            </a:r>
          </a:p>
          <a:p>
            <a:r>
              <a:rPr lang="en-US" altLang="en-US" sz="1000" dirty="0"/>
              <a:t>       203a.abc2.57a1    DYNAMIC     2</a:t>
            </a:r>
          </a:p>
          <a:p>
            <a:r>
              <a:rPr lang="en-US" altLang="en-US" sz="1000" dirty="0"/>
              <a:t>       011a.919d.d8a4    DYNAMIC     4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C3471A73-DF68-4D04-96E7-CD73CD558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693" y="2379127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switch2</a:t>
            </a:r>
          </a:p>
        </p:txBody>
      </p:sp>
      <p:sp>
        <p:nvSpPr>
          <p:cNvPr id="32" name="AutoShape 22">
            <a:extLst>
              <a:ext uri="{FF2B5EF4-FFF2-40B4-BE49-F238E27FC236}">
                <a16:creationId xmlns:a16="http://schemas.microsoft.com/office/drawing/2014/main" id="{FF00FA53-70B4-46AA-B534-B2DFC46A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723" y="101010"/>
            <a:ext cx="2667000" cy="1524000"/>
          </a:xfrm>
          <a:prstGeom prst="wedgeRectCallout">
            <a:avLst>
              <a:gd name="adj1" fmla="val -11546"/>
              <a:gd name="adj2" fmla="val 11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9E690A9C-6FD9-481F-9275-C9F91DD4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67" y="101010"/>
            <a:ext cx="304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 Mac Address Table</a:t>
            </a:r>
          </a:p>
          <a:p>
            <a:r>
              <a:rPr lang="en-US" altLang="en-US" sz="1000" dirty="0"/>
              <a:t>-------------------------------------------</a:t>
            </a:r>
          </a:p>
          <a:p>
            <a:endParaRPr lang="en-US" altLang="en-US" sz="1000" dirty="0"/>
          </a:p>
          <a:p>
            <a:r>
              <a:rPr lang="en-US" altLang="en-US" sz="1000" dirty="0"/>
              <a:t>           Mac Address     Type            Ports</a:t>
            </a:r>
          </a:p>
          <a:p>
            <a:r>
              <a:rPr lang="en-US" altLang="en-US" sz="1000" dirty="0"/>
              <a:t>        -------------------      ------------      -------</a:t>
            </a:r>
          </a:p>
          <a:p>
            <a:r>
              <a:rPr lang="en-US" altLang="en-US" sz="1000" dirty="0"/>
              <a:t>       1111a.466d.c764    DYNAMIC   1</a:t>
            </a:r>
          </a:p>
          <a:p>
            <a:r>
              <a:rPr lang="en-US" altLang="en-US" sz="1000" dirty="0"/>
              <a:t>       0523.12bc.8701    DYNAMIC     3</a:t>
            </a:r>
          </a:p>
          <a:p>
            <a:r>
              <a:rPr lang="en-US" altLang="en-US" sz="1000" dirty="0"/>
              <a:t>       34ac.abc2.8761    DYNAMIC     2</a:t>
            </a:r>
          </a:p>
          <a:p>
            <a:r>
              <a:rPr lang="en-US" altLang="en-US" sz="1000" dirty="0"/>
              <a:t>       0234.917d.d874    DYNAMIC     4</a:t>
            </a:r>
          </a:p>
        </p:txBody>
      </p:sp>
      <p:sp>
        <p:nvSpPr>
          <p:cNvPr id="36" name="Oval 10">
            <a:extLst>
              <a:ext uri="{FF2B5EF4-FFF2-40B4-BE49-F238E27FC236}">
                <a16:creationId xmlns:a16="http://schemas.microsoft.com/office/drawing/2014/main" id="{E7846C9D-17D6-40D5-9BCC-14395B4E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893" y="2874427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37" name="Oval 10">
            <a:extLst>
              <a:ext uri="{FF2B5EF4-FFF2-40B4-BE49-F238E27FC236}">
                <a16:creationId xmlns:a16="http://schemas.microsoft.com/office/drawing/2014/main" id="{E5B61684-E938-4414-96E9-A1937890A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313" y="2867232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3F3430C-8668-43C1-8DAF-6D0FCA36EE76}"/>
              </a:ext>
            </a:extLst>
          </p:cNvPr>
          <p:cNvSpPr/>
          <p:nvPr/>
        </p:nvSpPr>
        <p:spPr>
          <a:xfrm>
            <a:off x="7286510" y="791063"/>
            <a:ext cx="241739" cy="882869"/>
          </a:xfrm>
          <a:prstGeom prst="leftBrace">
            <a:avLst/>
          </a:prstGeom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9F55D-B942-4C9C-9C41-F54D03D6CD41}"/>
              </a:ext>
            </a:extLst>
          </p:cNvPr>
          <p:cNvSpPr/>
          <p:nvPr/>
        </p:nvSpPr>
        <p:spPr>
          <a:xfrm>
            <a:off x="1995866" y="1578338"/>
            <a:ext cx="2969170" cy="30548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21125D-60CA-4CBF-A599-BAADD655D203}"/>
              </a:ext>
            </a:extLst>
          </p:cNvPr>
          <p:cNvSpPr/>
          <p:nvPr/>
        </p:nvSpPr>
        <p:spPr>
          <a:xfrm>
            <a:off x="7177467" y="1666049"/>
            <a:ext cx="2969170" cy="305489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C1D0775-2D44-4F08-B0D7-12392B540C53}"/>
              </a:ext>
            </a:extLst>
          </p:cNvPr>
          <p:cNvSpPr/>
          <p:nvPr/>
        </p:nvSpPr>
        <p:spPr>
          <a:xfrm>
            <a:off x="4718046" y="863010"/>
            <a:ext cx="137947" cy="668657"/>
          </a:xfrm>
          <a:prstGeom prst="rightBrace">
            <a:avLst/>
          </a:prstGeom>
          <a:ln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002A90-4BC1-437A-97C2-BDE3CA6B9667}"/>
              </a:ext>
            </a:extLst>
          </p:cNvPr>
          <p:cNvSpPr txBox="1"/>
          <p:nvPr/>
        </p:nvSpPr>
        <p:spPr>
          <a:xfrm>
            <a:off x="4174622" y="1489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ED7D31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DC57-A506-4B78-BBBC-BB5292AEA2D3}"/>
              </a:ext>
            </a:extLst>
          </p:cNvPr>
          <p:cNvSpPr txBox="1"/>
          <p:nvPr/>
        </p:nvSpPr>
        <p:spPr>
          <a:xfrm>
            <a:off x="9192000" y="1615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548235"/>
                </a:solidFill>
              </a:rPr>
              <a:t>5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6B28CFE-F352-8D06-905F-9184502D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507" y="4219354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Bridge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C7F6475A-56D1-54A6-E6C6-B892621F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140" y="4105054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D61515F4-8DCC-785F-315F-54E4F8A5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355" y="4105054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E6A1D0-1625-BEA8-00CC-BAF1BB4001EE}"/>
              </a:ext>
            </a:extLst>
          </p:cNvPr>
          <p:cNvCxnSpPr>
            <a:cxnSpLocks/>
            <a:stCxn id="36" idx="5"/>
            <a:endCxn id="3" idx="0"/>
          </p:cNvCxnSpPr>
          <p:nvPr/>
        </p:nvCxnSpPr>
        <p:spPr>
          <a:xfrm>
            <a:off x="4316056" y="3069549"/>
            <a:ext cx="1235484" cy="103550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CD1CC-180B-82F6-0584-61431064692E}"/>
              </a:ext>
            </a:extLst>
          </p:cNvPr>
          <p:cNvCxnSpPr>
            <a:cxnSpLocks/>
            <a:stCxn id="37" idx="4"/>
            <a:endCxn id="4" idx="7"/>
          </p:cNvCxnSpPr>
          <p:nvPr/>
        </p:nvCxnSpPr>
        <p:spPr>
          <a:xfrm flipH="1">
            <a:off x="6658518" y="3095832"/>
            <a:ext cx="771195" cy="10427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23">
            <a:extLst>
              <a:ext uri="{FF2B5EF4-FFF2-40B4-BE49-F238E27FC236}">
                <a16:creationId xmlns:a16="http://schemas.microsoft.com/office/drawing/2014/main" id="{17412C58-CE5C-51A4-98D8-3A995971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270" y="3941254"/>
            <a:ext cx="3048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 Mac Address Table</a:t>
            </a:r>
          </a:p>
          <a:p>
            <a:r>
              <a:rPr lang="en-US" altLang="en-US" sz="1000" dirty="0"/>
              <a:t>-------------------------------------------</a:t>
            </a:r>
          </a:p>
          <a:p>
            <a:endParaRPr lang="en-US" altLang="en-US" sz="1000" dirty="0"/>
          </a:p>
          <a:p>
            <a:r>
              <a:rPr lang="en-US" altLang="en-US" sz="1000" dirty="0"/>
              <a:t>           Mac Address     Type            Ports</a:t>
            </a:r>
          </a:p>
          <a:p>
            <a:r>
              <a:rPr lang="en-US" altLang="en-US" sz="1000" dirty="0"/>
              <a:t>        -------------------      ------------      -------</a:t>
            </a:r>
          </a:p>
          <a:p>
            <a:r>
              <a:rPr lang="en-US" altLang="en-US" sz="1000" dirty="0"/>
              <a:t>       </a:t>
            </a:r>
          </a:p>
          <a:p>
            <a:r>
              <a:rPr lang="en-US" altLang="en-US" sz="1000" dirty="0"/>
              <a:t>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D6D60-A5FF-D9F7-21B3-70F882BA9DC6}"/>
              </a:ext>
            </a:extLst>
          </p:cNvPr>
          <p:cNvSpPr/>
          <p:nvPr/>
        </p:nvSpPr>
        <p:spPr>
          <a:xfrm>
            <a:off x="7681079" y="5469681"/>
            <a:ext cx="2168644" cy="7176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en-SG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n-US" sz="1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1111a.466d.c764    DYNAMIC   2</a:t>
            </a:r>
          </a:p>
          <a:p>
            <a:r>
              <a:rPr lang="en-US" altLang="en-US" sz="1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0523.12bc.8701    DYNAMIC     2</a:t>
            </a:r>
          </a:p>
          <a:p>
            <a:r>
              <a:rPr lang="en-US" altLang="en-US" sz="1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34ac.abc2.8761    DYNAMIC     2</a:t>
            </a:r>
          </a:p>
          <a:p>
            <a:r>
              <a:rPr lang="en-US" altLang="en-US" sz="1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0234.917d.d874    DYNAMIC    2</a:t>
            </a:r>
            <a:endParaRPr lang="en-SG" sz="1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1CEFC-B5E4-C582-A866-B250ACFD55F5}"/>
              </a:ext>
            </a:extLst>
          </p:cNvPr>
          <p:cNvSpPr/>
          <p:nvPr/>
        </p:nvSpPr>
        <p:spPr>
          <a:xfrm>
            <a:off x="7681079" y="4751983"/>
            <a:ext cx="2168644" cy="7176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en-SG" altLang="en-US" sz="1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1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en-US" sz="1000" dirty="0">
                <a:solidFill>
                  <a:schemeClr val="accent2"/>
                </a:solidFill>
              </a:rPr>
              <a:t>000a.41cd.c8c4    DYNAMIC     1</a:t>
            </a:r>
          </a:p>
          <a:p>
            <a:r>
              <a:rPr lang="en-US" altLang="en-US" sz="1000" dirty="0">
                <a:solidFill>
                  <a:schemeClr val="accent2"/>
                </a:solidFill>
              </a:rPr>
              <a:t>       0023.a3bc.c701    DYNAMIC     1</a:t>
            </a:r>
          </a:p>
          <a:p>
            <a:r>
              <a:rPr lang="en-US" altLang="en-US" sz="1000" dirty="0">
                <a:solidFill>
                  <a:schemeClr val="accent2"/>
                </a:solidFill>
              </a:rPr>
              <a:t>       203a.abc2.57a1    DYNAMIC     1</a:t>
            </a:r>
          </a:p>
          <a:p>
            <a:r>
              <a:rPr lang="en-US" altLang="en-US" sz="1000" dirty="0">
                <a:solidFill>
                  <a:schemeClr val="accent2"/>
                </a:solidFill>
              </a:rPr>
              <a:t>       011a.919d.d8a4    DYNAMIC     1</a:t>
            </a:r>
          </a:p>
          <a:p>
            <a:endParaRPr lang="en-SG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2" grpId="0" animBg="1"/>
      <p:bldP spid="16" grpId="0" animBg="1"/>
      <p:bldP spid="20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98D226-9BF7-46E5-B25C-64DC6E7645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254000"/>
            <a:ext cx="11480800" cy="838200"/>
          </a:xfrm>
        </p:spPr>
        <p:txBody>
          <a:bodyPr/>
          <a:lstStyle/>
          <a:p>
            <a:r>
              <a:rPr lang="en-US" altLang="en-US" dirty="0"/>
              <a:t>Bandwidth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72DA68-A1E0-C479-9142-DCD3475443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722819"/>
            <a:ext cx="5130800" cy="3571875"/>
          </a:xfrm>
        </p:spPr>
        <p:txBody>
          <a:bodyPr/>
          <a:lstStyle/>
          <a:p>
            <a:pPr marL="795338" lvl="1" indent="-457200">
              <a:buFont typeface="Arial" panose="020B0604020202020204" pitchFamily="34" charset="0"/>
              <a:buChar char="•"/>
            </a:pPr>
            <a:r>
              <a:rPr lang="en-SG" dirty="0"/>
              <a:t>Maximum Capacity of a media to carry data</a:t>
            </a:r>
          </a:p>
          <a:p>
            <a:pPr marL="795338" lvl="1" indent="-457200">
              <a:buFont typeface="Arial" panose="020B0604020202020204" pitchFamily="34" charset="0"/>
              <a:buChar char="•"/>
            </a:pPr>
            <a:r>
              <a:rPr lang="en-SG" dirty="0"/>
              <a:t>dependent on the physical characteristics of the media like:</a:t>
            </a:r>
          </a:p>
          <a:p>
            <a:pPr marL="1133475" lvl="2" indent="-457200">
              <a:buFont typeface="Arial" panose="020B0604020202020204" pitchFamily="34" charset="0"/>
              <a:buChar char="•"/>
            </a:pPr>
            <a:r>
              <a:rPr lang="en-SG" dirty="0"/>
              <a:t>range of frequencies</a:t>
            </a:r>
          </a:p>
          <a:p>
            <a:pPr marL="1133475" lvl="2" indent="-457200">
              <a:buFont typeface="Arial" panose="020B0604020202020204" pitchFamily="34" charset="0"/>
              <a:buChar char="•"/>
            </a:pPr>
            <a:r>
              <a:rPr lang="en-SG" dirty="0"/>
              <a:t>amplitude levels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21EFB9A5-5DC3-492C-A28A-FB94E87C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58" y="559109"/>
            <a:ext cx="68580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87540-5A85-AC17-F2BE-BE63F4331EEB}"/>
              </a:ext>
            </a:extLst>
          </p:cNvPr>
          <p:cNvSpPr txBox="1"/>
          <p:nvPr/>
        </p:nvSpPr>
        <p:spPr>
          <a:xfrm>
            <a:off x="907845" y="1092200"/>
            <a:ext cx="2379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What is the definition ?</a:t>
            </a:r>
          </a:p>
          <a:p>
            <a:endParaRPr lang="en-SG" dirty="0"/>
          </a:p>
          <a:p>
            <a:r>
              <a:rPr lang="en-SG" dirty="0"/>
              <a:t>units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C7B83E-B96C-E65A-2E4F-21C5F1E8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83" y="1071716"/>
            <a:ext cx="5521182" cy="519143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92C9DB-2CD7-6AF5-CFDE-493780B0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7361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SG" sz="4000" dirty="0"/>
              <a:t>WIFI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FA1E45-2F2F-DC22-EE82-C0C18147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839" y="85938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SG" sz="4000" dirty="0"/>
              <a:t>Cellular/Mobile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FF6D5-7892-5787-DB40-AC88AFF5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39" y="2014537"/>
            <a:ext cx="5572549" cy="31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1634-1428-5F14-AB31-5AD8D2A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955" y="2636376"/>
            <a:ext cx="10515600" cy="1325563"/>
          </a:xfrm>
        </p:spPr>
        <p:txBody>
          <a:bodyPr/>
          <a:lstStyle/>
          <a:p>
            <a:r>
              <a:rPr lang="en-SG" dirty="0"/>
              <a:t>Can we just transmit the raw data bits ?</a:t>
            </a:r>
          </a:p>
        </p:txBody>
      </p:sp>
    </p:spTree>
    <p:extLst>
      <p:ext uri="{BB962C8B-B14F-4D97-AF65-F5344CB8AC3E}">
        <p14:creationId xmlns:p14="http://schemas.microsoft.com/office/powerpoint/2010/main" val="425886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C70F5A-5EAF-4F9F-A4E4-EA1866F1E91A}"/>
              </a:ext>
            </a:extLst>
          </p:cNvPr>
          <p:cNvCxnSpPr/>
          <p:nvPr/>
        </p:nvCxnSpPr>
        <p:spPr>
          <a:xfrm>
            <a:off x="565608" y="4147794"/>
            <a:ext cx="9700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D85A3C-A57F-4B81-B3D0-3829CE8EF730}"/>
              </a:ext>
            </a:extLst>
          </p:cNvPr>
          <p:cNvSpPr txBox="1"/>
          <p:nvPr/>
        </p:nvSpPr>
        <p:spPr>
          <a:xfrm>
            <a:off x="884283" y="457199"/>
            <a:ext cx="333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DATA RATE = 10 bits/s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EA867-53B7-4272-9747-EDB80A6A4CFB}"/>
                  </a:ext>
                </a:extLst>
              </p:cNvPr>
              <p:cNvSpPr txBox="1"/>
              <p:nvPr/>
            </p:nvSpPr>
            <p:spPr>
              <a:xfrm>
                <a:off x="884283" y="1016498"/>
                <a:ext cx="3811428" cy="703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800" dirty="0"/>
                  <a:t>TRANMIT DATA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SG" sz="2800" dirty="0"/>
                  <a:t>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EA867-53B7-4272-9747-EDB80A6A4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83" y="1016498"/>
                <a:ext cx="3811428" cy="703398"/>
              </a:xfrm>
              <a:prstGeom prst="rect">
                <a:avLst/>
              </a:prstGeom>
              <a:blipFill>
                <a:blip r:embed="rId2"/>
                <a:stretch>
                  <a:fillRect l="-3200" r="-2400" b="-121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9E1367-51E5-4D9A-B446-24FFED962C16}"/>
              </a:ext>
            </a:extLst>
          </p:cNvPr>
          <p:cNvSpPr txBox="1"/>
          <p:nvPr/>
        </p:nvSpPr>
        <p:spPr>
          <a:xfrm>
            <a:off x="1018999" y="5631360"/>
            <a:ext cx="3483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TRANSMITTER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F9AA80B-A55F-4D2E-A2CE-38FADCED0009}"/>
              </a:ext>
            </a:extLst>
          </p:cNvPr>
          <p:cNvSpPr/>
          <p:nvPr/>
        </p:nvSpPr>
        <p:spPr>
          <a:xfrm>
            <a:off x="4734981" y="5736167"/>
            <a:ext cx="1964399" cy="559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4C211F-B66A-4845-B5D3-A742947A5204}"/>
              </a:ext>
            </a:extLst>
          </p:cNvPr>
          <p:cNvSpPr txBox="1"/>
          <p:nvPr/>
        </p:nvSpPr>
        <p:spPr>
          <a:xfrm>
            <a:off x="6722777" y="5578767"/>
            <a:ext cx="2382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RECEIVER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F3A5FD-4A2B-429E-9C2B-3FC9B474211C}"/>
              </a:ext>
            </a:extLst>
          </p:cNvPr>
          <p:cNvGrpSpPr/>
          <p:nvPr/>
        </p:nvGrpSpPr>
        <p:grpSpPr>
          <a:xfrm>
            <a:off x="996099" y="2844537"/>
            <a:ext cx="3346515" cy="1974691"/>
            <a:chOff x="996099" y="2844537"/>
            <a:chExt cx="3346515" cy="19746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D92B45-D8E7-44E7-8AF9-2FC64AAC7741}"/>
                </a:ext>
              </a:extLst>
            </p:cNvPr>
            <p:cNvSpPr txBox="1"/>
            <p:nvPr/>
          </p:nvSpPr>
          <p:spPr>
            <a:xfrm>
              <a:off x="3743466" y="4443794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0.1s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9BC46F-EFD8-4AE7-8217-E60301C9C2F8}"/>
                </a:ext>
              </a:extLst>
            </p:cNvPr>
            <p:cNvSpPr/>
            <p:nvPr/>
          </p:nvSpPr>
          <p:spPr>
            <a:xfrm>
              <a:off x="3673311" y="2856322"/>
              <a:ext cx="669303" cy="1291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192A82-2A7B-467D-8769-3D7CA0169EB1}"/>
                </a:ext>
              </a:extLst>
            </p:cNvPr>
            <p:cNvSpPr/>
            <p:nvPr/>
          </p:nvSpPr>
          <p:spPr>
            <a:xfrm>
              <a:off x="3004008" y="2856322"/>
              <a:ext cx="669303" cy="1291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529E3E-5067-4BAC-A8F1-9541570D0AC7}"/>
                </a:ext>
              </a:extLst>
            </p:cNvPr>
            <p:cNvSpPr/>
            <p:nvPr/>
          </p:nvSpPr>
          <p:spPr>
            <a:xfrm>
              <a:off x="2334705" y="2844537"/>
              <a:ext cx="669303" cy="1291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D228B4-0D44-4C31-8540-816A68AFD387}"/>
                </a:ext>
              </a:extLst>
            </p:cNvPr>
            <p:cNvSpPr/>
            <p:nvPr/>
          </p:nvSpPr>
          <p:spPr>
            <a:xfrm>
              <a:off x="1665402" y="2844537"/>
              <a:ext cx="669303" cy="1291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AD645E-F48B-4146-ABD7-8800978E58B0}"/>
                </a:ext>
              </a:extLst>
            </p:cNvPr>
            <p:cNvSpPr/>
            <p:nvPr/>
          </p:nvSpPr>
          <p:spPr>
            <a:xfrm>
              <a:off x="996099" y="2844537"/>
              <a:ext cx="669303" cy="1291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BB4E8B61-BE10-4EE7-AA09-07D62DE9C22C}"/>
                </a:ext>
              </a:extLst>
            </p:cNvPr>
            <p:cNvSpPr/>
            <p:nvPr/>
          </p:nvSpPr>
          <p:spPr>
            <a:xfrm rot="5400000">
              <a:off x="3868819" y="3969999"/>
              <a:ext cx="273378" cy="67421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EA91B3-73EA-47CA-88A0-EEA93191996C}"/>
                </a:ext>
              </a:extLst>
            </p:cNvPr>
            <p:cNvSpPr txBox="1"/>
            <p:nvPr/>
          </p:nvSpPr>
          <p:spPr>
            <a:xfrm>
              <a:off x="3724871" y="2967335"/>
              <a:ext cx="301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400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D20C73-D10B-40BE-91BB-190D6B10CE82}"/>
                </a:ext>
              </a:extLst>
            </p:cNvPr>
            <p:cNvSpPr txBox="1"/>
            <p:nvPr/>
          </p:nvSpPr>
          <p:spPr>
            <a:xfrm>
              <a:off x="3130308" y="2967335"/>
              <a:ext cx="301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225A6A-5D73-44C4-A2FD-11A54C33B2B4}"/>
                </a:ext>
              </a:extLst>
            </p:cNvPr>
            <p:cNvSpPr txBox="1"/>
            <p:nvPr/>
          </p:nvSpPr>
          <p:spPr>
            <a:xfrm>
              <a:off x="2403032" y="2961113"/>
              <a:ext cx="301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400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D0EEDB-5F43-4987-8B60-9C3EA3235B70}"/>
                </a:ext>
              </a:extLst>
            </p:cNvPr>
            <p:cNvSpPr txBox="1"/>
            <p:nvPr/>
          </p:nvSpPr>
          <p:spPr>
            <a:xfrm>
              <a:off x="1761518" y="2961113"/>
              <a:ext cx="301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400" dirty="0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65E5FF-FC13-470C-9B1B-385F2F1DEA3A}"/>
                </a:ext>
              </a:extLst>
            </p:cNvPr>
            <p:cNvSpPr txBox="1"/>
            <p:nvPr/>
          </p:nvSpPr>
          <p:spPr>
            <a:xfrm>
              <a:off x="1032989" y="2964701"/>
              <a:ext cx="301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400" dirty="0"/>
                <a:t>1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E8A3A0CE-6AA2-4A9F-B2C5-04D50804D3D1}"/>
                </a:ext>
              </a:extLst>
            </p:cNvPr>
            <p:cNvSpPr/>
            <p:nvPr/>
          </p:nvSpPr>
          <p:spPr>
            <a:xfrm rot="5400000">
              <a:off x="3201970" y="3969999"/>
              <a:ext cx="273378" cy="67421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1C83DA-D285-4038-BE09-AC14A376E561}"/>
                </a:ext>
              </a:extLst>
            </p:cNvPr>
            <p:cNvSpPr txBox="1"/>
            <p:nvPr/>
          </p:nvSpPr>
          <p:spPr>
            <a:xfrm>
              <a:off x="3109584" y="4449896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0.1s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13D5D79-3508-4B66-85EC-110869F81713}"/>
              </a:ext>
            </a:extLst>
          </p:cNvPr>
          <p:cNvSpPr txBox="1"/>
          <p:nvPr/>
        </p:nvSpPr>
        <p:spPr>
          <a:xfrm>
            <a:off x="6847840" y="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4000" dirty="0">
                <a:solidFill>
                  <a:srgbClr val="00B050"/>
                </a:solidFill>
                <a:latin typeface="Myriad Pro" panose="020B0503030403020204" pitchFamily="34" charset="0"/>
              </a:rPr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283104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C70F5A-5EAF-4F9F-A4E4-EA1866F1E91A}"/>
              </a:ext>
            </a:extLst>
          </p:cNvPr>
          <p:cNvCxnSpPr/>
          <p:nvPr/>
        </p:nvCxnSpPr>
        <p:spPr>
          <a:xfrm>
            <a:off x="565608" y="4147794"/>
            <a:ext cx="9700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E9BC46F-EFD8-4AE7-8217-E60301C9C2F8}"/>
              </a:ext>
            </a:extLst>
          </p:cNvPr>
          <p:cNvSpPr/>
          <p:nvPr/>
        </p:nvSpPr>
        <p:spPr>
          <a:xfrm>
            <a:off x="3673311" y="2856322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92A82-2A7B-467D-8769-3D7CA0169EB1}"/>
              </a:ext>
            </a:extLst>
          </p:cNvPr>
          <p:cNvSpPr/>
          <p:nvPr/>
        </p:nvSpPr>
        <p:spPr>
          <a:xfrm>
            <a:off x="3004008" y="2856322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29E3E-5067-4BAC-A8F1-9541570D0AC7}"/>
              </a:ext>
            </a:extLst>
          </p:cNvPr>
          <p:cNvSpPr/>
          <p:nvPr/>
        </p:nvSpPr>
        <p:spPr>
          <a:xfrm>
            <a:off x="2334705" y="2844537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228B4-0D44-4C31-8540-816A68AFD387}"/>
              </a:ext>
            </a:extLst>
          </p:cNvPr>
          <p:cNvSpPr/>
          <p:nvPr/>
        </p:nvSpPr>
        <p:spPr>
          <a:xfrm>
            <a:off x="1665402" y="2844537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D645E-F48B-4146-ABD7-8800978E58B0}"/>
              </a:ext>
            </a:extLst>
          </p:cNvPr>
          <p:cNvSpPr/>
          <p:nvPr/>
        </p:nvSpPr>
        <p:spPr>
          <a:xfrm>
            <a:off x="996099" y="2844537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B4E8B61-BE10-4EE7-AA09-07D62DE9C22C}"/>
              </a:ext>
            </a:extLst>
          </p:cNvPr>
          <p:cNvSpPr/>
          <p:nvPr/>
        </p:nvSpPr>
        <p:spPr>
          <a:xfrm rot="5400000">
            <a:off x="3839668" y="3976451"/>
            <a:ext cx="273378" cy="6742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92B45-D8E7-44E7-8AF9-2FC64AAC7741}"/>
              </a:ext>
            </a:extLst>
          </p:cNvPr>
          <p:cNvSpPr txBox="1"/>
          <p:nvPr/>
        </p:nvSpPr>
        <p:spPr>
          <a:xfrm>
            <a:off x="3747282" y="44464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0.1s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EB7E99-D7CC-4646-A5BD-EAFFEF52C21A}"/>
              </a:ext>
            </a:extLst>
          </p:cNvPr>
          <p:cNvSpPr/>
          <p:nvPr/>
        </p:nvSpPr>
        <p:spPr>
          <a:xfrm>
            <a:off x="8590541" y="2856322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AAC7B-6575-41E5-BF2F-57E06CCF9AEB}"/>
              </a:ext>
            </a:extLst>
          </p:cNvPr>
          <p:cNvSpPr/>
          <p:nvPr/>
        </p:nvSpPr>
        <p:spPr>
          <a:xfrm>
            <a:off x="7921238" y="2856322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7C626-6306-44CB-AB73-56756C071F9F}"/>
              </a:ext>
            </a:extLst>
          </p:cNvPr>
          <p:cNvSpPr/>
          <p:nvPr/>
        </p:nvSpPr>
        <p:spPr>
          <a:xfrm>
            <a:off x="7251935" y="2844537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CAA2-1DF3-41CC-98C8-3CECB93F3FE9}"/>
              </a:ext>
            </a:extLst>
          </p:cNvPr>
          <p:cNvSpPr/>
          <p:nvPr/>
        </p:nvSpPr>
        <p:spPr>
          <a:xfrm>
            <a:off x="6582632" y="2844537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711EE-AFBE-4FF7-A6AE-F1FC497FCAC1}"/>
              </a:ext>
            </a:extLst>
          </p:cNvPr>
          <p:cNvSpPr/>
          <p:nvPr/>
        </p:nvSpPr>
        <p:spPr>
          <a:xfrm>
            <a:off x="5913329" y="2844537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74D17-0B91-4805-A248-E8A3154FD6BA}"/>
              </a:ext>
            </a:extLst>
          </p:cNvPr>
          <p:cNvSpPr txBox="1"/>
          <p:nvPr/>
        </p:nvSpPr>
        <p:spPr>
          <a:xfrm>
            <a:off x="3724871" y="2967335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47F31F-236D-4A47-998C-0CE679FD64E5}"/>
              </a:ext>
            </a:extLst>
          </p:cNvPr>
          <p:cNvSpPr txBox="1"/>
          <p:nvPr/>
        </p:nvSpPr>
        <p:spPr>
          <a:xfrm>
            <a:off x="3130308" y="2967335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A2888-D90B-4E53-AAD1-5A480FF68CE5}"/>
              </a:ext>
            </a:extLst>
          </p:cNvPr>
          <p:cNvSpPr txBox="1"/>
          <p:nvPr/>
        </p:nvSpPr>
        <p:spPr>
          <a:xfrm>
            <a:off x="2403032" y="2961113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7D884D-F6AE-40A2-AF55-579A917ECF40}"/>
              </a:ext>
            </a:extLst>
          </p:cNvPr>
          <p:cNvSpPr txBox="1"/>
          <p:nvPr/>
        </p:nvSpPr>
        <p:spPr>
          <a:xfrm>
            <a:off x="1761518" y="2961113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050D3-36D7-4917-8660-9589C890A63E}"/>
              </a:ext>
            </a:extLst>
          </p:cNvPr>
          <p:cNvSpPr txBox="1"/>
          <p:nvPr/>
        </p:nvSpPr>
        <p:spPr>
          <a:xfrm>
            <a:off x="1032989" y="2964701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B79B4E-7A31-4F91-9D1D-2C44C8BED7A9}"/>
              </a:ext>
            </a:extLst>
          </p:cNvPr>
          <p:cNvSpPr txBox="1"/>
          <p:nvPr/>
        </p:nvSpPr>
        <p:spPr>
          <a:xfrm>
            <a:off x="8623506" y="2933021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91FA4-1289-4790-8A8D-CC1084B73F5F}"/>
              </a:ext>
            </a:extLst>
          </p:cNvPr>
          <p:cNvSpPr txBox="1"/>
          <p:nvPr/>
        </p:nvSpPr>
        <p:spPr>
          <a:xfrm>
            <a:off x="8028943" y="2933021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BC0A5D-7943-4DE7-A0B7-0BB86FB551AA}"/>
              </a:ext>
            </a:extLst>
          </p:cNvPr>
          <p:cNvSpPr txBox="1"/>
          <p:nvPr/>
        </p:nvSpPr>
        <p:spPr>
          <a:xfrm>
            <a:off x="7301667" y="2926799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D0FD9F-E505-41EE-BF73-C33E569E2A4C}"/>
              </a:ext>
            </a:extLst>
          </p:cNvPr>
          <p:cNvSpPr txBox="1"/>
          <p:nvPr/>
        </p:nvSpPr>
        <p:spPr>
          <a:xfrm>
            <a:off x="6660153" y="2926799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7E2345-678D-4CD6-926A-22C3E1337D7D}"/>
              </a:ext>
            </a:extLst>
          </p:cNvPr>
          <p:cNvSpPr txBox="1"/>
          <p:nvPr/>
        </p:nvSpPr>
        <p:spPr>
          <a:xfrm>
            <a:off x="5931624" y="2930387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7CB1D2-01D4-439B-9618-E0C8ECBB751E}"/>
              </a:ext>
            </a:extLst>
          </p:cNvPr>
          <p:cNvSpPr txBox="1"/>
          <p:nvPr/>
        </p:nvSpPr>
        <p:spPr>
          <a:xfrm>
            <a:off x="5907509" y="876618"/>
            <a:ext cx="333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DATA RATE = 10 bits/s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D3E38-75A3-4984-B59B-DCD759629975}"/>
                  </a:ext>
                </a:extLst>
              </p:cNvPr>
              <p:cNvSpPr txBox="1"/>
              <p:nvPr/>
            </p:nvSpPr>
            <p:spPr>
              <a:xfrm>
                <a:off x="5907509" y="1435917"/>
                <a:ext cx="3618042" cy="703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800" dirty="0"/>
                  <a:t>SAMPLE DATA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SG" sz="2800" dirty="0"/>
                  <a:t>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D3E38-75A3-4984-B59B-DCD759629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09" y="1435917"/>
                <a:ext cx="3618042" cy="703398"/>
              </a:xfrm>
              <a:prstGeom prst="rect">
                <a:avLst/>
              </a:prstGeom>
              <a:blipFill>
                <a:blip r:embed="rId2"/>
                <a:stretch>
                  <a:fillRect l="-3367" r="-2357" b="-121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999BCD-8DF3-40DF-980F-F4C9D8B37E5B}"/>
              </a:ext>
            </a:extLst>
          </p:cNvPr>
          <p:cNvSpPr txBox="1"/>
          <p:nvPr/>
        </p:nvSpPr>
        <p:spPr>
          <a:xfrm>
            <a:off x="1018999" y="5631360"/>
            <a:ext cx="3483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TRANSMITTER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AE67C6-22FB-4B8E-A1E4-E22D2E0960FC}"/>
              </a:ext>
            </a:extLst>
          </p:cNvPr>
          <p:cNvSpPr txBox="1"/>
          <p:nvPr/>
        </p:nvSpPr>
        <p:spPr>
          <a:xfrm>
            <a:off x="6722777" y="5578767"/>
            <a:ext cx="2382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RECEIVER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18761-7752-4148-8940-FD5EC21B225E}"/>
              </a:ext>
            </a:extLst>
          </p:cNvPr>
          <p:cNvSpPr txBox="1"/>
          <p:nvPr/>
        </p:nvSpPr>
        <p:spPr>
          <a:xfrm>
            <a:off x="1853377" y="2035564"/>
            <a:ext cx="712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>
                <a:solidFill>
                  <a:srgbClr val="00B050"/>
                </a:solidFill>
              </a:rPr>
              <a:t>BOTH CLOCKS FULLY SYNCHRONISED 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9C7FEEC8-B5DB-4979-A274-65E9358DB3E8}"/>
              </a:ext>
            </a:extLst>
          </p:cNvPr>
          <p:cNvSpPr/>
          <p:nvPr/>
        </p:nvSpPr>
        <p:spPr>
          <a:xfrm rot="5400000">
            <a:off x="3161676" y="3970946"/>
            <a:ext cx="273378" cy="6742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371FB35-A4A2-46AC-8C5B-98B15C95AB33}"/>
              </a:ext>
            </a:extLst>
          </p:cNvPr>
          <p:cNvSpPr/>
          <p:nvPr/>
        </p:nvSpPr>
        <p:spPr>
          <a:xfrm rot="5400000">
            <a:off x="2483684" y="3965441"/>
            <a:ext cx="273378" cy="6742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45E6C7-FAEB-47BE-9019-7236BF72A6C1}"/>
              </a:ext>
            </a:extLst>
          </p:cNvPr>
          <p:cNvSpPr/>
          <p:nvPr/>
        </p:nvSpPr>
        <p:spPr>
          <a:xfrm rot="5400000">
            <a:off x="1805692" y="3959936"/>
            <a:ext cx="273378" cy="6742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90B2A2-8536-4AC3-A423-CA0BE658ECEA}"/>
              </a:ext>
            </a:extLst>
          </p:cNvPr>
          <p:cNvGrpSpPr/>
          <p:nvPr/>
        </p:nvGrpSpPr>
        <p:grpSpPr>
          <a:xfrm>
            <a:off x="6074873" y="4159579"/>
            <a:ext cx="3030095" cy="638901"/>
            <a:chOff x="6074873" y="4159579"/>
            <a:chExt cx="3030095" cy="638901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AE298680-8FEB-4E16-B1EC-60359019F71E}"/>
                </a:ext>
              </a:extLst>
            </p:cNvPr>
            <p:cNvSpPr/>
            <p:nvPr/>
          </p:nvSpPr>
          <p:spPr>
            <a:xfrm rot="5400000">
              <a:off x="8451397" y="3959162"/>
              <a:ext cx="273378" cy="67421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FB4DA6-B8EC-4B27-9F77-2D6526239DE7}"/>
                </a:ext>
              </a:extLst>
            </p:cNvPr>
            <p:cNvSpPr txBox="1"/>
            <p:nvPr/>
          </p:nvSpPr>
          <p:spPr>
            <a:xfrm>
              <a:off x="8359011" y="442914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0.1s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9508053B-BCD9-4F41-A287-6FEF2A4A4685}"/>
                </a:ext>
              </a:extLst>
            </p:cNvPr>
            <p:cNvSpPr/>
            <p:nvPr/>
          </p:nvSpPr>
          <p:spPr>
            <a:xfrm rot="5400000">
              <a:off x="7777184" y="3965442"/>
              <a:ext cx="273378" cy="67421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aseline="-25000" dirty="0"/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F8C19F71-029B-4AE3-8F5C-3A2AEE1B9823}"/>
                </a:ext>
              </a:extLst>
            </p:cNvPr>
            <p:cNvSpPr/>
            <p:nvPr/>
          </p:nvSpPr>
          <p:spPr>
            <a:xfrm rot="5400000">
              <a:off x="7098385" y="3966078"/>
              <a:ext cx="273378" cy="67421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aseline="-25000" dirty="0"/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CE7E82E4-9AEE-4215-9114-21FB2410A0B8}"/>
                </a:ext>
              </a:extLst>
            </p:cNvPr>
            <p:cNvSpPr/>
            <p:nvPr/>
          </p:nvSpPr>
          <p:spPr>
            <a:xfrm rot="5400000">
              <a:off x="6413988" y="3966078"/>
              <a:ext cx="273378" cy="67421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aseline="-25000" dirty="0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5979F01E-8A9B-4520-A603-83166B60254C}"/>
                </a:ext>
              </a:extLst>
            </p:cNvPr>
            <p:cNvSpPr/>
            <p:nvPr/>
          </p:nvSpPr>
          <p:spPr>
            <a:xfrm>
              <a:off x="8805181" y="4444741"/>
              <a:ext cx="299787" cy="238428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Arrow: Up 46">
              <a:extLst>
                <a:ext uri="{FF2B5EF4-FFF2-40B4-BE49-F238E27FC236}">
                  <a16:creationId xmlns:a16="http://schemas.microsoft.com/office/drawing/2014/main" id="{4DDAA960-DA38-4C4F-AD97-956355D37964}"/>
                </a:ext>
              </a:extLst>
            </p:cNvPr>
            <p:cNvSpPr/>
            <p:nvPr/>
          </p:nvSpPr>
          <p:spPr>
            <a:xfrm>
              <a:off x="8111270" y="4434653"/>
              <a:ext cx="299787" cy="238428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C1F52410-E35C-4BC2-9C73-A755B2535D3D}"/>
                </a:ext>
              </a:extLst>
            </p:cNvPr>
            <p:cNvSpPr/>
            <p:nvPr/>
          </p:nvSpPr>
          <p:spPr>
            <a:xfrm>
              <a:off x="7432471" y="4445516"/>
              <a:ext cx="299787" cy="238428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59A2B87F-4238-4B18-99C5-CF6D466091D6}"/>
                </a:ext>
              </a:extLst>
            </p:cNvPr>
            <p:cNvSpPr/>
            <p:nvPr/>
          </p:nvSpPr>
          <p:spPr>
            <a:xfrm>
              <a:off x="6753672" y="4456379"/>
              <a:ext cx="299787" cy="238428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14952CAB-5A0E-457F-9172-6440CCBACAE8}"/>
                </a:ext>
              </a:extLst>
            </p:cNvPr>
            <p:cNvSpPr/>
            <p:nvPr/>
          </p:nvSpPr>
          <p:spPr>
            <a:xfrm>
              <a:off x="6074873" y="4467242"/>
              <a:ext cx="299787" cy="238428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121605F-8ACC-4C3C-B15E-54DA7EE4CE65}"/>
              </a:ext>
            </a:extLst>
          </p:cNvPr>
          <p:cNvSpPr/>
          <p:nvPr/>
        </p:nvSpPr>
        <p:spPr>
          <a:xfrm>
            <a:off x="4734981" y="5736167"/>
            <a:ext cx="1964399" cy="559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7323340A-4A90-4957-88E9-DE986C37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2362" y="4913140"/>
            <a:ext cx="914400" cy="909735"/>
          </a:xfrm>
          <a:prstGeom prst="rect">
            <a:avLst/>
          </a:prstGeom>
        </p:spPr>
      </p:pic>
      <p:pic>
        <p:nvPicPr>
          <p:cNvPr id="52" name="Graphic 51" descr="Stopwatch">
            <a:extLst>
              <a:ext uri="{FF2B5EF4-FFF2-40B4-BE49-F238E27FC236}">
                <a16:creationId xmlns:a16="http://schemas.microsoft.com/office/drawing/2014/main" id="{F1CB5DE7-5B5F-44CC-86A1-F1775C840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510" y="4868329"/>
            <a:ext cx="914400" cy="90973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601784-38CB-4E5E-9E22-473DD7B07C8B}"/>
              </a:ext>
            </a:extLst>
          </p:cNvPr>
          <p:cNvCxnSpPr>
            <a:stCxn id="8" idx="3"/>
            <a:endCxn id="52" idx="1"/>
          </p:cNvCxnSpPr>
          <p:nvPr/>
        </p:nvCxnSpPr>
        <p:spPr>
          <a:xfrm flipV="1">
            <a:off x="3286762" y="5323197"/>
            <a:ext cx="4165748" cy="44811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ADFA7F-F5CE-4D03-BE0C-4AB6A5D120DD}"/>
              </a:ext>
            </a:extLst>
          </p:cNvPr>
          <p:cNvSpPr txBox="1"/>
          <p:nvPr/>
        </p:nvSpPr>
        <p:spPr>
          <a:xfrm>
            <a:off x="6847840" y="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4000" dirty="0">
                <a:solidFill>
                  <a:srgbClr val="00B050"/>
                </a:solidFill>
                <a:latin typeface="Myriad Pro" panose="020B0503030403020204" pitchFamily="34" charset="0"/>
              </a:rPr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32868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C70F5A-5EAF-4F9F-A4E4-EA1866F1E91A}"/>
              </a:ext>
            </a:extLst>
          </p:cNvPr>
          <p:cNvCxnSpPr/>
          <p:nvPr/>
        </p:nvCxnSpPr>
        <p:spPr>
          <a:xfrm>
            <a:off x="565608" y="4147794"/>
            <a:ext cx="9700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E9BC46F-EFD8-4AE7-8217-E60301C9C2F8}"/>
              </a:ext>
            </a:extLst>
          </p:cNvPr>
          <p:cNvSpPr/>
          <p:nvPr/>
        </p:nvSpPr>
        <p:spPr>
          <a:xfrm>
            <a:off x="3673311" y="2856322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92A82-2A7B-467D-8769-3D7CA0169EB1}"/>
              </a:ext>
            </a:extLst>
          </p:cNvPr>
          <p:cNvSpPr/>
          <p:nvPr/>
        </p:nvSpPr>
        <p:spPr>
          <a:xfrm>
            <a:off x="3004008" y="2856322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29E3E-5067-4BAC-A8F1-9541570D0AC7}"/>
              </a:ext>
            </a:extLst>
          </p:cNvPr>
          <p:cNvSpPr/>
          <p:nvPr/>
        </p:nvSpPr>
        <p:spPr>
          <a:xfrm>
            <a:off x="2334705" y="2844537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228B4-0D44-4C31-8540-816A68AFD387}"/>
              </a:ext>
            </a:extLst>
          </p:cNvPr>
          <p:cNvSpPr/>
          <p:nvPr/>
        </p:nvSpPr>
        <p:spPr>
          <a:xfrm>
            <a:off x="1665402" y="2844537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D645E-F48B-4146-ABD7-8800978E58B0}"/>
              </a:ext>
            </a:extLst>
          </p:cNvPr>
          <p:cNvSpPr/>
          <p:nvPr/>
        </p:nvSpPr>
        <p:spPr>
          <a:xfrm>
            <a:off x="996099" y="2844537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B4E8B61-BE10-4EE7-AA09-07D62DE9C22C}"/>
              </a:ext>
            </a:extLst>
          </p:cNvPr>
          <p:cNvSpPr/>
          <p:nvPr/>
        </p:nvSpPr>
        <p:spPr>
          <a:xfrm rot="5400000">
            <a:off x="3868819" y="3975891"/>
            <a:ext cx="273378" cy="6742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92B45-D8E7-44E7-8AF9-2FC64AAC7741}"/>
              </a:ext>
            </a:extLst>
          </p:cNvPr>
          <p:cNvSpPr txBox="1"/>
          <p:nvPr/>
        </p:nvSpPr>
        <p:spPr>
          <a:xfrm>
            <a:off x="3776433" y="444587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0.1s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EB7E99-D7CC-4646-A5BD-EAFFEF52C21A}"/>
              </a:ext>
            </a:extLst>
          </p:cNvPr>
          <p:cNvSpPr/>
          <p:nvPr/>
        </p:nvSpPr>
        <p:spPr>
          <a:xfrm>
            <a:off x="8590541" y="2856322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AAC7B-6575-41E5-BF2F-57E06CCF9AEB}"/>
              </a:ext>
            </a:extLst>
          </p:cNvPr>
          <p:cNvSpPr/>
          <p:nvPr/>
        </p:nvSpPr>
        <p:spPr>
          <a:xfrm>
            <a:off x="7921238" y="2856322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7C626-6306-44CB-AB73-56756C071F9F}"/>
              </a:ext>
            </a:extLst>
          </p:cNvPr>
          <p:cNvSpPr/>
          <p:nvPr/>
        </p:nvSpPr>
        <p:spPr>
          <a:xfrm>
            <a:off x="7251935" y="2844537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CAA2-1DF3-41CC-98C8-3CECB93F3FE9}"/>
              </a:ext>
            </a:extLst>
          </p:cNvPr>
          <p:cNvSpPr/>
          <p:nvPr/>
        </p:nvSpPr>
        <p:spPr>
          <a:xfrm>
            <a:off x="6582632" y="2844537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711EE-AFBE-4FF7-A6AE-F1FC497FCAC1}"/>
              </a:ext>
            </a:extLst>
          </p:cNvPr>
          <p:cNvSpPr/>
          <p:nvPr/>
        </p:nvSpPr>
        <p:spPr>
          <a:xfrm>
            <a:off x="5913329" y="2844537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E298680-8FEB-4E16-B1EC-60359019F71E}"/>
              </a:ext>
            </a:extLst>
          </p:cNvPr>
          <p:cNvSpPr/>
          <p:nvPr/>
        </p:nvSpPr>
        <p:spPr>
          <a:xfrm rot="5400000">
            <a:off x="8386637" y="3890575"/>
            <a:ext cx="269550" cy="8075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B4DA6-B8EC-4B27-9F77-2D6526239DE7}"/>
              </a:ext>
            </a:extLst>
          </p:cNvPr>
          <p:cNvSpPr txBox="1"/>
          <p:nvPr/>
        </p:nvSpPr>
        <p:spPr>
          <a:xfrm>
            <a:off x="8233255" y="441066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0.15s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F524E13-DB2B-4993-8D94-DA15EC256558}"/>
              </a:ext>
            </a:extLst>
          </p:cNvPr>
          <p:cNvSpPr/>
          <p:nvPr/>
        </p:nvSpPr>
        <p:spPr>
          <a:xfrm rot="5400000">
            <a:off x="7579079" y="3878790"/>
            <a:ext cx="269550" cy="8075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669FA7F7-6E3C-400B-908C-A5EA0F6D223D}"/>
              </a:ext>
            </a:extLst>
          </p:cNvPr>
          <p:cNvSpPr/>
          <p:nvPr/>
        </p:nvSpPr>
        <p:spPr>
          <a:xfrm rot="5400000">
            <a:off x="6771521" y="3890575"/>
            <a:ext cx="269550" cy="8075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B1E2CE-C068-49B3-ADAB-C660F6EA0637}"/>
              </a:ext>
            </a:extLst>
          </p:cNvPr>
          <p:cNvSpPr txBox="1"/>
          <p:nvPr/>
        </p:nvSpPr>
        <p:spPr>
          <a:xfrm>
            <a:off x="3724871" y="2967335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4882D4-0B7B-4179-A0C4-7DFEF9CA7B24}"/>
              </a:ext>
            </a:extLst>
          </p:cNvPr>
          <p:cNvSpPr txBox="1"/>
          <p:nvPr/>
        </p:nvSpPr>
        <p:spPr>
          <a:xfrm>
            <a:off x="3130308" y="2967335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7F646E-5F95-4C81-8765-BCC55B3C3532}"/>
              </a:ext>
            </a:extLst>
          </p:cNvPr>
          <p:cNvSpPr txBox="1"/>
          <p:nvPr/>
        </p:nvSpPr>
        <p:spPr>
          <a:xfrm>
            <a:off x="2403032" y="2961113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83927A-8D3A-4D87-934E-0E3A571E916B}"/>
              </a:ext>
            </a:extLst>
          </p:cNvPr>
          <p:cNvSpPr txBox="1"/>
          <p:nvPr/>
        </p:nvSpPr>
        <p:spPr>
          <a:xfrm>
            <a:off x="1761518" y="2961113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65EFE7-267E-43AA-8D1C-12638C04E235}"/>
              </a:ext>
            </a:extLst>
          </p:cNvPr>
          <p:cNvSpPr txBox="1"/>
          <p:nvPr/>
        </p:nvSpPr>
        <p:spPr>
          <a:xfrm>
            <a:off x="1032989" y="2964701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BCE46D-CA4F-4014-8FFE-602E06DD47E1}"/>
              </a:ext>
            </a:extLst>
          </p:cNvPr>
          <p:cNvSpPr txBox="1"/>
          <p:nvPr/>
        </p:nvSpPr>
        <p:spPr>
          <a:xfrm>
            <a:off x="8623506" y="2933021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68FDAE-BD05-4206-B7A9-A03DC4BCC3FA}"/>
              </a:ext>
            </a:extLst>
          </p:cNvPr>
          <p:cNvSpPr txBox="1"/>
          <p:nvPr/>
        </p:nvSpPr>
        <p:spPr>
          <a:xfrm>
            <a:off x="8028943" y="2933021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C813C-AB86-4144-BA19-D12A20E1B362}"/>
              </a:ext>
            </a:extLst>
          </p:cNvPr>
          <p:cNvSpPr txBox="1"/>
          <p:nvPr/>
        </p:nvSpPr>
        <p:spPr>
          <a:xfrm>
            <a:off x="7301667" y="2926799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771FA6-8740-43D7-B788-A9AAB3AEE627}"/>
              </a:ext>
            </a:extLst>
          </p:cNvPr>
          <p:cNvSpPr txBox="1"/>
          <p:nvPr/>
        </p:nvSpPr>
        <p:spPr>
          <a:xfrm>
            <a:off x="5931624" y="2930387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190F70C0-186D-4D7A-8E6C-ED47F7153FEB}"/>
              </a:ext>
            </a:extLst>
          </p:cNvPr>
          <p:cNvSpPr/>
          <p:nvPr/>
        </p:nvSpPr>
        <p:spPr>
          <a:xfrm rot="5400000">
            <a:off x="5963962" y="3890575"/>
            <a:ext cx="269550" cy="8075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F3F9C6-484B-4C50-9D9E-A2476D1A0399}"/>
              </a:ext>
            </a:extLst>
          </p:cNvPr>
          <p:cNvSpPr txBox="1"/>
          <p:nvPr/>
        </p:nvSpPr>
        <p:spPr>
          <a:xfrm>
            <a:off x="5641802" y="730934"/>
            <a:ext cx="333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DATA RATE = 10 bits/s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E5CB46-6C84-4CBA-B2B4-D3802C7FA7F0}"/>
                  </a:ext>
                </a:extLst>
              </p:cNvPr>
              <p:cNvSpPr txBox="1"/>
              <p:nvPr/>
            </p:nvSpPr>
            <p:spPr>
              <a:xfrm>
                <a:off x="5641802" y="1290233"/>
                <a:ext cx="3618042" cy="703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800" dirty="0"/>
                  <a:t>SAMPLE DATA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SG" sz="2800" dirty="0"/>
                  <a:t>s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E5CB46-6C84-4CBA-B2B4-D3802C7F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802" y="1290233"/>
                <a:ext cx="3618042" cy="703398"/>
              </a:xfrm>
              <a:prstGeom prst="rect">
                <a:avLst/>
              </a:prstGeom>
              <a:blipFill>
                <a:blip r:embed="rId2"/>
                <a:stretch>
                  <a:fillRect l="-3367" r="-2357" b="-121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75FC979D-2AD5-4A04-95B6-7BB98FC363B5}"/>
              </a:ext>
            </a:extLst>
          </p:cNvPr>
          <p:cNvSpPr txBox="1"/>
          <p:nvPr/>
        </p:nvSpPr>
        <p:spPr>
          <a:xfrm>
            <a:off x="2011929" y="2106079"/>
            <a:ext cx="7118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RECEIVER CLOCK IS SKEWED BY 0.05s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056003-891A-4022-90CC-90A7B3DF3CC6}"/>
              </a:ext>
            </a:extLst>
          </p:cNvPr>
          <p:cNvSpPr txBox="1"/>
          <p:nvPr/>
        </p:nvSpPr>
        <p:spPr>
          <a:xfrm>
            <a:off x="1018999" y="5631360"/>
            <a:ext cx="3483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TRANSMITTER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AA4FF8-430C-4DEE-BDA2-7E9B0DDBC389}"/>
              </a:ext>
            </a:extLst>
          </p:cNvPr>
          <p:cNvSpPr txBox="1"/>
          <p:nvPr/>
        </p:nvSpPr>
        <p:spPr>
          <a:xfrm>
            <a:off x="6722777" y="5578767"/>
            <a:ext cx="2382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RECEIVER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FCB1056B-476B-4227-B0E9-1200AEE423B9}"/>
              </a:ext>
            </a:extLst>
          </p:cNvPr>
          <p:cNvSpPr/>
          <p:nvPr/>
        </p:nvSpPr>
        <p:spPr>
          <a:xfrm>
            <a:off x="8805181" y="4444741"/>
            <a:ext cx="299787" cy="23842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B639E16-6B42-445A-8121-A72F99E6ACDD}"/>
              </a:ext>
            </a:extLst>
          </p:cNvPr>
          <p:cNvSpPr/>
          <p:nvPr/>
        </p:nvSpPr>
        <p:spPr>
          <a:xfrm>
            <a:off x="7980636" y="4434653"/>
            <a:ext cx="299787" cy="23842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7E23001-B626-4900-B02C-3CA09CACC156}"/>
              </a:ext>
            </a:extLst>
          </p:cNvPr>
          <p:cNvSpPr/>
          <p:nvPr/>
        </p:nvSpPr>
        <p:spPr>
          <a:xfrm>
            <a:off x="7180546" y="4445516"/>
            <a:ext cx="299787" cy="23842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58A7657A-C226-48A8-B201-C380E2D5B504}"/>
              </a:ext>
            </a:extLst>
          </p:cNvPr>
          <p:cNvSpPr/>
          <p:nvPr/>
        </p:nvSpPr>
        <p:spPr>
          <a:xfrm>
            <a:off x="6371117" y="4456379"/>
            <a:ext cx="299787" cy="23842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73272AE5-3D90-4968-8BBB-D74B2EB03177}"/>
              </a:ext>
            </a:extLst>
          </p:cNvPr>
          <p:cNvSpPr/>
          <p:nvPr/>
        </p:nvSpPr>
        <p:spPr>
          <a:xfrm>
            <a:off x="5571013" y="4467242"/>
            <a:ext cx="299787" cy="23842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D236A87-6A39-4417-A335-BCC04CF2BD69}"/>
              </a:ext>
            </a:extLst>
          </p:cNvPr>
          <p:cNvSpPr/>
          <p:nvPr/>
        </p:nvSpPr>
        <p:spPr>
          <a:xfrm>
            <a:off x="4734981" y="5736167"/>
            <a:ext cx="1964399" cy="559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D51976-BFBF-4637-9EFC-2618CF2CFD48}"/>
              </a:ext>
            </a:extLst>
          </p:cNvPr>
          <p:cNvSpPr txBox="1"/>
          <p:nvPr/>
        </p:nvSpPr>
        <p:spPr>
          <a:xfrm>
            <a:off x="6847840" y="0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4000" dirty="0">
                <a:solidFill>
                  <a:srgbClr val="00B050"/>
                </a:solidFill>
                <a:latin typeface="Myriad Pro" panose="020B0503030403020204" pitchFamily="34" charset="0"/>
              </a:rPr>
              <a:t>PHYSICAL LAYER</a:t>
            </a:r>
          </a:p>
        </p:txBody>
      </p:sp>
      <p:pic>
        <p:nvPicPr>
          <p:cNvPr id="3" name="Graphic 2" descr="Stopwatch">
            <a:extLst>
              <a:ext uri="{FF2B5EF4-FFF2-40B4-BE49-F238E27FC236}">
                <a16:creationId xmlns:a16="http://schemas.microsoft.com/office/drawing/2014/main" id="{1C8C9DF7-C312-ABD6-213F-F4C42A9AC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2362" y="4913140"/>
            <a:ext cx="914400" cy="909735"/>
          </a:xfrm>
          <a:prstGeom prst="rect">
            <a:avLst/>
          </a:prstGeom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6285D341-E2C0-1869-2127-5361E268A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510" y="4868329"/>
            <a:ext cx="914400" cy="9097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8D659A-43F8-2DD4-0123-96605C577A24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3286762" y="5323197"/>
            <a:ext cx="4165748" cy="44811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E8A2C597-7DDF-AAAD-4B63-0E11437C917F}"/>
              </a:ext>
            </a:extLst>
          </p:cNvPr>
          <p:cNvSpPr/>
          <p:nvPr/>
        </p:nvSpPr>
        <p:spPr>
          <a:xfrm>
            <a:off x="5112773" y="5102942"/>
            <a:ext cx="458239" cy="52841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3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C70F5A-5EAF-4F9F-A4E4-EA1866F1E91A}"/>
              </a:ext>
            </a:extLst>
          </p:cNvPr>
          <p:cNvCxnSpPr>
            <a:cxnSpLocks/>
          </p:cNvCxnSpPr>
          <p:nvPr/>
        </p:nvCxnSpPr>
        <p:spPr>
          <a:xfrm flipV="1">
            <a:off x="0" y="4119280"/>
            <a:ext cx="11094098" cy="59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E9BC46F-EFD8-4AE7-8217-E60301C9C2F8}"/>
              </a:ext>
            </a:extLst>
          </p:cNvPr>
          <p:cNvSpPr/>
          <p:nvPr/>
        </p:nvSpPr>
        <p:spPr>
          <a:xfrm>
            <a:off x="3673311" y="2856322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92A82-2A7B-467D-8769-3D7CA0169EB1}"/>
              </a:ext>
            </a:extLst>
          </p:cNvPr>
          <p:cNvSpPr/>
          <p:nvPr/>
        </p:nvSpPr>
        <p:spPr>
          <a:xfrm>
            <a:off x="3004008" y="2856322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29E3E-5067-4BAC-A8F1-9541570D0AC7}"/>
              </a:ext>
            </a:extLst>
          </p:cNvPr>
          <p:cNvSpPr/>
          <p:nvPr/>
        </p:nvSpPr>
        <p:spPr>
          <a:xfrm>
            <a:off x="2334705" y="2844537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228B4-0D44-4C31-8540-816A68AFD387}"/>
              </a:ext>
            </a:extLst>
          </p:cNvPr>
          <p:cNvSpPr/>
          <p:nvPr/>
        </p:nvSpPr>
        <p:spPr>
          <a:xfrm>
            <a:off x="982151" y="2856295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D645E-F48B-4146-ABD7-8800978E58B0}"/>
              </a:ext>
            </a:extLst>
          </p:cNvPr>
          <p:cNvSpPr/>
          <p:nvPr/>
        </p:nvSpPr>
        <p:spPr>
          <a:xfrm>
            <a:off x="312848" y="2856295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B4E8B61-BE10-4EE7-AA09-07D62DE9C22C}"/>
              </a:ext>
            </a:extLst>
          </p:cNvPr>
          <p:cNvSpPr/>
          <p:nvPr/>
        </p:nvSpPr>
        <p:spPr>
          <a:xfrm rot="5400000">
            <a:off x="4226370" y="3978697"/>
            <a:ext cx="273378" cy="6742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92B45-D8E7-44E7-8AF9-2FC64AAC7741}"/>
              </a:ext>
            </a:extLst>
          </p:cNvPr>
          <p:cNvSpPr txBox="1"/>
          <p:nvPr/>
        </p:nvSpPr>
        <p:spPr>
          <a:xfrm>
            <a:off x="4133984" y="444868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0.1s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EB7E99-D7CC-4646-A5BD-EAFFEF52C21A}"/>
              </a:ext>
            </a:extLst>
          </p:cNvPr>
          <p:cNvSpPr/>
          <p:nvPr/>
        </p:nvSpPr>
        <p:spPr>
          <a:xfrm>
            <a:off x="9593302" y="2827835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AAC7B-6575-41E5-BF2F-57E06CCF9AEB}"/>
              </a:ext>
            </a:extLst>
          </p:cNvPr>
          <p:cNvSpPr/>
          <p:nvPr/>
        </p:nvSpPr>
        <p:spPr>
          <a:xfrm>
            <a:off x="8923999" y="2827835"/>
            <a:ext cx="669303" cy="1291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7C626-6306-44CB-AB73-56756C071F9F}"/>
              </a:ext>
            </a:extLst>
          </p:cNvPr>
          <p:cNvSpPr/>
          <p:nvPr/>
        </p:nvSpPr>
        <p:spPr>
          <a:xfrm>
            <a:off x="8257847" y="2822272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CAA2-1DF3-41CC-98C8-3CECB93F3FE9}"/>
              </a:ext>
            </a:extLst>
          </p:cNvPr>
          <p:cNvSpPr/>
          <p:nvPr/>
        </p:nvSpPr>
        <p:spPr>
          <a:xfrm>
            <a:off x="7027406" y="2822272"/>
            <a:ext cx="669303" cy="129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E298680-8FEB-4E16-B1EC-60359019F71E}"/>
              </a:ext>
            </a:extLst>
          </p:cNvPr>
          <p:cNvSpPr/>
          <p:nvPr/>
        </p:nvSpPr>
        <p:spPr>
          <a:xfrm rot="5400000">
            <a:off x="9389398" y="3862088"/>
            <a:ext cx="269550" cy="8075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F524E13-DB2B-4993-8D94-DA15EC256558}"/>
              </a:ext>
            </a:extLst>
          </p:cNvPr>
          <p:cNvSpPr/>
          <p:nvPr/>
        </p:nvSpPr>
        <p:spPr>
          <a:xfrm rot="5400000">
            <a:off x="8584991" y="3856525"/>
            <a:ext cx="269550" cy="8075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B1E2CE-C068-49B3-ADAB-C660F6EA0637}"/>
              </a:ext>
            </a:extLst>
          </p:cNvPr>
          <p:cNvSpPr txBox="1"/>
          <p:nvPr/>
        </p:nvSpPr>
        <p:spPr>
          <a:xfrm>
            <a:off x="3724871" y="2967335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4882D4-0B7B-4179-A0C4-7DFEF9CA7B24}"/>
              </a:ext>
            </a:extLst>
          </p:cNvPr>
          <p:cNvSpPr txBox="1"/>
          <p:nvPr/>
        </p:nvSpPr>
        <p:spPr>
          <a:xfrm>
            <a:off x="3130308" y="2967335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7F646E-5F95-4C81-8765-BCC55B3C3532}"/>
              </a:ext>
            </a:extLst>
          </p:cNvPr>
          <p:cNvSpPr txBox="1"/>
          <p:nvPr/>
        </p:nvSpPr>
        <p:spPr>
          <a:xfrm>
            <a:off x="2403032" y="2961113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65EFE7-267E-43AA-8D1C-12638C04E235}"/>
              </a:ext>
            </a:extLst>
          </p:cNvPr>
          <p:cNvSpPr txBox="1"/>
          <p:nvPr/>
        </p:nvSpPr>
        <p:spPr>
          <a:xfrm>
            <a:off x="349738" y="2976459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BCE46D-CA4F-4014-8FFE-602E06DD47E1}"/>
              </a:ext>
            </a:extLst>
          </p:cNvPr>
          <p:cNvSpPr txBox="1"/>
          <p:nvPr/>
        </p:nvSpPr>
        <p:spPr>
          <a:xfrm>
            <a:off x="9626267" y="2904534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68FDAE-BD05-4206-B7A9-A03DC4BCC3FA}"/>
              </a:ext>
            </a:extLst>
          </p:cNvPr>
          <p:cNvSpPr txBox="1"/>
          <p:nvPr/>
        </p:nvSpPr>
        <p:spPr>
          <a:xfrm>
            <a:off x="9031704" y="2904534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C813C-AB86-4144-BA19-D12A20E1B362}"/>
              </a:ext>
            </a:extLst>
          </p:cNvPr>
          <p:cNvSpPr txBox="1"/>
          <p:nvPr/>
        </p:nvSpPr>
        <p:spPr>
          <a:xfrm>
            <a:off x="8307579" y="2904534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F3F9C6-484B-4C50-9D9E-A2476D1A0399}"/>
              </a:ext>
            </a:extLst>
          </p:cNvPr>
          <p:cNvSpPr txBox="1"/>
          <p:nvPr/>
        </p:nvSpPr>
        <p:spPr>
          <a:xfrm>
            <a:off x="5913329" y="387018"/>
            <a:ext cx="333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DATA RATE = 10 bits/s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E5CB46-6C84-4CBA-B2B4-D3802C7FA7F0}"/>
                  </a:ext>
                </a:extLst>
              </p:cNvPr>
              <p:cNvSpPr txBox="1"/>
              <p:nvPr/>
            </p:nvSpPr>
            <p:spPr>
              <a:xfrm>
                <a:off x="5913329" y="946317"/>
                <a:ext cx="3618042" cy="703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800" dirty="0"/>
                  <a:t>SAMPLE DATA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SG" sz="2800" dirty="0"/>
                  <a:t>s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E5CB46-6C84-4CBA-B2B4-D3802C7F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329" y="946317"/>
                <a:ext cx="3618042" cy="703398"/>
              </a:xfrm>
              <a:prstGeom prst="rect">
                <a:avLst/>
              </a:prstGeom>
              <a:blipFill>
                <a:blip r:embed="rId2"/>
                <a:stretch>
                  <a:fillRect l="-3367" r="-2357" b="-112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75FC979D-2AD5-4A04-95B6-7BB98FC363B5}"/>
              </a:ext>
            </a:extLst>
          </p:cNvPr>
          <p:cNvSpPr txBox="1"/>
          <p:nvPr/>
        </p:nvSpPr>
        <p:spPr>
          <a:xfrm>
            <a:off x="828766" y="1876226"/>
            <a:ext cx="8001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Using separate clock, asynchronous mode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056003-891A-4022-90CC-90A7B3DF3CC6}"/>
              </a:ext>
            </a:extLst>
          </p:cNvPr>
          <p:cNvSpPr txBox="1"/>
          <p:nvPr/>
        </p:nvSpPr>
        <p:spPr>
          <a:xfrm>
            <a:off x="1018999" y="5631360"/>
            <a:ext cx="3483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TRANSMITTER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AA4FF8-430C-4DEE-BDA2-7E9B0DDBC389}"/>
              </a:ext>
            </a:extLst>
          </p:cNvPr>
          <p:cNvSpPr txBox="1"/>
          <p:nvPr/>
        </p:nvSpPr>
        <p:spPr>
          <a:xfrm>
            <a:off x="6722777" y="5578767"/>
            <a:ext cx="2382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RECEIVER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068E534-EBF4-4DAC-9E89-66A7F9DE91EA}"/>
              </a:ext>
            </a:extLst>
          </p:cNvPr>
          <p:cNvSpPr/>
          <p:nvPr/>
        </p:nvSpPr>
        <p:spPr>
          <a:xfrm rot="5400000">
            <a:off x="10135960" y="3953352"/>
            <a:ext cx="273378" cy="6742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A6EC45-B359-45CE-AF4A-9173700C0BBB}"/>
              </a:ext>
            </a:extLst>
          </p:cNvPr>
          <p:cNvGrpSpPr/>
          <p:nvPr/>
        </p:nvGrpSpPr>
        <p:grpSpPr>
          <a:xfrm>
            <a:off x="4342614" y="2844537"/>
            <a:ext cx="669303" cy="1303230"/>
            <a:chOff x="4342614" y="2844537"/>
            <a:chExt cx="669303" cy="13032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7CC59B-F504-45A2-9B6C-BAB7B8E5AF52}"/>
                </a:ext>
              </a:extLst>
            </p:cNvPr>
            <p:cNvSpPr txBox="1"/>
            <p:nvPr/>
          </p:nvSpPr>
          <p:spPr>
            <a:xfrm>
              <a:off x="4457919" y="2856322"/>
              <a:ext cx="553998" cy="1279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B050"/>
                  </a:solidFill>
                </a:rPr>
                <a:t>START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9BFB75-DF10-48EE-A9F4-6D68AEDE6E80}"/>
                </a:ext>
              </a:extLst>
            </p:cNvPr>
            <p:cNvSpPr/>
            <p:nvPr/>
          </p:nvSpPr>
          <p:spPr>
            <a:xfrm>
              <a:off x="4342614" y="2844537"/>
              <a:ext cx="669303" cy="1303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00BB7-3CB6-458E-BE3B-453157796EE0}"/>
              </a:ext>
            </a:extLst>
          </p:cNvPr>
          <p:cNvGrpSpPr/>
          <p:nvPr/>
        </p:nvGrpSpPr>
        <p:grpSpPr>
          <a:xfrm>
            <a:off x="10255274" y="2821956"/>
            <a:ext cx="669303" cy="1303230"/>
            <a:chOff x="4342614" y="2844537"/>
            <a:chExt cx="669303" cy="13032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3AD8CC-75CC-46A6-AAB6-5FE86F5AB814}"/>
                </a:ext>
              </a:extLst>
            </p:cNvPr>
            <p:cNvSpPr txBox="1"/>
            <p:nvPr/>
          </p:nvSpPr>
          <p:spPr>
            <a:xfrm>
              <a:off x="4457919" y="2856322"/>
              <a:ext cx="553998" cy="1279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B050"/>
                  </a:solidFill>
                </a:rPr>
                <a:t>START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50408D-C650-4BAA-A280-58A072E87DF9}"/>
                </a:ext>
              </a:extLst>
            </p:cNvPr>
            <p:cNvSpPr/>
            <p:nvPr/>
          </p:nvSpPr>
          <p:spPr>
            <a:xfrm>
              <a:off x="4342614" y="2844537"/>
              <a:ext cx="669303" cy="1303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F0A6E3-99EF-48FF-8F15-9B8803EDD3D5}"/>
              </a:ext>
            </a:extLst>
          </p:cNvPr>
          <p:cNvGrpSpPr/>
          <p:nvPr/>
        </p:nvGrpSpPr>
        <p:grpSpPr>
          <a:xfrm>
            <a:off x="7579220" y="2816050"/>
            <a:ext cx="669303" cy="1303230"/>
            <a:chOff x="4342614" y="2844537"/>
            <a:chExt cx="669303" cy="130323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3892B3-937B-464C-B006-48F274289C81}"/>
                </a:ext>
              </a:extLst>
            </p:cNvPr>
            <p:cNvSpPr txBox="1"/>
            <p:nvPr/>
          </p:nvSpPr>
          <p:spPr>
            <a:xfrm>
              <a:off x="4457919" y="2856322"/>
              <a:ext cx="553998" cy="1279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STOP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76EB51-CCF7-4F08-B8A8-8D29A7011CED}"/>
                </a:ext>
              </a:extLst>
            </p:cNvPr>
            <p:cNvSpPr/>
            <p:nvPr/>
          </p:nvSpPr>
          <p:spPr>
            <a:xfrm>
              <a:off x="4342614" y="2844537"/>
              <a:ext cx="669303" cy="1303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583671-BF75-47A7-9C69-E8C8B9D57C97}"/>
              </a:ext>
            </a:extLst>
          </p:cNvPr>
          <p:cNvGrpSpPr/>
          <p:nvPr/>
        </p:nvGrpSpPr>
        <p:grpSpPr>
          <a:xfrm>
            <a:off x="982151" y="2859825"/>
            <a:ext cx="669303" cy="1303230"/>
            <a:chOff x="4342614" y="2844537"/>
            <a:chExt cx="669303" cy="13032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5CEFA5-C1EC-4218-9034-A6B4EDA743B3}"/>
                </a:ext>
              </a:extLst>
            </p:cNvPr>
            <p:cNvSpPr txBox="1"/>
            <p:nvPr/>
          </p:nvSpPr>
          <p:spPr>
            <a:xfrm>
              <a:off x="4457919" y="2856322"/>
              <a:ext cx="553998" cy="1279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B050"/>
                  </a:solidFill>
                </a:rPr>
                <a:t>START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AA04CE-5BC8-4CE0-92E0-9294B21EA717}"/>
                </a:ext>
              </a:extLst>
            </p:cNvPr>
            <p:cNvSpPr/>
            <p:nvPr/>
          </p:nvSpPr>
          <p:spPr>
            <a:xfrm>
              <a:off x="4342614" y="2844537"/>
              <a:ext cx="669303" cy="1303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B69AA5B-C089-4FAB-B709-452E759FEBDD}"/>
              </a:ext>
            </a:extLst>
          </p:cNvPr>
          <p:cNvSpPr/>
          <p:nvPr/>
        </p:nvSpPr>
        <p:spPr>
          <a:xfrm>
            <a:off x="4734981" y="5736167"/>
            <a:ext cx="1964399" cy="559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5837CB5-2EB4-4095-BD26-EF2AE04D9BDF}"/>
              </a:ext>
            </a:extLst>
          </p:cNvPr>
          <p:cNvGrpSpPr/>
          <p:nvPr/>
        </p:nvGrpSpPr>
        <p:grpSpPr>
          <a:xfrm>
            <a:off x="1657161" y="2872055"/>
            <a:ext cx="669303" cy="1303230"/>
            <a:chOff x="4342614" y="2844537"/>
            <a:chExt cx="669303" cy="130323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E4CACE0-7773-45A6-A7D2-7C201EC4354E}"/>
                </a:ext>
              </a:extLst>
            </p:cNvPr>
            <p:cNvSpPr txBox="1"/>
            <p:nvPr/>
          </p:nvSpPr>
          <p:spPr>
            <a:xfrm>
              <a:off x="4457919" y="2856322"/>
              <a:ext cx="553998" cy="1279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STOP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2717EDF-41C4-4D9F-BEC4-D095110873AC}"/>
                </a:ext>
              </a:extLst>
            </p:cNvPr>
            <p:cNvSpPr/>
            <p:nvPr/>
          </p:nvSpPr>
          <p:spPr>
            <a:xfrm>
              <a:off x="4342614" y="2844537"/>
              <a:ext cx="669303" cy="1303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07E218-9DDB-4CA6-B651-2C02E2EE4F1C}"/>
              </a:ext>
            </a:extLst>
          </p:cNvPr>
          <p:cNvGrpSpPr/>
          <p:nvPr/>
        </p:nvGrpSpPr>
        <p:grpSpPr>
          <a:xfrm>
            <a:off x="6916090" y="2826067"/>
            <a:ext cx="669303" cy="1303230"/>
            <a:chOff x="4342614" y="2844537"/>
            <a:chExt cx="669303" cy="130323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28EAAB-19A1-4DC6-BFA7-00C868020F03}"/>
                </a:ext>
              </a:extLst>
            </p:cNvPr>
            <p:cNvSpPr txBox="1"/>
            <p:nvPr/>
          </p:nvSpPr>
          <p:spPr>
            <a:xfrm>
              <a:off x="4457919" y="2856322"/>
              <a:ext cx="553998" cy="1279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B050"/>
                  </a:solidFill>
                </a:rPr>
                <a:t>START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DD2FBB-41EA-4AC5-8A33-BB965EC9E068}"/>
                </a:ext>
              </a:extLst>
            </p:cNvPr>
            <p:cNvSpPr/>
            <p:nvPr/>
          </p:nvSpPr>
          <p:spPr>
            <a:xfrm>
              <a:off x="4342614" y="2844537"/>
              <a:ext cx="669303" cy="1303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BE2DAE8-C0C3-4EC8-961D-455E69866461}"/>
              </a:ext>
            </a:extLst>
          </p:cNvPr>
          <p:cNvSpPr/>
          <p:nvPr/>
        </p:nvSpPr>
        <p:spPr>
          <a:xfrm>
            <a:off x="6230304" y="2821929"/>
            <a:ext cx="669303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B5A624-36CA-4EE3-B74D-09B5B19324B7}"/>
              </a:ext>
            </a:extLst>
          </p:cNvPr>
          <p:cNvSpPr txBox="1"/>
          <p:nvPr/>
        </p:nvSpPr>
        <p:spPr>
          <a:xfrm>
            <a:off x="6268766" y="2962216"/>
            <a:ext cx="30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E3523-7421-4FDE-9DFF-F1C8034DE3A9}"/>
              </a:ext>
            </a:extLst>
          </p:cNvPr>
          <p:cNvSpPr txBox="1"/>
          <p:nvPr/>
        </p:nvSpPr>
        <p:spPr>
          <a:xfrm>
            <a:off x="5609884" y="2962025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dirty="0"/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02348-5CBE-948C-4C13-41B87D656572}"/>
              </a:ext>
            </a:extLst>
          </p:cNvPr>
          <p:cNvSpPr txBox="1"/>
          <p:nvPr/>
        </p:nvSpPr>
        <p:spPr>
          <a:xfrm>
            <a:off x="9222622" y="44036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0.1s</a:t>
            </a:r>
          </a:p>
        </p:txBody>
      </p:sp>
      <p:pic>
        <p:nvPicPr>
          <p:cNvPr id="9" name="Graphic 8" descr="Stopwatch">
            <a:extLst>
              <a:ext uri="{FF2B5EF4-FFF2-40B4-BE49-F238E27FC236}">
                <a16:creationId xmlns:a16="http://schemas.microsoft.com/office/drawing/2014/main" id="{61798BFB-ED84-75C2-0382-944B8F67C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5908" y="4392137"/>
            <a:ext cx="914400" cy="909735"/>
          </a:xfrm>
          <a:prstGeom prst="rect">
            <a:avLst/>
          </a:prstGeom>
        </p:spPr>
      </p:pic>
      <p:pic>
        <p:nvPicPr>
          <p:cNvPr id="21" name="Graphic 20" descr="Stopwatch">
            <a:extLst>
              <a:ext uri="{FF2B5EF4-FFF2-40B4-BE49-F238E27FC236}">
                <a16:creationId xmlns:a16="http://schemas.microsoft.com/office/drawing/2014/main" id="{32B2399F-C99C-065A-A9D8-BC8965230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5449" y="4427913"/>
            <a:ext cx="914400" cy="9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llings">
  <a:themeElements>
    <a:clrScheme name="Stalling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1004</Words>
  <Application>Microsoft Office PowerPoint</Application>
  <PresentationFormat>Widescreen</PresentationFormat>
  <Paragraphs>298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Myriad Pro</vt:lpstr>
      <vt:lpstr>Tahoma</vt:lpstr>
      <vt:lpstr>Times New Roman</vt:lpstr>
      <vt:lpstr>Office Theme</vt:lpstr>
      <vt:lpstr>Stallings</vt:lpstr>
      <vt:lpstr>Visio</vt:lpstr>
      <vt:lpstr>Bit Rate vs Baud (Signal) Rate</vt:lpstr>
      <vt:lpstr>PowerPoint Presentation</vt:lpstr>
      <vt:lpstr>Bandwidth</vt:lpstr>
      <vt:lpstr>PowerPoint Presentation</vt:lpstr>
      <vt:lpstr>Can we just transmit the raw data bits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IEEE 802.3 Frame Format</vt:lpstr>
      <vt:lpstr>Data Link on different physical network topology</vt:lpstr>
      <vt:lpstr>Data Link on Shared Bus Topology</vt:lpstr>
      <vt:lpstr>CSMA/CD:  Used in Shared Physical Media Carrier Sense Multiple Access with Collision Detection</vt:lpstr>
      <vt:lpstr>Data Link on a star topology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khar woh leong</dc:creator>
  <cp:lastModifiedBy>khar woh leong</cp:lastModifiedBy>
  <cp:revision>62</cp:revision>
  <dcterms:created xsi:type="dcterms:W3CDTF">2019-03-14T07:35:33Z</dcterms:created>
  <dcterms:modified xsi:type="dcterms:W3CDTF">2023-03-30T01:51:18Z</dcterms:modified>
</cp:coreProperties>
</file>