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y="6858000" cx="9144000"/>
  <p:notesSz cx="6858000" cy="9144000"/>
  <p:embeddedFontLst>
    <p:embeddedFont>
      <p:font typeface="Constantia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1" roundtripDataSignature="AMtx7mhdDNuaBNJJCwIDkqDuPrNnRqVH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7A5035-D126-45D6-9DA2-9915E7E32FCE}">
  <a:tblStyle styleId="{6E7A5035-D126-45D6-9DA2-9915E7E32FCE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fill>
          <a:solidFill>
            <a:srgbClr val="CA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D4EA"/>
          </a:solidFill>
        </a:fill>
      </a:tcStyle>
    </a:band1V>
    <a:band2V>
      <a:tcTxStyle b="off" i="off"/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F3DECA5C-74F1-4961-9ACB-301DE6BC3DED}" styleName="Table_1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  <a:tblStyle styleId="{331598BA-552D-4BA7-80A1-E18DD5C025CB}" styleName="Table_2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FF8"/>
          </a:solidFill>
        </a:fill>
      </a:tcStyle>
    </a:wholeTbl>
    <a:band1H>
      <a:tcTxStyle b="off" i="off"/>
      <a:tcStyle>
        <a:fill>
          <a:solidFill>
            <a:srgbClr val="CADEF1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DEF1"/>
          </a:solidFill>
        </a:fill>
      </a:tcStyle>
    </a:band1V>
    <a:band2V>
      <a:tcTxStyle b="off" i="off"/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  <a:tblStyle styleId="{0B51B663-CB10-4E78-87AD-9154F5CC0A47}" styleName="Table_3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8AF89A77-E6CF-4DAB-AFF4-C4D38F8FDD85}" styleName="Table_4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1" Type="http://customschemas.google.com/relationships/presentationmetadata" Target="meta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Constantia-bold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Constantia-regular.fntdata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font" Target="fonts/Constantia-italic.fntdata"/><Relationship Id="rId14" Type="http://schemas.openxmlformats.org/officeDocument/2006/relationships/slide" Target="slides/slide7.xml"/><Relationship Id="rId58" Type="http://schemas.openxmlformats.org/officeDocument/2006/relationships/font" Target="fonts/Constantia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2" name="Google Shape;27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3f83b872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g13f83b8725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9" name="Google Shape;45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" name="Google Shape;501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4" name="Google Shape;524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8" name="Google Shape;538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2" name="Google Shape;552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1" name="Google Shape;561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2" name="Google Shape;572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1" name="Google Shape;58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2" name="Google Shape;59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3" name="Google Shape;60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1" name="Google Shape;611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1" name="Google Shape;621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3" name="Google Shape;633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43" name="Google Shape;643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2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2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0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1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1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61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2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8" name="Google Shape;98;p62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27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9" name="Google Shape;99;p62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2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2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62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2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6" name="Google Shape;106;p62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3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4"/>
          <p:cNvSpPr txBox="1"/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64"/>
          <p:cNvSpPr txBox="1"/>
          <p:nvPr>
            <p:ph idx="1" type="body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7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7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iagram or Organization Chart" type="dgm">
  <p:cSld name="DIAGRA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4"/>
          <p:cNvSpPr txBox="1"/>
          <p:nvPr>
            <p:ph type="title"/>
          </p:nvPr>
        </p:nvSpPr>
        <p:spPr>
          <a:xfrm>
            <a:off x="4572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4"/>
          <p:cNvSpPr/>
          <p:nvPr>
            <p:ph idx="2" type="dgm"/>
          </p:nvPr>
        </p:nvSpPr>
        <p:spPr>
          <a:xfrm>
            <a:off x="457200" y="9906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9" name="Google Shape;49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8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58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1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6" name="Google Shape;66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6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6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9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59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59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59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50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5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" name="Google Shape;15;p5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" name="Google Shape;16;p5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50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Google Shape;18;p50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50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9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4" name="Google Shape;34;p49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5" name="Google Shape;35;p4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7" name="Google Shape;37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8" name="Google Shape;38;p4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9" name="Google Shape;39;p4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" name="Google Shape;40;p49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41" name="Google Shape;41;p49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2" name="Google Shape;42;p49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7.jpg"/><Relationship Id="rId7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4.jpg"/><Relationship Id="rId5" Type="http://schemas.openxmlformats.org/officeDocument/2006/relationships/image" Target="../media/image11.jpg"/><Relationship Id="rId6" Type="http://schemas.openxmlformats.org/officeDocument/2006/relationships/image" Target="../media/image9.png"/><Relationship Id="rId7" Type="http://schemas.openxmlformats.org/officeDocument/2006/relationships/image" Target="../media/image29.jpg"/><Relationship Id="rId8" Type="http://schemas.openxmlformats.org/officeDocument/2006/relationships/image" Target="../media/image1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ct val="100000"/>
              <a:buFont typeface="Calibri"/>
              <a:buNone/>
            </a:pPr>
            <a:r>
              <a:rPr lang="en-US"/>
              <a:t>Database</a:t>
            </a:r>
            <a:r>
              <a:rPr lang="en-US"/>
              <a:t> </a:t>
            </a:r>
            <a:r>
              <a:rPr lang="en-US"/>
              <a:t>Management</a:t>
            </a:r>
            <a:r>
              <a:rPr lang="en-US"/>
              <a:t> Systems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Concurrent Access</a:t>
            </a:r>
            <a:endParaRPr/>
          </a:p>
        </p:txBody>
      </p:sp>
      <p:sp>
        <p:nvSpPr>
          <p:cNvPr id="245" name="Google Shape;245;p10"/>
          <p:cNvSpPr txBox="1"/>
          <p:nvPr>
            <p:ph idx="4294967295" type="sldNum"/>
          </p:nvPr>
        </p:nvSpPr>
        <p:spPr>
          <a:xfrm>
            <a:off x="7924800" y="6356349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10"/>
          <p:cNvSpPr/>
          <p:nvPr/>
        </p:nvSpPr>
        <p:spPr>
          <a:xfrm>
            <a:off x="2195736" y="2060848"/>
            <a:ext cx="1224136" cy="86409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User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4788024" y="2060848"/>
            <a:ext cx="1224136" cy="86409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User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3213579" y="3112892"/>
            <a:ext cx="1872208" cy="1200329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Web 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1547664" y="4626006"/>
            <a:ext cx="5688632" cy="1899338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250" name="Google Shape;250;p10"/>
          <p:cNvGraphicFramePr/>
          <p:nvPr/>
        </p:nvGraphicFramePr>
        <p:xfrm>
          <a:off x="3000164" y="5055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{331598BA-552D-4BA7-80A1-E18DD5C025CB}</a:tableStyleId>
              </a:tblPr>
              <a:tblGrid>
                <a:gridCol w="799975"/>
                <a:gridCol w="799975"/>
                <a:gridCol w="79997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ProdID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Price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PJ82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Bag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67.90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1" name="Google Shape;251;p10"/>
          <p:cNvSpPr txBox="1"/>
          <p:nvPr/>
        </p:nvSpPr>
        <p:spPr>
          <a:xfrm>
            <a:off x="1523378" y="4256674"/>
            <a:ext cx="821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DBMS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10"/>
          <p:cNvCxnSpPr/>
          <p:nvPr/>
        </p:nvCxnSpPr>
        <p:spPr>
          <a:xfrm flipH="1">
            <a:off x="4932040" y="2922876"/>
            <a:ext cx="318998" cy="4320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" name="Google Shape;253;p10"/>
          <p:cNvCxnSpPr>
            <a:stCxn id="246" idx="5"/>
          </p:cNvCxnSpPr>
          <p:nvPr/>
        </p:nvCxnSpPr>
        <p:spPr>
          <a:xfrm>
            <a:off x="3240601" y="2798400"/>
            <a:ext cx="323400" cy="47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4" name="Google Shape;254;p10"/>
          <p:cNvSpPr/>
          <p:nvPr/>
        </p:nvSpPr>
        <p:spPr>
          <a:xfrm>
            <a:off x="4391980" y="3429000"/>
            <a:ext cx="540060" cy="763142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5" name="Google Shape;255;p10"/>
          <p:cNvSpPr/>
          <p:nvPr/>
        </p:nvSpPr>
        <p:spPr>
          <a:xfrm>
            <a:off x="3402244" y="3409662"/>
            <a:ext cx="540060" cy="763142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256" name="Google Shape;256;p10"/>
          <p:cNvCxnSpPr/>
          <p:nvPr/>
        </p:nvCxnSpPr>
        <p:spPr>
          <a:xfrm>
            <a:off x="4586706" y="4139502"/>
            <a:ext cx="0" cy="1181074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7" name="Google Shape;257;p10"/>
          <p:cNvSpPr txBox="1"/>
          <p:nvPr/>
        </p:nvSpPr>
        <p:spPr>
          <a:xfrm>
            <a:off x="5310456" y="3159868"/>
            <a:ext cx="32743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con.execute(“UPDATE Products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SET Price = 70 WHERE ProdID=PJ82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0"/>
          <p:cNvSpPr txBox="1"/>
          <p:nvPr/>
        </p:nvSpPr>
        <p:spPr>
          <a:xfrm>
            <a:off x="207805" y="2983125"/>
            <a:ext cx="298269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con.execute(“UPDATE Products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SET Price = 50 WHERE ProdID=PJ82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/>
          <p:nvPr/>
        </p:nvSpPr>
        <p:spPr>
          <a:xfrm>
            <a:off x="2699792" y="5320576"/>
            <a:ext cx="2880320" cy="4299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0" name="Google Shape;260;p10"/>
          <p:cNvSpPr/>
          <p:nvPr/>
        </p:nvSpPr>
        <p:spPr>
          <a:xfrm>
            <a:off x="2195736" y="5055160"/>
            <a:ext cx="459095" cy="42998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261" name="Google Shape;261;p10"/>
          <p:cNvCxnSpPr>
            <a:endCxn id="260" idx="1"/>
          </p:cNvCxnSpPr>
          <p:nvPr/>
        </p:nvCxnSpPr>
        <p:spPr>
          <a:xfrm>
            <a:off x="1028769" y="4172829"/>
            <a:ext cx="1234200" cy="94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Data Security</a:t>
            </a:r>
            <a:endParaRPr/>
          </a:p>
        </p:txBody>
      </p:sp>
      <p:sp>
        <p:nvSpPr>
          <p:cNvPr id="267" name="Google Shape;267;p1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Access Control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WHO can access WHAT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Backup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Full (weekly)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Differential, backup only changes since last full (daily)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Purpose : for  recovery when data is lost or corrupted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Archive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Purpose: for space management and long term retention. Original may be deleted.</a:t>
            </a:r>
            <a:endParaRPr/>
          </a:p>
        </p:txBody>
      </p:sp>
      <p:sp>
        <p:nvSpPr>
          <p:cNvPr id="268" name="Google Shape;268;p11"/>
          <p:cNvSpPr txBox="1"/>
          <p:nvPr>
            <p:ph idx="4294967295" type="sldNum"/>
          </p:nvPr>
        </p:nvSpPr>
        <p:spPr>
          <a:xfrm>
            <a:off x="7924800" y="6356349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SQL (Structured Query Language)</a:t>
            </a:r>
            <a:endParaRPr/>
          </a:p>
        </p:txBody>
      </p:sp>
      <p:sp>
        <p:nvSpPr>
          <p:cNvPr id="275" name="Google Shape;275;p1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A computer language aim to store, manipulate, and retrieve data in (relational) databases</a:t>
            </a:r>
            <a:endParaRPr/>
          </a:p>
          <a:p>
            <a:pPr indent="-10541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/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The de facto standard in traditional database applications and DBMS</a:t>
            </a:r>
            <a:endParaRPr/>
          </a:p>
          <a:p>
            <a:pPr indent="-10541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/>
          </a:p>
          <a:p>
            <a:pPr indent="-10541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SQL (Structured Query Language)</a:t>
            </a:r>
            <a:endParaRPr/>
          </a:p>
        </p:txBody>
      </p:sp>
      <p:sp>
        <p:nvSpPr>
          <p:cNvPr id="282" name="Google Shape;282;p13"/>
          <p:cNvSpPr txBox="1"/>
          <p:nvPr>
            <p:ph idx="1" type="body"/>
          </p:nvPr>
        </p:nvSpPr>
        <p:spPr>
          <a:xfrm>
            <a:off x="457200" y="1935480"/>
            <a:ext cx="8229600" cy="4589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b="1" lang="en-US"/>
              <a:t>Data Definition Language (DDL)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i="1" lang="en-US"/>
              <a:t>Creating, altering and deleting tables and other database objects</a:t>
            </a:r>
            <a:endParaRPr/>
          </a:p>
          <a:p>
            <a:pPr indent="-127063" lvl="1" marL="64008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i="1"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Char char="⚫"/>
            </a:pPr>
            <a:r>
              <a:rPr b="1" lang="en-US"/>
              <a:t> Data Manipulation Language (DML)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i="1" lang="en-US"/>
              <a:t>Inserting, updating and deleting rows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i="1" lang="en-US"/>
              <a:t>Querying tables</a:t>
            </a:r>
            <a:endParaRPr/>
          </a:p>
          <a:p>
            <a:pPr indent="-127063" lvl="1" marL="64008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i="1"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Char char="⚫"/>
            </a:pPr>
            <a:r>
              <a:rPr b="1" lang="en-US"/>
              <a:t>Database Control language (DCL)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i="1" lang="en-US"/>
              <a:t>Controlling access to the database</a:t>
            </a:r>
            <a:endParaRPr/>
          </a:p>
          <a:p>
            <a:pPr indent="-127063" lvl="1" marL="64008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i="1"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Char char="⚫"/>
            </a:pPr>
            <a:r>
              <a:rPr b="1" lang="en-US"/>
              <a:t>Transaction Control Language (TCL)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i="1" lang="en-US"/>
              <a:t>Dealing with transactions within a database.</a:t>
            </a:r>
            <a:endParaRPr/>
          </a:p>
          <a:p>
            <a:pPr indent="-127063" lvl="1" marL="64008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8" name="Google Shape;2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114" y="908720"/>
            <a:ext cx="7979423" cy="518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4" name="Google Shape;2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621" y="980728"/>
            <a:ext cx="7778760" cy="4896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lang="en-US"/>
              <a:t>SQL</a:t>
            </a:r>
            <a:endParaRPr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90"/>
              <a:buNone/>
            </a:pPr>
            <a:r>
              <a:rPr lang="en-US"/>
              <a:t>Data Definition Language (DDL)</a:t>
            </a:r>
            <a:endParaRPr/>
          </a:p>
        </p:txBody>
      </p:sp>
      <p:sp>
        <p:nvSpPr>
          <p:cNvPr id="302" name="Google Shape;302;p1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706" y="980728"/>
            <a:ext cx="8231889" cy="496855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17"/>
          <p:cNvSpPr/>
          <p:nvPr/>
        </p:nvSpPr>
        <p:spPr>
          <a:xfrm>
            <a:off x="1425468" y="4077072"/>
            <a:ext cx="720080" cy="36004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0" name="Google Shape;310;p17"/>
          <p:cNvSpPr/>
          <p:nvPr/>
        </p:nvSpPr>
        <p:spPr>
          <a:xfrm>
            <a:off x="2301765" y="4075442"/>
            <a:ext cx="1108843" cy="360040"/>
          </a:xfrm>
          <a:prstGeom prst="rect">
            <a:avLst/>
          </a:prstGeom>
          <a:noFill/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1" name="Google Shape;311;p17"/>
          <p:cNvSpPr/>
          <p:nvPr/>
        </p:nvSpPr>
        <p:spPr>
          <a:xfrm>
            <a:off x="3522807" y="4075442"/>
            <a:ext cx="4937625" cy="360040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2" name="Google Shape;312;p17"/>
          <p:cNvSpPr txBox="1"/>
          <p:nvPr/>
        </p:nvSpPr>
        <p:spPr>
          <a:xfrm>
            <a:off x="580223" y="5671143"/>
            <a:ext cx="21498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ATTRIBUTE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2909713" y="5671143"/>
            <a:ext cx="13781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DATA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4611972" y="5671143"/>
            <a:ext cx="1753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nstantia"/>
                <a:ea typeface="Constantia"/>
                <a:cs typeface="Constantia"/>
                <a:sym typeface="Constantia"/>
              </a:rPr>
              <a:t>CONSTRAINTS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20" name="Google Shape;320;p18"/>
          <p:cNvGraphicFramePr/>
          <p:nvPr/>
        </p:nvGraphicFramePr>
        <p:xfrm>
          <a:off x="899592" y="21098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{0B51B663-CB10-4E78-87AD-9154F5CC0A47}</a:tableStyleId>
              </a:tblPr>
              <a:tblGrid>
                <a:gridCol w="8064900"/>
              </a:tblGrid>
              <a:tr h="97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CREATE TABLE table_name( 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9304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column1_name COLUMN1_TYPE COLUMN1_CONSTRAINTS,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9304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column2_name COLUMN2_TYPE COLUMN2_CONSTRAINTS,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9304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9304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PRIMARY_KEY (column1_name, column2_name),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9304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FOREIGN_KEY (column_name) REFERENCE table_name (column_name) 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1" name="Google Shape;321;p18"/>
          <p:cNvSpPr txBox="1"/>
          <p:nvPr/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CREATE 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NOT NULL</a:t>
            </a:r>
            <a:endParaRPr/>
          </a:p>
        </p:txBody>
      </p:sp>
      <p:sp>
        <p:nvSpPr>
          <p:cNvPr id="328" name="Google Shape;328;p1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Single-attribute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329" name="Google Shape;329;p19"/>
          <p:cNvSpPr txBox="1"/>
          <p:nvPr>
            <p:ph idx="4294967295" type="sldNum"/>
          </p:nvPr>
        </p:nvSpPr>
        <p:spPr>
          <a:xfrm>
            <a:off x="7924800" y="6356349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19"/>
          <p:cNvSpPr/>
          <p:nvPr/>
        </p:nvSpPr>
        <p:spPr>
          <a:xfrm>
            <a:off x="747486" y="2492896"/>
            <a:ext cx="6110514" cy="1562472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book 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title TEXT,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authors TEXT,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publisher TEXT,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ISBN13 TEXT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131" name="Google Shape;131;p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An organized collection of data in persistent storage.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Relational Data Model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ERD -&gt; Entities, Relationships, Cardinality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Normalisations -&gt; Relations(Tables), Attributes, Primary/Foreign Keys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Goals of Normalisation</a:t>
            </a:r>
            <a:endParaRPr/>
          </a:p>
          <a:p>
            <a:pPr indent="-246887" lvl="2" marL="9144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70"/>
              <a:buChar char="⚫"/>
            </a:pPr>
            <a:r>
              <a:rPr lang="en-US"/>
              <a:t>Avoid redundancy, </a:t>
            </a:r>
            <a:endParaRPr/>
          </a:p>
          <a:p>
            <a:pPr indent="-246887" lvl="2" marL="9144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70"/>
              <a:buChar char="⚫"/>
            </a:pPr>
            <a:r>
              <a:rPr lang="en-US"/>
              <a:t>Maintain consistency and accuracy of data</a:t>
            </a:r>
            <a:endParaRPr/>
          </a:p>
          <a:p>
            <a:pPr indent="-246887" lvl="2" marL="9144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70"/>
              <a:buChar char="⚫"/>
            </a:pPr>
            <a:r>
              <a:rPr lang="en-US"/>
              <a:t>Avoid anomalies from insert/delete, update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132" name="Google Shape;132;p2"/>
          <p:cNvSpPr txBox="1"/>
          <p:nvPr>
            <p:ph idx="4294967295" type="sldNum"/>
          </p:nvPr>
        </p:nvSpPr>
        <p:spPr>
          <a:xfrm>
            <a:off x="7924800" y="6356349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UNIQUE</a:t>
            </a:r>
            <a:endParaRPr/>
          </a:p>
        </p:txBody>
      </p:sp>
      <p:sp>
        <p:nvSpPr>
          <p:cNvPr id="337" name="Google Shape;337;p2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Single-attribute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Multi-attribute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338" name="Google Shape;338;p20"/>
          <p:cNvSpPr txBox="1"/>
          <p:nvPr>
            <p:ph idx="4294967295" type="sldNum"/>
          </p:nvPr>
        </p:nvSpPr>
        <p:spPr>
          <a:xfrm>
            <a:off x="7924800" y="6356349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747486" y="2514600"/>
            <a:ext cx="6110400" cy="15624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book 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title TEXT,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authors TEXT,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publisher TEXT,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ISBN13 TEXT(14)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UNIQUE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747486" y="4846588"/>
            <a:ext cx="6110514" cy="1872208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book 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title TEXT,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authors TEXT,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publisher TEXT,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ISBN13 TEXT(14),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UNIQUE(title, authors)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CHECK</a:t>
            </a:r>
            <a:endParaRPr/>
          </a:p>
        </p:txBody>
      </p:sp>
      <p:sp>
        <p:nvSpPr>
          <p:cNvPr id="347" name="Google Shape;347;p2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 txBox="1"/>
          <p:nvPr>
            <p:ph idx="4294967295" type="sldNum"/>
          </p:nvPr>
        </p:nvSpPr>
        <p:spPr>
          <a:xfrm>
            <a:off x="7924800" y="6356349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755576" y="2060848"/>
            <a:ext cx="7344816" cy="1872208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book 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title TEXT,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authors TEXT,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publisher TEXT,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ISBN13 TEXT(14)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CHECK(length(ISBN13)=14)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/>
          <p:nvPr>
            <p:ph type="title"/>
          </p:nvPr>
        </p:nvSpPr>
        <p:spPr>
          <a:xfrm>
            <a:off x="478525" y="2164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PRIMARY KEY</a:t>
            </a:r>
            <a:endParaRPr/>
          </a:p>
        </p:txBody>
      </p:sp>
      <p:sp>
        <p:nvSpPr>
          <p:cNvPr id="356" name="Google Shape;356;p22"/>
          <p:cNvSpPr txBox="1"/>
          <p:nvPr>
            <p:ph idx="1" type="body"/>
          </p:nvPr>
        </p:nvSpPr>
        <p:spPr>
          <a:xfrm>
            <a:off x="0" y="1211580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Single-attribute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357" name="Google Shape;357;p22"/>
          <p:cNvSpPr txBox="1"/>
          <p:nvPr>
            <p:ph idx="2" type="body"/>
          </p:nvPr>
        </p:nvSpPr>
        <p:spPr>
          <a:xfrm>
            <a:off x="5345240" y="121311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Multi-attribute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358" name="Google Shape;358;p2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22"/>
          <p:cNvSpPr/>
          <p:nvPr/>
        </p:nvSpPr>
        <p:spPr>
          <a:xfrm>
            <a:off x="-31709" y="1629777"/>
            <a:ext cx="5040560" cy="1512168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book 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title TEXT,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authors TEXT,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publisher TEXT,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ISBN13 TEXT(14)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2"/>
          <p:cNvSpPr/>
          <p:nvPr/>
        </p:nvSpPr>
        <p:spPr>
          <a:xfrm>
            <a:off x="0" y="3163467"/>
            <a:ext cx="4644008" cy="1849709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book 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title TEXT,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authors TEXT,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publisher TEXT,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ISBN13 TEXT(14),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 (ISBN13)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2"/>
          <p:cNvSpPr/>
          <p:nvPr/>
        </p:nvSpPr>
        <p:spPr>
          <a:xfrm>
            <a:off x="3798761" y="4980682"/>
            <a:ext cx="5184576" cy="1872208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book 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title TEXT,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authors TEXT,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publisher TEXT,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ISBN13 TEXT(14),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 (title, authors)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DROP</a:t>
            </a:r>
            <a:endParaRPr/>
          </a:p>
        </p:txBody>
      </p:sp>
      <p:sp>
        <p:nvSpPr>
          <p:cNvPr id="367" name="Google Shape;367;p2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lang="en-US" sz="2400"/>
              <a:t>To remove a table (and all the data in it).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/>
          </a:p>
        </p:txBody>
      </p:sp>
      <p:sp>
        <p:nvSpPr>
          <p:cNvPr id="368" name="Google Shape;368;p23"/>
          <p:cNvSpPr/>
          <p:nvPr/>
        </p:nvSpPr>
        <p:spPr>
          <a:xfrm>
            <a:off x="496812" y="2492896"/>
            <a:ext cx="3139084" cy="36004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DROP TABLE student;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lang="en-US"/>
              <a:t>SQL</a:t>
            </a:r>
            <a:endParaRPr/>
          </a:p>
        </p:txBody>
      </p:sp>
      <p:sp>
        <p:nvSpPr>
          <p:cNvPr id="375" name="Google Shape;375;p24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90"/>
              <a:buNone/>
            </a:pPr>
            <a:r>
              <a:rPr lang="en-US"/>
              <a:t>Data Manipulation Language (DML)</a:t>
            </a:r>
            <a:endParaRPr/>
          </a:p>
        </p:txBody>
      </p:sp>
      <p:sp>
        <p:nvSpPr>
          <p:cNvPr id="376" name="Google Shape;376;p2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2" name="Google Shape;38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401" y="1052736"/>
            <a:ext cx="8491944" cy="4824536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5"/>
          <p:cNvSpPr/>
          <p:nvPr/>
        </p:nvSpPr>
        <p:spPr>
          <a:xfrm>
            <a:off x="395536" y="4581128"/>
            <a:ext cx="8208912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INSERT syntax</a:t>
            </a:r>
            <a:endParaRPr/>
          </a:p>
        </p:txBody>
      </p:sp>
      <p:sp>
        <p:nvSpPr>
          <p:cNvPr id="389" name="Google Shape;389;p2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INSERT INTO table_name(column1_name, column2_name, ...) VALUES(column1_value, column2_value, ...);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Another form: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390" name="Google Shape;390;p26"/>
          <p:cNvSpPr txBox="1"/>
          <p:nvPr>
            <p:ph idx="4294967295" type="sldNum"/>
          </p:nvPr>
        </p:nvSpPr>
        <p:spPr>
          <a:xfrm>
            <a:off x="7924800" y="6356349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26"/>
          <p:cNvSpPr/>
          <p:nvPr/>
        </p:nvSpPr>
        <p:spPr>
          <a:xfrm>
            <a:off x="3491880" y="3692054"/>
            <a:ext cx="3816424" cy="2664296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student </a:t>
            </a:r>
            <a:endParaRPr b="1" i="0" sz="2000" u="none" cap="none" strike="noStrike">
              <a:solidFill>
                <a:srgbClr val="29293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VALUES (</a:t>
            </a:r>
            <a:br>
              <a:rPr b="1" i="0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'JIE JIE', </a:t>
            </a:r>
            <a:br>
              <a:rPr b="1" i="0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'A123456X', </a:t>
            </a:r>
            <a:br>
              <a:rPr b="1" i="0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3,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 '2014-01-01',</a:t>
            </a:r>
            <a:br>
              <a:rPr b="1" i="0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'School of Computing',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 'Computer Science');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"/>
          <p:cNvSpPr txBox="1"/>
          <p:nvPr>
            <p:ph type="title"/>
          </p:nvPr>
        </p:nvSpPr>
        <p:spPr>
          <a:xfrm>
            <a:off x="457200" y="26190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UPDATE syntax</a:t>
            </a:r>
            <a:endParaRPr/>
          </a:p>
        </p:txBody>
      </p:sp>
      <p:sp>
        <p:nvSpPr>
          <p:cNvPr id="397" name="Google Shape;397;p27"/>
          <p:cNvSpPr txBox="1"/>
          <p:nvPr>
            <p:ph idx="1" type="body"/>
          </p:nvPr>
        </p:nvSpPr>
        <p:spPr>
          <a:xfrm>
            <a:off x="457200" y="1935480"/>
            <a:ext cx="8686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398" name="Google Shape;398;p27"/>
          <p:cNvSpPr txBox="1"/>
          <p:nvPr>
            <p:ph idx="4294967295" type="sldNum"/>
          </p:nvPr>
        </p:nvSpPr>
        <p:spPr>
          <a:xfrm>
            <a:off x="7924800" y="6356349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27"/>
          <p:cNvSpPr/>
          <p:nvPr/>
        </p:nvSpPr>
        <p:spPr>
          <a:xfrm>
            <a:off x="438400" y="1403297"/>
            <a:ext cx="7283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table_name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column1_name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column1_expression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column2_name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column2_expression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where_expression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600" y="3164185"/>
            <a:ext cx="485775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7"/>
          <p:cNvSpPr/>
          <p:nvPr/>
        </p:nvSpPr>
        <p:spPr>
          <a:xfrm>
            <a:off x="5314950" y="3218071"/>
            <a:ext cx="3577530" cy="1430868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UPDATE Borrower SET </a:t>
            </a:r>
            <a:r>
              <a:rPr b="1" i="1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Contact = 98764326 </a:t>
            </a:r>
            <a:endParaRPr b="1" i="0" sz="2000" u="none" cap="none" strike="noStrike">
              <a:solidFill>
                <a:srgbClr val="29293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b="1" i="1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ID=2</a:t>
            </a:r>
            <a:r>
              <a:rPr b="1" i="0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000" u="none" cap="none" strike="noStrike">
              <a:solidFill>
                <a:srgbClr val="2929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27"/>
          <p:cNvSpPr/>
          <p:nvPr/>
        </p:nvSpPr>
        <p:spPr>
          <a:xfrm>
            <a:off x="3983360" y="4016672"/>
            <a:ext cx="1319014" cy="36004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403" name="Google Shape;40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000" y="4833937"/>
            <a:ext cx="485775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7"/>
          <p:cNvSpPr/>
          <p:nvPr/>
        </p:nvSpPr>
        <p:spPr>
          <a:xfrm>
            <a:off x="5288528" y="4864962"/>
            <a:ext cx="3577530" cy="1430868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UPDATE Borrower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b="1" i="1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FirstName = FirstName || ID </a:t>
            </a:r>
            <a:r>
              <a:rPr b="1" i="0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7"/>
          <p:cNvSpPr/>
          <p:nvPr/>
        </p:nvSpPr>
        <p:spPr>
          <a:xfrm>
            <a:off x="1331640" y="5343996"/>
            <a:ext cx="1440160" cy="119491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06" name="Google Shape;406;p27"/>
          <p:cNvSpPr txBox="1"/>
          <p:nvPr/>
        </p:nvSpPr>
        <p:spPr>
          <a:xfrm>
            <a:off x="5544602" y="6352143"/>
            <a:ext cx="31182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CONCATENATE OPERATOR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7" name="Google Shape;407;p27"/>
          <p:cNvCxnSpPr/>
          <p:nvPr/>
        </p:nvCxnSpPr>
        <p:spPr>
          <a:xfrm flipH="1" rot="10800000">
            <a:off x="6876256" y="5830460"/>
            <a:ext cx="360040" cy="627444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413" name="Google Shape;413;p2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lang="en-US" sz="2400"/>
              <a:t>To remove all data in a table.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lang="en-US" sz="2400"/>
              <a:t>To remove selected data in a table.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/>
          </a:p>
        </p:txBody>
      </p:sp>
      <p:sp>
        <p:nvSpPr>
          <p:cNvPr id="414" name="Google Shape;414;p28"/>
          <p:cNvSpPr/>
          <p:nvPr/>
        </p:nvSpPr>
        <p:spPr>
          <a:xfrm>
            <a:off x="496812" y="2492896"/>
            <a:ext cx="3355108" cy="36004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student;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8"/>
          <p:cNvSpPr/>
          <p:nvPr/>
        </p:nvSpPr>
        <p:spPr>
          <a:xfrm>
            <a:off x="496812" y="3770000"/>
            <a:ext cx="3355108" cy="955144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student WHERE department = 'Computer Science';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8"/>
          <p:cNvSpPr/>
          <p:nvPr/>
        </p:nvSpPr>
        <p:spPr>
          <a:xfrm>
            <a:off x="4211960" y="3770000"/>
            <a:ext cx="3600400" cy="955144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b="1" i="1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r>
              <a:rPr b="1" i="0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 WHERE </a:t>
            </a:r>
            <a:r>
              <a:rPr b="1" i="1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i="0" lang="en-US" sz="2000" u="none" cap="none" strike="noStrike">
                <a:solidFill>
                  <a:srgbClr val="29293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8"/>
          <p:cNvSpPr txBox="1"/>
          <p:nvPr/>
        </p:nvSpPr>
        <p:spPr>
          <a:xfrm>
            <a:off x="4932040" y="4725144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(Simplified) 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8"/>
          <p:cNvSpPr txBox="1"/>
          <p:nvPr/>
        </p:nvSpPr>
        <p:spPr>
          <a:xfrm>
            <a:off x="971600" y="4725144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Sample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SELECT</a:t>
            </a:r>
            <a:endParaRPr/>
          </a:p>
        </p:txBody>
      </p:sp>
      <p:sp>
        <p:nvSpPr>
          <p:cNvPr id="424" name="Google Shape;424;p2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lang="en-US" sz="2800"/>
              <a:t>To return all data in a table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rPr lang="en-US" sz="2800"/>
              <a:t>To return selected columns in a table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29"/>
          <p:cNvSpPr/>
          <p:nvPr/>
        </p:nvSpPr>
        <p:spPr>
          <a:xfrm>
            <a:off x="533400" y="2616696"/>
            <a:ext cx="3956248" cy="308248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student;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9"/>
          <p:cNvSpPr/>
          <p:nvPr/>
        </p:nvSpPr>
        <p:spPr>
          <a:xfrm>
            <a:off x="4583608" y="2617192"/>
            <a:ext cx="4330824" cy="307752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table_name;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Google Shape;427;p29"/>
          <p:cNvSpPr txBox="1"/>
          <p:nvPr/>
        </p:nvSpPr>
        <p:spPr>
          <a:xfrm>
            <a:off x="5328084" y="2924944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(Simplified) 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9"/>
          <p:cNvSpPr txBox="1"/>
          <p:nvPr/>
        </p:nvSpPr>
        <p:spPr>
          <a:xfrm>
            <a:off x="1403648" y="2959844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Sample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9"/>
          <p:cNvSpPr/>
          <p:nvPr/>
        </p:nvSpPr>
        <p:spPr>
          <a:xfrm>
            <a:off x="533400" y="4081336"/>
            <a:ext cx="3956248" cy="93184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name, year 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student;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9"/>
          <p:cNvSpPr/>
          <p:nvPr/>
        </p:nvSpPr>
        <p:spPr>
          <a:xfrm>
            <a:off x="4583608" y="4081832"/>
            <a:ext cx="4330824" cy="931344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col_name1,col_name2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…,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col_nameN</a:t>
            </a:r>
            <a:endParaRPr b="1" i="1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table_name;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29"/>
          <p:cNvSpPr txBox="1"/>
          <p:nvPr/>
        </p:nvSpPr>
        <p:spPr>
          <a:xfrm>
            <a:off x="5488880" y="5076168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(Simplified) 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9"/>
          <p:cNvSpPr txBox="1"/>
          <p:nvPr/>
        </p:nvSpPr>
        <p:spPr>
          <a:xfrm>
            <a:off x="1403648" y="5076168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Sample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Database Application</a:t>
            </a:r>
            <a:endParaRPr/>
          </a:p>
        </p:txBody>
      </p:sp>
      <p:sp>
        <p:nvSpPr>
          <p:cNvPr id="139" name="Google Shape;139;p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A program for entering and retrieving information from a database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Examples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Banking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Education	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Air-ticket booking website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My address book</a:t>
            </a:r>
            <a:endParaRPr/>
          </a:p>
        </p:txBody>
      </p:sp>
      <p:sp>
        <p:nvSpPr>
          <p:cNvPr id="140" name="Google Shape;140;p3"/>
          <p:cNvSpPr txBox="1"/>
          <p:nvPr>
            <p:ph idx="4294967295" type="sldNum"/>
          </p:nvPr>
        </p:nvSpPr>
        <p:spPr>
          <a:xfrm>
            <a:off x="7924800" y="6356349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Pj03167760000[1]" id="141" name="Google Shape;14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024" y="2967810"/>
            <a:ext cx="36576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Pj03417160000[1]" id="142" name="Google Shape;14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8038" y="2967810"/>
            <a:ext cx="36576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Pj04005520000[1]" id="143" name="Google Shape;14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8038" y="2987144"/>
            <a:ext cx="3657600" cy="2471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Pj02850690000[1]" id="144" name="Google Shape;14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88024" y="2967810"/>
            <a:ext cx="3657600" cy="2408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30390" y="2996952"/>
            <a:ext cx="3612896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0"/>
          <p:cNvSpPr txBox="1"/>
          <p:nvPr>
            <p:ph type="title"/>
          </p:nvPr>
        </p:nvSpPr>
        <p:spPr>
          <a:xfrm>
            <a:off x="457200" y="2251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SELECT</a:t>
            </a:r>
            <a:endParaRPr/>
          </a:p>
        </p:txBody>
      </p:sp>
      <p:sp>
        <p:nvSpPr>
          <p:cNvPr id="438" name="Google Shape;438;p30"/>
          <p:cNvSpPr txBox="1"/>
          <p:nvPr>
            <p:ph idx="1" type="body"/>
          </p:nvPr>
        </p:nvSpPr>
        <p:spPr>
          <a:xfrm>
            <a:off x="335136" y="1368152"/>
            <a:ext cx="8579296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lang="en-US" sz="2800"/>
              <a:t>To return certain rows in a table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Using a wildcard %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Google Shape;439;p30"/>
          <p:cNvSpPr/>
          <p:nvPr/>
        </p:nvSpPr>
        <p:spPr>
          <a:xfrm>
            <a:off x="467496" y="1986097"/>
            <a:ext cx="3956248" cy="95632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student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department = 'Computer Science';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0"/>
          <p:cNvSpPr/>
          <p:nvPr/>
        </p:nvSpPr>
        <p:spPr>
          <a:xfrm>
            <a:off x="4583608" y="2617192"/>
            <a:ext cx="4330824" cy="901072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table_name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0"/>
          <p:cNvSpPr txBox="1"/>
          <p:nvPr/>
        </p:nvSpPr>
        <p:spPr>
          <a:xfrm>
            <a:off x="5488880" y="3563724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(Simplified) 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0"/>
          <p:cNvSpPr txBox="1"/>
          <p:nvPr/>
        </p:nvSpPr>
        <p:spPr>
          <a:xfrm>
            <a:off x="1547664" y="4651354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Sample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0"/>
          <p:cNvSpPr/>
          <p:nvPr/>
        </p:nvSpPr>
        <p:spPr>
          <a:xfrm>
            <a:off x="467496" y="5675752"/>
            <a:ext cx="5641380" cy="95632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student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department LIKE %COMPUTER%';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0"/>
          <p:cNvSpPr/>
          <p:nvPr/>
        </p:nvSpPr>
        <p:spPr>
          <a:xfrm>
            <a:off x="457200" y="3131302"/>
            <a:ext cx="3956248" cy="1377817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student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department = 'Computer Science’AND gender = “F”;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f83b87250_0_0"/>
          <p:cNvSpPr txBox="1"/>
          <p:nvPr>
            <p:ph type="title"/>
          </p:nvPr>
        </p:nvSpPr>
        <p:spPr>
          <a:xfrm>
            <a:off x="457200" y="2251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SELECT</a:t>
            </a:r>
            <a:endParaRPr/>
          </a:p>
        </p:txBody>
      </p:sp>
      <p:sp>
        <p:nvSpPr>
          <p:cNvPr id="450" name="Google Shape;450;g13f83b87250_0_0"/>
          <p:cNvSpPr txBox="1"/>
          <p:nvPr>
            <p:ph idx="1" type="body"/>
          </p:nvPr>
        </p:nvSpPr>
        <p:spPr>
          <a:xfrm>
            <a:off x="335136" y="1368152"/>
            <a:ext cx="85794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lang="en-US" sz="2800"/>
              <a:t>To return certain rows in a table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Using a wildcard %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g13f83b87250_0_0"/>
          <p:cNvSpPr/>
          <p:nvPr/>
        </p:nvSpPr>
        <p:spPr>
          <a:xfrm>
            <a:off x="467496" y="1986097"/>
            <a:ext cx="3956100" cy="9564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student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department = 'Computer Science';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13f83b87250_0_0"/>
          <p:cNvSpPr/>
          <p:nvPr/>
        </p:nvSpPr>
        <p:spPr>
          <a:xfrm>
            <a:off x="4583608" y="2617192"/>
            <a:ext cx="4330800" cy="9012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table_name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13f83b87250_0_0"/>
          <p:cNvSpPr txBox="1"/>
          <p:nvPr/>
        </p:nvSpPr>
        <p:spPr>
          <a:xfrm>
            <a:off x="5488880" y="3563724"/>
            <a:ext cx="252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(Simplified) 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13f83b87250_0_0"/>
          <p:cNvSpPr txBox="1"/>
          <p:nvPr/>
        </p:nvSpPr>
        <p:spPr>
          <a:xfrm>
            <a:off x="1329714" y="5116304"/>
            <a:ext cx="252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Sample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13f83b87250_0_0"/>
          <p:cNvSpPr/>
          <p:nvPr/>
        </p:nvSpPr>
        <p:spPr>
          <a:xfrm>
            <a:off x="467496" y="5675752"/>
            <a:ext cx="5641500" cy="9564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student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department LIKE %COMPUTER%';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13f83b87250_0_0"/>
          <p:cNvSpPr/>
          <p:nvPr/>
        </p:nvSpPr>
        <p:spPr>
          <a:xfrm>
            <a:off x="457200" y="3131302"/>
            <a:ext cx="3956100" cy="13779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student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department = 'Computer Science’AND gender = “F”;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1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SELECT</a:t>
            </a:r>
            <a:endParaRPr/>
          </a:p>
        </p:txBody>
      </p:sp>
      <p:sp>
        <p:nvSpPr>
          <p:cNvPr id="462" name="Google Shape;462;p31"/>
          <p:cNvSpPr txBox="1"/>
          <p:nvPr>
            <p:ph idx="1" type="body"/>
          </p:nvPr>
        </p:nvSpPr>
        <p:spPr>
          <a:xfrm>
            <a:off x="457200" y="1935480"/>
            <a:ext cx="8579296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63" name="Google Shape;46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756" y="1419672"/>
            <a:ext cx="8392487" cy="238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866" y="3800500"/>
            <a:ext cx="8376377" cy="100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5058222"/>
            <a:ext cx="8053033" cy="1467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List the loan records in ascending order of ISBN13.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472" name="Google Shape;472;p3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Sorting Results</a:t>
            </a:r>
            <a:endParaRPr/>
          </a:p>
        </p:txBody>
      </p:sp>
      <p:sp>
        <p:nvSpPr>
          <p:cNvPr id="473" name="Google Shape;473;p32"/>
          <p:cNvSpPr txBox="1"/>
          <p:nvPr>
            <p:ph idx="4294967295" type="sldNum"/>
          </p:nvPr>
        </p:nvSpPr>
        <p:spPr>
          <a:xfrm>
            <a:off x="7924800" y="6356349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4" name="Google Shape;474;p32"/>
          <p:cNvSpPr/>
          <p:nvPr/>
        </p:nvSpPr>
        <p:spPr>
          <a:xfrm>
            <a:off x="804043" y="2564904"/>
            <a:ext cx="3767958" cy="953122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name, ISBN13 FROM loan 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ORDER BY isbn13 ASC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5" name="Google Shape;475;p32"/>
          <p:cNvGraphicFramePr/>
          <p:nvPr/>
        </p:nvGraphicFramePr>
        <p:xfrm>
          <a:off x="6192129" y="30041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{8AF89A77-E6CF-4DAB-AFF4-C4D38F8FDD85}</a:tableStyleId>
              </a:tblPr>
              <a:tblGrid>
                <a:gridCol w="693475"/>
                <a:gridCol w="1509500"/>
              </a:tblGrid>
              <a:tr h="30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name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ISBN13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Jie Jie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978-0262513593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Xie Xin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978-0262033848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Jie Jie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978-0123744937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476" name="Google Shape;476;p32"/>
          <p:cNvSpPr txBox="1"/>
          <p:nvPr/>
        </p:nvSpPr>
        <p:spPr>
          <a:xfrm>
            <a:off x="6139110" y="2636912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Loan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7" name="Google Shape;477;p32"/>
          <p:cNvGraphicFramePr/>
          <p:nvPr/>
        </p:nvGraphicFramePr>
        <p:xfrm>
          <a:off x="804043" y="37894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{8AF89A77-E6CF-4DAB-AFF4-C4D38F8FDD85}</a:tableStyleId>
              </a:tblPr>
              <a:tblGrid>
                <a:gridCol w="992750"/>
                <a:gridCol w="1970025"/>
              </a:tblGrid>
              <a:tr h="30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name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ISBN13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Jie Jie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tantia"/>
                        <a:buNone/>
                      </a:pPr>
                      <a:r>
                        <a:rPr lang="en-US" sz="2000" u="none" cap="none" strike="noStrike"/>
                        <a:t>978-0123744937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Xie Xin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978-0262033848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Jie Jie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tantia"/>
                        <a:buNone/>
                      </a:pPr>
                      <a:r>
                        <a:rPr lang="en-US" sz="2000" u="none" cap="none" strike="noStrike"/>
                        <a:t>978-0262513593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3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lang="en-US"/>
              <a:t>SQL</a:t>
            </a:r>
            <a:endParaRPr/>
          </a:p>
        </p:txBody>
      </p:sp>
      <p:sp>
        <p:nvSpPr>
          <p:cNvPr id="484" name="Google Shape;484;p33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90"/>
              <a:buNone/>
            </a:pPr>
            <a:r>
              <a:rPr lang="en-US"/>
              <a:t>Advance Data Manipulation Language (DDL)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Font typeface="Arial"/>
              <a:buChar char="•"/>
            </a:pPr>
            <a:r>
              <a:rPr lang="en-US"/>
              <a:t>Multi-table SELECT</a:t>
            </a:r>
            <a:endParaRPr/>
          </a:p>
          <a:p>
            <a:pPr indent="-210184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5" name="Google Shape;485;p3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Multi-table SELECT Statements</a:t>
            </a:r>
            <a:endParaRPr/>
          </a:p>
        </p:txBody>
      </p:sp>
      <p:sp>
        <p:nvSpPr>
          <p:cNvPr id="492" name="Google Shape;492;p3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Find the name of the student who borrowed "Introduction to Algorithms".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i="1"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i="1"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i="1"/>
          </a:p>
        </p:txBody>
      </p:sp>
      <p:sp>
        <p:nvSpPr>
          <p:cNvPr id="493" name="Google Shape;493;p34"/>
          <p:cNvSpPr txBox="1"/>
          <p:nvPr>
            <p:ph idx="4294967295" type="sldNum"/>
          </p:nvPr>
        </p:nvSpPr>
        <p:spPr>
          <a:xfrm>
            <a:off x="7924800" y="6356349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4" name="Google Shape;494;p34"/>
          <p:cNvSpPr txBox="1"/>
          <p:nvPr/>
        </p:nvSpPr>
        <p:spPr>
          <a:xfrm>
            <a:off x="714400" y="3897062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5" name="Google Shape;495;p34"/>
          <p:cNvGraphicFramePr/>
          <p:nvPr/>
        </p:nvGraphicFramePr>
        <p:xfrm>
          <a:off x="714400" y="42663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{8AF89A77-E6CF-4DAB-AFF4-C4D38F8FDD85}</a:tableStyleId>
              </a:tblPr>
              <a:tblGrid>
                <a:gridCol w="2201425"/>
                <a:gridCol w="2520275"/>
                <a:gridCol w="1484000"/>
                <a:gridCol w="1509500"/>
              </a:tblGrid>
              <a:tr h="23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title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authors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publisher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ISBN13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The Future of Learning Institutions in a Digital Age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Cathy N. Davidson, David Theo Goldberg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The MIT Press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978-0262513593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Introduction to Algorithms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Thomas H. Cormen, TEXTles E. Leiserson, Ronald L. Rivest, Clifford Stein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The MIT Press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978-0262033848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The Digital Photography Book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Scott Kelby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Peachpit Press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978-0321474049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Computer Organization and Design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David A. Patterson, John L. Hennessy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Morgan Kaufmann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978-0123744937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496" name="Google Shape;496;p34"/>
          <p:cNvGraphicFramePr/>
          <p:nvPr/>
        </p:nvGraphicFramePr>
        <p:xfrm>
          <a:off x="6209195" y="30117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{8AF89A77-E6CF-4DAB-AFF4-C4D38F8FDD85}</a:tableStyleId>
              </a:tblPr>
              <a:tblGrid>
                <a:gridCol w="693475"/>
                <a:gridCol w="1509500"/>
              </a:tblGrid>
              <a:tr h="30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name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ISBN13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Jie Jie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978-0262513593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Xie Xin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978-0262033848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Jie Jie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978-0123744937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497" name="Google Shape;497;p34"/>
          <p:cNvSpPr txBox="1"/>
          <p:nvPr/>
        </p:nvSpPr>
        <p:spPr>
          <a:xfrm>
            <a:off x="6156176" y="2644464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Loan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Find the name of the student who borrowed "Introduction to Algorithms".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i="1"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i="1"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i="1"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i="1" lang="en-US"/>
              <a:t>OR USING INNER JOIN</a:t>
            </a:r>
            <a:endParaRPr/>
          </a:p>
        </p:txBody>
      </p:sp>
      <p:sp>
        <p:nvSpPr>
          <p:cNvPr id="504" name="Google Shape;504;p3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Multi-table SELECT Statements</a:t>
            </a:r>
            <a:endParaRPr/>
          </a:p>
        </p:txBody>
      </p:sp>
      <p:sp>
        <p:nvSpPr>
          <p:cNvPr id="505" name="Google Shape;505;p35"/>
          <p:cNvSpPr txBox="1"/>
          <p:nvPr>
            <p:ph idx="4294967295" type="sldNum"/>
          </p:nvPr>
        </p:nvSpPr>
        <p:spPr>
          <a:xfrm>
            <a:off x="7924800" y="6356349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6" name="Google Shape;506;p35"/>
          <p:cNvSpPr txBox="1"/>
          <p:nvPr/>
        </p:nvSpPr>
        <p:spPr>
          <a:xfrm>
            <a:off x="609600" y="20878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7475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7475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7475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07" name="Google Shape;507;p35"/>
          <p:cNvSpPr/>
          <p:nvPr/>
        </p:nvSpPr>
        <p:spPr>
          <a:xfrm>
            <a:off x="609600" y="2996952"/>
            <a:ext cx="7787208" cy="1008112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loan.name FROM book, loan 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book.isbn13 = loan.isbn13 AND book.title = 'Introduction to Algorithms'; 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Google Shape;508;p35"/>
          <p:cNvSpPr/>
          <p:nvPr/>
        </p:nvSpPr>
        <p:spPr>
          <a:xfrm>
            <a:off x="609600" y="4888631"/>
            <a:ext cx="7787100" cy="14676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loan.name FROM book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INNER JOIN loan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book.ISBN13 = loan.ISBN13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book.title = “Introduction to Algorihms”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tantia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One way to understand / evaluate this query is: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Perform a cross product on the two tables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Choose all the rows that satisfy the condition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Remove attributes that are not selected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i="1"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i="1"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i="1"/>
          </a:p>
        </p:txBody>
      </p:sp>
      <p:sp>
        <p:nvSpPr>
          <p:cNvPr id="515" name="Google Shape;515;p3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Multi-table SELECT Statements</a:t>
            </a:r>
            <a:endParaRPr/>
          </a:p>
        </p:txBody>
      </p:sp>
      <p:sp>
        <p:nvSpPr>
          <p:cNvPr id="516" name="Google Shape;516;p36"/>
          <p:cNvSpPr txBox="1"/>
          <p:nvPr/>
        </p:nvSpPr>
        <p:spPr>
          <a:xfrm>
            <a:off x="609600" y="20878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7475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7475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7475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17" name="Google Shape;517;p36"/>
          <p:cNvSpPr/>
          <p:nvPr/>
        </p:nvSpPr>
        <p:spPr>
          <a:xfrm>
            <a:off x="618753" y="2492896"/>
            <a:ext cx="7787208" cy="1296144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loan.name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book, loan 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book.isbn13 = loan.isbn13 AND book.title = 'Introduction to Algorithms'; 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p36"/>
          <p:cNvSpPr/>
          <p:nvPr/>
        </p:nvSpPr>
        <p:spPr>
          <a:xfrm>
            <a:off x="1403648" y="2780928"/>
            <a:ext cx="1728192" cy="36004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19" name="Google Shape;519;p36"/>
          <p:cNvSpPr/>
          <p:nvPr/>
        </p:nvSpPr>
        <p:spPr>
          <a:xfrm>
            <a:off x="738039" y="3122965"/>
            <a:ext cx="7362353" cy="61206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20" name="Google Shape;520;p36"/>
          <p:cNvSpPr/>
          <p:nvPr/>
        </p:nvSpPr>
        <p:spPr>
          <a:xfrm>
            <a:off x="1691680" y="2427082"/>
            <a:ext cx="1728192" cy="36004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6" name="Google Shape;526;p37"/>
          <p:cNvGraphicFramePr/>
          <p:nvPr/>
        </p:nvGraphicFramePr>
        <p:xfrm>
          <a:off x="162986" y="33576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{8AF89A77-E6CF-4DAB-AFF4-C4D38F8FDD85}</a:tableStyleId>
              </a:tblPr>
              <a:tblGrid>
                <a:gridCol w="1628150"/>
                <a:gridCol w="1065150"/>
                <a:gridCol w="1331425"/>
                <a:gridCol w="1864000"/>
                <a:gridCol w="976375"/>
                <a:gridCol w="1952750"/>
              </a:tblGrid>
              <a:tr h="37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book.</a:t>
                      </a:r>
                      <a:b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title</a:t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book.</a:t>
                      </a:r>
                      <a:b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authors</a:t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book.</a:t>
                      </a:r>
                      <a:b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publisher</a:t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book.</a:t>
                      </a:r>
                      <a:b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ISBN13</a:t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loan.</a:t>
                      </a:r>
                      <a:b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</a:b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name</a:t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loan.</a:t>
                      </a:r>
                      <a:b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ISBN13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The Future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The Future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Xie Xin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8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The Future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Introduction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Introduction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Xie Xin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Introduction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8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The Digital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978-0321474049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The Digital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978-0321474049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Xie Xin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8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The Digital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978-0321474049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8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Computer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Computer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Xie Xin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3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Computer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onstantia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onstantia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onstantia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onstantia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527" name="Google Shape;527;p37"/>
          <p:cNvSpPr txBox="1"/>
          <p:nvPr>
            <p:ph idx="1" type="body"/>
          </p:nvPr>
        </p:nvSpPr>
        <p:spPr>
          <a:xfrm>
            <a:off x="343039" y="476672"/>
            <a:ext cx="8229600" cy="5588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Perform a cross product on the two tables</a:t>
            </a:r>
            <a:endParaRPr/>
          </a:p>
        </p:txBody>
      </p:sp>
      <p:sp>
        <p:nvSpPr>
          <p:cNvPr id="528" name="Google Shape;528;p37"/>
          <p:cNvSpPr txBox="1"/>
          <p:nvPr>
            <p:ph type="title"/>
          </p:nvPr>
        </p:nvSpPr>
        <p:spPr>
          <a:xfrm>
            <a:off x="457200" y="-4826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Multi-table SELECT Statements</a:t>
            </a:r>
            <a:endParaRPr/>
          </a:p>
        </p:txBody>
      </p:sp>
      <p:sp>
        <p:nvSpPr>
          <p:cNvPr id="529" name="Google Shape;529;p37"/>
          <p:cNvSpPr txBox="1"/>
          <p:nvPr/>
        </p:nvSpPr>
        <p:spPr>
          <a:xfrm>
            <a:off x="611560" y="853607"/>
            <a:ext cx="68099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book, loan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0" name="Google Shape;530;p37"/>
          <p:cNvGraphicFramePr/>
          <p:nvPr/>
        </p:nvGraphicFramePr>
        <p:xfrm>
          <a:off x="6400079" y="1174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{8AF89A77-E6CF-4DAB-AFF4-C4D38F8FDD85}</a:tableStyleId>
              </a:tblPr>
              <a:tblGrid>
                <a:gridCol w="877575"/>
                <a:gridCol w="1485150"/>
              </a:tblGrid>
              <a:tr h="358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name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ISBN13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</a:tr>
              <a:tr h="24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4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Xie Xin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4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531" name="Google Shape;531;p37"/>
          <p:cNvGraphicFramePr/>
          <p:nvPr/>
        </p:nvGraphicFramePr>
        <p:xfrm>
          <a:off x="162987" y="1178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{8AF89A77-E6CF-4DAB-AFF4-C4D38F8FDD85}</a:tableStyleId>
              </a:tblPr>
              <a:tblGrid>
                <a:gridCol w="1736900"/>
                <a:gridCol w="1988475"/>
                <a:gridCol w="1170850"/>
                <a:gridCol w="1190975"/>
              </a:tblGrid>
              <a:tr h="2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title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authors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publisher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ISBN13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</a:tr>
              <a:tr h="49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The Future of Learning Institutions in a Digital Age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Cathy N. Davidson, David Theo Goldberg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The MIT Press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978-0262513593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Introduction to Algorithms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Thomas H. Cormen, TEXTles E. Leiserson, Ronald L. Rivest, Clifford Stein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The MIT Press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978-0262033848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2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The Digital Photography Book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Scott Kelby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Peachpit Press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978-0321474049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5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Computer Organization and Design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David A. Patterson, John L. Hennessy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Morgan Kaufmann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978-0123744937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532" name="Google Shape;532;p37"/>
          <p:cNvSpPr/>
          <p:nvPr/>
        </p:nvSpPr>
        <p:spPr>
          <a:xfrm>
            <a:off x="138934" y="3696095"/>
            <a:ext cx="8817860" cy="36933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33" name="Google Shape;533;p37"/>
          <p:cNvSpPr/>
          <p:nvPr/>
        </p:nvSpPr>
        <p:spPr>
          <a:xfrm>
            <a:off x="6376727" y="1393810"/>
            <a:ext cx="2429091" cy="36933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34" name="Google Shape;534;p37"/>
          <p:cNvSpPr/>
          <p:nvPr/>
        </p:nvSpPr>
        <p:spPr>
          <a:xfrm>
            <a:off x="-49120" y="1416157"/>
            <a:ext cx="6336704" cy="57866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0" name="Google Shape;540;p38"/>
          <p:cNvGraphicFramePr/>
          <p:nvPr/>
        </p:nvGraphicFramePr>
        <p:xfrm>
          <a:off x="162986" y="33576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{8AF89A77-E6CF-4DAB-AFF4-C4D38F8FDD85}</a:tableStyleId>
              </a:tblPr>
              <a:tblGrid>
                <a:gridCol w="1628150"/>
                <a:gridCol w="1065150"/>
                <a:gridCol w="1331425"/>
                <a:gridCol w="1864000"/>
                <a:gridCol w="976375"/>
                <a:gridCol w="1952750"/>
              </a:tblGrid>
              <a:tr h="37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book.</a:t>
                      </a:r>
                      <a:b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title</a:t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book.</a:t>
                      </a:r>
                      <a:b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authors</a:t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book.</a:t>
                      </a:r>
                      <a:b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publisher</a:t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book.</a:t>
                      </a:r>
                      <a:b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ISBN13</a:t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loan.</a:t>
                      </a:r>
                      <a:b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</a:b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name</a:t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loan.</a:t>
                      </a:r>
                      <a:b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ISBN13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The Future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The Future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Xie Xin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8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The Future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Introduction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Introduction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Xie Xin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Introduction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8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The Digital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978-0321474049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The Digital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978-0321474049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Xie Xin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8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The Digital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978-0321474049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8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Computer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Computer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Xie Xin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3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Computer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onstantia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onstantia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onstantia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onstantia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541" name="Google Shape;541;p38"/>
          <p:cNvSpPr txBox="1"/>
          <p:nvPr>
            <p:ph idx="1" type="body"/>
          </p:nvPr>
        </p:nvSpPr>
        <p:spPr>
          <a:xfrm>
            <a:off x="343039" y="476672"/>
            <a:ext cx="8229600" cy="5588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Perform a cross product on the two tables</a:t>
            </a:r>
            <a:endParaRPr/>
          </a:p>
        </p:txBody>
      </p:sp>
      <p:sp>
        <p:nvSpPr>
          <p:cNvPr id="542" name="Google Shape;542;p38"/>
          <p:cNvSpPr txBox="1"/>
          <p:nvPr>
            <p:ph type="title"/>
          </p:nvPr>
        </p:nvSpPr>
        <p:spPr>
          <a:xfrm>
            <a:off x="457200" y="-4826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Multi-table SELECT Statements</a:t>
            </a:r>
            <a:endParaRPr/>
          </a:p>
        </p:txBody>
      </p:sp>
      <p:sp>
        <p:nvSpPr>
          <p:cNvPr id="543" name="Google Shape;543;p38"/>
          <p:cNvSpPr txBox="1"/>
          <p:nvPr/>
        </p:nvSpPr>
        <p:spPr>
          <a:xfrm>
            <a:off x="611560" y="853607"/>
            <a:ext cx="68099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book, loan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4" name="Google Shape;544;p38"/>
          <p:cNvGraphicFramePr/>
          <p:nvPr/>
        </p:nvGraphicFramePr>
        <p:xfrm>
          <a:off x="6400079" y="1174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{8AF89A77-E6CF-4DAB-AFF4-C4D38F8FDD85}</a:tableStyleId>
              </a:tblPr>
              <a:tblGrid>
                <a:gridCol w="877575"/>
                <a:gridCol w="1485150"/>
              </a:tblGrid>
              <a:tr h="358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name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ISBN13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</a:tr>
              <a:tr h="24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4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Xie Xin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4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545" name="Google Shape;545;p38"/>
          <p:cNvGraphicFramePr/>
          <p:nvPr/>
        </p:nvGraphicFramePr>
        <p:xfrm>
          <a:off x="162987" y="1178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{8AF89A77-E6CF-4DAB-AFF4-C4D38F8FDD85}</a:tableStyleId>
              </a:tblPr>
              <a:tblGrid>
                <a:gridCol w="1736900"/>
                <a:gridCol w="1988475"/>
                <a:gridCol w="1170850"/>
                <a:gridCol w="1190975"/>
              </a:tblGrid>
              <a:tr h="2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title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authors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publisher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ISBN13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</a:tr>
              <a:tr h="49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The Future of Learning Institutions in a Digital Age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Cathy N. Davidson, David Theo Goldberg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The MIT Press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978-0262513593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Introduction to Algorithms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Thomas H. Cormen, TEXTles E. Leiserson, Ronald L. Rivest, Clifford Stein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The MIT Press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978-0262033848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2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The Digital Photography Book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Scott Kelby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Peachpit Press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978-0321474049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5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Computer Organization and Design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David A. Patterson, John L. Hennessy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Morgan Kaufmann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978-0123744937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546" name="Google Shape;546;p38"/>
          <p:cNvSpPr/>
          <p:nvPr/>
        </p:nvSpPr>
        <p:spPr>
          <a:xfrm>
            <a:off x="127962" y="3963172"/>
            <a:ext cx="8817860" cy="36933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47" name="Google Shape;547;p38"/>
          <p:cNvSpPr/>
          <p:nvPr/>
        </p:nvSpPr>
        <p:spPr>
          <a:xfrm>
            <a:off x="6375919" y="1705490"/>
            <a:ext cx="2429091" cy="36933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48" name="Google Shape;548;p38"/>
          <p:cNvSpPr/>
          <p:nvPr/>
        </p:nvSpPr>
        <p:spPr>
          <a:xfrm>
            <a:off x="-49120" y="1416157"/>
            <a:ext cx="6336704" cy="57866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457200" y="704088"/>
            <a:ext cx="84352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/>
              <a:t>Database Management Systems (DBMS)</a:t>
            </a:r>
            <a:endParaRPr sz="4000"/>
          </a:p>
        </p:txBody>
      </p:sp>
      <p:sp>
        <p:nvSpPr>
          <p:cNvPr id="152" name="Google Shape;152;p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Software for the implementation and management of databases</a:t>
            </a:r>
            <a:endParaRPr/>
          </a:p>
          <a:p>
            <a:pPr indent="-11734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153" name="Google Shape;153;p4"/>
          <p:cNvSpPr txBox="1"/>
          <p:nvPr>
            <p:ph idx="4294967295" type="sldNum"/>
          </p:nvPr>
        </p:nvSpPr>
        <p:spPr>
          <a:xfrm>
            <a:off x="7924800" y="6356349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oracle" id="154" name="Google Shape;15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5445" y="3743077"/>
            <a:ext cx="1760538" cy="217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ysql" id="155" name="Google Shape;15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4004" y="2996952"/>
            <a:ext cx="11747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access" id="156" name="Google Shape;15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9390" y="4647686"/>
            <a:ext cx="1189038" cy="145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base" id="157" name="Google Shape;15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29102" y="4904860"/>
            <a:ext cx="1589088" cy="4683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powerofthought.files.wordpress.com/2008/12/sql_server_2005.jpg" id="158" name="Google Shape;158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79390" y="3003302"/>
            <a:ext cx="1162050" cy="147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cszjin\Desktop\imgres.jpg" id="159" name="Google Shape;159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90618" y="4879460"/>
            <a:ext cx="1816371" cy="85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9"/>
          <p:cNvSpPr txBox="1"/>
          <p:nvPr>
            <p:ph idx="1" type="body"/>
          </p:nvPr>
        </p:nvSpPr>
        <p:spPr>
          <a:xfrm>
            <a:off x="457116" y="1507358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Choose all the rows that satisfy the condition (JOIN condition)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555" name="Google Shape;555;p39"/>
          <p:cNvSpPr txBox="1"/>
          <p:nvPr>
            <p:ph type="title"/>
          </p:nvPr>
        </p:nvSpPr>
        <p:spPr>
          <a:xfrm>
            <a:off x="457116" y="36435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Multi-table SELECT Statements</a:t>
            </a:r>
            <a:endParaRPr/>
          </a:p>
        </p:txBody>
      </p:sp>
      <p:sp>
        <p:nvSpPr>
          <p:cNvPr id="556" name="Google Shape;556;p39"/>
          <p:cNvSpPr txBox="1"/>
          <p:nvPr/>
        </p:nvSpPr>
        <p:spPr>
          <a:xfrm>
            <a:off x="714400" y="2587980"/>
            <a:ext cx="73139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book.isbn13 = loan.isbn13 …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7" name="Google Shape;557;p39"/>
          <p:cNvGraphicFramePr/>
          <p:nvPr/>
        </p:nvGraphicFramePr>
        <p:xfrm>
          <a:off x="162986" y="33576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{8AF89A77-E6CF-4DAB-AFF4-C4D38F8FDD85}</a:tableStyleId>
              </a:tblPr>
              <a:tblGrid>
                <a:gridCol w="1628150"/>
                <a:gridCol w="1065150"/>
                <a:gridCol w="1331425"/>
                <a:gridCol w="1864000"/>
                <a:gridCol w="976375"/>
                <a:gridCol w="1952750"/>
              </a:tblGrid>
              <a:tr h="37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book.</a:t>
                      </a:r>
                      <a:b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title</a:t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book.</a:t>
                      </a:r>
                      <a:b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authors</a:t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book.</a:t>
                      </a:r>
                      <a:b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publisher</a:t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book.</a:t>
                      </a:r>
                      <a:b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ISBN13</a:t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loan.</a:t>
                      </a:r>
                      <a:b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</a:b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name</a:t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loan.</a:t>
                      </a:r>
                      <a:b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ISBN13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The Future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</a:tr>
              <a:tr h="2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The Future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Xie Xin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8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The Future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Introduction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Introduction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Xie Xin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</a:tr>
              <a:tr h="2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Introduction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8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The Digital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978-0321474049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The Digital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978-0321474049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Xie Xin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8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The Digital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978-0321474049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8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Computer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Computer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Xie Xin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3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Computer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onstantia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onstantia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onstantia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onstantia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Choose all the rows that satisfy the condition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564" name="Google Shape;564;p4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Multi-table SELECT Statements</a:t>
            </a:r>
            <a:endParaRPr/>
          </a:p>
        </p:txBody>
      </p:sp>
      <p:sp>
        <p:nvSpPr>
          <p:cNvPr id="565" name="Google Shape;565;p40"/>
          <p:cNvSpPr txBox="1"/>
          <p:nvPr>
            <p:ph idx="4294967295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66" name="Google Shape;566;p40"/>
          <p:cNvSpPr txBox="1"/>
          <p:nvPr/>
        </p:nvSpPr>
        <p:spPr>
          <a:xfrm>
            <a:off x="714400" y="2348880"/>
            <a:ext cx="73139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book.isbn13 = loan.isbn13 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title = 'Introduction to Algorithms'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7" name="Google Shape;567;p40"/>
          <p:cNvGraphicFramePr/>
          <p:nvPr/>
        </p:nvGraphicFramePr>
        <p:xfrm>
          <a:off x="162986" y="33576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{8AF89A77-E6CF-4DAB-AFF4-C4D38F8FDD85}</a:tableStyleId>
              </a:tblPr>
              <a:tblGrid>
                <a:gridCol w="1384675"/>
                <a:gridCol w="1308600"/>
                <a:gridCol w="1331425"/>
                <a:gridCol w="1864000"/>
                <a:gridCol w="976375"/>
                <a:gridCol w="1952750"/>
              </a:tblGrid>
              <a:tr h="37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book.</a:t>
                      </a:r>
                      <a:b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title</a:t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book.</a:t>
                      </a:r>
                      <a:b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authors</a:t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book.</a:t>
                      </a:r>
                      <a:b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publisher</a:t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book.</a:t>
                      </a:r>
                      <a:b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ISBN13</a:t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loan.</a:t>
                      </a:r>
                      <a:b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</a:b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name</a:t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loan.</a:t>
                      </a:r>
                      <a:b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chemeClr val="lt1"/>
                          </a:solidFill>
                        </a:rPr>
                        <a:t>ISBN13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The Future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The Future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Xie Xin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8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The Future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Introduction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Introduction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Xie Xin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</a:tr>
              <a:tr h="2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Introduction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8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The Digital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978-0321474049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The Digital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978-0321474049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Xie Xin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8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The Digital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978-0321474049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8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Computer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978-0262513593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Computer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Xie Xin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978-0262033848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3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Computer 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onstantia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…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onstantia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onstantia"/>
                        <a:buNone/>
                      </a:pPr>
                      <a:r>
                        <a:rPr lang="en-US" sz="1000" u="none" cap="none" strike="noStrike"/>
                        <a:t>Jie Jie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onstantia"/>
                        <a:buNone/>
                      </a:pPr>
                      <a:r>
                        <a:rPr lang="en-US" sz="1000" u="none" cap="none" strike="noStrike"/>
                        <a:t>978-0123744937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568" name="Google Shape;568;p40"/>
          <p:cNvSpPr/>
          <p:nvPr/>
        </p:nvSpPr>
        <p:spPr>
          <a:xfrm>
            <a:off x="714400" y="2626013"/>
            <a:ext cx="5585792" cy="36933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Remove attributes that are not selected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Another way to write the SQL: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SELECT loan.name FROM book INNER JOIN loan ON book.ISBN13 = loan.ISBN13 WHERE book.title = “Introduction to Algorihms”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575" name="Google Shape;575;p4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Multi-table SELECT Statements</a:t>
            </a:r>
            <a:endParaRPr/>
          </a:p>
        </p:txBody>
      </p:sp>
      <p:sp>
        <p:nvSpPr>
          <p:cNvPr id="576" name="Google Shape;576;p41"/>
          <p:cNvSpPr txBox="1"/>
          <p:nvPr>
            <p:ph idx="4294967295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77" name="Google Shape;577;p41"/>
          <p:cNvSpPr txBox="1"/>
          <p:nvPr/>
        </p:nvSpPr>
        <p:spPr>
          <a:xfrm>
            <a:off x="714400" y="2587980"/>
            <a:ext cx="3569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loan.name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8" name="Google Shape;578;p41"/>
          <p:cNvGraphicFramePr/>
          <p:nvPr/>
        </p:nvGraphicFramePr>
        <p:xfrm>
          <a:off x="849976" y="30234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{8AF89A77-E6CF-4DAB-AFF4-C4D38F8FDD85}</a:tableStyleId>
              </a:tblPr>
              <a:tblGrid>
                <a:gridCol w="1475900"/>
                <a:gridCol w="883025"/>
                <a:gridCol w="1048675"/>
                <a:gridCol w="1368825"/>
                <a:gridCol w="694400"/>
                <a:gridCol w="1339100"/>
              </a:tblGrid>
              <a:tr h="23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book.</a:t>
                      </a:r>
                      <a:b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title</a:t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book.</a:t>
                      </a:r>
                      <a:b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authors</a:t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book.</a:t>
                      </a:r>
                      <a:b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publisher</a:t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book.</a:t>
                      </a:r>
                      <a:b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ISBN13</a:t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loan.</a:t>
                      </a:r>
                      <a:br>
                        <a:rPr b="0" lang="en-US" sz="16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</a:br>
                      <a:r>
                        <a:rPr b="0" lang="en-US" sz="16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name</a:t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loan.</a:t>
                      </a:r>
                      <a:b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ISBN13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Introduction…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…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…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978-0262033848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Xie Xin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978-0262033848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3"/>
          <p:cNvSpPr txBox="1"/>
          <p:nvPr>
            <p:ph type="title"/>
          </p:nvPr>
        </p:nvSpPr>
        <p:spPr>
          <a:xfrm>
            <a:off x="483088" y="931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Left Outer Join</a:t>
            </a:r>
            <a:endParaRPr/>
          </a:p>
        </p:txBody>
      </p:sp>
      <p:pic>
        <p:nvPicPr>
          <p:cNvPr id="584" name="Google Shape;5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032" y="4581128"/>
            <a:ext cx="7344816" cy="2036072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43"/>
          <p:cNvSpPr txBox="1"/>
          <p:nvPr/>
        </p:nvSpPr>
        <p:spPr>
          <a:xfrm>
            <a:off x="531509" y="11111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Book LEFT OUTER JOIN  Publisher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 Book.PublisherID = Publisher.ID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3"/>
          <p:cNvSpPr txBox="1"/>
          <p:nvPr/>
        </p:nvSpPr>
        <p:spPr>
          <a:xfrm>
            <a:off x="2618469" y="3924744"/>
            <a:ext cx="696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3"/>
          <p:cNvSpPr txBox="1"/>
          <p:nvPr/>
        </p:nvSpPr>
        <p:spPr>
          <a:xfrm>
            <a:off x="6680204" y="3924744"/>
            <a:ext cx="1133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Publisher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8" name="Google Shape;588;p43"/>
          <p:cNvGraphicFramePr/>
          <p:nvPr/>
        </p:nvGraphicFramePr>
        <p:xfrm>
          <a:off x="600821" y="24437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{0B51B663-CB10-4E78-87AD-9154F5CC0A47}</a:tableStyleId>
              </a:tblPr>
              <a:tblGrid>
                <a:gridCol w="658800"/>
                <a:gridCol w="2304250"/>
                <a:gridCol w="1296150"/>
                <a:gridCol w="1168125"/>
              </a:tblGrid>
              <a:tr h="8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PublisherID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Damaged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7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Lone Gatsby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Winter's Slumber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Life of Pie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Brief History Of Primates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Praise a Mocking Bird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Catcher in the Eye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 Computing Ten Year Series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US" sz="11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89" name="Google Shape;589;p43"/>
          <p:cNvGraphicFramePr/>
          <p:nvPr/>
        </p:nvGraphicFramePr>
        <p:xfrm>
          <a:off x="6233326" y="22768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{0B51B663-CB10-4E78-87AD-9154F5CC0A47}</a:tableStyleId>
              </a:tblPr>
              <a:tblGrid>
                <a:gridCol w="583800"/>
                <a:gridCol w="2075350"/>
              </a:tblGrid>
              <a:tr h="26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</a:tr>
              <a:tr h="26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NPH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Unpop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Appleson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Squirrel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Yellow Flame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Left Outer Join</a:t>
            </a:r>
            <a:endParaRPr/>
          </a:p>
        </p:txBody>
      </p:sp>
      <p:pic>
        <p:nvPicPr>
          <p:cNvPr id="595" name="Google Shape;59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8064" y="1762112"/>
            <a:ext cx="3918631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578" y="2148524"/>
            <a:ext cx="4847630" cy="1790601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42"/>
          <p:cNvSpPr txBox="1"/>
          <p:nvPr/>
        </p:nvSpPr>
        <p:spPr>
          <a:xfrm>
            <a:off x="2887812" y="6272816"/>
            <a:ext cx="696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2"/>
          <p:cNvSpPr txBox="1"/>
          <p:nvPr/>
        </p:nvSpPr>
        <p:spPr>
          <a:xfrm>
            <a:off x="6920260" y="6429665"/>
            <a:ext cx="1133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Publisher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9" name="Google Shape;599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5994" y="4209324"/>
            <a:ext cx="4848033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83416" y="4160312"/>
            <a:ext cx="24479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Joins</a:t>
            </a:r>
            <a:endParaRPr/>
          </a:p>
        </p:txBody>
      </p:sp>
      <p:pic>
        <p:nvPicPr>
          <p:cNvPr id="606" name="Google Shape;60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161" y="1988840"/>
            <a:ext cx="3542484" cy="194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161" y="4293096"/>
            <a:ext cx="3554731" cy="230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Aggregate Queries: COUNT</a:t>
            </a:r>
            <a:endParaRPr/>
          </a:p>
        </p:txBody>
      </p:sp>
      <p:sp>
        <p:nvSpPr>
          <p:cNvPr id="614" name="Google Shape;614;p4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Find the total number of books.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Font typeface="Constantia"/>
              <a:buNone/>
            </a:pPr>
            <a:r>
              <a:t/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Font typeface="Constantia"/>
              <a:buNone/>
            </a:pPr>
            <a:r>
              <a:t/>
            </a:r>
            <a:endParaRPr sz="2000"/>
          </a:p>
          <a:p>
            <a:pPr indent="-128143" lvl="1" marL="64008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/>
          </a:p>
          <a:p>
            <a:pPr indent="-128143" lvl="1" marL="64008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/>
          </a:p>
          <a:p>
            <a:pPr indent="-128143" lvl="1" marL="64008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Aggregate queries use aggregate functions to combine results over entire tables or columns.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Example: 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COUNT(), SUM(), MAX(), MIN(), AVG()</a:t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Font typeface="Constantia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615" name="Google Shape;615;p45"/>
          <p:cNvSpPr txBox="1"/>
          <p:nvPr>
            <p:ph idx="4294967295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16" name="Google Shape;616;p45"/>
          <p:cNvSpPr/>
          <p:nvPr/>
        </p:nvSpPr>
        <p:spPr>
          <a:xfrm>
            <a:off x="827584" y="2636912"/>
            <a:ext cx="4572000" cy="31242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COUNT(*)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FROM book;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7" name="Google Shape;617;p45"/>
          <p:cNvGraphicFramePr/>
          <p:nvPr/>
        </p:nvGraphicFramePr>
        <p:xfrm>
          <a:off x="827584" y="32849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{8AF89A77-E6CF-4DAB-AFF4-C4D38F8FDD85}</a:tableStyleId>
              </a:tblPr>
              <a:tblGrid>
                <a:gridCol w="1391700"/>
              </a:tblGrid>
              <a:tr h="25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COUNT(*)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</a:tr>
              <a:tr h="25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Aggregate Queries: Grouping</a:t>
            </a:r>
            <a:endParaRPr/>
          </a:p>
        </p:txBody>
      </p:sp>
      <p:sp>
        <p:nvSpPr>
          <p:cNvPr id="624" name="Google Shape;624;p47"/>
          <p:cNvSpPr txBox="1"/>
          <p:nvPr>
            <p:ph idx="1" type="body"/>
          </p:nvPr>
        </p:nvSpPr>
        <p:spPr>
          <a:xfrm>
            <a:off x="457200" y="1935480"/>
            <a:ext cx="5338936" cy="4420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Find the number of books borrowed by each student.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Font typeface="Constantia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Font typeface="Constantia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Font typeface="Constantia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/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The GROUP BY clause creates groups before the aggregation.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Font typeface="Constantia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Font typeface="Constantia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Font typeface="Constantia"/>
              <a:buNone/>
            </a:pPr>
            <a:r>
              <a:t/>
            </a:r>
            <a:endParaRPr sz="1800"/>
          </a:p>
        </p:txBody>
      </p:sp>
      <p:sp>
        <p:nvSpPr>
          <p:cNvPr id="625" name="Google Shape;625;p47"/>
          <p:cNvSpPr/>
          <p:nvPr/>
        </p:nvSpPr>
        <p:spPr>
          <a:xfrm>
            <a:off x="827584" y="2997442"/>
            <a:ext cx="4248472" cy="1008112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name, COUNT(isbn13)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loan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GROUP BY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6" name="Google Shape;626;p47"/>
          <p:cNvGraphicFramePr/>
          <p:nvPr/>
        </p:nvGraphicFramePr>
        <p:xfrm>
          <a:off x="6228184" y="25156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{8AF89A77-E6CF-4DAB-AFF4-C4D38F8FDD85}</a:tableStyleId>
              </a:tblPr>
              <a:tblGrid>
                <a:gridCol w="693475"/>
                <a:gridCol w="1509500"/>
              </a:tblGrid>
              <a:tr h="30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name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ISBN13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Jie Jie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978-0262513593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Xie Xin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978-0262033848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Jie Jie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978-0123744937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627" name="Google Shape;627;p47"/>
          <p:cNvSpPr txBox="1"/>
          <p:nvPr/>
        </p:nvSpPr>
        <p:spPr>
          <a:xfrm>
            <a:off x="6228184" y="2052687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Loan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8" name="Google Shape;628;p47"/>
          <p:cNvGraphicFramePr/>
          <p:nvPr/>
        </p:nvGraphicFramePr>
        <p:xfrm>
          <a:off x="6224339" y="50112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{8AF89A77-E6CF-4DAB-AFF4-C4D38F8FDD85}</a:tableStyleId>
              </a:tblPr>
              <a:tblGrid>
                <a:gridCol w="869250"/>
                <a:gridCol w="1805375"/>
              </a:tblGrid>
              <a:tr h="22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name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COUNT(isbn13)</a:t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</a:tr>
              <a:tr h="22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Jie Jie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  <a:tr h="22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Xie Xin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1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629" name="Google Shape;629;p47"/>
          <p:cNvGraphicFramePr/>
          <p:nvPr/>
        </p:nvGraphicFramePr>
        <p:xfrm>
          <a:off x="6247986" y="3728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{8AF89A77-E6CF-4DAB-AFF4-C4D38F8FDD85}</a:tableStyleId>
              </a:tblPr>
              <a:tblGrid>
                <a:gridCol w="693475"/>
                <a:gridCol w="1509500"/>
              </a:tblGrid>
              <a:tr h="30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name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ISBN13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Jie Jie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978-0262513593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Jie Jie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978-0123744937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Xie Xin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978-0262033848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List the first 3 books.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636" name="Google Shape;636;p4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Limiting Results</a:t>
            </a:r>
            <a:endParaRPr/>
          </a:p>
        </p:txBody>
      </p:sp>
      <p:sp>
        <p:nvSpPr>
          <p:cNvPr id="637" name="Google Shape;637;p46"/>
          <p:cNvSpPr txBox="1"/>
          <p:nvPr>
            <p:ph idx="4294967295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38" name="Google Shape;638;p46"/>
          <p:cNvSpPr/>
          <p:nvPr/>
        </p:nvSpPr>
        <p:spPr>
          <a:xfrm>
            <a:off x="804043" y="2564904"/>
            <a:ext cx="3767958" cy="643318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book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LIMIT 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39" name="Google Shape;639;p46"/>
          <p:cNvGraphicFramePr/>
          <p:nvPr/>
        </p:nvGraphicFramePr>
        <p:xfrm>
          <a:off x="804043" y="35730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{8AF89A77-E6CF-4DAB-AFF4-C4D38F8FDD85}</a:tableStyleId>
              </a:tblPr>
              <a:tblGrid>
                <a:gridCol w="2201425"/>
                <a:gridCol w="2520275"/>
                <a:gridCol w="1484000"/>
                <a:gridCol w="1509500"/>
              </a:tblGrid>
              <a:tr h="23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title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authors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publisher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ISBN13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The Future of Learning Institutions in a Digital Age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Cathy N. Davidson, David Theo Goldberg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The MIT Press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978-0262513593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Introduction to Algorithms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Thomas H. Cormen, TEXTles E. Leiserson, Ronald L. Rivest, Clifford Stein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The MIT Press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978-0262033848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The Digital Photography Book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Scott Kelby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Peachpit Press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978-0321474049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Aggregate Queries: Condition</a:t>
            </a:r>
            <a:endParaRPr/>
          </a:p>
        </p:txBody>
      </p:sp>
      <p:sp>
        <p:nvSpPr>
          <p:cNvPr id="646" name="Google Shape;646;p48"/>
          <p:cNvSpPr txBox="1"/>
          <p:nvPr>
            <p:ph idx="1" type="body"/>
          </p:nvPr>
        </p:nvSpPr>
        <p:spPr>
          <a:xfrm>
            <a:off x="457200" y="1935480"/>
            <a:ext cx="8229600" cy="4589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Find the students who borrowed more that one book.</a:t>
            </a:r>
            <a:endParaRPr/>
          </a:p>
          <a:p>
            <a:pPr indent="-10541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/>
          </a:p>
          <a:p>
            <a:pPr indent="-10541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/>
          </a:p>
          <a:p>
            <a:pPr indent="-10541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/>
          </a:p>
          <a:p>
            <a:pPr indent="-10541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/>
          </a:p>
          <a:p>
            <a:pPr indent="-10541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/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The HAVING clause specifies conditions on groups.</a:t>
            </a:r>
            <a:endParaRPr/>
          </a:p>
          <a:p>
            <a:pPr indent="-10541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/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Font typeface="Constantia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Font typeface="Constantia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Google Shape;647;p48"/>
          <p:cNvSpPr txBox="1"/>
          <p:nvPr>
            <p:ph idx="4294967295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48" name="Google Shape;648;p48"/>
          <p:cNvSpPr/>
          <p:nvPr/>
        </p:nvSpPr>
        <p:spPr>
          <a:xfrm>
            <a:off x="784152" y="2963788"/>
            <a:ext cx="5029200" cy="125730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8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name, COUNT(isbn13)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loan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HAVING COUNT(isbn13) &gt; 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9" name="Google Shape;649;p48"/>
          <p:cNvGraphicFramePr/>
          <p:nvPr/>
        </p:nvGraphicFramePr>
        <p:xfrm>
          <a:off x="6192129" y="30041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{8AF89A77-E6CF-4DAB-AFF4-C4D38F8FDD85}</a:tableStyleId>
              </a:tblPr>
              <a:tblGrid>
                <a:gridCol w="693475"/>
                <a:gridCol w="1509500"/>
              </a:tblGrid>
              <a:tr h="30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name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ISBN13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Jie Jie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978-0262513593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Xie Xin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978-0262033848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Jie Jie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978-0123744937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650" name="Google Shape;650;p48"/>
          <p:cNvSpPr txBox="1"/>
          <p:nvPr/>
        </p:nvSpPr>
        <p:spPr>
          <a:xfrm>
            <a:off x="6139110" y="2636912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Loan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1" name="Google Shape;651;p48"/>
          <p:cNvGraphicFramePr/>
          <p:nvPr/>
        </p:nvGraphicFramePr>
        <p:xfrm>
          <a:off x="784720" y="44281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{8AF89A77-E6CF-4DAB-AFF4-C4D38F8FDD85}</a:tableStyleId>
              </a:tblPr>
              <a:tblGrid>
                <a:gridCol w="936100"/>
                <a:gridCol w="1944225"/>
              </a:tblGrid>
              <a:tr h="25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name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COUNT(isbn13)</a:t>
                      </a:r>
                      <a:endParaRPr sz="1400" u="none" cap="none" strike="noStrike"/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</a:tr>
              <a:tr h="24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Jie Jie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pic>
        <p:nvPicPr>
          <p:cNvPr id="652" name="Google Shape;65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9110" y="4348556"/>
            <a:ext cx="2694666" cy="8413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3" name="Google Shape;653;p48"/>
          <p:cNvCxnSpPr/>
          <p:nvPr/>
        </p:nvCxnSpPr>
        <p:spPr>
          <a:xfrm>
            <a:off x="7236296" y="3957318"/>
            <a:ext cx="0" cy="39123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7150" rotWithShape="0" algn="ctr" dir="5400000" dist="38100">
              <a:srgbClr val="000000"/>
            </a:outerShdw>
          </a:effectLst>
        </p:spPr>
      </p:cxnSp>
      <p:sp>
        <p:nvSpPr>
          <p:cNvPr id="654" name="Google Shape;654;p48"/>
          <p:cNvSpPr/>
          <p:nvPr/>
        </p:nvSpPr>
        <p:spPr>
          <a:xfrm>
            <a:off x="6012160" y="4509120"/>
            <a:ext cx="2880311" cy="36933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>
            <p:ph type="title"/>
          </p:nvPr>
        </p:nvSpPr>
        <p:spPr>
          <a:xfrm>
            <a:off x="457200" y="704088"/>
            <a:ext cx="84352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/>
              <a:t>Database, Database Application </a:t>
            </a:r>
            <a:br>
              <a:rPr lang="en-US" sz="4000"/>
            </a:br>
            <a:r>
              <a:rPr lang="en-US" sz="4000"/>
              <a:t>and DBMS</a:t>
            </a:r>
            <a:endParaRPr sz="4000"/>
          </a:p>
        </p:txBody>
      </p:sp>
      <p:sp>
        <p:nvSpPr>
          <p:cNvPr id="166" name="Google Shape;166;p5"/>
          <p:cNvSpPr txBox="1"/>
          <p:nvPr>
            <p:ph idx="4294967295" type="sldNum"/>
          </p:nvPr>
        </p:nvSpPr>
        <p:spPr>
          <a:xfrm>
            <a:off x="7924800" y="6356349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5"/>
          <p:cNvSpPr/>
          <p:nvPr/>
        </p:nvSpPr>
        <p:spPr>
          <a:xfrm>
            <a:off x="5976156" y="3354266"/>
            <a:ext cx="1872208" cy="1224136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880765" y="3131675"/>
            <a:ext cx="2304256" cy="954107"/>
          </a:xfrm>
          <a:prstGeom prst="rect">
            <a:avLst/>
          </a:prstGeom>
          <a:noFill/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Database 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5"/>
          <p:cNvCxnSpPr/>
          <p:nvPr/>
        </p:nvCxnSpPr>
        <p:spPr>
          <a:xfrm>
            <a:off x="3185021" y="3520172"/>
            <a:ext cx="2107059" cy="0"/>
          </a:xfrm>
          <a:prstGeom prst="straightConnector1">
            <a:avLst/>
          </a:prstGeom>
          <a:noFill/>
          <a:ln cap="flat" cmpd="sng" w="2857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0" name="Google Shape;170;p5"/>
          <p:cNvSpPr txBox="1"/>
          <p:nvPr/>
        </p:nvSpPr>
        <p:spPr>
          <a:xfrm>
            <a:off x="3257029" y="2996952"/>
            <a:ext cx="19630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Commands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5"/>
          <p:cNvCxnSpPr/>
          <p:nvPr/>
        </p:nvCxnSpPr>
        <p:spPr>
          <a:xfrm>
            <a:off x="3185021" y="3704723"/>
            <a:ext cx="2107059" cy="0"/>
          </a:xfrm>
          <a:prstGeom prst="straightConnector1">
            <a:avLst/>
          </a:prstGeom>
          <a:noFill/>
          <a:ln cap="flat" cmpd="sng" w="28575">
            <a:solidFill>
              <a:srgbClr val="07519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72" name="Google Shape;172;p5"/>
          <p:cNvSpPr txBox="1"/>
          <p:nvPr/>
        </p:nvSpPr>
        <p:spPr>
          <a:xfrm>
            <a:off x="3707904" y="3704724"/>
            <a:ext cx="12715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5364088" y="2711080"/>
            <a:ext cx="3096344" cy="2448268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5302717" y="2674758"/>
            <a:ext cx="3219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Database Management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>
            <p:ph type="title"/>
          </p:nvPr>
        </p:nvSpPr>
        <p:spPr>
          <a:xfrm>
            <a:off x="457200" y="197768"/>
            <a:ext cx="886732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/>
              <a:t>What are the features of a Database Management System?</a:t>
            </a:r>
            <a:endParaRPr/>
          </a:p>
        </p:txBody>
      </p:sp>
      <p:sp>
        <p:nvSpPr>
          <p:cNvPr id="181" name="Google Shape;181;p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1740221" y="1470324"/>
            <a:ext cx="5360989" cy="5153799"/>
            <a:chOff x="1283021" y="22284"/>
            <a:chExt cx="5360989" cy="5153799"/>
          </a:xfrm>
        </p:grpSpPr>
        <p:sp>
          <p:nvSpPr>
            <p:cNvPr id="183" name="Google Shape;183;p6"/>
            <p:cNvSpPr/>
            <p:nvPr/>
          </p:nvSpPr>
          <p:spPr>
            <a:xfrm>
              <a:off x="3239794" y="2029379"/>
              <a:ext cx="1338373" cy="1338373"/>
            </a:xfrm>
            <a:prstGeom prst="ellipse">
              <a:avLst/>
            </a:prstGeom>
            <a:solidFill>
              <a:srgbClr val="C4E2F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 txBox="1"/>
            <p:nvPr/>
          </p:nvSpPr>
          <p:spPr>
            <a:xfrm>
              <a:off x="3435794" y="2225379"/>
              <a:ext cx="946373" cy="9463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1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DBMS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 rot="-5400000">
              <a:off x="3574619" y="1679823"/>
              <a:ext cx="668721" cy="3039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0857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 txBox="1"/>
            <p:nvPr/>
          </p:nvSpPr>
          <p:spPr>
            <a:xfrm rot="-5400000">
              <a:off x="3892262" y="1678300"/>
              <a:ext cx="33436" cy="334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nstantia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239794" y="22284"/>
              <a:ext cx="1338373" cy="1338373"/>
            </a:xfrm>
            <a:prstGeom prst="ellipse">
              <a:avLst/>
            </a:prstGeom>
            <a:solidFill>
              <a:srgbClr val="C4E2F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 txBox="1"/>
            <p:nvPr/>
          </p:nvSpPr>
          <p:spPr>
            <a:xfrm>
              <a:off x="3435794" y="218284"/>
              <a:ext cx="946373" cy="9463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Persistent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 rot="-2314286">
              <a:off x="4359224" y="2057669"/>
              <a:ext cx="668721" cy="3039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0857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 txBox="1"/>
            <p:nvPr/>
          </p:nvSpPr>
          <p:spPr>
            <a:xfrm rot="-2314286">
              <a:off x="4676867" y="2056146"/>
              <a:ext cx="33436" cy="334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nstantia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809004" y="777976"/>
              <a:ext cx="1338373" cy="1338373"/>
            </a:xfrm>
            <a:prstGeom prst="ellipse">
              <a:avLst/>
            </a:prstGeom>
            <a:solidFill>
              <a:srgbClr val="C4E2FC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 txBox="1"/>
            <p:nvPr/>
          </p:nvSpPr>
          <p:spPr>
            <a:xfrm>
              <a:off x="5005004" y="973976"/>
              <a:ext cx="946373" cy="9463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Dictionary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 rot="771429">
              <a:off x="4554291" y="2895272"/>
              <a:ext cx="566176" cy="3039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0857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 txBox="1"/>
            <p:nvPr/>
          </p:nvSpPr>
          <p:spPr>
            <a:xfrm rot="771429">
              <a:off x="4823225" y="2896313"/>
              <a:ext cx="28308" cy="28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nstantia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087496" y="2473611"/>
              <a:ext cx="1556514" cy="1343151"/>
            </a:xfrm>
            <a:prstGeom prst="ellipse">
              <a:avLst/>
            </a:prstGeom>
            <a:solidFill>
              <a:srgbClr val="C4E2F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 txBox="1"/>
            <p:nvPr/>
          </p:nvSpPr>
          <p:spPr>
            <a:xfrm>
              <a:off x="5315442" y="2670311"/>
              <a:ext cx="1100622" cy="949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Manipulation Language (DML)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 rot="3857143">
              <a:off x="4016816" y="3576755"/>
              <a:ext cx="644790" cy="3039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0857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 txBox="1"/>
            <p:nvPr/>
          </p:nvSpPr>
          <p:spPr>
            <a:xfrm rot="3857143">
              <a:off x="4323092" y="3575831"/>
              <a:ext cx="32239" cy="32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nstantia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3943028" y="3837710"/>
              <a:ext cx="1673595" cy="1338373"/>
            </a:xfrm>
            <a:prstGeom prst="ellipse">
              <a:avLst/>
            </a:prstGeom>
            <a:solidFill>
              <a:srgbClr val="C4E2F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 txBox="1"/>
            <p:nvPr/>
          </p:nvSpPr>
          <p:spPr>
            <a:xfrm>
              <a:off x="4188120" y="4033710"/>
              <a:ext cx="1183411" cy="9463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Definition Language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 DDL)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 rot="6942857">
              <a:off x="3139196" y="3587536"/>
              <a:ext cx="668721" cy="3039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0857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"/>
            <p:cNvSpPr txBox="1"/>
            <p:nvPr/>
          </p:nvSpPr>
          <p:spPr>
            <a:xfrm rot="-3857143">
              <a:off x="3456839" y="3586013"/>
              <a:ext cx="33436" cy="334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nstantia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368948" y="3837710"/>
              <a:ext cx="1338373" cy="1338373"/>
            </a:xfrm>
            <a:prstGeom prst="ellipse">
              <a:avLst/>
            </a:prstGeom>
            <a:solidFill>
              <a:srgbClr val="C4E2FC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"/>
            <p:cNvSpPr txBox="1"/>
            <p:nvPr/>
          </p:nvSpPr>
          <p:spPr>
            <a:xfrm>
              <a:off x="2564948" y="4033710"/>
              <a:ext cx="946373" cy="9463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Integrity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 rot="10028571">
              <a:off x="2596233" y="2906681"/>
              <a:ext cx="668721" cy="3039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0857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 txBox="1"/>
            <p:nvPr/>
          </p:nvSpPr>
          <p:spPr>
            <a:xfrm rot="-771429">
              <a:off x="2913876" y="2905158"/>
              <a:ext cx="33436" cy="334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nstantia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1283021" y="2476000"/>
              <a:ext cx="1338373" cy="1338373"/>
            </a:xfrm>
            <a:prstGeom prst="ellipse">
              <a:avLst/>
            </a:prstGeom>
            <a:solidFill>
              <a:srgbClr val="C4E2FC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6"/>
            <p:cNvSpPr txBox="1"/>
            <p:nvPr/>
          </p:nvSpPr>
          <p:spPr>
            <a:xfrm>
              <a:off x="1479021" y="2672000"/>
              <a:ext cx="946373" cy="9463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Concurrent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 rot="-8485714">
              <a:off x="2790014" y="2057669"/>
              <a:ext cx="668721" cy="3039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0857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6"/>
            <p:cNvSpPr txBox="1"/>
            <p:nvPr/>
          </p:nvSpPr>
          <p:spPr>
            <a:xfrm rot="2314286">
              <a:off x="3107657" y="2056146"/>
              <a:ext cx="33436" cy="334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nstantia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1670584" y="777976"/>
              <a:ext cx="1338373" cy="1338373"/>
            </a:xfrm>
            <a:prstGeom prst="ellipse">
              <a:avLst/>
            </a:prstGeom>
            <a:solidFill>
              <a:srgbClr val="C4E2FC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"/>
            <p:cNvSpPr txBox="1"/>
            <p:nvPr/>
          </p:nvSpPr>
          <p:spPr>
            <a:xfrm>
              <a:off x="1866584" y="973976"/>
              <a:ext cx="946373" cy="9463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Security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nstantia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Data Dictionary</a:t>
            </a:r>
            <a:endParaRPr/>
          </a:p>
        </p:txBody>
      </p:sp>
      <p:sp>
        <p:nvSpPr>
          <p:cNvPr id="219" name="Google Shape;219;p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Meta-Data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the descriptions of tables, relationships and all design information such as indexing.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indexes are data structures created for fast retrieval.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the rules about data integrity including validation rules for all attributes.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 txBox="1"/>
          <p:nvPr>
            <p:ph idx="4294967295" type="sldNum"/>
          </p:nvPr>
        </p:nvSpPr>
        <p:spPr>
          <a:xfrm>
            <a:off x="7924800" y="6356349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Referential Integrity</a:t>
            </a:r>
            <a:endParaRPr/>
          </a:p>
        </p:txBody>
      </p:sp>
      <p:sp>
        <p:nvSpPr>
          <p:cNvPr id="226" name="Google Shape;226;p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Referential Integrity using FOREIGN KEY and PRIMARY KEY  constraints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Cannot insert a record in Student table until the referenced Teacher record is created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Cannot delete/update a Teacher record until all the records in Student table that references it are deleted</a:t>
            </a:r>
            <a:endParaRPr/>
          </a:p>
        </p:txBody>
      </p:sp>
      <p:sp>
        <p:nvSpPr>
          <p:cNvPr id="227" name="Google Shape;227;p9"/>
          <p:cNvSpPr txBox="1"/>
          <p:nvPr>
            <p:ph idx="4294967295" type="sldNum"/>
          </p:nvPr>
        </p:nvSpPr>
        <p:spPr>
          <a:xfrm>
            <a:off x="7924800" y="5871231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8" name="Google Shape;228;p9"/>
          <p:cNvGraphicFramePr/>
          <p:nvPr/>
        </p:nvGraphicFramePr>
        <p:xfrm>
          <a:off x="580275" y="32129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{6E7A5035-D126-45D6-9DA2-9915E7E32FCE}</a:tableStyleId>
              </a:tblPr>
              <a:tblGrid>
                <a:gridCol w="1200125"/>
                <a:gridCol w="816100"/>
                <a:gridCol w="1584175"/>
              </a:tblGrid>
              <a:tr h="25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StudentID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PM (FK)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5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TeacherID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9" name="Google Shape;229;p9"/>
          <p:cNvGraphicFramePr/>
          <p:nvPr/>
        </p:nvGraphicFramePr>
        <p:xfrm>
          <a:off x="4817685" y="31898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{F3DECA5C-74F1-4961-9ACB-301DE6BC3DED}</a:tableStyleId>
              </a:tblPr>
              <a:tblGrid>
                <a:gridCol w="1247600"/>
                <a:gridCol w="1560700"/>
                <a:gridCol w="1090475"/>
              </a:tblGrid>
              <a:tr h="22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ID (PK)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TeacherName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8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tantia"/>
                        <a:buNone/>
                      </a:pPr>
                      <a:r>
                        <a:rPr lang="en-US" sz="1400" u="none" cap="none" strike="noStrike"/>
                        <a:t>TeacherID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30" name="Google Shape;230;p9"/>
          <p:cNvCxnSpPr/>
          <p:nvPr/>
        </p:nvCxnSpPr>
        <p:spPr>
          <a:xfrm>
            <a:off x="3928647" y="3645024"/>
            <a:ext cx="972108" cy="0"/>
          </a:xfrm>
          <a:prstGeom prst="straightConnector1">
            <a:avLst/>
          </a:prstGeom>
          <a:noFill/>
          <a:ln cap="flat" cmpd="sng" w="2857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1" name="Google Shape;231;p9"/>
          <p:cNvSpPr txBox="1"/>
          <p:nvPr/>
        </p:nvSpPr>
        <p:spPr>
          <a:xfrm>
            <a:off x="580275" y="2820499"/>
            <a:ext cx="973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Student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4817685" y="2786531"/>
            <a:ext cx="1217355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Teacher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Data Integrity</a:t>
            </a:r>
            <a:endParaRPr/>
          </a:p>
        </p:txBody>
      </p:sp>
      <p:sp>
        <p:nvSpPr>
          <p:cNvPr id="238" name="Google Shape;238;p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Enforces rules known as database constraints to ensure the </a:t>
            </a:r>
            <a:r>
              <a:rPr b="1" lang="en-US"/>
              <a:t>accuracy</a:t>
            </a:r>
            <a:r>
              <a:rPr lang="en-US"/>
              <a:t> and </a:t>
            </a:r>
            <a:r>
              <a:rPr b="1" lang="en-US"/>
              <a:t>consistency</a:t>
            </a:r>
            <a:r>
              <a:rPr lang="en-US"/>
              <a:t> of the data.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Constraints Rules: NOT NULL, UNIQUE, CHECK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Example :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CHECK(Price &gt; 0)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CHECK(length(Name) &lt; 20 )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8"/>
          <p:cNvSpPr txBox="1"/>
          <p:nvPr>
            <p:ph idx="4294967295" type="sldNum"/>
          </p:nvPr>
        </p:nvSpPr>
        <p:spPr>
          <a:xfrm>
            <a:off x="7924800" y="5871231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2015-06-23T07:47:34Z</dcterms:created>
  <dc:creator>Zhao Jin</dc:creator>
</cp:coreProperties>
</file>