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Constantia"/>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iBvD9h1eYuAzLOMgwjV4bRlV7V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FE329D-C251-4382-8618-5839976BDB22}">
  <a:tblStyle styleId="{F4FE329D-C251-4382-8618-5839976BDB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571A2EA-2DE5-49ED-96B7-3EF902ACEED9}" styleName="Table_1">
    <a:wholeTbl>
      <a:tcTxStyle b="off" i="off">
        <a:font>
          <a:latin typeface="Myriad Pro"/>
          <a:ea typeface="Myriad Pro"/>
          <a:cs typeface="Myriad Pro"/>
        </a:font>
        <a:schemeClr val="lt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1DB67CD-A7E2-4385-8C8E-7869F246228A}" styleName="Table_2">
    <a:wholeTbl>
      <a:tcTxStyle b="off" i="off">
        <a:font>
          <a:latin typeface="Myriad Pro"/>
          <a:ea typeface="Myriad Pro"/>
          <a:cs typeface="Myriad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Myriad Pro"/>
          <a:ea typeface="Myriad Pro"/>
          <a:cs typeface="Myriad Pro"/>
        </a:font>
        <a:schemeClr val="lt1"/>
      </a:tcTxStyle>
      <a:tcStyle>
        <a:fill>
          <a:solidFill>
            <a:schemeClr val="accent1"/>
          </a:solidFill>
        </a:fill>
      </a:tcStyle>
    </a:lastCol>
    <a:firstCol>
      <a:tcTxStyle b="on" i="off">
        <a:font>
          <a:latin typeface="Myriad Pro"/>
          <a:ea typeface="Myriad Pro"/>
          <a:cs typeface="Myriad Pro"/>
        </a:font>
        <a:schemeClr val="lt1"/>
      </a:tcTxStyle>
      <a:tcStyle>
        <a:fill>
          <a:solidFill>
            <a:schemeClr val="accent1"/>
          </a:solidFill>
        </a:fill>
      </a:tcStyle>
    </a:firstCol>
    <a:lastRow>
      <a:tcTxStyle b="on" i="off">
        <a:font>
          <a:latin typeface="Myriad Pro"/>
          <a:ea typeface="Myriad Pro"/>
          <a:cs typeface="Myriad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Myriad Pro"/>
          <a:ea typeface="Myriad Pro"/>
          <a:cs typeface="Myriad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nstantia-bold.fntdata"/><Relationship Id="rId30" Type="http://schemas.openxmlformats.org/officeDocument/2006/relationships/font" Target="fonts/Constantia-regular.fntdata"/><Relationship Id="rId11" Type="http://schemas.openxmlformats.org/officeDocument/2006/relationships/slide" Target="slides/slide5.xml"/><Relationship Id="rId33" Type="http://schemas.openxmlformats.org/officeDocument/2006/relationships/font" Target="fonts/Constantia-boldItalic.fntdata"/><Relationship Id="rId10" Type="http://schemas.openxmlformats.org/officeDocument/2006/relationships/slide" Target="slides/slide4.xml"/><Relationship Id="rId32" Type="http://schemas.openxmlformats.org/officeDocument/2006/relationships/font" Target="fonts/Constantia-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to update nested element </a:t>
            </a:r>
            <a:endParaRPr/>
          </a:p>
          <a:p>
            <a:pPr indent="0" lvl="0" marL="0" rtl="0" algn="l">
              <a:spcBef>
                <a:spcPts val="0"/>
              </a:spcBef>
              <a:spcAft>
                <a:spcPts val="0"/>
              </a:spcAft>
              <a:buNone/>
            </a:pPr>
            <a:r>
              <a:rPr lang="en-SG"/>
              <a:t>db.person.find({"PM.name":"Chan"}, {"$set":{"PM.age":21}  }</a:t>
            </a:r>
            <a:endParaRPr/>
          </a:p>
        </p:txBody>
      </p:sp>
      <p:sp>
        <p:nvSpPr>
          <p:cNvPr id="326" name="Google Shape;32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SG"/>
              <a:t>to update nested element </a:t>
            </a:r>
            <a:endParaRPr/>
          </a:p>
          <a:p>
            <a:pPr indent="0" lvl="0" marL="0" rtl="0" algn="l">
              <a:spcBef>
                <a:spcPts val="0"/>
              </a:spcBef>
              <a:spcAft>
                <a:spcPts val="0"/>
              </a:spcAft>
              <a:buNone/>
            </a:pPr>
            <a:r>
              <a:rPr lang="en-SG"/>
              <a:t>db.person.find({"PM.name":"Chan"}, {"$set":{"PM.age":21}  }</a:t>
            </a:r>
            <a:endParaRPr/>
          </a:p>
        </p:txBody>
      </p:sp>
      <p:sp>
        <p:nvSpPr>
          <p:cNvPr id="336" name="Google Shape;33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SG">
                <a:solidFill>
                  <a:srgbClr val="111111"/>
                </a:solidFill>
                <a:latin typeface="Georgia"/>
                <a:ea typeface="Georgia"/>
                <a:cs typeface="Georgia"/>
                <a:sym typeface="Georgia"/>
              </a:rPr>
              <a:t>SQL vs NoSQL: High-Level Differences</a:t>
            </a:r>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SQL databases are primarily called as Relational Databases (RDBMS); whereas NoSQL database are primarily called as non-relational or distributed database.</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SQL databases are table based databases whereas NoSQL databases are document based, key-value pairs, graph databases or wide-column stores. This means that SQL databases represent data in form of tables which consists of n number of rows of data whereas NoSQL databases are the collection of key-value pair, documents, graph databases or wide-column stores which do not have standard schema definitions which it needs to adhered to.</a:t>
            </a:r>
            <a:endParaRPr/>
          </a:p>
          <a:p>
            <a:pPr indent="0" lvl="0" marL="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SQL databases have predefined schema whereas NoSQL databases have dynamic schema for unstructured data.</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SQL databases are vertically scalable whereas the NoSQL databases are horizontally scalable. SQL databases are scaled by increasing the horse-power of the hardware. NoSQL databases are scaled by increasing the databases servers in the pool of resources to reduce the load.</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SQL databases uses SQL ( structured query language ) for defining and manipulating the data, which is very powerful. In NoSQL database, queries are focused on collection of documents. Sometimes it is also called as UnQL (Unstructured Query Language). The syntax of using UnQL varies from database to database.</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SQL database examples: MySql, Oracle, Sqlite, Postgres and MS-SQL. NoSQL database examples: MongoDB, BigTable, Redis, RavenDb, Cassandra, Hbase, Neo4j and CouchDb</a:t>
            </a:r>
            <a:endParaRPr b="0" i="0">
              <a:solidFill>
                <a:srgbClr val="111111"/>
              </a:solidFill>
              <a:latin typeface="Georgia"/>
              <a:ea typeface="Georgia"/>
              <a:cs typeface="Georgia"/>
              <a:sym typeface="Georgia"/>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complex queries: SQL databases are good fit for the complex query intensive environment whereas NoSQL databases are not good fit for complex queries. On a high-level, NoSQL don’t have standard interfaces to perform complex queries, and the queries themselves in NoSQL are not as powerful as SQL query language.</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the type of data to be stored: SQL databases are not best fit for hierarchical data storage. But, NoSQL database fits better for the hierarchical data storage as it follows the key-value pair way of storing data similar to JSON data. NoSQL database are highly preferred for large data set (i.e for big data). Hbase is an example for this purpose.</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scalability: In most typical situations, SQL databases are vertically scalable. You can manage increasing load by increasing the CPU, RAM, SSD, etc, on a single server. On the other hand, NoSQL databases are horizontally scalable. You can just add few more servers easily in your NoSQL database infrastructure to handle the large traffic.</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high transactional based application: SQL databases are best fit for heavy duty transactional type applications, as it is more stable and promises the atomicity as well as integrity of the data. While you can use NoSQL for transactions purpose, it is still not comparable and sable enough in high load and for complex transactional applications.</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support: Excellent support are available for all SQL database from their vendors. There are also lot of independent consultations who can help you with SQL database for a very large scale deployments. For some NoSQL database you still have to rely on community support, and only limited outside experts are available for you to setup and deploy your large scale NoSQL deployments.</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properties: SQL databases emphasizes on ACID properties ( Atomicity, Consistency, Isolation and Durability) whereas the NoSQL database follows the Brewers CAP theorem ( Consistency, Availability and Partition tolerance )</a:t>
            </a:r>
            <a:endParaRPr/>
          </a:p>
          <a:p>
            <a:pPr indent="-95250" lvl="0" marL="171450" rtl="0" algn="l">
              <a:spcBef>
                <a:spcPts val="0"/>
              </a:spcBef>
              <a:spcAft>
                <a:spcPts val="0"/>
              </a:spcAft>
              <a:buClr>
                <a:schemeClr val="dk1"/>
              </a:buClr>
              <a:buSzPts val="1200"/>
              <a:buFont typeface="Arial"/>
              <a:buNone/>
            </a:pPr>
            <a:r>
              <a:t/>
            </a:r>
            <a:endParaRPr b="0" i="0">
              <a:solidFill>
                <a:srgbClr val="111111"/>
              </a:solidFill>
              <a:latin typeface="Georgia"/>
              <a:ea typeface="Georgia"/>
              <a:cs typeface="Georgia"/>
              <a:sym typeface="Georgia"/>
            </a:endParaRPr>
          </a:p>
          <a:p>
            <a:pPr indent="-171450" lvl="0" marL="171450" rtl="0" algn="l">
              <a:spcBef>
                <a:spcPts val="0"/>
              </a:spcBef>
              <a:spcAft>
                <a:spcPts val="0"/>
              </a:spcAft>
              <a:buClr>
                <a:srgbClr val="111111"/>
              </a:buClr>
              <a:buSzPts val="1200"/>
              <a:buFont typeface="Arial"/>
              <a:buChar char="•"/>
            </a:pPr>
            <a:r>
              <a:rPr b="0" i="0" lang="en-SG">
                <a:solidFill>
                  <a:srgbClr val="111111"/>
                </a:solidFill>
                <a:latin typeface="Georgia"/>
                <a:ea typeface="Georgia"/>
                <a:cs typeface="Georgia"/>
                <a:sym typeface="Georgia"/>
              </a:rPr>
              <a:t>For DB types: On a high-level, we can classify SQL databases as either open-source or close-sourced from commercial vendors. NoSQL databases can be classified on the basis of way of storing data as graph databases, key-value store databases, document store databases, column store database and XML databases.</a:t>
            </a:r>
            <a:endParaRPr/>
          </a:p>
          <a:p>
            <a:pPr indent="0" lvl="0" marL="0" rtl="0" algn="l">
              <a:spcBef>
                <a:spcPts val="0"/>
              </a:spcBef>
              <a:spcAft>
                <a:spcPts val="0"/>
              </a:spcAft>
              <a:buNone/>
            </a:pPr>
            <a:r>
              <a:t/>
            </a:r>
            <a:endParaRPr/>
          </a:p>
        </p:txBody>
      </p:sp>
      <p:sp>
        <p:nvSpPr>
          <p:cNvPr id="180" name="Google Shape;1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SG"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98" name="Shape 98"/>
        <p:cNvGrpSpPr/>
        <p:nvPr/>
      </p:nvGrpSpPr>
      <p:grpSpPr>
        <a:xfrm>
          <a:off x="0" y="0"/>
          <a:ext cx="0" cy="0"/>
          <a:chOff x="0" y="0"/>
          <a:chExt cx="0" cy="0"/>
        </a:xfrm>
      </p:grpSpPr>
      <p:sp>
        <p:nvSpPr>
          <p:cNvPr id="99" name="Google Shape;99;p3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01" name="Google Shape;101;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39"/>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9"/>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4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0"/>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3" name="Google Shape;113;p40"/>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41"/>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0" name="Google Shape;120;p41"/>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1" name="Google Shape;121;p41"/>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2" name="Google Shape;122;p41"/>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42"/>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4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8" name="Google Shape;138;p4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9" name="Google Shape;139;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2" name="Shape 142"/>
        <p:cNvGrpSpPr/>
        <p:nvPr/>
      </p:nvGrpSpPr>
      <p:grpSpPr>
        <a:xfrm>
          <a:off x="0" y="0"/>
          <a:ext cx="0" cy="0"/>
          <a:chOff x="0" y="0"/>
          <a:chExt cx="0" cy="0"/>
        </a:xfrm>
      </p:grpSpPr>
      <p:sp>
        <p:nvSpPr>
          <p:cNvPr id="143" name="Google Shape;143;p45"/>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44" name="Google Shape;144;p45"/>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45" name="Google Shape;145;p4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7" name="Google Shape;147;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5"/>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
        <p:nvSpPr>
          <p:cNvPr id="150" name="Google Shape;150;p4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151" name="Google Shape;151;p45"/>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52" name="Google Shape;152;p45"/>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3" name="Shape 153"/>
        <p:cNvGrpSpPr/>
        <p:nvPr/>
      </p:nvGrpSpPr>
      <p:grpSpPr>
        <a:xfrm>
          <a:off x="0" y="0"/>
          <a:ext cx="0" cy="0"/>
          <a:chOff x="0" y="0"/>
          <a:chExt cx="0" cy="0"/>
        </a:xfrm>
      </p:grpSpPr>
      <p:sp>
        <p:nvSpPr>
          <p:cNvPr id="154" name="Google Shape;154;p4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6"/>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6" name="Google Shape;156;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9" name="Shape 159"/>
        <p:cNvGrpSpPr/>
        <p:nvPr/>
      </p:nvGrpSpPr>
      <p:grpSpPr>
        <a:xfrm>
          <a:off x="0" y="0"/>
          <a:ext cx="0" cy="0"/>
          <a:chOff x="0" y="0"/>
          <a:chExt cx="0" cy="0"/>
        </a:xfrm>
      </p:grpSpPr>
      <p:sp>
        <p:nvSpPr>
          <p:cNvPr id="160" name="Google Shape;160;p47"/>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47"/>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2" name="Google Shape;162;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165" name="Shape 165"/>
        <p:cNvGrpSpPr/>
        <p:nvPr/>
      </p:nvGrpSpPr>
      <p:grpSpPr>
        <a:xfrm>
          <a:off x="0" y="0"/>
          <a:ext cx="0" cy="0"/>
          <a:chOff x="0" y="0"/>
          <a:chExt cx="0" cy="0"/>
        </a:xfrm>
      </p:grpSpPr>
      <p:sp>
        <p:nvSpPr>
          <p:cNvPr id="166" name="Google Shape;166;p48"/>
          <p:cNvSpPr txBox="1"/>
          <p:nvPr>
            <p:ph type="title"/>
          </p:nvPr>
        </p:nvSpPr>
        <p:spPr>
          <a:xfrm>
            <a:off x="457200" y="-228600"/>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8"/>
          <p:cNvSpPr/>
          <p:nvPr>
            <p:ph idx="2" type="dgm"/>
          </p:nvPr>
        </p:nvSpPr>
        <p:spPr>
          <a:xfrm>
            <a:off x="457200" y="990600"/>
            <a:ext cx="8229600" cy="5486400"/>
          </a:xfrm>
          <a:prstGeom prst="rect">
            <a:avLst/>
          </a:prstGeom>
          <a:noFill/>
          <a:ln>
            <a:noFill/>
          </a:ln>
        </p:spPr>
        <p:txBody>
          <a:bodyPr anchorCtr="0" anchor="t" bIns="45700" lIns="91425" spcFirstLastPara="1" rIns="91425" wrap="square" tIns="45700">
            <a:normAutofit/>
          </a:bodyPr>
          <a:lstStyle>
            <a:lvl1pPr lvl="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68" name="Google Shape;168;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35C75"/>
                </a:solidFill>
                <a:latin typeface="Constantia"/>
                <a:ea typeface="Constantia"/>
                <a:cs typeface="Constantia"/>
                <a:sym typeface="Constantia"/>
              </a:defRPr>
            </a:lvl1pPr>
            <a:lvl2pPr indent="0" lvl="1" marL="0" marR="0" algn="r">
              <a:spcBef>
                <a:spcPts val="0"/>
              </a:spcBef>
              <a:buNone/>
              <a:defRPr sz="1200">
                <a:solidFill>
                  <a:srgbClr val="035C75"/>
                </a:solidFill>
                <a:latin typeface="Constantia"/>
                <a:ea typeface="Constantia"/>
                <a:cs typeface="Constantia"/>
                <a:sym typeface="Constantia"/>
              </a:defRPr>
            </a:lvl2pPr>
            <a:lvl3pPr indent="0" lvl="2" marL="0" marR="0" algn="r">
              <a:spcBef>
                <a:spcPts val="0"/>
              </a:spcBef>
              <a:buNone/>
              <a:defRPr sz="1200">
                <a:solidFill>
                  <a:srgbClr val="035C75"/>
                </a:solidFill>
                <a:latin typeface="Constantia"/>
                <a:ea typeface="Constantia"/>
                <a:cs typeface="Constantia"/>
                <a:sym typeface="Constantia"/>
              </a:defRPr>
            </a:lvl3pPr>
            <a:lvl4pPr indent="0" lvl="3" marL="0" marR="0" algn="r">
              <a:spcBef>
                <a:spcPts val="0"/>
              </a:spcBef>
              <a:buNone/>
              <a:defRPr sz="1200">
                <a:solidFill>
                  <a:srgbClr val="035C75"/>
                </a:solidFill>
                <a:latin typeface="Constantia"/>
                <a:ea typeface="Constantia"/>
                <a:cs typeface="Constantia"/>
                <a:sym typeface="Constantia"/>
              </a:defRPr>
            </a:lvl4pPr>
            <a:lvl5pPr indent="0" lvl="4" marL="0" marR="0" algn="r">
              <a:spcBef>
                <a:spcPts val="0"/>
              </a:spcBef>
              <a:buNone/>
              <a:defRPr sz="1200">
                <a:solidFill>
                  <a:srgbClr val="035C75"/>
                </a:solidFill>
                <a:latin typeface="Constantia"/>
                <a:ea typeface="Constantia"/>
                <a:cs typeface="Constantia"/>
                <a:sym typeface="Constantia"/>
              </a:defRPr>
            </a:lvl5pPr>
            <a:lvl6pPr indent="0" lvl="5" marL="0" marR="0" algn="r">
              <a:spcBef>
                <a:spcPts val="0"/>
              </a:spcBef>
              <a:buNone/>
              <a:defRPr sz="1200">
                <a:solidFill>
                  <a:srgbClr val="035C75"/>
                </a:solidFill>
                <a:latin typeface="Constantia"/>
                <a:ea typeface="Constantia"/>
                <a:cs typeface="Constantia"/>
                <a:sym typeface="Constantia"/>
              </a:defRPr>
            </a:lvl6pPr>
            <a:lvl7pPr indent="0" lvl="6" marL="0" marR="0" algn="r">
              <a:spcBef>
                <a:spcPts val="0"/>
              </a:spcBef>
              <a:buNone/>
              <a:defRPr sz="1200">
                <a:solidFill>
                  <a:srgbClr val="035C75"/>
                </a:solidFill>
                <a:latin typeface="Constantia"/>
                <a:ea typeface="Constantia"/>
                <a:cs typeface="Constantia"/>
                <a:sym typeface="Constantia"/>
              </a:defRPr>
            </a:lvl7pPr>
            <a:lvl8pPr indent="0" lvl="7" marL="0" marR="0" algn="r">
              <a:spcBef>
                <a:spcPts val="0"/>
              </a:spcBef>
              <a:buNone/>
              <a:defRPr sz="1200">
                <a:solidFill>
                  <a:srgbClr val="035C75"/>
                </a:solidFill>
                <a:latin typeface="Constantia"/>
                <a:ea typeface="Constantia"/>
                <a:cs typeface="Constantia"/>
                <a:sym typeface="Constantia"/>
              </a:defRPr>
            </a:lvl8pPr>
            <a:lvl9pPr indent="0" lvl="8" marL="0" marR="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2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7" name="Google Shape;37;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3887391" y="987426"/>
            <a:ext cx="4629150" cy="4873625"/>
          </a:xfrm>
          <a:prstGeom prst="rect">
            <a:avLst/>
          </a:prstGeom>
          <a:noFill/>
          <a:ln>
            <a:noFill/>
          </a:ln>
        </p:spPr>
      </p:sp>
      <p:sp>
        <p:nvSpPr>
          <p:cNvPr id="68" name="Google Shape;68;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Open Sans"/>
              <a:buNone/>
              <a:defRPr b="0" i="0" sz="4400" u="none" cap="none" strike="noStrike">
                <a:solidFill>
                  <a:schemeClr val="l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2" name="Google Shape;12;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13" name="Google Shape;13;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14" name="Google Shape;14;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Open Sans"/>
                <a:ea typeface="Open Sans"/>
                <a:cs typeface="Open Sans"/>
                <a:sym typeface="Open Sans"/>
              </a:defRPr>
            </a:lvl1pPr>
            <a:lvl2pPr indent="0" lvl="1" marL="0" marR="0" rtl="0" algn="r">
              <a:spcBef>
                <a:spcPts val="0"/>
              </a:spcBef>
              <a:buNone/>
              <a:defRPr b="0" i="0" sz="1200" u="none" cap="none" strike="noStrike">
                <a:solidFill>
                  <a:schemeClr val="lt1"/>
                </a:solidFill>
                <a:latin typeface="Open Sans"/>
                <a:ea typeface="Open Sans"/>
                <a:cs typeface="Open Sans"/>
                <a:sym typeface="Open Sans"/>
              </a:defRPr>
            </a:lvl2pPr>
            <a:lvl3pPr indent="0" lvl="2" marL="0" marR="0" rtl="0" algn="r">
              <a:spcBef>
                <a:spcPts val="0"/>
              </a:spcBef>
              <a:buNone/>
              <a:defRPr b="0" i="0" sz="1200" u="none" cap="none" strike="noStrike">
                <a:solidFill>
                  <a:schemeClr val="lt1"/>
                </a:solidFill>
                <a:latin typeface="Open Sans"/>
                <a:ea typeface="Open Sans"/>
                <a:cs typeface="Open Sans"/>
                <a:sym typeface="Open Sans"/>
              </a:defRPr>
            </a:lvl3pPr>
            <a:lvl4pPr indent="0" lvl="3" marL="0" marR="0" rtl="0" algn="r">
              <a:spcBef>
                <a:spcPts val="0"/>
              </a:spcBef>
              <a:buNone/>
              <a:defRPr b="0" i="0" sz="1200" u="none" cap="none" strike="noStrike">
                <a:solidFill>
                  <a:schemeClr val="lt1"/>
                </a:solidFill>
                <a:latin typeface="Open Sans"/>
                <a:ea typeface="Open Sans"/>
                <a:cs typeface="Open Sans"/>
                <a:sym typeface="Open Sans"/>
              </a:defRPr>
            </a:lvl4pPr>
            <a:lvl5pPr indent="0" lvl="4" marL="0" marR="0" rtl="0" algn="r">
              <a:spcBef>
                <a:spcPts val="0"/>
              </a:spcBef>
              <a:buNone/>
              <a:defRPr b="0" i="0" sz="1200" u="none" cap="none" strike="noStrike">
                <a:solidFill>
                  <a:schemeClr val="lt1"/>
                </a:solidFill>
                <a:latin typeface="Open Sans"/>
                <a:ea typeface="Open Sans"/>
                <a:cs typeface="Open Sans"/>
                <a:sym typeface="Open Sans"/>
              </a:defRPr>
            </a:lvl5pPr>
            <a:lvl6pPr indent="0" lvl="5" marL="0" marR="0" rtl="0" algn="r">
              <a:spcBef>
                <a:spcPts val="0"/>
              </a:spcBef>
              <a:buNone/>
              <a:defRPr b="0" i="0" sz="1200" u="none" cap="none" strike="noStrike">
                <a:solidFill>
                  <a:schemeClr val="lt1"/>
                </a:solidFill>
                <a:latin typeface="Open Sans"/>
                <a:ea typeface="Open Sans"/>
                <a:cs typeface="Open Sans"/>
                <a:sym typeface="Open Sans"/>
              </a:defRPr>
            </a:lvl6pPr>
            <a:lvl7pPr indent="0" lvl="6" marL="0" marR="0" rtl="0" algn="r">
              <a:spcBef>
                <a:spcPts val="0"/>
              </a:spcBef>
              <a:buNone/>
              <a:defRPr b="0" i="0" sz="1200" u="none" cap="none" strike="noStrike">
                <a:solidFill>
                  <a:schemeClr val="lt1"/>
                </a:solidFill>
                <a:latin typeface="Open Sans"/>
                <a:ea typeface="Open Sans"/>
                <a:cs typeface="Open Sans"/>
                <a:sym typeface="Open Sans"/>
              </a:defRPr>
            </a:lvl7pPr>
            <a:lvl8pPr indent="0" lvl="7" marL="0" marR="0" rtl="0" algn="r">
              <a:spcBef>
                <a:spcPts val="0"/>
              </a:spcBef>
              <a:buNone/>
              <a:defRPr b="0" i="0" sz="1200" u="none" cap="none" strike="noStrike">
                <a:solidFill>
                  <a:schemeClr val="lt1"/>
                </a:solidFill>
                <a:latin typeface="Open Sans"/>
                <a:ea typeface="Open Sans"/>
                <a:cs typeface="Open Sans"/>
                <a:sym typeface="Open Sans"/>
              </a:defRPr>
            </a:lvl8pPr>
            <a:lvl9pPr indent="0" lvl="8" marL="0" marR="0" rtl="0" algn="r">
              <a:spcBef>
                <a:spcPts val="0"/>
              </a:spcBef>
              <a:buNone/>
              <a:defRPr b="0"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84" name="Shape 84"/>
        <p:cNvGrpSpPr/>
        <p:nvPr/>
      </p:nvGrpSpPr>
      <p:grpSpPr>
        <a:xfrm>
          <a:off x="0" y="0"/>
          <a:ext cx="0" cy="0"/>
          <a:chOff x="0" y="0"/>
          <a:chExt cx="0" cy="0"/>
        </a:xfrm>
      </p:grpSpPr>
      <p:sp>
        <p:nvSpPr>
          <p:cNvPr id="85" name="Google Shape;85;p27"/>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86" name="Google Shape;86;p27"/>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87" name="Google Shape;87;p2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9" name="Google Shape;89;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0" name="Google Shape;90;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1" name="Google Shape;91;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035C75"/>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035C75"/>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035C75"/>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035C75"/>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035C75"/>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035C75"/>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035C75"/>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035C75"/>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SG"/>
              <a:t>‹#›</a:t>
            </a:fld>
            <a:endParaRPr/>
          </a:p>
        </p:txBody>
      </p:sp>
      <p:grpSp>
        <p:nvGrpSpPr>
          <p:cNvPr id="92" name="Google Shape;92;p27"/>
          <p:cNvGrpSpPr/>
          <p:nvPr/>
        </p:nvGrpSpPr>
        <p:grpSpPr>
          <a:xfrm>
            <a:off x="-29294" y="-16113"/>
            <a:ext cx="9198255" cy="1086266"/>
            <a:chOff x="-29322" y="-1971"/>
            <a:chExt cx="9198255" cy="1086266"/>
          </a:xfrm>
        </p:grpSpPr>
        <p:sp>
          <p:nvSpPr>
            <p:cNvPr id="93" name="Google Shape;93;p2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 name="Google Shape;94;p2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pen Sans"/>
              <a:buNone/>
            </a:pPr>
            <a:r>
              <a:rPr lang="en-SG"/>
              <a:t>NoSQL</a:t>
            </a:r>
            <a:endParaRPr/>
          </a:p>
        </p:txBody>
      </p:sp>
      <p:sp>
        <p:nvSpPr>
          <p:cNvPr id="176" name="Google Shape;176;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SG"/>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Difference in Terminology</a:t>
            </a:r>
            <a:endParaRPr/>
          </a:p>
        </p:txBody>
      </p:sp>
      <p:graphicFrame>
        <p:nvGraphicFramePr>
          <p:cNvPr id="282" name="Google Shape;282;p10"/>
          <p:cNvGraphicFramePr/>
          <p:nvPr/>
        </p:nvGraphicFramePr>
        <p:xfrm>
          <a:off x="628650" y="2408803"/>
          <a:ext cx="3000000" cy="3000000"/>
        </p:xfrm>
        <a:graphic>
          <a:graphicData uri="http://schemas.openxmlformats.org/drawingml/2006/table">
            <a:tbl>
              <a:tblPr>
                <a:noFill/>
                <a:tableStyleId>{F4FE329D-C251-4382-8618-5839976BDB22}</a:tableStyleId>
              </a:tblPr>
              <a:tblGrid>
                <a:gridCol w="1406325"/>
                <a:gridCol w="2644875"/>
                <a:gridCol w="1848475"/>
                <a:gridCol w="1886175"/>
              </a:tblGrid>
              <a:tr h="354175">
                <a:tc>
                  <a:txBody>
                    <a:bodyPr/>
                    <a:lstStyle/>
                    <a:p>
                      <a:pPr indent="0" lvl="0" marL="0" marR="0" rtl="0" algn="l">
                        <a:spcBef>
                          <a:spcPts val="0"/>
                        </a:spcBef>
                        <a:spcAft>
                          <a:spcPts val="0"/>
                        </a:spcAft>
                        <a:buNone/>
                      </a:pPr>
                      <a:r>
                        <a:rPr b="1" lang="en-SG" sz="2000" u="none" cap="none" strike="noStrike">
                          <a:latin typeface="Arial"/>
                          <a:ea typeface="Arial"/>
                          <a:cs typeface="Arial"/>
                          <a:sym typeface="Arial"/>
                        </a:rPr>
                        <a:t>SQL Lite</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SG" sz="2000">
                          <a:latin typeface="Arial"/>
                          <a:ea typeface="Arial"/>
                          <a:cs typeface="Arial"/>
                          <a:sym typeface="Arial"/>
                        </a:rPr>
                        <a:t>MongoDB</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SG" sz="2000">
                          <a:latin typeface="Arial"/>
                          <a:ea typeface="Arial"/>
                          <a:cs typeface="Arial"/>
                          <a:sym typeface="Arial"/>
                        </a:rPr>
                        <a:t>Python</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SG" sz="2000">
                          <a:latin typeface="Arial"/>
                          <a:ea typeface="Arial"/>
                          <a:cs typeface="Arial"/>
                          <a:sym typeface="Arial"/>
                        </a:rPr>
                        <a:t>Web</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54175">
                <a:tc>
                  <a:txBody>
                    <a:bodyPr/>
                    <a:lstStyle/>
                    <a:p>
                      <a:pPr indent="0" lvl="0" marL="0" marR="0" rtl="0" algn="l">
                        <a:spcBef>
                          <a:spcPts val="0"/>
                        </a:spcBef>
                        <a:spcAft>
                          <a:spcPts val="0"/>
                        </a:spcAft>
                        <a:buNone/>
                      </a:pPr>
                      <a:r>
                        <a:rPr b="0" lang="en-SG" sz="1700">
                          <a:latin typeface="Arial"/>
                          <a:ea typeface="Arial"/>
                          <a:cs typeface="Arial"/>
                          <a:sym typeface="Arial"/>
                        </a:rPr>
                        <a:t>Database</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Database</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700">
                        <a:latin typeface="Arial"/>
                        <a:ea typeface="Arial"/>
                        <a:cs typeface="Arial"/>
                        <a:sym typeface="Arial"/>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700">
                        <a:latin typeface="Arial"/>
                        <a:ea typeface="Arial"/>
                        <a:cs typeface="Arial"/>
                        <a:sym typeface="Arial"/>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54175">
                <a:tc>
                  <a:txBody>
                    <a:bodyPr/>
                    <a:lstStyle/>
                    <a:p>
                      <a:pPr indent="0" lvl="0" marL="0" marR="0" rtl="0" algn="l">
                        <a:spcBef>
                          <a:spcPts val="0"/>
                        </a:spcBef>
                        <a:spcAft>
                          <a:spcPts val="0"/>
                        </a:spcAft>
                        <a:buNone/>
                      </a:pPr>
                      <a:r>
                        <a:rPr b="0" lang="en-SG" sz="1700">
                          <a:latin typeface="Arial"/>
                          <a:ea typeface="Arial"/>
                          <a:cs typeface="Arial"/>
                          <a:sym typeface="Arial"/>
                        </a:rPr>
                        <a:t>Table</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Collection</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700">
                        <a:latin typeface="Arial"/>
                        <a:ea typeface="Arial"/>
                        <a:cs typeface="Arial"/>
                        <a:sym typeface="Arial"/>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sz="1700">
                        <a:latin typeface="Arial"/>
                        <a:ea typeface="Arial"/>
                        <a:cs typeface="Arial"/>
                        <a:sym typeface="Arial"/>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54175">
                <a:tc>
                  <a:txBody>
                    <a:bodyPr/>
                    <a:lstStyle/>
                    <a:p>
                      <a:pPr indent="0" lvl="0" marL="0" marR="0" rtl="0" algn="l">
                        <a:spcBef>
                          <a:spcPts val="0"/>
                        </a:spcBef>
                        <a:spcAft>
                          <a:spcPts val="0"/>
                        </a:spcAft>
                        <a:buNone/>
                      </a:pPr>
                      <a:r>
                        <a:rPr b="0" lang="en-SG" sz="1700">
                          <a:latin typeface="Arial"/>
                          <a:ea typeface="Arial"/>
                          <a:cs typeface="Arial"/>
                          <a:sym typeface="Arial"/>
                        </a:rPr>
                        <a:t>Row</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Document</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Dictionary object</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JSON object</a:t>
                      </a:r>
                      <a:br>
                        <a:rPr b="0" lang="en-SG" sz="1700">
                          <a:latin typeface="Arial"/>
                          <a:ea typeface="Arial"/>
                          <a:cs typeface="Arial"/>
                          <a:sym typeface="Arial"/>
                        </a:rPr>
                      </a:br>
                      <a:r>
                        <a:rPr b="0" lang="en-SG" sz="1700">
                          <a:latin typeface="Arial"/>
                          <a:ea typeface="Arial"/>
                          <a:cs typeface="Arial"/>
                          <a:sym typeface="Arial"/>
                        </a:rPr>
                        <a:t>(</a:t>
                      </a:r>
                      <a:r>
                        <a:rPr b="0" lang="en-SG" sz="1200">
                          <a:latin typeface="Arial"/>
                          <a:ea typeface="Arial"/>
                          <a:cs typeface="Arial"/>
                          <a:sym typeface="Arial"/>
                        </a:rPr>
                        <a:t>JavaScriptObjectNotation)</a:t>
                      </a:r>
                      <a:endParaRPr b="0" sz="1700">
                        <a:latin typeface="Arial"/>
                        <a:ea typeface="Arial"/>
                        <a:cs typeface="Arial"/>
                        <a:sym typeface="Arial"/>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54175">
                <a:tc>
                  <a:txBody>
                    <a:bodyPr/>
                    <a:lstStyle/>
                    <a:p>
                      <a:pPr indent="0" lvl="0" marL="0" marR="0" rtl="0" algn="l">
                        <a:spcBef>
                          <a:spcPts val="0"/>
                        </a:spcBef>
                        <a:spcAft>
                          <a:spcPts val="0"/>
                        </a:spcAft>
                        <a:buNone/>
                      </a:pPr>
                      <a:r>
                        <a:rPr b="0" lang="en-SG" sz="1700">
                          <a:latin typeface="Arial"/>
                          <a:ea typeface="Arial"/>
                          <a:cs typeface="Arial"/>
                          <a:sym typeface="Arial"/>
                        </a:rPr>
                        <a:t>Column</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Field</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Key</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Attribute</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54175">
                <a:tc>
                  <a:txBody>
                    <a:bodyPr/>
                    <a:lstStyle/>
                    <a:p>
                      <a:pPr indent="0" lvl="0" marL="0" marR="0" rtl="0" algn="l">
                        <a:spcBef>
                          <a:spcPts val="0"/>
                        </a:spcBef>
                        <a:spcAft>
                          <a:spcPts val="0"/>
                        </a:spcAft>
                        <a:buNone/>
                      </a:pPr>
                      <a:r>
                        <a:rPr b="0" lang="en-SG" sz="1700">
                          <a:latin typeface="Arial"/>
                          <a:ea typeface="Arial"/>
                          <a:cs typeface="Arial"/>
                          <a:sym typeface="Arial"/>
                        </a:rPr>
                        <a:t>Joining</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Embedding</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Embedding</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SG" sz="1700">
                          <a:latin typeface="Arial"/>
                          <a:ea typeface="Arial"/>
                          <a:cs typeface="Arial"/>
                          <a:sym typeface="Arial"/>
                        </a:rPr>
                        <a:t>Embedding</a:t>
                      </a:r>
                      <a:endParaRPr/>
                    </a:p>
                  </a:txBody>
                  <a:tcPr marT="45650" marB="45650" marR="91275" marL="91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Example</a:t>
            </a:r>
            <a:endParaRPr/>
          </a:p>
        </p:txBody>
      </p:sp>
      <p:pic>
        <p:nvPicPr>
          <p:cNvPr descr="Format mapping relational database_to_MongoDB" id="288" name="Google Shape;288;p11"/>
          <p:cNvPicPr preferRelativeResize="0"/>
          <p:nvPr/>
        </p:nvPicPr>
        <p:blipFill rotWithShape="1">
          <a:blip r:embed="rId3">
            <a:alphaModFix/>
          </a:blip>
          <a:srcRect b="0" l="0" r="0" t="0"/>
          <a:stretch/>
        </p:blipFill>
        <p:spPr>
          <a:xfrm>
            <a:off x="1125793" y="1690689"/>
            <a:ext cx="7084142" cy="49044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2"/>
          <p:cNvSpPr txBox="1"/>
          <p:nvPr>
            <p:ph type="title"/>
          </p:nvPr>
        </p:nvSpPr>
        <p:spPr>
          <a:xfrm>
            <a:off x="403121" y="80901"/>
            <a:ext cx="7886700" cy="5484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Open Sans"/>
              <a:buNone/>
            </a:pPr>
            <a:r>
              <a:rPr lang="en-SG" sz="2800"/>
              <a:t>Un-Normalised Form(UNF) to Relational Model</a:t>
            </a:r>
            <a:endParaRPr/>
          </a:p>
        </p:txBody>
      </p:sp>
      <p:graphicFrame>
        <p:nvGraphicFramePr>
          <p:cNvPr id="294" name="Google Shape;294;p12"/>
          <p:cNvGraphicFramePr/>
          <p:nvPr/>
        </p:nvGraphicFramePr>
        <p:xfrm>
          <a:off x="914398" y="713221"/>
          <a:ext cx="3000000" cy="3000000"/>
        </p:xfrm>
        <a:graphic>
          <a:graphicData uri="http://schemas.openxmlformats.org/drawingml/2006/table">
            <a:tbl>
              <a:tblPr bandRow="1" firstRow="1">
                <a:noFill/>
                <a:tableStyleId>{5571A2EA-2DE5-49ED-96B7-3EF902ACEED9}</a:tableStyleId>
              </a:tblPr>
              <a:tblGrid>
                <a:gridCol w="1219200"/>
                <a:gridCol w="1219200"/>
                <a:gridCol w="1219200"/>
                <a:gridCol w="1219200"/>
                <a:gridCol w="1219200"/>
              </a:tblGrid>
              <a:tr h="427000">
                <a:tc>
                  <a:txBody>
                    <a:bodyPr/>
                    <a:lstStyle/>
                    <a:p>
                      <a:pPr indent="0" lvl="0" marL="0" marR="0" rtl="0" algn="ctr">
                        <a:spcBef>
                          <a:spcPts val="0"/>
                        </a:spcBef>
                        <a:spcAft>
                          <a:spcPts val="0"/>
                        </a:spcAft>
                        <a:buNone/>
                      </a:pPr>
                      <a:r>
                        <a:rPr lang="en-SG" sz="1100"/>
                        <a:t>OrderID</a:t>
                      </a:r>
                      <a:endParaRPr sz="1100"/>
                    </a:p>
                  </a:txBody>
                  <a:tcPr marT="45725" marB="45725" marR="91450" marL="91450"/>
                </a:tc>
                <a:tc>
                  <a:txBody>
                    <a:bodyPr/>
                    <a:lstStyle/>
                    <a:p>
                      <a:pPr indent="0" lvl="0" marL="0" marR="0" rtl="0" algn="ctr">
                        <a:spcBef>
                          <a:spcPts val="0"/>
                        </a:spcBef>
                        <a:spcAft>
                          <a:spcPts val="0"/>
                        </a:spcAft>
                        <a:buNone/>
                      </a:pPr>
                      <a:r>
                        <a:rPr lang="en-SG" sz="1100"/>
                        <a:t>OrderDate</a:t>
                      </a:r>
                      <a:endParaRPr sz="1100"/>
                    </a:p>
                  </a:txBody>
                  <a:tcPr marT="45725" marB="45725" marR="91450" marL="91450"/>
                </a:tc>
                <a:tc>
                  <a:txBody>
                    <a:bodyPr/>
                    <a:lstStyle/>
                    <a:p>
                      <a:pPr indent="0" lvl="0" marL="0" marR="0" rtl="0" algn="ctr">
                        <a:spcBef>
                          <a:spcPts val="0"/>
                        </a:spcBef>
                        <a:spcAft>
                          <a:spcPts val="0"/>
                        </a:spcAft>
                        <a:buNone/>
                      </a:pPr>
                      <a:r>
                        <a:rPr lang="en-SG" sz="1100"/>
                        <a:t>CustomerName</a:t>
                      </a:r>
                      <a:endParaRPr sz="1100"/>
                    </a:p>
                  </a:txBody>
                  <a:tcPr marT="45725" marB="45725" marR="91450" marL="91450"/>
                </a:tc>
                <a:tc>
                  <a:txBody>
                    <a:bodyPr/>
                    <a:lstStyle/>
                    <a:p>
                      <a:pPr indent="0" lvl="0" marL="0" marR="0" rtl="0" algn="ctr">
                        <a:spcBef>
                          <a:spcPts val="0"/>
                        </a:spcBef>
                        <a:spcAft>
                          <a:spcPts val="0"/>
                        </a:spcAft>
                        <a:buNone/>
                      </a:pPr>
                      <a:r>
                        <a:rPr lang="en-SG" sz="1100"/>
                        <a:t>CustomerContact</a:t>
                      </a:r>
                      <a:endParaRPr sz="1100"/>
                    </a:p>
                  </a:txBody>
                  <a:tcPr marT="45725" marB="45725" marR="91450" marL="91450"/>
                </a:tc>
                <a:tc>
                  <a:txBody>
                    <a:bodyPr/>
                    <a:lstStyle/>
                    <a:p>
                      <a:pPr indent="0" lvl="0" marL="0" marR="0" rtl="0" algn="ctr">
                        <a:spcBef>
                          <a:spcPts val="0"/>
                        </a:spcBef>
                        <a:spcAft>
                          <a:spcPts val="0"/>
                        </a:spcAft>
                        <a:buNone/>
                      </a:pPr>
                      <a:r>
                        <a:rPr lang="en-SG" sz="1100"/>
                        <a:t>Products</a:t>
                      </a:r>
                      <a:endParaRPr/>
                    </a:p>
                  </a:txBody>
                  <a:tcPr marT="45725" marB="45725" marR="91450" marL="91450"/>
                </a:tc>
              </a:tr>
              <a:tr h="594750">
                <a:tc>
                  <a:txBody>
                    <a:bodyPr/>
                    <a:lstStyle/>
                    <a:p>
                      <a:pPr indent="0" lvl="0" marL="0" marR="0" rtl="0" algn="ctr">
                        <a:spcBef>
                          <a:spcPts val="0"/>
                        </a:spcBef>
                        <a:spcAft>
                          <a:spcPts val="0"/>
                        </a:spcAft>
                        <a:buNone/>
                      </a:pPr>
                      <a:r>
                        <a:rPr lang="en-SG" sz="1100"/>
                        <a:t>0100</a:t>
                      </a:r>
                      <a:endParaRPr/>
                    </a:p>
                  </a:txBody>
                  <a:tcPr marT="45725" marB="45725" marR="91450" marL="91450"/>
                </a:tc>
                <a:tc>
                  <a:txBody>
                    <a:bodyPr/>
                    <a:lstStyle/>
                    <a:p>
                      <a:pPr indent="0" lvl="0" marL="0" marR="0" rtl="0" algn="ctr">
                        <a:spcBef>
                          <a:spcPts val="0"/>
                        </a:spcBef>
                        <a:spcAft>
                          <a:spcPts val="0"/>
                        </a:spcAft>
                        <a:buNone/>
                      </a:pPr>
                      <a:r>
                        <a:rPr lang="en-SG" sz="1100"/>
                        <a:t>9/12/2019</a:t>
                      </a:r>
                      <a:endParaRPr/>
                    </a:p>
                  </a:txBody>
                  <a:tcPr marT="45725" marB="45725" marR="91450" marL="91450"/>
                </a:tc>
                <a:tc>
                  <a:txBody>
                    <a:bodyPr/>
                    <a:lstStyle/>
                    <a:p>
                      <a:pPr indent="0" lvl="0" marL="0" marR="0" rtl="0" algn="ctr">
                        <a:spcBef>
                          <a:spcPts val="0"/>
                        </a:spcBef>
                        <a:spcAft>
                          <a:spcPts val="0"/>
                        </a:spcAft>
                        <a:buNone/>
                      </a:pPr>
                      <a:r>
                        <a:rPr lang="en-SG" sz="1100"/>
                        <a:t>Joe Wang</a:t>
                      </a:r>
                      <a:endParaRPr/>
                    </a:p>
                  </a:txBody>
                  <a:tcPr marT="45725" marB="45725" marR="91450" marL="91450"/>
                </a:tc>
                <a:tc>
                  <a:txBody>
                    <a:bodyPr/>
                    <a:lstStyle/>
                    <a:p>
                      <a:pPr indent="0" lvl="0" marL="0" marR="0" rtl="0" algn="ctr">
                        <a:spcBef>
                          <a:spcPts val="0"/>
                        </a:spcBef>
                        <a:spcAft>
                          <a:spcPts val="0"/>
                        </a:spcAft>
                        <a:buNone/>
                      </a:pPr>
                      <a:r>
                        <a:rPr lang="en-SG" sz="1100"/>
                        <a:t>91223344</a:t>
                      </a:r>
                      <a:endParaRPr/>
                    </a:p>
                  </a:txBody>
                  <a:tcPr marT="45725" marB="45725" marR="91450" marL="91450"/>
                </a:tc>
                <a:tc>
                  <a:txBody>
                    <a:bodyPr/>
                    <a:lstStyle/>
                    <a:p>
                      <a:pPr indent="0" lvl="0" marL="0" marR="0" rtl="0" algn="ctr">
                        <a:spcBef>
                          <a:spcPts val="0"/>
                        </a:spcBef>
                        <a:spcAft>
                          <a:spcPts val="0"/>
                        </a:spcAft>
                        <a:buNone/>
                      </a:pPr>
                      <a:r>
                        <a:rPr lang="en-SG" sz="1100"/>
                        <a:t>(Bag,12.00),</a:t>
                      </a:r>
                      <a:br>
                        <a:rPr lang="en-SG" sz="1100"/>
                      </a:br>
                      <a:r>
                        <a:rPr lang="en-SG" sz="1100"/>
                        <a:t>(Book,19.50),</a:t>
                      </a:r>
                      <a:endParaRPr/>
                    </a:p>
                    <a:p>
                      <a:pPr indent="0" lvl="0" marL="0" marR="0" rtl="0" algn="ctr">
                        <a:spcBef>
                          <a:spcPts val="0"/>
                        </a:spcBef>
                        <a:spcAft>
                          <a:spcPts val="0"/>
                        </a:spcAft>
                        <a:buNone/>
                      </a:pPr>
                      <a:r>
                        <a:rPr lang="en-SG" sz="1100"/>
                        <a:t>(Camera,455.00)</a:t>
                      </a:r>
                      <a:endParaRPr/>
                    </a:p>
                  </a:txBody>
                  <a:tcPr marT="45725" marB="45725" marR="91450" marL="91450"/>
                </a:tc>
              </a:tr>
            </a:tbl>
          </a:graphicData>
        </a:graphic>
      </p:graphicFrame>
      <p:graphicFrame>
        <p:nvGraphicFramePr>
          <p:cNvPr id="295" name="Google Shape;295;p12"/>
          <p:cNvGraphicFramePr/>
          <p:nvPr/>
        </p:nvGraphicFramePr>
        <p:xfrm>
          <a:off x="321597" y="3423286"/>
          <a:ext cx="3000000" cy="3000000"/>
        </p:xfrm>
        <a:graphic>
          <a:graphicData uri="http://schemas.openxmlformats.org/drawingml/2006/table">
            <a:tbl>
              <a:tblPr bandRow="1" firstRow="1">
                <a:noFill/>
                <a:tableStyleId>{81DB67CD-A7E2-4385-8C8E-7869F246228A}</a:tableStyleId>
              </a:tblPr>
              <a:tblGrid>
                <a:gridCol w="1432225"/>
                <a:gridCol w="1432225"/>
                <a:gridCol w="1432225"/>
              </a:tblGrid>
              <a:tr h="284050">
                <a:tc>
                  <a:txBody>
                    <a:bodyPr/>
                    <a:lstStyle/>
                    <a:p>
                      <a:pPr indent="0" lvl="0" marL="0" marR="0" rtl="0" algn="l">
                        <a:spcBef>
                          <a:spcPts val="0"/>
                        </a:spcBef>
                        <a:spcAft>
                          <a:spcPts val="0"/>
                        </a:spcAft>
                        <a:buNone/>
                      </a:pPr>
                      <a:r>
                        <a:rPr lang="en-SG" sz="1200"/>
                        <a:t>OrderID</a:t>
                      </a:r>
                      <a:endParaRPr sz="1200"/>
                    </a:p>
                  </a:txBody>
                  <a:tcPr marT="45725" marB="45725" marR="91450" marL="91450"/>
                </a:tc>
                <a:tc>
                  <a:txBody>
                    <a:bodyPr/>
                    <a:lstStyle/>
                    <a:p>
                      <a:pPr indent="0" lvl="0" marL="0" marR="0" rtl="0" algn="l">
                        <a:spcBef>
                          <a:spcPts val="0"/>
                        </a:spcBef>
                        <a:spcAft>
                          <a:spcPts val="0"/>
                        </a:spcAft>
                        <a:buNone/>
                      </a:pPr>
                      <a:r>
                        <a:rPr lang="en-SG" sz="1200"/>
                        <a:t>OrderDate</a:t>
                      </a:r>
                      <a:endParaRPr sz="1200"/>
                    </a:p>
                  </a:txBody>
                  <a:tcPr marT="45725" marB="45725" marR="91450" marL="91450"/>
                </a:tc>
                <a:tc>
                  <a:txBody>
                    <a:bodyPr/>
                    <a:lstStyle/>
                    <a:p>
                      <a:pPr indent="0" lvl="0" marL="0" marR="0" rtl="0" algn="l">
                        <a:spcBef>
                          <a:spcPts val="0"/>
                        </a:spcBef>
                        <a:spcAft>
                          <a:spcPts val="0"/>
                        </a:spcAft>
                        <a:buNone/>
                      </a:pPr>
                      <a:r>
                        <a:rPr lang="en-SG" sz="1200"/>
                        <a:t>CustomerID</a:t>
                      </a:r>
                      <a:endParaRPr sz="1200"/>
                    </a:p>
                  </a:txBody>
                  <a:tcPr marT="45725" marB="45725" marR="91450" marL="91450"/>
                </a:tc>
              </a:tr>
              <a:tr h="284050">
                <a:tc>
                  <a:txBody>
                    <a:bodyPr/>
                    <a:lstStyle/>
                    <a:p>
                      <a:pPr indent="0" lvl="0" marL="0" marR="0" rtl="0" algn="l">
                        <a:spcBef>
                          <a:spcPts val="0"/>
                        </a:spcBef>
                        <a:spcAft>
                          <a:spcPts val="0"/>
                        </a:spcAft>
                        <a:buNone/>
                      </a:pPr>
                      <a:r>
                        <a:rPr lang="en-SG" sz="1200"/>
                        <a:t>0100</a:t>
                      </a:r>
                      <a:endParaRPr/>
                    </a:p>
                  </a:txBody>
                  <a:tcPr marT="45725" marB="45725" marR="91450" marL="91450"/>
                </a:tc>
                <a:tc>
                  <a:txBody>
                    <a:bodyPr/>
                    <a:lstStyle/>
                    <a:p>
                      <a:pPr indent="0" lvl="0" marL="0" marR="0" rtl="0" algn="l">
                        <a:spcBef>
                          <a:spcPts val="0"/>
                        </a:spcBef>
                        <a:spcAft>
                          <a:spcPts val="0"/>
                        </a:spcAft>
                        <a:buNone/>
                      </a:pPr>
                      <a:r>
                        <a:rPr lang="en-SG" sz="1200"/>
                        <a:t>9/12/2019</a:t>
                      </a:r>
                      <a:endParaRPr/>
                    </a:p>
                  </a:txBody>
                  <a:tcPr marT="45725" marB="45725" marR="91450" marL="91450"/>
                </a:tc>
                <a:tc>
                  <a:txBody>
                    <a:bodyPr/>
                    <a:lstStyle/>
                    <a:p>
                      <a:pPr indent="0" lvl="0" marL="0" marR="0" rtl="0" algn="l">
                        <a:spcBef>
                          <a:spcPts val="0"/>
                        </a:spcBef>
                        <a:spcAft>
                          <a:spcPts val="0"/>
                        </a:spcAft>
                        <a:buNone/>
                      </a:pPr>
                      <a:r>
                        <a:rPr lang="en-SG" sz="1200"/>
                        <a:t>012</a:t>
                      </a:r>
                      <a:endParaRPr/>
                    </a:p>
                  </a:txBody>
                  <a:tcPr marT="45725" marB="45725" marR="91450" marL="91450"/>
                </a:tc>
              </a:tr>
            </a:tbl>
          </a:graphicData>
        </a:graphic>
      </p:graphicFrame>
      <p:graphicFrame>
        <p:nvGraphicFramePr>
          <p:cNvPr id="296" name="Google Shape;296;p12"/>
          <p:cNvGraphicFramePr/>
          <p:nvPr/>
        </p:nvGraphicFramePr>
        <p:xfrm>
          <a:off x="4277648" y="5437187"/>
          <a:ext cx="3000000" cy="3000000"/>
        </p:xfrm>
        <a:graphic>
          <a:graphicData uri="http://schemas.openxmlformats.org/drawingml/2006/table">
            <a:tbl>
              <a:tblPr bandRow="1" firstRow="1">
                <a:noFill/>
                <a:tableStyleId>{81DB67CD-A7E2-4385-8C8E-7869F246228A}</a:tableStyleId>
              </a:tblPr>
              <a:tblGrid>
                <a:gridCol w="1432225"/>
                <a:gridCol w="1432225"/>
                <a:gridCol w="1432225"/>
              </a:tblGrid>
              <a:tr h="268550">
                <a:tc>
                  <a:txBody>
                    <a:bodyPr/>
                    <a:lstStyle/>
                    <a:p>
                      <a:pPr indent="0" lvl="0" marL="0" marR="0" rtl="0" algn="l">
                        <a:spcBef>
                          <a:spcPts val="0"/>
                        </a:spcBef>
                        <a:spcAft>
                          <a:spcPts val="0"/>
                        </a:spcAft>
                        <a:buNone/>
                      </a:pPr>
                      <a:r>
                        <a:rPr lang="en-SG" sz="1200"/>
                        <a:t>CustomerID</a:t>
                      </a:r>
                      <a:endParaRPr sz="1200"/>
                    </a:p>
                  </a:txBody>
                  <a:tcPr marT="45725" marB="45725" marR="91450" marL="91450"/>
                </a:tc>
                <a:tc>
                  <a:txBody>
                    <a:bodyPr/>
                    <a:lstStyle/>
                    <a:p>
                      <a:pPr indent="0" lvl="0" marL="0" marR="0" rtl="0" algn="l">
                        <a:spcBef>
                          <a:spcPts val="0"/>
                        </a:spcBef>
                        <a:spcAft>
                          <a:spcPts val="0"/>
                        </a:spcAft>
                        <a:buNone/>
                      </a:pPr>
                      <a:r>
                        <a:rPr lang="en-SG" sz="1200"/>
                        <a:t>CustomerName</a:t>
                      </a:r>
                      <a:endParaRPr sz="1200"/>
                    </a:p>
                  </a:txBody>
                  <a:tcPr marT="45725" marB="45725" marR="91450" marL="91450"/>
                </a:tc>
                <a:tc>
                  <a:txBody>
                    <a:bodyPr/>
                    <a:lstStyle/>
                    <a:p>
                      <a:pPr indent="0" lvl="0" marL="0" marR="0" rtl="0" algn="l">
                        <a:spcBef>
                          <a:spcPts val="0"/>
                        </a:spcBef>
                        <a:spcAft>
                          <a:spcPts val="0"/>
                        </a:spcAft>
                        <a:buNone/>
                      </a:pPr>
                      <a:r>
                        <a:rPr lang="en-SG" sz="1200"/>
                        <a:t>CustomerContact</a:t>
                      </a:r>
                      <a:endParaRPr sz="1200"/>
                    </a:p>
                  </a:txBody>
                  <a:tcPr marT="45725" marB="45725" marR="91450" marL="91450"/>
                </a:tc>
              </a:tr>
              <a:tr h="432275">
                <a:tc>
                  <a:txBody>
                    <a:bodyPr/>
                    <a:lstStyle/>
                    <a:p>
                      <a:pPr indent="0" lvl="0" marL="0" marR="0" rtl="0" algn="l">
                        <a:spcBef>
                          <a:spcPts val="0"/>
                        </a:spcBef>
                        <a:spcAft>
                          <a:spcPts val="0"/>
                        </a:spcAft>
                        <a:buNone/>
                      </a:pPr>
                      <a:r>
                        <a:rPr lang="en-SG" sz="1200"/>
                        <a:t>012</a:t>
                      </a:r>
                      <a:endParaRPr/>
                    </a:p>
                  </a:txBody>
                  <a:tcPr marT="45725" marB="45725" marR="91450" marL="91450"/>
                </a:tc>
                <a:tc>
                  <a:txBody>
                    <a:bodyPr/>
                    <a:lstStyle/>
                    <a:p>
                      <a:pPr indent="0" lvl="0" marL="0" marR="0" rtl="0" algn="l">
                        <a:spcBef>
                          <a:spcPts val="0"/>
                        </a:spcBef>
                        <a:spcAft>
                          <a:spcPts val="0"/>
                        </a:spcAft>
                        <a:buNone/>
                      </a:pPr>
                      <a:r>
                        <a:rPr lang="en-SG" sz="1200"/>
                        <a:t>Joe Wang</a:t>
                      </a:r>
                      <a:endParaRPr/>
                    </a:p>
                  </a:txBody>
                  <a:tcPr marT="45725" marB="45725" marR="91450" marL="91450"/>
                </a:tc>
                <a:tc>
                  <a:txBody>
                    <a:bodyPr/>
                    <a:lstStyle/>
                    <a:p>
                      <a:pPr indent="0" lvl="0" marL="0" marR="0" rtl="0" algn="l">
                        <a:spcBef>
                          <a:spcPts val="0"/>
                        </a:spcBef>
                        <a:spcAft>
                          <a:spcPts val="0"/>
                        </a:spcAft>
                        <a:buNone/>
                      </a:pPr>
                      <a:r>
                        <a:rPr lang="en-SG" sz="1200"/>
                        <a:t>91223344</a:t>
                      </a:r>
                      <a:endParaRPr/>
                    </a:p>
                    <a:p>
                      <a:pPr indent="0" lvl="0" marL="0" marR="0" rtl="0" algn="l">
                        <a:spcBef>
                          <a:spcPts val="0"/>
                        </a:spcBef>
                        <a:spcAft>
                          <a:spcPts val="0"/>
                        </a:spcAft>
                        <a:buNone/>
                      </a:pPr>
                      <a:r>
                        <a:t/>
                      </a:r>
                      <a:endParaRPr sz="1200"/>
                    </a:p>
                  </a:txBody>
                  <a:tcPr marT="45725" marB="45725" marR="91450" marL="91450"/>
                </a:tc>
              </a:tr>
            </a:tbl>
          </a:graphicData>
        </a:graphic>
      </p:graphicFrame>
      <p:graphicFrame>
        <p:nvGraphicFramePr>
          <p:cNvPr id="297" name="Google Shape;297;p12"/>
          <p:cNvGraphicFramePr/>
          <p:nvPr/>
        </p:nvGraphicFramePr>
        <p:xfrm>
          <a:off x="5137970" y="3429000"/>
          <a:ext cx="3000000" cy="3000000"/>
        </p:xfrm>
        <a:graphic>
          <a:graphicData uri="http://schemas.openxmlformats.org/drawingml/2006/table">
            <a:tbl>
              <a:tblPr bandRow="1" firstRow="1">
                <a:noFill/>
                <a:tableStyleId>{81DB67CD-A7E2-4385-8C8E-7869F246228A}</a:tableStyleId>
              </a:tblPr>
              <a:tblGrid>
                <a:gridCol w="1145450"/>
                <a:gridCol w="1145450"/>
                <a:gridCol w="1145450"/>
              </a:tblGrid>
              <a:tr h="284050">
                <a:tc>
                  <a:txBody>
                    <a:bodyPr/>
                    <a:lstStyle/>
                    <a:p>
                      <a:pPr indent="0" lvl="0" marL="0" marR="0" rtl="0" algn="l">
                        <a:spcBef>
                          <a:spcPts val="0"/>
                        </a:spcBef>
                        <a:spcAft>
                          <a:spcPts val="0"/>
                        </a:spcAft>
                        <a:buNone/>
                      </a:pPr>
                      <a:r>
                        <a:rPr lang="en-SG" sz="1200"/>
                        <a:t>ProductID</a:t>
                      </a:r>
                      <a:endParaRPr sz="1200"/>
                    </a:p>
                  </a:txBody>
                  <a:tcPr marT="45725" marB="45725" marR="91450" marL="91450"/>
                </a:tc>
                <a:tc>
                  <a:txBody>
                    <a:bodyPr/>
                    <a:lstStyle/>
                    <a:p>
                      <a:pPr indent="0" lvl="0" marL="0" marR="0" rtl="0" algn="l">
                        <a:spcBef>
                          <a:spcPts val="0"/>
                        </a:spcBef>
                        <a:spcAft>
                          <a:spcPts val="0"/>
                        </a:spcAft>
                        <a:buNone/>
                      </a:pPr>
                      <a:r>
                        <a:rPr lang="en-SG" sz="1200"/>
                        <a:t>ProductName</a:t>
                      </a:r>
                      <a:endParaRPr/>
                    </a:p>
                  </a:txBody>
                  <a:tcPr marT="45725" marB="45725" marR="91450" marL="91450"/>
                </a:tc>
                <a:tc>
                  <a:txBody>
                    <a:bodyPr/>
                    <a:lstStyle/>
                    <a:p>
                      <a:pPr indent="0" lvl="0" marL="0" marR="0" rtl="0" algn="l">
                        <a:spcBef>
                          <a:spcPts val="0"/>
                        </a:spcBef>
                        <a:spcAft>
                          <a:spcPts val="0"/>
                        </a:spcAft>
                        <a:buNone/>
                      </a:pPr>
                      <a:r>
                        <a:rPr lang="en-SG" sz="1200"/>
                        <a:t>Price</a:t>
                      </a:r>
                      <a:endParaRPr/>
                    </a:p>
                  </a:txBody>
                  <a:tcPr marT="45725" marB="45725" marR="91450" marL="91450"/>
                </a:tc>
              </a:tr>
              <a:tr h="284050">
                <a:tc>
                  <a:txBody>
                    <a:bodyPr/>
                    <a:lstStyle/>
                    <a:p>
                      <a:pPr indent="0" lvl="0" marL="0" marR="0" rtl="0" algn="l">
                        <a:spcBef>
                          <a:spcPts val="0"/>
                        </a:spcBef>
                        <a:spcAft>
                          <a:spcPts val="0"/>
                        </a:spcAft>
                        <a:buNone/>
                      </a:pPr>
                      <a:r>
                        <a:rPr lang="en-SG" sz="1200"/>
                        <a:t>09</a:t>
                      </a:r>
                      <a:endParaRPr/>
                    </a:p>
                  </a:txBody>
                  <a:tcPr marT="45725" marB="45725" marR="91450" marL="91450"/>
                </a:tc>
                <a:tc>
                  <a:txBody>
                    <a:bodyPr/>
                    <a:lstStyle/>
                    <a:p>
                      <a:pPr indent="0" lvl="0" marL="0" marR="0" rtl="0" algn="l">
                        <a:spcBef>
                          <a:spcPts val="0"/>
                        </a:spcBef>
                        <a:spcAft>
                          <a:spcPts val="0"/>
                        </a:spcAft>
                        <a:buNone/>
                      </a:pPr>
                      <a:r>
                        <a:rPr lang="en-SG" sz="1200"/>
                        <a:t>Bag</a:t>
                      </a:r>
                      <a:endParaRPr/>
                    </a:p>
                  </a:txBody>
                  <a:tcPr marT="45725" marB="45725" marR="91450" marL="91450"/>
                </a:tc>
                <a:tc>
                  <a:txBody>
                    <a:bodyPr/>
                    <a:lstStyle/>
                    <a:p>
                      <a:pPr indent="0" lvl="0" marL="0" marR="0" rtl="0" algn="l">
                        <a:spcBef>
                          <a:spcPts val="0"/>
                        </a:spcBef>
                        <a:spcAft>
                          <a:spcPts val="0"/>
                        </a:spcAft>
                        <a:buNone/>
                      </a:pPr>
                      <a:r>
                        <a:rPr lang="en-SG" sz="1200"/>
                        <a:t>12.00</a:t>
                      </a:r>
                      <a:endParaRPr/>
                    </a:p>
                  </a:txBody>
                  <a:tcPr marT="45725" marB="45725" marR="91450" marL="91450"/>
                </a:tc>
              </a:tr>
              <a:tr h="284050">
                <a:tc>
                  <a:txBody>
                    <a:bodyPr/>
                    <a:lstStyle/>
                    <a:p>
                      <a:pPr indent="0" lvl="0" marL="0" marR="0" rtl="0" algn="l">
                        <a:spcBef>
                          <a:spcPts val="0"/>
                        </a:spcBef>
                        <a:spcAft>
                          <a:spcPts val="0"/>
                        </a:spcAft>
                        <a:buNone/>
                      </a:pPr>
                      <a:r>
                        <a:rPr lang="en-SG" sz="1200"/>
                        <a:t>19</a:t>
                      </a:r>
                      <a:endParaRPr/>
                    </a:p>
                  </a:txBody>
                  <a:tcPr marT="45725" marB="45725" marR="91450" marL="91450"/>
                </a:tc>
                <a:tc>
                  <a:txBody>
                    <a:bodyPr/>
                    <a:lstStyle/>
                    <a:p>
                      <a:pPr indent="0" lvl="0" marL="0" marR="0" rtl="0" algn="l">
                        <a:spcBef>
                          <a:spcPts val="0"/>
                        </a:spcBef>
                        <a:spcAft>
                          <a:spcPts val="0"/>
                        </a:spcAft>
                        <a:buNone/>
                      </a:pPr>
                      <a:r>
                        <a:rPr lang="en-SG" sz="1200"/>
                        <a:t>Book</a:t>
                      </a:r>
                      <a:endParaRPr/>
                    </a:p>
                  </a:txBody>
                  <a:tcPr marT="45725" marB="45725" marR="91450" marL="91450"/>
                </a:tc>
                <a:tc>
                  <a:txBody>
                    <a:bodyPr/>
                    <a:lstStyle/>
                    <a:p>
                      <a:pPr indent="0" lvl="0" marL="0" marR="0" rtl="0" algn="l">
                        <a:spcBef>
                          <a:spcPts val="0"/>
                        </a:spcBef>
                        <a:spcAft>
                          <a:spcPts val="0"/>
                        </a:spcAft>
                        <a:buNone/>
                      </a:pPr>
                      <a:r>
                        <a:rPr lang="en-SG" sz="1200"/>
                        <a:t>19.50</a:t>
                      </a:r>
                      <a:endParaRPr/>
                    </a:p>
                  </a:txBody>
                  <a:tcPr marT="45725" marB="45725" marR="91450" marL="91450"/>
                </a:tc>
              </a:tr>
              <a:tr h="284050">
                <a:tc>
                  <a:txBody>
                    <a:bodyPr/>
                    <a:lstStyle/>
                    <a:p>
                      <a:pPr indent="0" lvl="0" marL="0" marR="0" rtl="0" algn="l">
                        <a:spcBef>
                          <a:spcPts val="0"/>
                        </a:spcBef>
                        <a:spcAft>
                          <a:spcPts val="0"/>
                        </a:spcAft>
                        <a:buNone/>
                      </a:pPr>
                      <a:r>
                        <a:rPr lang="en-SG" sz="1200"/>
                        <a:t>10</a:t>
                      </a:r>
                      <a:endParaRPr/>
                    </a:p>
                  </a:txBody>
                  <a:tcPr marT="45725" marB="45725" marR="91450" marL="91450"/>
                </a:tc>
                <a:tc>
                  <a:txBody>
                    <a:bodyPr/>
                    <a:lstStyle/>
                    <a:p>
                      <a:pPr indent="0" lvl="0" marL="0" marR="0" rtl="0" algn="l">
                        <a:spcBef>
                          <a:spcPts val="0"/>
                        </a:spcBef>
                        <a:spcAft>
                          <a:spcPts val="0"/>
                        </a:spcAft>
                        <a:buNone/>
                      </a:pPr>
                      <a:r>
                        <a:rPr lang="en-SG" sz="1200"/>
                        <a:t>Camera</a:t>
                      </a:r>
                      <a:endParaRPr/>
                    </a:p>
                  </a:txBody>
                  <a:tcPr marT="45725" marB="45725" marR="91450" marL="91450"/>
                </a:tc>
                <a:tc>
                  <a:txBody>
                    <a:bodyPr/>
                    <a:lstStyle/>
                    <a:p>
                      <a:pPr indent="0" lvl="0" marL="0" marR="0" rtl="0" algn="l">
                        <a:spcBef>
                          <a:spcPts val="0"/>
                        </a:spcBef>
                        <a:spcAft>
                          <a:spcPts val="0"/>
                        </a:spcAft>
                        <a:buNone/>
                      </a:pPr>
                      <a:r>
                        <a:rPr lang="en-SG" sz="1200"/>
                        <a:t>244.00</a:t>
                      </a:r>
                      <a:endParaRPr/>
                    </a:p>
                  </a:txBody>
                  <a:tcPr marT="45725" marB="45725" marR="91450" marL="91450"/>
                </a:tc>
              </a:tr>
            </a:tbl>
          </a:graphicData>
        </a:graphic>
      </p:graphicFrame>
      <p:graphicFrame>
        <p:nvGraphicFramePr>
          <p:cNvPr id="298" name="Google Shape;298;p12"/>
          <p:cNvGraphicFramePr/>
          <p:nvPr/>
        </p:nvGraphicFramePr>
        <p:xfrm>
          <a:off x="767223" y="5028959"/>
          <a:ext cx="3000000" cy="3000000"/>
        </p:xfrm>
        <a:graphic>
          <a:graphicData uri="http://schemas.openxmlformats.org/drawingml/2006/table">
            <a:tbl>
              <a:tblPr bandRow="1" firstRow="1">
                <a:noFill/>
                <a:tableStyleId>{81DB67CD-A7E2-4385-8C8E-7869F246228A}</a:tableStyleId>
              </a:tblPr>
              <a:tblGrid>
                <a:gridCol w="1145450"/>
                <a:gridCol w="1145450"/>
              </a:tblGrid>
              <a:tr h="284050">
                <a:tc>
                  <a:txBody>
                    <a:bodyPr/>
                    <a:lstStyle/>
                    <a:p>
                      <a:pPr indent="0" lvl="0" marL="0" marR="0" rtl="0" algn="l">
                        <a:spcBef>
                          <a:spcPts val="0"/>
                        </a:spcBef>
                        <a:spcAft>
                          <a:spcPts val="0"/>
                        </a:spcAft>
                        <a:buNone/>
                      </a:pPr>
                      <a:r>
                        <a:rPr lang="en-SG" sz="1200"/>
                        <a:t>OrderID</a:t>
                      </a:r>
                      <a:endParaRPr sz="1200"/>
                    </a:p>
                  </a:txBody>
                  <a:tcPr marT="45725" marB="45725" marR="91450" marL="91450"/>
                </a:tc>
                <a:tc>
                  <a:txBody>
                    <a:bodyPr/>
                    <a:lstStyle/>
                    <a:p>
                      <a:pPr indent="0" lvl="0" marL="0" marR="0" rtl="0" algn="l">
                        <a:spcBef>
                          <a:spcPts val="0"/>
                        </a:spcBef>
                        <a:spcAft>
                          <a:spcPts val="0"/>
                        </a:spcAft>
                        <a:buNone/>
                      </a:pPr>
                      <a:r>
                        <a:rPr lang="en-SG" sz="1200"/>
                        <a:t>ProductID</a:t>
                      </a:r>
                      <a:endParaRPr sz="1200"/>
                    </a:p>
                  </a:txBody>
                  <a:tcPr marT="45725" marB="45725" marR="91450" marL="91450"/>
                </a:tc>
              </a:tr>
              <a:tr h="284050">
                <a:tc>
                  <a:txBody>
                    <a:bodyPr/>
                    <a:lstStyle/>
                    <a:p>
                      <a:pPr indent="0" lvl="0" marL="0" marR="0" rtl="0" algn="l">
                        <a:spcBef>
                          <a:spcPts val="0"/>
                        </a:spcBef>
                        <a:spcAft>
                          <a:spcPts val="0"/>
                        </a:spcAft>
                        <a:buNone/>
                      </a:pPr>
                      <a:r>
                        <a:rPr lang="en-SG" sz="1200"/>
                        <a:t>0100</a:t>
                      </a:r>
                      <a:endParaRPr/>
                    </a:p>
                  </a:txBody>
                  <a:tcPr marT="45725" marB="45725" marR="91450" marL="91450"/>
                </a:tc>
                <a:tc>
                  <a:txBody>
                    <a:bodyPr/>
                    <a:lstStyle/>
                    <a:p>
                      <a:pPr indent="0" lvl="0" marL="0" marR="0" rtl="0" algn="l">
                        <a:spcBef>
                          <a:spcPts val="0"/>
                        </a:spcBef>
                        <a:spcAft>
                          <a:spcPts val="0"/>
                        </a:spcAft>
                        <a:buNone/>
                      </a:pPr>
                      <a:r>
                        <a:rPr lang="en-SG" sz="1200"/>
                        <a:t>09</a:t>
                      </a:r>
                      <a:endParaRPr/>
                    </a:p>
                  </a:txBody>
                  <a:tcPr marT="45725" marB="45725" marR="91450" marL="91450"/>
                </a:tc>
              </a:tr>
              <a:tr h="284050">
                <a:tc>
                  <a:txBody>
                    <a:bodyPr/>
                    <a:lstStyle/>
                    <a:p>
                      <a:pPr indent="0" lvl="0" marL="0" marR="0" rtl="0" algn="l">
                        <a:spcBef>
                          <a:spcPts val="0"/>
                        </a:spcBef>
                        <a:spcAft>
                          <a:spcPts val="0"/>
                        </a:spcAft>
                        <a:buNone/>
                      </a:pPr>
                      <a:r>
                        <a:rPr lang="en-SG" sz="1200"/>
                        <a:t>0100</a:t>
                      </a:r>
                      <a:endParaRPr/>
                    </a:p>
                  </a:txBody>
                  <a:tcPr marT="45725" marB="45725" marR="91450" marL="91450"/>
                </a:tc>
                <a:tc>
                  <a:txBody>
                    <a:bodyPr/>
                    <a:lstStyle/>
                    <a:p>
                      <a:pPr indent="0" lvl="0" marL="0" marR="0" rtl="0" algn="l">
                        <a:spcBef>
                          <a:spcPts val="0"/>
                        </a:spcBef>
                        <a:spcAft>
                          <a:spcPts val="0"/>
                        </a:spcAft>
                        <a:buNone/>
                      </a:pPr>
                      <a:r>
                        <a:rPr lang="en-SG" sz="1200"/>
                        <a:t>19</a:t>
                      </a:r>
                      <a:endParaRPr/>
                    </a:p>
                  </a:txBody>
                  <a:tcPr marT="45725" marB="45725" marR="91450" marL="91450"/>
                </a:tc>
              </a:tr>
              <a:tr h="284050">
                <a:tc>
                  <a:txBody>
                    <a:bodyPr/>
                    <a:lstStyle/>
                    <a:p>
                      <a:pPr indent="0" lvl="0" marL="0" marR="0" rtl="0" algn="l">
                        <a:spcBef>
                          <a:spcPts val="0"/>
                        </a:spcBef>
                        <a:spcAft>
                          <a:spcPts val="0"/>
                        </a:spcAft>
                        <a:buNone/>
                      </a:pPr>
                      <a:r>
                        <a:rPr lang="en-SG" sz="1200"/>
                        <a:t>0100</a:t>
                      </a:r>
                      <a:endParaRPr/>
                    </a:p>
                  </a:txBody>
                  <a:tcPr marT="45725" marB="45725" marR="91450" marL="91450"/>
                </a:tc>
                <a:tc>
                  <a:txBody>
                    <a:bodyPr/>
                    <a:lstStyle/>
                    <a:p>
                      <a:pPr indent="0" lvl="0" marL="0" marR="0" rtl="0" algn="l">
                        <a:spcBef>
                          <a:spcPts val="0"/>
                        </a:spcBef>
                        <a:spcAft>
                          <a:spcPts val="0"/>
                        </a:spcAft>
                        <a:buNone/>
                      </a:pPr>
                      <a:r>
                        <a:rPr lang="en-SG" sz="1200"/>
                        <a:t>10</a:t>
                      </a:r>
                      <a:endParaRPr/>
                    </a:p>
                  </a:txBody>
                  <a:tcPr marT="45725" marB="45725" marR="91450" marL="91450"/>
                </a:tc>
              </a:tr>
            </a:tbl>
          </a:graphicData>
        </a:graphic>
      </p:graphicFrame>
      <p:sp>
        <p:nvSpPr>
          <p:cNvPr id="299" name="Google Shape;299;p12"/>
          <p:cNvSpPr txBox="1"/>
          <p:nvPr/>
        </p:nvSpPr>
        <p:spPr>
          <a:xfrm>
            <a:off x="1766937" y="2957665"/>
            <a:ext cx="9221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400">
                <a:solidFill>
                  <a:schemeClr val="lt1"/>
                </a:solidFill>
                <a:latin typeface="Open Sans"/>
                <a:ea typeface="Open Sans"/>
                <a:cs typeface="Open Sans"/>
                <a:sym typeface="Open Sans"/>
              </a:rPr>
              <a:t>Order</a:t>
            </a:r>
            <a:endParaRPr/>
          </a:p>
        </p:txBody>
      </p:sp>
      <p:sp>
        <p:nvSpPr>
          <p:cNvPr id="300" name="Google Shape;300;p12"/>
          <p:cNvSpPr txBox="1"/>
          <p:nvPr/>
        </p:nvSpPr>
        <p:spPr>
          <a:xfrm>
            <a:off x="5722988" y="4905903"/>
            <a:ext cx="14310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400">
                <a:solidFill>
                  <a:schemeClr val="lt1"/>
                </a:solidFill>
                <a:latin typeface="Open Sans"/>
                <a:ea typeface="Open Sans"/>
                <a:cs typeface="Open Sans"/>
                <a:sym typeface="Open Sans"/>
              </a:rPr>
              <a:t>Customer</a:t>
            </a:r>
            <a:endParaRPr/>
          </a:p>
        </p:txBody>
      </p:sp>
      <p:sp>
        <p:nvSpPr>
          <p:cNvPr id="301" name="Google Shape;301;p12"/>
          <p:cNvSpPr txBox="1"/>
          <p:nvPr/>
        </p:nvSpPr>
        <p:spPr>
          <a:xfrm>
            <a:off x="5997853" y="2961621"/>
            <a:ext cx="11969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400">
                <a:solidFill>
                  <a:schemeClr val="lt1"/>
                </a:solidFill>
                <a:latin typeface="Open Sans"/>
                <a:ea typeface="Open Sans"/>
                <a:cs typeface="Open Sans"/>
                <a:sym typeface="Open Sans"/>
              </a:rPr>
              <a:t>Product</a:t>
            </a:r>
            <a:endParaRPr/>
          </a:p>
        </p:txBody>
      </p:sp>
      <p:sp>
        <p:nvSpPr>
          <p:cNvPr id="302" name="Google Shape;302;p12"/>
          <p:cNvSpPr txBox="1"/>
          <p:nvPr/>
        </p:nvSpPr>
        <p:spPr>
          <a:xfrm>
            <a:off x="1038912" y="4483445"/>
            <a:ext cx="20883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400">
                <a:solidFill>
                  <a:schemeClr val="lt1"/>
                </a:solidFill>
                <a:latin typeface="Open Sans"/>
                <a:ea typeface="Open Sans"/>
                <a:cs typeface="Open Sans"/>
                <a:sym typeface="Open Sans"/>
              </a:rPr>
              <a:t>Order_Product</a:t>
            </a:r>
            <a:endParaRPr sz="24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nvSpPr>
        <p:spPr>
          <a:xfrm>
            <a:off x="1626345" y="1910483"/>
            <a:ext cx="4262642"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“OrderID”: “0100”,</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“OrderDate”:”9/12/2019”,</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“CustomerName”: “Joe Wang”,</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“CustomerContact”:”91223344”,</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“Products”: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“ProductName”:”Bag”,</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“Price”:12.00</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“ProductName”:”Book”,</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“Price”:19.50</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“ProductName”:”Camera”,</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“Price”:455.00</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a:p>
            <a:pPr indent="0" lvl="0" marL="0" marR="0" rtl="0" algn="l">
              <a:spcBef>
                <a:spcPts val="0"/>
              </a:spcBef>
              <a:spcAft>
                <a:spcPts val="0"/>
              </a:spcAft>
              <a:buNone/>
            </a:pPr>
            <a:r>
              <a:rPr lang="en-SG" sz="1600">
                <a:solidFill>
                  <a:schemeClr val="lt1"/>
                </a:solidFill>
                <a:latin typeface="Open Sans"/>
                <a:ea typeface="Open Sans"/>
                <a:cs typeface="Open Sans"/>
                <a:sym typeface="Open Sans"/>
              </a:rPr>
              <a:t> }]</a:t>
            </a:r>
            <a:endParaRPr/>
          </a:p>
        </p:txBody>
      </p:sp>
      <p:sp>
        <p:nvSpPr>
          <p:cNvPr id="308" name="Google Shape;308;p13"/>
          <p:cNvSpPr txBox="1"/>
          <p:nvPr>
            <p:ph type="title"/>
          </p:nvPr>
        </p:nvSpPr>
        <p:spPr>
          <a:xfrm>
            <a:off x="403121" y="80901"/>
            <a:ext cx="7886700" cy="5484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Open Sans"/>
              <a:buNone/>
            </a:pPr>
            <a:r>
              <a:rPr lang="en-SG" sz="2800"/>
              <a:t>Un-Normalised Form(UNF) to Relational Model</a:t>
            </a:r>
            <a:endParaRPr/>
          </a:p>
        </p:txBody>
      </p:sp>
      <p:graphicFrame>
        <p:nvGraphicFramePr>
          <p:cNvPr id="309" name="Google Shape;309;p13"/>
          <p:cNvGraphicFramePr/>
          <p:nvPr/>
        </p:nvGraphicFramePr>
        <p:xfrm>
          <a:off x="491612" y="629372"/>
          <a:ext cx="3000000" cy="3000000"/>
        </p:xfrm>
        <a:graphic>
          <a:graphicData uri="http://schemas.openxmlformats.org/drawingml/2006/table">
            <a:tbl>
              <a:tblPr bandRow="1" firstRow="1">
                <a:noFill/>
                <a:tableStyleId>{5571A2EA-2DE5-49ED-96B7-3EF902ACEED9}</a:tableStyleId>
              </a:tblPr>
              <a:tblGrid>
                <a:gridCol w="1461075"/>
                <a:gridCol w="1461075"/>
                <a:gridCol w="1461075"/>
                <a:gridCol w="1461075"/>
                <a:gridCol w="1461075"/>
              </a:tblGrid>
              <a:tr h="427000">
                <a:tc>
                  <a:txBody>
                    <a:bodyPr/>
                    <a:lstStyle/>
                    <a:p>
                      <a:pPr indent="0" lvl="0" marL="0" marR="0" rtl="0" algn="ctr">
                        <a:spcBef>
                          <a:spcPts val="0"/>
                        </a:spcBef>
                        <a:spcAft>
                          <a:spcPts val="0"/>
                        </a:spcAft>
                        <a:buNone/>
                      </a:pPr>
                      <a:r>
                        <a:rPr lang="en-SG" sz="1400"/>
                        <a:t>OrderID</a:t>
                      </a:r>
                      <a:endParaRPr sz="1400"/>
                    </a:p>
                  </a:txBody>
                  <a:tcPr marT="45725" marB="45725" marR="91450" marL="91450"/>
                </a:tc>
                <a:tc>
                  <a:txBody>
                    <a:bodyPr/>
                    <a:lstStyle/>
                    <a:p>
                      <a:pPr indent="0" lvl="0" marL="0" marR="0" rtl="0" algn="ctr">
                        <a:spcBef>
                          <a:spcPts val="0"/>
                        </a:spcBef>
                        <a:spcAft>
                          <a:spcPts val="0"/>
                        </a:spcAft>
                        <a:buNone/>
                      </a:pPr>
                      <a:r>
                        <a:rPr lang="en-SG" sz="1400"/>
                        <a:t>OrderDate</a:t>
                      </a:r>
                      <a:endParaRPr sz="1400"/>
                    </a:p>
                  </a:txBody>
                  <a:tcPr marT="45725" marB="45725" marR="91450" marL="91450"/>
                </a:tc>
                <a:tc>
                  <a:txBody>
                    <a:bodyPr/>
                    <a:lstStyle/>
                    <a:p>
                      <a:pPr indent="0" lvl="0" marL="0" marR="0" rtl="0" algn="ctr">
                        <a:spcBef>
                          <a:spcPts val="0"/>
                        </a:spcBef>
                        <a:spcAft>
                          <a:spcPts val="0"/>
                        </a:spcAft>
                        <a:buNone/>
                      </a:pPr>
                      <a:r>
                        <a:rPr lang="en-SG" sz="1400"/>
                        <a:t>CustomerName</a:t>
                      </a:r>
                      <a:endParaRPr sz="1400"/>
                    </a:p>
                  </a:txBody>
                  <a:tcPr marT="45725" marB="45725" marR="91450" marL="91450"/>
                </a:tc>
                <a:tc>
                  <a:txBody>
                    <a:bodyPr/>
                    <a:lstStyle/>
                    <a:p>
                      <a:pPr indent="0" lvl="0" marL="0" marR="0" rtl="0" algn="ctr">
                        <a:spcBef>
                          <a:spcPts val="0"/>
                        </a:spcBef>
                        <a:spcAft>
                          <a:spcPts val="0"/>
                        </a:spcAft>
                        <a:buNone/>
                      </a:pPr>
                      <a:r>
                        <a:rPr lang="en-SG" sz="1400"/>
                        <a:t>CustomerContact</a:t>
                      </a:r>
                      <a:endParaRPr sz="1400"/>
                    </a:p>
                  </a:txBody>
                  <a:tcPr marT="45725" marB="45725" marR="91450" marL="91450"/>
                </a:tc>
                <a:tc>
                  <a:txBody>
                    <a:bodyPr/>
                    <a:lstStyle/>
                    <a:p>
                      <a:pPr indent="0" lvl="0" marL="0" marR="0" rtl="0" algn="ctr">
                        <a:spcBef>
                          <a:spcPts val="0"/>
                        </a:spcBef>
                        <a:spcAft>
                          <a:spcPts val="0"/>
                        </a:spcAft>
                        <a:buNone/>
                      </a:pPr>
                      <a:r>
                        <a:rPr lang="en-SG" sz="1400"/>
                        <a:t>Products</a:t>
                      </a:r>
                      <a:endParaRPr/>
                    </a:p>
                  </a:txBody>
                  <a:tcPr marT="45725" marB="45725" marR="91450" marL="91450"/>
                </a:tc>
              </a:tr>
              <a:tr h="594750">
                <a:tc>
                  <a:txBody>
                    <a:bodyPr/>
                    <a:lstStyle/>
                    <a:p>
                      <a:pPr indent="0" lvl="0" marL="0" marR="0" rtl="0" algn="ctr">
                        <a:spcBef>
                          <a:spcPts val="0"/>
                        </a:spcBef>
                        <a:spcAft>
                          <a:spcPts val="0"/>
                        </a:spcAft>
                        <a:buNone/>
                      </a:pPr>
                      <a:r>
                        <a:rPr lang="en-SG" sz="1400"/>
                        <a:t>0100</a:t>
                      </a:r>
                      <a:endParaRPr/>
                    </a:p>
                  </a:txBody>
                  <a:tcPr marT="45725" marB="45725" marR="91450" marL="91450"/>
                </a:tc>
                <a:tc>
                  <a:txBody>
                    <a:bodyPr/>
                    <a:lstStyle/>
                    <a:p>
                      <a:pPr indent="0" lvl="0" marL="0" marR="0" rtl="0" algn="ctr">
                        <a:spcBef>
                          <a:spcPts val="0"/>
                        </a:spcBef>
                        <a:spcAft>
                          <a:spcPts val="0"/>
                        </a:spcAft>
                        <a:buNone/>
                      </a:pPr>
                      <a:r>
                        <a:rPr lang="en-SG" sz="1400"/>
                        <a:t>9/12/2019</a:t>
                      </a:r>
                      <a:endParaRPr/>
                    </a:p>
                  </a:txBody>
                  <a:tcPr marT="45725" marB="45725" marR="91450" marL="91450"/>
                </a:tc>
                <a:tc>
                  <a:txBody>
                    <a:bodyPr/>
                    <a:lstStyle/>
                    <a:p>
                      <a:pPr indent="0" lvl="0" marL="0" marR="0" rtl="0" algn="ctr">
                        <a:spcBef>
                          <a:spcPts val="0"/>
                        </a:spcBef>
                        <a:spcAft>
                          <a:spcPts val="0"/>
                        </a:spcAft>
                        <a:buNone/>
                      </a:pPr>
                      <a:r>
                        <a:rPr lang="en-SG" sz="1400"/>
                        <a:t>Joe Wang</a:t>
                      </a:r>
                      <a:endParaRPr/>
                    </a:p>
                  </a:txBody>
                  <a:tcPr marT="45725" marB="45725" marR="91450" marL="91450"/>
                </a:tc>
                <a:tc>
                  <a:txBody>
                    <a:bodyPr/>
                    <a:lstStyle/>
                    <a:p>
                      <a:pPr indent="0" lvl="0" marL="0" marR="0" rtl="0" algn="ctr">
                        <a:spcBef>
                          <a:spcPts val="0"/>
                        </a:spcBef>
                        <a:spcAft>
                          <a:spcPts val="0"/>
                        </a:spcAft>
                        <a:buNone/>
                      </a:pPr>
                      <a:r>
                        <a:rPr lang="en-SG" sz="1400"/>
                        <a:t>91223344</a:t>
                      </a:r>
                      <a:endParaRPr/>
                    </a:p>
                  </a:txBody>
                  <a:tcPr marT="45725" marB="45725" marR="91450" marL="91450"/>
                </a:tc>
                <a:tc>
                  <a:txBody>
                    <a:bodyPr/>
                    <a:lstStyle/>
                    <a:p>
                      <a:pPr indent="0" lvl="0" marL="0" marR="0" rtl="0" algn="ctr">
                        <a:spcBef>
                          <a:spcPts val="0"/>
                        </a:spcBef>
                        <a:spcAft>
                          <a:spcPts val="0"/>
                        </a:spcAft>
                        <a:buNone/>
                      </a:pPr>
                      <a:r>
                        <a:rPr lang="en-SG" sz="1400"/>
                        <a:t>(Bag,12.00),</a:t>
                      </a:r>
                      <a:br>
                        <a:rPr lang="en-SG" sz="1400"/>
                      </a:br>
                      <a:r>
                        <a:rPr lang="en-SG" sz="1400"/>
                        <a:t>(Book,19.50),</a:t>
                      </a:r>
                      <a:endParaRPr/>
                    </a:p>
                    <a:p>
                      <a:pPr indent="0" lvl="0" marL="0" marR="0" rtl="0" algn="ctr">
                        <a:spcBef>
                          <a:spcPts val="0"/>
                        </a:spcBef>
                        <a:spcAft>
                          <a:spcPts val="0"/>
                        </a:spcAft>
                        <a:buNone/>
                      </a:pPr>
                      <a:r>
                        <a:rPr lang="en-SG" sz="1400"/>
                        <a:t>(Camera,455.00)</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Demo/Code</a:t>
            </a:r>
            <a:endParaRPr/>
          </a:p>
        </p:txBody>
      </p:sp>
      <p:sp>
        <p:nvSpPr>
          <p:cNvPr id="315" name="Google Shape;315;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lt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ph type="title"/>
          </p:nvPr>
        </p:nvSpPr>
        <p:spPr>
          <a:xfrm>
            <a:off x="628650" y="365126"/>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21" name="Google Shape;321;p15"/>
          <p:cNvSpPr txBox="1"/>
          <p:nvPr>
            <p:ph idx="1" type="body"/>
          </p:nvPr>
        </p:nvSpPr>
        <p:spPr>
          <a:xfrm>
            <a:off x="628649" y="1383174"/>
            <a:ext cx="8240047" cy="5109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800"/>
              <a:buChar char="•"/>
            </a:pPr>
            <a:r>
              <a:rPr lang="en-SG"/>
              <a:t>Show Databases/Collections</a:t>
            </a:r>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show dbs</a:t>
            </a:r>
            <a:endParaRPr>
              <a:latin typeface="Courier New"/>
              <a:ea typeface="Courier New"/>
              <a:cs typeface="Courier New"/>
              <a:sym typeface="Courier New"/>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show collections</a:t>
            </a:r>
            <a:endParaRPr/>
          </a:p>
          <a:p>
            <a:pPr indent="-228600" lvl="0" marL="228600" rtl="0" algn="l">
              <a:lnSpc>
                <a:spcPct val="90000"/>
              </a:lnSpc>
              <a:spcBef>
                <a:spcPts val="1000"/>
              </a:spcBef>
              <a:spcAft>
                <a:spcPts val="0"/>
              </a:spcAft>
              <a:buClr>
                <a:schemeClr val="lt1"/>
              </a:buClr>
              <a:buSzPts val="2800"/>
              <a:buChar char="•"/>
            </a:pPr>
            <a:r>
              <a:rPr lang="en-SG"/>
              <a:t>Connect / Create Database (if database_name not found</a:t>
            </a:r>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use </a:t>
            </a:r>
            <a:r>
              <a:rPr i="1" lang="en-SG">
                <a:latin typeface="Courier New"/>
                <a:ea typeface="Courier New"/>
                <a:cs typeface="Courier New"/>
                <a:sym typeface="Courier New"/>
              </a:rPr>
              <a:t>&lt;database_name&gt;</a:t>
            </a:r>
            <a:endParaRPr/>
          </a:p>
          <a:p>
            <a:pPr indent="-228600" lvl="0" marL="228600" rtl="0" algn="l">
              <a:lnSpc>
                <a:spcPct val="90000"/>
              </a:lnSpc>
              <a:spcBef>
                <a:spcPts val="1000"/>
              </a:spcBef>
              <a:spcAft>
                <a:spcPts val="0"/>
              </a:spcAft>
              <a:buClr>
                <a:schemeClr val="lt1"/>
              </a:buClr>
              <a:buSzPts val="2800"/>
              <a:buChar char="•"/>
            </a:pPr>
            <a:r>
              <a:rPr lang="en-SG"/>
              <a:t>Create a collection/document</a:t>
            </a:r>
            <a:endParaRPr/>
          </a:p>
          <a:p>
            <a:pPr indent="-228600" lvl="1" marL="727710" rtl="0" algn="l">
              <a:lnSpc>
                <a:spcPct val="107000"/>
              </a:lnSpc>
              <a:spcBef>
                <a:spcPts val="500"/>
              </a:spcBef>
              <a:spcAft>
                <a:spcPts val="0"/>
              </a:spcAft>
              <a:buClr>
                <a:schemeClr val="lt1"/>
              </a:buClr>
              <a:buSzPts val="2000"/>
              <a:buChar char="•"/>
            </a:pPr>
            <a:r>
              <a:rPr lang="en-SG" sz="2000">
                <a:latin typeface="Courier New"/>
                <a:ea typeface="Courier New"/>
                <a:cs typeface="Courier New"/>
                <a:sym typeface="Courier New"/>
              </a:rPr>
              <a:t>db.createCollection("person")</a:t>
            </a:r>
            <a:endParaRPr/>
          </a:p>
          <a:p>
            <a:pPr indent="0" lvl="1" marL="499110" rtl="0" algn="l">
              <a:lnSpc>
                <a:spcPct val="107000"/>
              </a:lnSpc>
              <a:spcBef>
                <a:spcPts val="500"/>
              </a:spcBef>
              <a:spcAft>
                <a:spcPts val="0"/>
              </a:spcAft>
              <a:buClr>
                <a:schemeClr val="lt1"/>
              </a:buClr>
              <a:buSzPts val="2000"/>
              <a:buNone/>
            </a:pPr>
            <a:r>
              <a:rPr lang="en-SG" sz="2000">
                <a:latin typeface="Calibri"/>
                <a:ea typeface="Calibri"/>
                <a:cs typeface="Calibri"/>
                <a:sym typeface="Calibri"/>
              </a:rPr>
              <a:t>OR by inserting a document, the collection will be automatically created!</a:t>
            </a:r>
            <a:endParaRPr/>
          </a:p>
          <a:p>
            <a:pPr indent="-228600" lvl="1" marL="727710" rtl="0" algn="l">
              <a:lnSpc>
                <a:spcPct val="107000"/>
              </a:lnSpc>
              <a:spcBef>
                <a:spcPts val="500"/>
              </a:spcBef>
              <a:spcAft>
                <a:spcPts val="0"/>
              </a:spcAft>
              <a:buClr>
                <a:schemeClr val="lt1"/>
              </a:buClr>
              <a:buSzPts val="2000"/>
              <a:buChar char="•"/>
            </a:pPr>
            <a:r>
              <a:rPr lang="en-SG" sz="2000">
                <a:latin typeface="Courier New"/>
                <a:ea typeface="Courier New"/>
                <a:cs typeface="Courier New"/>
                <a:sym typeface="Courier New"/>
              </a:rPr>
              <a:t>db.person.insert({</a:t>
            </a:r>
            <a:endParaRPr/>
          </a:p>
          <a:p>
            <a:pPr indent="0" lvl="1" marL="499110" rtl="0" algn="l">
              <a:lnSpc>
                <a:spcPct val="107000"/>
              </a:lnSpc>
              <a:spcBef>
                <a:spcPts val="500"/>
              </a:spcBef>
              <a:spcAft>
                <a:spcPts val="0"/>
              </a:spcAft>
              <a:buClr>
                <a:schemeClr val="lt1"/>
              </a:buClr>
              <a:buSzPts val="2000"/>
              <a:buNone/>
            </a:pPr>
            <a:r>
              <a:rPr lang="en-SG" sz="2000">
                <a:latin typeface="Courier New"/>
                <a:ea typeface="Courier New"/>
                <a:cs typeface="Courier New"/>
                <a:sym typeface="Courier New"/>
              </a:rPr>
              <a:t>“name”:"John",”class”:"18S01",                       “hobbies”:["running","kayaking","gaming"],</a:t>
            </a:r>
            <a:endParaRPr/>
          </a:p>
          <a:p>
            <a:pPr indent="0" lvl="1" marL="499110" rtl="0" algn="l">
              <a:lnSpc>
                <a:spcPct val="107000"/>
              </a:lnSpc>
              <a:spcBef>
                <a:spcPts val="500"/>
              </a:spcBef>
              <a:spcAft>
                <a:spcPts val="0"/>
              </a:spcAft>
              <a:buClr>
                <a:schemeClr val="lt1"/>
              </a:buClr>
              <a:buSzPts val="2000"/>
              <a:buNone/>
            </a:pPr>
            <a:r>
              <a:rPr lang="en-SG" sz="2000">
                <a:latin typeface="Courier New"/>
                <a:ea typeface="Courier New"/>
                <a:cs typeface="Courier New"/>
                <a:sym typeface="Courier New"/>
              </a:rPr>
              <a:t>“PM”:{“name”:”Chan”,”age”:34}  })</a:t>
            </a:r>
            <a:endParaRPr sz="2000">
              <a:latin typeface="Calibri"/>
              <a:ea typeface="Calibri"/>
              <a:cs typeface="Calibri"/>
              <a:sym typeface="Calibri"/>
            </a:endParaRPr>
          </a:p>
          <a:p>
            <a:pPr indent="-76200" lvl="1" marL="685800" rtl="0" algn="l">
              <a:lnSpc>
                <a:spcPct val="90000"/>
              </a:lnSpc>
              <a:spcBef>
                <a:spcPts val="500"/>
              </a:spcBef>
              <a:spcAft>
                <a:spcPts val="0"/>
              </a:spcAft>
              <a:buClr>
                <a:schemeClr val="lt1"/>
              </a:buClr>
              <a:buSzPts val="2400"/>
              <a:buNone/>
            </a:pPr>
            <a:r>
              <a:t/>
            </a:r>
            <a:endParaRPr/>
          </a:p>
        </p:txBody>
      </p:sp>
      <p:sp>
        <p:nvSpPr>
          <p:cNvPr id="322" name="Google Shape;322;p15"/>
          <p:cNvSpPr txBox="1"/>
          <p:nvPr/>
        </p:nvSpPr>
        <p:spPr>
          <a:xfrm>
            <a:off x="1209368" y="889197"/>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6"/>
          <p:cNvSpPr txBox="1"/>
          <p:nvPr>
            <p:ph type="title"/>
          </p:nvPr>
        </p:nvSpPr>
        <p:spPr>
          <a:xfrm>
            <a:off x="628650" y="0"/>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29" name="Google Shape;329;p16"/>
          <p:cNvSpPr txBox="1"/>
          <p:nvPr>
            <p:ph idx="1" type="body"/>
          </p:nvPr>
        </p:nvSpPr>
        <p:spPr>
          <a:xfrm>
            <a:off x="628650" y="573427"/>
            <a:ext cx="5629638" cy="15358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FFFF00"/>
              </a:buClr>
              <a:buSzPct val="100000"/>
              <a:buNone/>
            </a:pPr>
            <a:r>
              <a:rPr lang="en-SG">
                <a:solidFill>
                  <a:srgbClr val="FFFF00"/>
                </a:solidFill>
              </a:rPr>
              <a:t>Query</a:t>
            </a:r>
            <a:endParaRPr/>
          </a:p>
          <a:p>
            <a:pPr indent="-228600" lvl="0" marL="228600" rtl="0" algn="l">
              <a:lnSpc>
                <a:spcPct val="90000"/>
              </a:lnSpc>
              <a:spcBef>
                <a:spcPts val="1000"/>
              </a:spcBef>
              <a:spcAft>
                <a:spcPts val="0"/>
              </a:spcAft>
              <a:buClr>
                <a:schemeClr val="lt1"/>
              </a:buClr>
              <a:buSzPct val="100000"/>
              <a:buChar char="•"/>
            </a:pPr>
            <a:r>
              <a:rPr lang="en-SG"/>
              <a:t>db.person.find(&lt;query&gt;, &lt;projection&gt;)  </a:t>
            </a:r>
            <a:endParaRPr/>
          </a:p>
          <a:p>
            <a:pPr indent="-228600" lvl="0" marL="228600" rtl="0" algn="l">
              <a:lnSpc>
                <a:spcPct val="90000"/>
              </a:lnSpc>
              <a:spcBef>
                <a:spcPts val="1000"/>
              </a:spcBef>
              <a:spcAft>
                <a:spcPts val="0"/>
              </a:spcAft>
              <a:buClr>
                <a:schemeClr val="lt1"/>
              </a:buClr>
              <a:buSzPct val="100000"/>
              <a:buChar char="•"/>
            </a:pPr>
            <a:r>
              <a:rPr lang="en-SG"/>
              <a:t>db.person.find()</a:t>
            </a:r>
            <a:endParaRPr/>
          </a:p>
          <a:p>
            <a:pPr indent="0" lvl="0" marL="0" rtl="0" algn="l">
              <a:lnSpc>
                <a:spcPct val="90000"/>
              </a:lnSpc>
              <a:spcBef>
                <a:spcPts val="1000"/>
              </a:spcBef>
              <a:spcAft>
                <a:spcPts val="0"/>
              </a:spcAft>
              <a:buClr>
                <a:schemeClr val="lt1"/>
              </a:buClr>
              <a:buSzPct val="100000"/>
              <a:buNone/>
            </a:pPr>
            <a:r>
              <a:rPr lang="en-SG"/>
              <a:t>    #SELECT * FROM person </a:t>
            </a:r>
            <a:endParaRPr/>
          </a:p>
          <a:p>
            <a:pPr indent="0" lvl="0" marL="0" rtl="0" algn="l">
              <a:lnSpc>
                <a:spcPct val="90000"/>
              </a:lnSpc>
              <a:spcBef>
                <a:spcPts val="1000"/>
              </a:spcBef>
              <a:spcAft>
                <a:spcPts val="0"/>
              </a:spcAft>
              <a:buClr>
                <a:schemeClr val="lt1"/>
              </a:buClr>
              <a:buSzPct val="100000"/>
              <a:buNone/>
            </a:pPr>
            <a:r>
              <a:t/>
            </a:r>
            <a:endParaRPr/>
          </a:p>
        </p:txBody>
      </p:sp>
      <p:sp>
        <p:nvSpPr>
          <p:cNvPr id="330" name="Google Shape;330;p16"/>
          <p:cNvSpPr txBox="1"/>
          <p:nvPr/>
        </p:nvSpPr>
        <p:spPr>
          <a:xfrm>
            <a:off x="1229591" y="183421"/>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
        <p:nvSpPr>
          <p:cNvPr id="331" name="Google Shape;331;p16"/>
          <p:cNvSpPr/>
          <p:nvPr/>
        </p:nvSpPr>
        <p:spPr>
          <a:xfrm>
            <a:off x="132735" y="5124449"/>
            <a:ext cx="7654413" cy="1733551"/>
          </a:xfrm>
          <a:prstGeom prst="rect">
            <a:avLst/>
          </a:prstGeom>
          <a:noFill/>
          <a:ln>
            <a:noFill/>
          </a:ln>
        </p:spPr>
        <p:txBody>
          <a:bodyPr anchorCtr="0" anchor="t" bIns="45700" lIns="91425" spcFirstLastPara="1" rIns="91425" wrap="square" tIns="45700">
            <a:spAutoFit/>
          </a:bodyPr>
          <a:lstStyle/>
          <a:p>
            <a:pPr indent="0" lvl="0" marL="270510" marR="0" rtl="0" algn="l">
              <a:lnSpc>
                <a:spcPct val="107000"/>
              </a:lnSpc>
              <a:spcBef>
                <a:spcPts val="0"/>
              </a:spcBef>
              <a:spcAft>
                <a:spcPts val="0"/>
              </a:spcAft>
              <a:buNone/>
            </a:pPr>
            <a:r>
              <a:rPr lang="en-SG" sz="2000">
                <a:solidFill>
                  <a:srgbClr val="FFFF00"/>
                </a:solidFill>
                <a:latin typeface="Courier New"/>
                <a:ea typeface="Courier New"/>
                <a:cs typeface="Courier New"/>
                <a:sym typeface="Courier New"/>
              </a:rPr>
              <a:t>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“name”:"John","class":"18S01",                       “hobbies”:["running","kayaking","gaming"],</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“PM”:{“name”:”Chan”,"age":34}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a:t>
            </a:r>
            <a:endParaRPr b="0" i="0" sz="1800" u="none" cap="none" strike="noStrike">
              <a:solidFill>
                <a:srgbClr val="FFFF00"/>
              </a:solidFill>
              <a:latin typeface="Open Sans"/>
              <a:ea typeface="Open Sans"/>
              <a:cs typeface="Open Sans"/>
              <a:sym typeface="Open Sans"/>
            </a:endParaRPr>
          </a:p>
        </p:txBody>
      </p:sp>
      <p:sp>
        <p:nvSpPr>
          <p:cNvPr id="332" name="Google Shape;332;p16"/>
          <p:cNvSpPr txBox="1"/>
          <p:nvPr/>
        </p:nvSpPr>
        <p:spPr>
          <a:xfrm>
            <a:off x="628650" y="2129921"/>
            <a:ext cx="8515350" cy="299452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db.person.find({"name":"John"}) </a:t>
            </a:r>
            <a:endParaRPr/>
          </a:p>
          <a:p>
            <a:pPr indent="0" lvl="0" marL="0" marR="0" rtl="0" algn="l">
              <a:lnSpc>
                <a:spcPct val="90000"/>
              </a:lnSpc>
              <a:spcBef>
                <a:spcPts val="1000"/>
              </a:spcBef>
              <a:spcAft>
                <a:spcPts val="0"/>
              </a:spcAft>
              <a:buClr>
                <a:schemeClr val="lt1"/>
              </a:buClr>
              <a:buSzPct val="100000"/>
              <a:buFont typeface="Arial"/>
              <a:buNone/>
            </a:pPr>
            <a:r>
              <a:rPr lang="en-SG" sz="2800">
                <a:solidFill>
                  <a:schemeClr val="lt1"/>
                </a:solidFill>
                <a:latin typeface="Open Sans"/>
                <a:ea typeface="Open Sans"/>
                <a:cs typeface="Open Sans"/>
                <a:sym typeface="Open Sans"/>
              </a:rPr>
              <a:t>#SELECT * FROM person WHERE name=  “John”</a:t>
            </a:r>
            <a:endParaRPr/>
          </a:p>
          <a:p>
            <a:pPr indent="0" lvl="0" marL="0" marR="0" rtl="0" algn="l">
              <a:lnSpc>
                <a:spcPct val="90000"/>
              </a:lnSpc>
              <a:spcBef>
                <a:spcPts val="100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a:p>
            <a:pPr indent="0" lvl="0" marL="0" marR="0" rtl="0" algn="l">
              <a:lnSpc>
                <a:spcPct val="90000"/>
              </a:lnSpc>
              <a:spcBef>
                <a:spcPts val="1000"/>
              </a:spcBef>
              <a:spcAft>
                <a:spcPts val="0"/>
              </a:spcAft>
              <a:buClr>
                <a:schemeClr val="lt1"/>
              </a:buClr>
              <a:buSzPct val="100000"/>
              <a:buFont typeface="Arial"/>
              <a:buNone/>
            </a:pPr>
            <a:r>
              <a:rPr lang="en-SG" sz="2800">
                <a:solidFill>
                  <a:schemeClr val="lt1"/>
                </a:solidFill>
                <a:latin typeface="Open Sans"/>
                <a:ea typeface="Open Sans"/>
                <a:cs typeface="Open Sans"/>
                <a:sym typeface="Open Sans"/>
              </a:rPr>
              <a:t>#implicit AND</a:t>
            </a:r>
            <a:endParaRPr/>
          </a:p>
          <a:p>
            <a:pPr indent="-228600" lvl="0" marL="228600" marR="0" rtl="0" algn="l">
              <a:lnSpc>
                <a:spcPct val="90000"/>
              </a:lnSpc>
              <a:spcBef>
                <a:spcPts val="100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db.person.find({"name": "John", "class":"18S01"}) </a:t>
            </a:r>
            <a:endParaRPr/>
          </a:p>
          <a:p>
            <a:pPr indent="0" lvl="0" marL="0" marR="0" rtl="0" algn="l">
              <a:lnSpc>
                <a:spcPct val="90000"/>
              </a:lnSpc>
              <a:spcBef>
                <a:spcPts val="1000"/>
              </a:spcBef>
              <a:spcAft>
                <a:spcPts val="0"/>
              </a:spcAft>
              <a:buClr>
                <a:schemeClr val="lt1"/>
              </a:buClr>
              <a:buSzPct val="100000"/>
              <a:buFont typeface="Arial"/>
              <a:buNone/>
            </a:pPr>
            <a:r>
              <a:rPr lang="en-SG" sz="2800">
                <a:solidFill>
                  <a:schemeClr val="lt1"/>
                </a:solidFill>
                <a:latin typeface="Open Sans"/>
                <a:ea typeface="Open Sans"/>
                <a:cs typeface="Open Sans"/>
                <a:sym typeface="Open Sans"/>
              </a:rPr>
              <a:t>#SELECT * FROM person WHERE name=  “John” AND class = "18S01"</a:t>
            </a:r>
            <a:endParaRPr/>
          </a:p>
          <a:p>
            <a:pPr indent="0" lvl="0" marL="0" marR="0" rtl="0" algn="l">
              <a:lnSpc>
                <a:spcPct val="90000"/>
              </a:lnSpc>
              <a:spcBef>
                <a:spcPts val="100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a:p>
            <a:pPr indent="0" lvl="0" marL="0" marR="0" rtl="0" algn="l">
              <a:lnSpc>
                <a:spcPct val="90000"/>
              </a:lnSpc>
              <a:spcBef>
                <a:spcPts val="1000"/>
              </a:spcBef>
              <a:spcAft>
                <a:spcPts val="0"/>
              </a:spcAft>
              <a:buClr>
                <a:schemeClr val="lt1"/>
              </a:buClr>
              <a:buSzPct val="100000"/>
              <a:buFont typeface="Arial"/>
              <a:buNone/>
            </a:pPr>
            <a:r>
              <a:rPr lang="en-SG" sz="2800">
                <a:solidFill>
                  <a:schemeClr val="lt1"/>
                </a:solidFill>
                <a:latin typeface="Open Sans"/>
                <a:ea typeface="Open Sans"/>
                <a:cs typeface="Open Sans"/>
                <a:sym typeface="Open Sans"/>
              </a:rPr>
              <a:t>#explicit OR</a:t>
            </a:r>
            <a:endParaRPr/>
          </a:p>
          <a:p>
            <a:pPr indent="0" lvl="0" marL="0" marR="0" rtl="0" algn="l">
              <a:lnSpc>
                <a:spcPct val="90000"/>
              </a:lnSpc>
              <a:spcBef>
                <a:spcPts val="1000"/>
              </a:spcBef>
              <a:spcAft>
                <a:spcPts val="0"/>
              </a:spcAft>
              <a:buClr>
                <a:schemeClr val="lt1"/>
              </a:buClr>
              <a:buSzPct val="100000"/>
              <a:buFont typeface="Arial"/>
              <a:buNone/>
            </a:pPr>
            <a:r>
              <a:rPr lang="en-SG" sz="2800">
                <a:solidFill>
                  <a:schemeClr val="lt1"/>
                </a:solidFill>
                <a:latin typeface="Open Sans"/>
                <a:ea typeface="Open Sans"/>
                <a:cs typeface="Open Sans"/>
                <a:sym typeface="Open Sans"/>
              </a:rPr>
              <a:t>db.person.find( {"$or": [  { "name":"John"}, {"class":"18S02"  }  ]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type="title"/>
          </p:nvPr>
        </p:nvSpPr>
        <p:spPr>
          <a:xfrm>
            <a:off x="628650" y="0"/>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39" name="Google Shape;339;p17"/>
          <p:cNvSpPr txBox="1"/>
          <p:nvPr/>
        </p:nvSpPr>
        <p:spPr>
          <a:xfrm>
            <a:off x="1229591" y="183421"/>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
        <p:nvSpPr>
          <p:cNvPr id="340" name="Google Shape;340;p17"/>
          <p:cNvSpPr/>
          <p:nvPr/>
        </p:nvSpPr>
        <p:spPr>
          <a:xfrm>
            <a:off x="195081" y="4894654"/>
            <a:ext cx="7654413" cy="1733551"/>
          </a:xfrm>
          <a:prstGeom prst="rect">
            <a:avLst/>
          </a:prstGeom>
          <a:noFill/>
          <a:ln>
            <a:noFill/>
          </a:ln>
        </p:spPr>
        <p:txBody>
          <a:bodyPr anchorCtr="0" anchor="t" bIns="45700" lIns="91425" spcFirstLastPara="1" rIns="91425" wrap="square" tIns="45700">
            <a:spAutoFit/>
          </a:bodyPr>
          <a:lstStyle/>
          <a:p>
            <a:pPr indent="0" lvl="0" marL="270510" marR="0" rtl="0" algn="l">
              <a:lnSpc>
                <a:spcPct val="107000"/>
              </a:lnSpc>
              <a:spcBef>
                <a:spcPts val="0"/>
              </a:spcBef>
              <a:spcAft>
                <a:spcPts val="0"/>
              </a:spcAft>
              <a:buNone/>
            </a:pPr>
            <a:r>
              <a:rPr lang="en-SG" sz="2000">
                <a:solidFill>
                  <a:srgbClr val="FFFF00"/>
                </a:solidFill>
                <a:latin typeface="Courier New"/>
                <a:ea typeface="Courier New"/>
                <a:cs typeface="Courier New"/>
                <a:sym typeface="Courier New"/>
              </a:rPr>
              <a:t>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“name”:"John","class":"18S01",                       “hobbies”:["running","kayaking","gaming"],</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“PM”:{“name”:”Chan”,"age":34}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a:t>
            </a:r>
            <a:endParaRPr b="0" i="0" sz="1800" u="none" cap="none" strike="noStrike">
              <a:solidFill>
                <a:srgbClr val="FFFF00"/>
              </a:solidFill>
              <a:latin typeface="Open Sans"/>
              <a:ea typeface="Open Sans"/>
              <a:cs typeface="Open Sans"/>
              <a:sym typeface="Open Sans"/>
            </a:endParaRPr>
          </a:p>
        </p:txBody>
      </p:sp>
      <p:sp>
        <p:nvSpPr>
          <p:cNvPr id="341" name="Google Shape;341;p17"/>
          <p:cNvSpPr txBox="1"/>
          <p:nvPr/>
        </p:nvSpPr>
        <p:spPr>
          <a:xfrm>
            <a:off x="628648" y="2511607"/>
            <a:ext cx="6313651" cy="183478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t/>
            </a:r>
            <a:endParaRPr sz="2800">
              <a:solidFill>
                <a:schemeClr val="lt1"/>
              </a:solidFill>
              <a:latin typeface="Open Sans"/>
              <a:ea typeface="Open Sans"/>
              <a:cs typeface="Open Sans"/>
              <a:sym typeface="Open Sans"/>
            </a:endParaRPr>
          </a:p>
          <a:p>
            <a:pPr indent="0" lvl="0" marL="0" marR="0" rtl="0" algn="l">
              <a:lnSpc>
                <a:spcPct val="90000"/>
              </a:lnSpc>
              <a:spcBef>
                <a:spcPts val="1000"/>
              </a:spcBef>
              <a:spcAft>
                <a:spcPts val="0"/>
              </a:spcAft>
              <a:buClr>
                <a:schemeClr val="lt1"/>
              </a:buClr>
              <a:buSzPts val="2800"/>
              <a:buFont typeface="Arial"/>
              <a:buNone/>
            </a:pPr>
            <a:r>
              <a:rPr lang="en-SG" sz="2800">
                <a:solidFill>
                  <a:schemeClr val="lt1"/>
                </a:solidFill>
                <a:latin typeface="Open Sans"/>
                <a:ea typeface="Open Sans"/>
                <a:cs typeface="Open Sans"/>
                <a:sym typeface="Open Sans"/>
              </a:rPr>
              <a:t># nested attribute</a:t>
            </a:r>
            <a:endParaRPr/>
          </a:p>
          <a:p>
            <a:pPr indent="-228600" lvl="0" marL="228600" marR="0" rtl="0" algn="l">
              <a:lnSpc>
                <a:spcPct val="90000"/>
              </a:lnSpc>
              <a:spcBef>
                <a:spcPts val="1000"/>
              </a:spcBef>
              <a:spcAft>
                <a:spcPts val="0"/>
              </a:spcAft>
              <a:buClr>
                <a:schemeClr val="lt1"/>
              </a:buClr>
              <a:buSzPts val="2800"/>
              <a:buFont typeface="Arial"/>
              <a:buChar char="•"/>
            </a:pPr>
            <a:r>
              <a:rPr lang="en-SG" sz="2800">
                <a:solidFill>
                  <a:schemeClr val="lt1"/>
                </a:solidFill>
                <a:latin typeface="Open Sans"/>
                <a:ea typeface="Open Sans"/>
                <a:cs typeface="Open Sans"/>
                <a:sym typeface="Open Sans"/>
              </a:rPr>
              <a:t>db.person.find( {“PM.name”: “Chan”} )</a:t>
            </a:r>
            <a:endParaRPr/>
          </a:p>
        </p:txBody>
      </p:sp>
      <p:sp>
        <p:nvSpPr>
          <p:cNvPr id="342" name="Google Shape;342;p17"/>
          <p:cNvSpPr txBox="1"/>
          <p:nvPr/>
        </p:nvSpPr>
        <p:spPr>
          <a:xfrm>
            <a:off x="628648" y="430754"/>
            <a:ext cx="8432225" cy="2080853"/>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90000"/>
              </a:lnSpc>
              <a:spcBef>
                <a:spcPts val="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a:p>
            <a:pPr indent="0" lvl="0" marL="0" marR="0" rtl="0" algn="l">
              <a:lnSpc>
                <a:spcPct val="90000"/>
              </a:lnSpc>
              <a:spcBef>
                <a:spcPts val="1000"/>
              </a:spcBef>
              <a:spcAft>
                <a:spcPts val="0"/>
              </a:spcAft>
              <a:buClr>
                <a:srgbClr val="FFFF00"/>
              </a:buClr>
              <a:buSzPct val="100000"/>
              <a:buFont typeface="Arial"/>
              <a:buNone/>
            </a:pPr>
            <a:r>
              <a:rPr lang="en-SG" sz="2800">
                <a:solidFill>
                  <a:srgbClr val="FFFF00"/>
                </a:solidFill>
                <a:latin typeface="Open Sans"/>
                <a:ea typeface="Open Sans"/>
                <a:cs typeface="Open Sans"/>
                <a:sym typeface="Open Sans"/>
              </a:rPr>
              <a:t>Query on non-atomic value attribute</a:t>
            </a:r>
            <a:endParaRPr/>
          </a:p>
          <a:p>
            <a:pPr indent="-228600" lvl="0" marL="228600" marR="0" rtl="0" algn="l">
              <a:lnSpc>
                <a:spcPct val="90000"/>
              </a:lnSpc>
              <a:spcBef>
                <a:spcPts val="100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db.person.find( {"hobbies": "kayaking} )</a:t>
            </a:r>
            <a:endParaRPr/>
          </a:p>
          <a:p>
            <a:pPr indent="0" lvl="0" marL="0" marR="0" rtl="0" algn="l">
              <a:lnSpc>
                <a:spcPct val="90000"/>
              </a:lnSpc>
              <a:spcBef>
                <a:spcPts val="100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a:p>
            <a:pPr indent="-228600" lvl="0" marL="228600" marR="0" rtl="0" algn="l">
              <a:lnSpc>
                <a:spcPct val="90000"/>
              </a:lnSpc>
              <a:spcBef>
                <a:spcPts val="100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 find person who has kayaking or running as a hobby</a:t>
            </a:r>
            <a:endParaRPr/>
          </a:p>
          <a:p>
            <a:pPr indent="-228600" lvl="0" marL="228600" marR="0" rtl="0" algn="l">
              <a:lnSpc>
                <a:spcPct val="90000"/>
              </a:lnSpc>
              <a:spcBef>
                <a:spcPts val="100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db.person.find( {"hobbies": </a:t>
            </a:r>
            <a:r>
              <a:rPr lang="en-SG" sz="2800">
                <a:solidFill>
                  <a:srgbClr val="FFFF00"/>
                </a:solidFill>
                <a:latin typeface="Open Sans"/>
                <a:ea typeface="Open Sans"/>
                <a:cs typeface="Open Sans"/>
                <a:sym typeface="Open Sans"/>
              </a:rPr>
              <a:t>{"$in":[ "running", "kayaking" ]} </a:t>
            </a:r>
            <a:r>
              <a:rPr lang="en-SG" sz="2800">
                <a:solidFill>
                  <a:schemeClr val="lt1"/>
                </a:solidFill>
                <a:latin typeface="Open Sans"/>
                <a:ea typeface="Open Sans"/>
                <a:cs typeface="Open Sans"/>
                <a:sym typeface="Open San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628650" y="0"/>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48" name="Google Shape;348;p18"/>
          <p:cNvSpPr txBox="1"/>
          <p:nvPr>
            <p:ph idx="1" type="body"/>
          </p:nvPr>
        </p:nvSpPr>
        <p:spPr>
          <a:xfrm>
            <a:off x="132736" y="802200"/>
            <a:ext cx="6916993" cy="13591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Char char="•"/>
            </a:pPr>
            <a:r>
              <a:rPr lang="en-SG">
                <a:solidFill>
                  <a:srgbClr val="FFFF00"/>
                </a:solidFill>
              </a:rPr>
              <a:t>query : find all PMs above 30 years old</a:t>
            </a:r>
            <a:endParaRPr/>
          </a:p>
          <a:p>
            <a:pPr indent="-228600" lvl="1" marL="685800" rtl="0" algn="l">
              <a:lnSpc>
                <a:spcPct val="90000"/>
              </a:lnSpc>
              <a:spcBef>
                <a:spcPts val="500"/>
              </a:spcBef>
              <a:spcAft>
                <a:spcPts val="0"/>
              </a:spcAft>
              <a:buClr>
                <a:schemeClr val="lt1"/>
              </a:buClr>
              <a:buSzPts val="2400"/>
              <a:buChar char="•"/>
            </a:pPr>
            <a:r>
              <a:rPr lang="en-SG"/>
              <a:t>db.person.find( {“PM.age”: </a:t>
            </a:r>
            <a:r>
              <a:rPr lang="en-SG">
                <a:solidFill>
                  <a:srgbClr val="FFFF00"/>
                </a:solidFill>
              </a:rPr>
              <a:t>{ "$gt":30 } </a:t>
            </a:r>
            <a:r>
              <a:rPr lang="en-SG"/>
              <a:t>} ) </a:t>
            </a:r>
            <a:endParaRPr/>
          </a:p>
          <a:p>
            <a:pPr indent="0" lvl="1" marL="457200" rtl="0" algn="l">
              <a:lnSpc>
                <a:spcPct val="90000"/>
              </a:lnSpc>
              <a:spcBef>
                <a:spcPts val="500"/>
              </a:spcBef>
              <a:spcAft>
                <a:spcPts val="0"/>
              </a:spcAft>
              <a:buClr>
                <a:schemeClr val="lt1"/>
              </a:buClr>
              <a:buSzPts val="2400"/>
              <a:buNone/>
            </a:pPr>
            <a:r>
              <a:rPr lang="en-SG"/>
              <a:t>   # WHERE PM.age &gt; 30</a:t>
            </a:r>
            <a:endParaRPr/>
          </a:p>
          <a:p>
            <a:pPr indent="0" lvl="1" marL="457200" rtl="0" algn="l">
              <a:lnSpc>
                <a:spcPct val="90000"/>
              </a:lnSpc>
              <a:spcBef>
                <a:spcPts val="500"/>
              </a:spcBef>
              <a:spcAft>
                <a:spcPts val="0"/>
              </a:spcAft>
              <a:buClr>
                <a:schemeClr val="lt1"/>
              </a:buClr>
              <a:buSzPts val="2400"/>
              <a:buNone/>
            </a:pPr>
            <a:r>
              <a:t/>
            </a:r>
            <a:endParaRPr/>
          </a:p>
          <a:p>
            <a:pPr indent="0" lvl="1" marL="457200" rtl="0" algn="l">
              <a:lnSpc>
                <a:spcPct val="90000"/>
              </a:lnSpc>
              <a:spcBef>
                <a:spcPts val="500"/>
              </a:spcBef>
              <a:spcAft>
                <a:spcPts val="0"/>
              </a:spcAft>
              <a:buClr>
                <a:schemeClr val="lt1"/>
              </a:buClr>
              <a:buSzPts val="2400"/>
              <a:buNone/>
            </a:pPr>
            <a:r>
              <a:t/>
            </a:r>
            <a:endParaRPr/>
          </a:p>
        </p:txBody>
      </p:sp>
      <p:sp>
        <p:nvSpPr>
          <p:cNvPr id="349" name="Google Shape;349;p18"/>
          <p:cNvSpPr txBox="1"/>
          <p:nvPr/>
        </p:nvSpPr>
        <p:spPr>
          <a:xfrm>
            <a:off x="1219200" y="368087"/>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
        <p:nvSpPr>
          <p:cNvPr id="350" name="Google Shape;350;p18"/>
          <p:cNvSpPr/>
          <p:nvPr/>
        </p:nvSpPr>
        <p:spPr>
          <a:xfrm>
            <a:off x="278208" y="5036898"/>
            <a:ext cx="7654413" cy="1733551"/>
          </a:xfrm>
          <a:prstGeom prst="rect">
            <a:avLst/>
          </a:prstGeom>
          <a:noFill/>
          <a:ln>
            <a:noFill/>
          </a:ln>
        </p:spPr>
        <p:txBody>
          <a:bodyPr anchorCtr="0" anchor="t" bIns="45700" lIns="91425" spcFirstLastPara="1" rIns="91425" wrap="square" tIns="45700">
            <a:spAutoFit/>
          </a:bodyPr>
          <a:lstStyle/>
          <a:p>
            <a:pPr indent="0" lvl="0" marL="270510" marR="0" rtl="0" algn="l">
              <a:lnSpc>
                <a:spcPct val="107000"/>
              </a:lnSpc>
              <a:spcBef>
                <a:spcPts val="0"/>
              </a:spcBef>
              <a:spcAft>
                <a:spcPts val="0"/>
              </a:spcAft>
              <a:buNone/>
            </a:pPr>
            <a:r>
              <a:rPr lang="en-SG" sz="2000">
                <a:solidFill>
                  <a:srgbClr val="FFFF00"/>
                </a:solidFill>
                <a:latin typeface="Courier New"/>
                <a:ea typeface="Courier New"/>
                <a:cs typeface="Courier New"/>
                <a:sym typeface="Courier New"/>
              </a:rPr>
              <a:t>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“name”:"John",”class”:"18S01",                       “hobbies”:["running","kayaking","GAMING"],</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“PM”:{“name”:”Chan”,"age":34}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a:t>
            </a:r>
            <a:endParaRPr b="0" i="0" sz="1800" u="none" cap="none" strike="noStrike">
              <a:solidFill>
                <a:srgbClr val="FFFF00"/>
              </a:solidFill>
              <a:latin typeface="Open Sans"/>
              <a:ea typeface="Open Sans"/>
              <a:cs typeface="Open Sans"/>
              <a:sym typeface="Open Sans"/>
            </a:endParaRPr>
          </a:p>
        </p:txBody>
      </p:sp>
      <p:sp>
        <p:nvSpPr>
          <p:cNvPr id="351" name="Google Shape;351;p18"/>
          <p:cNvSpPr txBox="1"/>
          <p:nvPr/>
        </p:nvSpPr>
        <p:spPr>
          <a:xfrm>
            <a:off x="0" y="3267282"/>
            <a:ext cx="6916993" cy="2018190"/>
          </a:xfrm>
          <a:prstGeom prst="rect">
            <a:avLst/>
          </a:prstGeom>
          <a:noFill/>
          <a:ln>
            <a:noFill/>
          </a:ln>
        </p:spPr>
        <p:txBody>
          <a:bodyPr anchorCtr="0" anchor="t" bIns="45700" lIns="91425" spcFirstLastPara="1" rIns="91425" wrap="square" tIns="45700">
            <a:normAutofit/>
          </a:bodyPr>
          <a:lstStyle/>
          <a:p>
            <a:pPr indent="0" lvl="1" marL="457200" marR="0" rtl="0" algn="l">
              <a:lnSpc>
                <a:spcPct val="90000"/>
              </a:lnSpc>
              <a:spcBef>
                <a:spcPts val="0"/>
              </a:spcBef>
              <a:spcAft>
                <a:spcPts val="0"/>
              </a:spcAft>
              <a:buClr>
                <a:schemeClr val="lt1"/>
              </a:buClr>
              <a:buSzPts val="2400"/>
              <a:buFont typeface="Arial"/>
              <a:buNone/>
            </a:pPr>
            <a:r>
              <a:t/>
            </a:r>
            <a:endParaRPr b="0" i="0" sz="2400" u="none" cap="none" strike="noStrike">
              <a:solidFill>
                <a:schemeClr val="lt1"/>
              </a:solidFill>
              <a:latin typeface="Open Sans"/>
              <a:ea typeface="Open Sans"/>
              <a:cs typeface="Open Sans"/>
              <a:sym typeface="Open Sans"/>
            </a:endParaRPr>
          </a:p>
          <a:p>
            <a:pPr indent="0" lvl="1" marL="457200" marR="0" rtl="0" algn="l">
              <a:lnSpc>
                <a:spcPct val="90000"/>
              </a:lnSpc>
              <a:spcBef>
                <a:spcPts val="500"/>
              </a:spcBef>
              <a:spcAft>
                <a:spcPts val="0"/>
              </a:spcAft>
              <a:buClr>
                <a:srgbClr val="FFFF00"/>
              </a:buClr>
              <a:buSzPts val="2400"/>
              <a:buFont typeface="Arial"/>
              <a:buNone/>
            </a:pPr>
            <a:r>
              <a:rPr b="0" i="0" lang="en-SG" sz="2400" u="none" cap="none" strike="noStrike">
                <a:solidFill>
                  <a:srgbClr val="FFFF00"/>
                </a:solidFill>
                <a:latin typeface="Open Sans"/>
                <a:ea typeface="Open Sans"/>
                <a:cs typeface="Open Sans"/>
                <a:sym typeface="Open Sans"/>
              </a:rPr>
              <a:t>Projection</a:t>
            </a:r>
            <a:endParaRPr/>
          </a:p>
          <a:p>
            <a:pPr indent="-228600" lvl="1" marL="685800" marR="0" rtl="0" algn="l">
              <a:lnSpc>
                <a:spcPct val="90000"/>
              </a:lnSpc>
              <a:spcBef>
                <a:spcPts val="500"/>
              </a:spcBef>
              <a:spcAft>
                <a:spcPts val="0"/>
              </a:spcAft>
              <a:buClr>
                <a:schemeClr val="lt1"/>
              </a:buClr>
              <a:buSzPts val="2400"/>
              <a:buFont typeface="Arial"/>
              <a:buChar char="•"/>
            </a:pPr>
            <a:r>
              <a:rPr b="0" i="0" lang="en-SG" sz="2400" u="none" cap="none" strike="noStrike">
                <a:solidFill>
                  <a:schemeClr val="lt1"/>
                </a:solidFill>
                <a:latin typeface="Open Sans"/>
                <a:ea typeface="Open Sans"/>
                <a:cs typeface="Open Sans"/>
                <a:sym typeface="Open Sans"/>
              </a:rPr>
              <a:t>db.person.find({ }, </a:t>
            </a:r>
            <a:r>
              <a:rPr b="0" i="0" lang="en-SG" sz="2400" u="none" cap="none" strike="noStrike">
                <a:solidFill>
                  <a:srgbClr val="FF0000"/>
                </a:solidFill>
                <a:latin typeface="Open Sans"/>
                <a:ea typeface="Open Sans"/>
                <a:cs typeface="Open Sans"/>
                <a:sym typeface="Open Sans"/>
              </a:rPr>
              <a:t>{</a:t>
            </a:r>
            <a:r>
              <a:rPr b="0" i="0" lang="en-SG" sz="2400" u="none" cap="none" strike="noStrike">
                <a:solidFill>
                  <a:schemeClr val="lt1"/>
                </a:solidFill>
                <a:latin typeface="Open Sans"/>
                <a:ea typeface="Open Sans"/>
                <a:cs typeface="Open Sans"/>
                <a:sym typeface="Open Sans"/>
              </a:rPr>
              <a:t>"name":1,"_id:0</a:t>
            </a:r>
            <a:r>
              <a:rPr b="0" i="0" lang="en-SG" sz="2400" u="none" cap="none" strike="noStrike">
                <a:solidFill>
                  <a:srgbClr val="FF0000"/>
                </a:solidFill>
                <a:latin typeface="Open Sans"/>
                <a:ea typeface="Open Sans"/>
                <a:cs typeface="Open Sans"/>
                <a:sym typeface="Open Sans"/>
              </a:rPr>
              <a:t>}</a:t>
            </a:r>
            <a:r>
              <a:rPr b="0" i="0" lang="en-SG" sz="2400" u="none" cap="none" strike="noStrike">
                <a:solidFill>
                  <a:schemeClr val="lt1"/>
                </a:solidFill>
                <a:latin typeface="Open Sans"/>
                <a:ea typeface="Open Sans"/>
                <a:cs typeface="Open Sans"/>
                <a:sym typeface="Open Sans"/>
              </a:rPr>
              <a:t>)  </a:t>
            </a:r>
            <a:endParaRPr/>
          </a:p>
          <a:p>
            <a:pPr indent="0" lvl="1" marL="457200" marR="0" rtl="0" algn="l">
              <a:lnSpc>
                <a:spcPct val="90000"/>
              </a:lnSpc>
              <a:spcBef>
                <a:spcPts val="500"/>
              </a:spcBef>
              <a:spcAft>
                <a:spcPts val="0"/>
              </a:spcAft>
              <a:buClr>
                <a:schemeClr val="lt1"/>
              </a:buClr>
              <a:buSzPts val="2400"/>
              <a:buFont typeface="Arial"/>
              <a:buNone/>
            </a:pPr>
            <a:r>
              <a:rPr b="0" i="0" lang="en-SG" sz="2400" u="none" cap="none" strike="noStrike">
                <a:solidFill>
                  <a:schemeClr val="lt1"/>
                </a:solidFill>
                <a:latin typeface="Open Sans"/>
                <a:ea typeface="Open Sans"/>
                <a:cs typeface="Open Sans"/>
                <a:sym typeface="Open Sans"/>
              </a:rPr>
              <a:t>    SELECT name FROM person</a:t>
            </a:r>
            <a:endParaRPr/>
          </a:p>
          <a:p>
            <a:pPr indent="0" lvl="1" marL="457200" marR="0" rtl="0" algn="l">
              <a:lnSpc>
                <a:spcPct val="90000"/>
              </a:lnSpc>
              <a:spcBef>
                <a:spcPts val="500"/>
              </a:spcBef>
              <a:spcAft>
                <a:spcPts val="0"/>
              </a:spcAft>
              <a:buClr>
                <a:schemeClr val="lt1"/>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352" name="Google Shape;352;p18"/>
          <p:cNvSpPr txBox="1"/>
          <p:nvPr/>
        </p:nvSpPr>
        <p:spPr>
          <a:xfrm>
            <a:off x="154943" y="2409884"/>
            <a:ext cx="6916993" cy="1142038"/>
          </a:xfrm>
          <a:prstGeom prst="rect">
            <a:avLst/>
          </a:prstGeom>
          <a:noFill/>
          <a:ln>
            <a:noFill/>
          </a:ln>
        </p:spPr>
        <p:txBody>
          <a:bodyPr anchorCtr="0" anchor="t" bIns="45700" lIns="91425" spcFirstLastPara="1" rIns="91425" wrap="square" tIns="45700">
            <a:normAutofit lnSpcReduction="10000"/>
          </a:bodyPr>
          <a:lstStyle/>
          <a:p>
            <a:pPr indent="0" lvl="1" marL="457200" marR="0" rtl="0" algn="l">
              <a:lnSpc>
                <a:spcPct val="90000"/>
              </a:lnSpc>
              <a:spcBef>
                <a:spcPts val="0"/>
              </a:spcBef>
              <a:spcAft>
                <a:spcPts val="0"/>
              </a:spcAft>
              <a:buClr>
                <a:srgbClr val="FFFF00"/>
              </a:buClr>
              <a:buSzPts val="2400"/>
              <a:buFont typeface="Arial"/>
              <a:buNone/>
            </a:pPr>
            <a:r>
              <a:rPr b="0" i="0" lang="en-SG" sz="2400" u="none" cap="none" strike="noStrike">
                <a:solidFill>
                  <a:srgbClr val="FFFF00"/>
                </a:solidFill>
                <a:latin typeface="Open Sans"/>
                <a:ea typeface="Open Sans"/>
                <a:cs typeface="Open Sans"/>
                <a:sym typeface="Open Sans"/>
              </a:rPr>
              <a:t>find person with no hobbies</a:t>
            </a:r>
            <a:endParaRPr/>
          </a:p>
          <a:p>
            <a:pPr indent="-228600" lvl="1" marL="685800" marR="0" rtl="0" algn="l">
              <a:lnSpc>
                <a:spcPct val="90000"/>
              </a:lnSpc>
              <a:spcBef>
                <a:spcPts val="500"/>
              </a:spcBef>
              <a:spcAft>
                <a:spcPts val="0"/>
              </a:spcAft>
              <a:buClr>
                <a:schemeClr val="lt1"/>
              </a:buClr>
              <a:buSzPts val="2400"/>
              <a:buFont typeface="Arial"/>
              <a:buChar char="•"/>
            </a:pPr>
            <a:r>
              <a:rPr b="0" i="0" lang="en-SG" sz="2400" u="none" cap="none" strike="noStrike">
                <a:solidFill>
                  <a:schemeClr val="lt1"/>
                </a:solidFill>
                <a:latin typeface="Open Sans"/>
                <a:ea typeface="Open Sans"/>
                <a:cs typeface="Open Sans"/>
                <a:sym typeface="Open Sans"/>
              </a:rPr>
              <a:t>db.person.find( {"hobbies": </a:t>
            </a:r>
            <a:r>
              <a:rPr b="0" i="0" lang="en-SG" sz="2400" u="none" cap="none" strike="noStrike">
                <a:solidFill>
                  <a:srgbClr val="FFFF00"/>
                </a:solidFill>
                <a:latin typeface="Open Sans"/>
                <a:ea typeface="Open Sans"/>
                <a:cs typeface="Open Sans"/>
                <a:sym typeface="Open Sans"/>
              </a:rPr>
              <a:t>{ "$exists":0 } </a:t>
            </a:r>
            <a:r>
              <a:rPr b="0" i="0" lang="en-SG" sz="2400" u="none" cap="none" strike="noStrike">
                <a:solidFill>
                  <a:schemeClr val="lt1"/>
                </a:solidFill>
                <a:latin typeface="Open Sans"/>
                <a:ea typeface="Open Sans"/>
                <a:cs typeface="Open Sans"/>
                <a:sym typeface="Open Sans"/>
              </a:rPr>
              <a:t>} ) </a:t>
            </a:r>
            <a:endParaRPr/>
          </a:p>
          <a:p>
            <a:pPr indent="0" lvl="1" marL="457200" marR="0" rtl="0" algn="l">
              <a:lnSpc>
                <a:spcPct val="90000"/>
              </a:lnSpc>
              <a:spcBef>
                <a:spcPts val="500"/>
              </a:spcBef>
              <a:spcAft>
                <a:spcPts val="0"/>
              </a:spcAft>
              <a:buClr>
                <a:schemeClr val="lt1"/>
              </a:buClr>
              <a:buSzPts val="2400"/>
              <a:buFont typeface="Arial"/>
              <a:buNone/>
            </a:pPr>
            <a:r>
              <a:rPr b="0" i="0" lang="en-SG" sz="2400" u="none" cap="none" strike="noStrike">
                <a:solidFill>
                  <a:schemeClr val="lt1"/>
                </a:solidFill>
                <a:latin typeface="Open Sans"/>
                <a:ea typeface="Open Sans"/>
                <a:cs typeface="Open Sans"/>
                <a:sym typeface="Open Sans"/>
              </a:rPr>
              <a:t>   </a:t>
            </a:r>
            <a:endParaRPr/>
          </a:p>
          <a:p>
            <a:pPr indent="0" lvl="1" marL="457200" marR="0" rtl="0" algn="l">
              <a:lnSpc>
                <a:spcPct val="90000"/>
              </a:lnSpc>
              <a:spcBef>
                <a:spcPts val="500"/>
              </a:spcBef>
              <a:spcAft>
                <a:spcPts val="0"/>
              </a:spcAft>
              <a:buClr>
                <a:schemeClr val="lt1"/>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9"/>
          <p:cNvSpPr txBox="1"/>
          <p:nvPr>
            <p:ph type="title"/>
          </p:nvPr>
        </p:nvSpPr>
        <p:spPr>
          <a:xfrm>
            <a:off x="628650" y="0"/>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58" name="Google Shape;358;p19"/>
          <p:cNvSpPr txBox="1"/>
          <p:nvPr>
            <p:ph idx="1" type="body"/>
          </p:nvPr>
        </p:nvSpPr>
        <p:spPr>
          <a:xfrm>
            <a:off x="132736" y="802200"/>
            <a:ext cx="8878528" cy="59132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Char char="•"/>
            </a:pPr>
            <a:r>
              <a:rPr lang="en-SG">
                <a:solidFill>
                  <a:srgbClr val="FFFF00"/>
                </a:solidFill>
              </a:rPr>
              <a:t>delete</a:t>
            </a:r>
            <a:r>
              <a:rPr lang="en-SG"/>
              <a:t> ## in PyMongo </a:t>
            </a:r>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db.person.drop() #DROP TABLE person</a:t>
            </a:r>
            <a:endParaRPr/>
          </a:p>
          <a:p>
            <a:pPr indent="0" lvl="1" marL="457200" rtl="0" algn="l">
              <a:lnSpc>
                <a:spcPct val="90000"/>
              </a:lnSpc>
              <a:spcBef>
                <a:spcPts val="500"/>
              </a:spcBef>
              <a:spcAft>
                <a:spcPts val="0"/>
              </a:spcAft>
              <a:buClr>
                <a:schemeClr val="lt1"/>
              </a:buClr>
              <a:buSzPts val="2400"/>
              <a:buNone/>
            </a:pPr>
            <a:r>
              <a:t/>
            </a:r>
            <a:endParaRPr>
              <a:latin typeface="Courier New"/>
              <a:ea typeface="Courier New"/>
              <a:cs typeface="Courier New"/>
              <a:sym typeface="Courier New"/>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db.person.remove({}) #DELET FROM person</a:t>
            </a:r>
            <a:endParaRPr/>
          </a:p>
          <a:p>
            <a:pPr indent="0" lvl="1" marL="457200" rtl="0" algn="l">
              <a:lnSpc>
                <a:spcPct val="90000"/>
              </a:lnSpc>
              <a:spcBef>
                <a:spcPts val="500"/>
              </a:spcBef>
              <a:spcAft>
                <a:spcPts val="0"/>
              </a:spcAft>
              <a:buClr>
                <a:schemeClr val="lt1"/>
              </a:buClr>
              <a:buSzPts val="2400"/>
              <a:buNone/>
            </a:pPr>
            <a:r>
              <a:t/>
            </a:r>
            <a:endParaRPr>
              <a:latin typeface="Courier New"/>
              <a:ea typeface="Courier New"/>
              <a:cs typeface="Courier New"/>
              <a:sym typeface="Courier New"/>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db.person.remove({“name”:"John"})</a:t>
            </a:r>
            <a:endParaRPr/>
          </a:p>
          <a:p>
            <a:pPr indent="0" lvl="1" marL="457200" rtl="0" algn="l">
              <a:lnSpc>
                <a:spcPct val="90000"/>
              </a:lnSpc>
              <a:spcBef>
                <a:spcPts val="500"/>
              </a:spcBef>
              <a:spcAft>
                <a:spcPts val="0"/>
              </a:spcAft>
              <a:buClr>
                <a:schemeClr val="lt1"/>
              </a:buClr>
              <a:buSzPts val="2400"/>
              <a:buNone/>
            </a:pPr>
            <a:r>
              <a:rPr lang="en-SG">
                <a:latin typeface="Courier New"/>
                <a:ea typeface="Courier New"/>
                <a:cs typeface="Courier New"/>
                <a:sym typeface="Courier New"/>
              </a:rPr>
              <a:t> # DELETE FROM person WHERE name=“John”</a:t>
            </a:r>
            <a:endParaRPr>
              <a:latin typeface="Courier New"/>
              <a:ea typeface="Courier New"/>
              <a:cs typeface="Courier New"/>
              <a:sym typeface="Courier New"/>
            </a:endParaRPr>
          </a:p>
        </p:txBody>
      </p:sp>
      <p:sp>
        <p:nvSpPr>
          <p:cNvPr id="359" name="Google Shape;359;p19"/>
          <p:cNvSpPr txBox="1"/>
          <p:nvPr/>
        </p:nvSpPr>
        <p:spPr>
          <a:xfrm>
            <a:off x="1219200" y="368087"/>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What is NoSQL</a:t>
            </a:r>
            <a:endParaRPr/>
          </a:p>
        </p:txBody>
      </p:sp>
      <p:sp>
        <p:nvSpPr>
          <p:cNvPr id="183" name="Google Shape;183;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Databases can be divided in 2 types:</a:t>
            </a:r>
            <a:endParaRPr/>
          </a:p>
          <a:p>
            <a:pPr indent="-385763" lvl="1" marL="687515" rtl="0" algn="l">
              <a:lnSpc>
                <a:spcPct val="90000"/>
              </a:lnSpc>
              <a:spcBef>
                <a:spcPts val="500"/>
              </a:spcBef>
              <a:spcAft>
                <a:spcPts val="0"/>
              </a:spcAft>
              <a:buClr>
                <a:schemeClr val="lt1"/>
              </a:buClr>
              <a:buSzPts val="2400"/>
              <a:buFont typeface="Open Sans"/>
              <a:buAutoNum type="arabicPeriod"/>
            </a:pPr>
            <a:r>
              <a:rPr lang="en-SG"/>
              <a:t>RDBMS (Relational Database Management System)</a:t>
            </a:r>
            <a:endParaRPr/>
          </a:p>
          <a:p>
            <a:pPr indent="-385763" lvl="1" marL="687515" rtl="0" algn="l">
              <a:lnSpc>
                <a:spcPct val="90000"/>
              </a:lnSpc>
              <a:spcBef>
                <a:spcPts val="500"/>
              </a:spcBef>
              <a:spcAft>
                <a:spcPts val="0"/>
              </a:spcAft>
              <a:buClr>
                <a:schemeClr val="lt1"/>
              </a:buClr>
              <a:buSzPts val="2400"/>
              <a:buFont typeface="Open Sans"/>
              <a:buAutoNum type="arabicPeriod"/>
            </a:pPr>
            <a:r>
              <a:rPr lang="en-SG"/>
              <a:t>NoSQL </a:t>
            </a:r>
            <a:endParaRPr/>
          </a:p>
          <a:p>
            <a:pPr indent="-385763" lvl="2" marL="1144715" rtl="0" algn="l">
              <a:lnSpc>
                <a:spcPct val="90000"/>
              </a:lnSpc>
              <a:spcBef>
                <a:spcPts val="500"/>
              </a:spcBef>
              <a:spcAft>
                <a:spcPts val="0"/>
              </a:spcAft>
              <a:buClr>
                <a:schemeClr val="lt1"/>
              </a:buClr>
              <a:buSzPts val="2000"/>
              <a:buChar char="•"/>
            </a:pPr>
            <a:r>
              <a:rPr lang="en-SG"/>
              <a:t>key-value databases</a:t>
            </a:r>
            <a:endParaRPr/>
          </a:p>
          <a:p>
            <a:pPr indent="-385763" lvl="2" marL="1144715" rtl="0" algn="l">
              <a:lnSpc>
                <a:spcPct val="90000"/>
              </a:lnSpc>
              <a:spcBef>
                <a:spcPts val="500"/>
              </a:spcBef>
              <a:spcAft>
                <a:spcPts val="0"/>
              </a:spcAft>
              <a:buClr>
                <a:schemeClr val="lt1"/>
              </a:buClr>
              <a:buSzPts val="2000"/>
              <a:buChar char="•"/>
            </a:pPr>
            <a:r>
              <a:rPr lang="en-SG"/>
              <a:t>document databases</a:t>
            </a:r>
            <a:endParaRPr/>
          </a:p>
          <a:p>
            <a:pPr indent="-385763" lvl="2" marL="1144715" rtl="0" algn="l">
              <a:lnSpc>
                <a:spcPct val="90000"/>
              </a:lnSpc>
              <a:spcBef>
                <a:spcPts val="500"/>
              </a:spcBef>
              <a:spcAft>
                <a:spcPts val="0"/>
              </a:spcAft>
              <a:buClr>
                <a:schemeClr val="lt1"/>
              </a:buClr>
              <a:buSzPts val="2000"/>
              <a:buChar char="•"/>
            </a:pPr>
            <a:r>
              <a:rPr lang="en-SG"/>
              <a:t>wide-column databases </a:t>
            </a:r>
            <a:endParaRPr/>
          </a:p>
          <a:p>
            <a:pPr indent="-385763" lvl="2" marL="1144715" rtl="0" algn="l">
              <a:lnSpc>
                <a:spcPct val="90000"/>
              </a:lnSpc>
              <a:spcBef>
                <a:spcPts val="500"/>
              </a:spcBef>
              <a:spcAft>
                <a:spcPts val="0"/>
              </a:spcAft>
              <a:buClr>
                <a:schemeClr val="lt1"/>
              </a:buClr>
              <a:buSzPts val="2000"/>
              <a:buChar char="•"/>
            </a:pPr>
            <a:r>
              <a:rPr lang="en-SG"/>
              <a:t>graph databases</a:t>
            </a:r>
            <a:endParaRPr/>
          </a:p>
          <a:p>
            <a:pPr indent="-228600" lvl="0" marL="228600" rtl="0" algn="l">
              <a:lnSpc>
                <a:spcPct val="90000"/>
              </a:lnSpc>
              <a:spcBef>
                <a:spcPts val="1000"/>
              </a:spcBef>
              <a:spcAft>
                <a:spcPts val="0"/>
              </a:spcAft>
              <a:buClr>
                <a:schemeClr val="lt1"/>
              </a:buClr>
              <a:buSzPts val="2800"/>
              <a:buChar char="•"/>
            </a:pPr>
            <a:r>
              <a:rPr lang="en-SG"/>
              <a:t>NoSQL Database is also to refer a non-SQL or non relational database</a:t>
            </a:r>
            <a:endParaRPr/>
          </a:p>
          <a:p>
            <a:pPr indent="-228600" lvl="1" marL="685800" rtl="0" algn="l">
              <a:lnSpc>
                <a:spcPct val="90000"/>
              </a:lnSpc>
              <a:spcBef>
                <a:spcPts val="500"/>
              </a:spcBef>
              <a:spcAft>
                <a:spcPts val="0"/>
              </a:spcAft>
              <a:buClr>
                <a:schemeClr val="lt1"/>
              </a:buClr>
              <a:buSzPts val="2400"/>
              <a:buChar char="•"/>
            </a:pPr>
            <a:r>
              <a:rPr lang="en-SG"/>
              <a:t>CouchDB, MongoDB etc.</a:t>
            </a:r>
            <a:endParaRPr/>
          </a:p>
          <a:p>
            <a:pPr indent="-228600" lvl="1" marL="685800" rtl="0" algn="l">
              <a:lnSpc>
                <a:spcPct val="90000"/>
              </a:lnSpc>
              <a:spcBef>
                <a:spcPts val="500"/>
              </a:spcBef>
              <a:spcAft>
                <a:spcPts val="0"/>
              </a:spcAft>
              <a:buClr>
                <a:schemeClr val="lt1"/>
              </a:buClr>
              <a:buSzPts val="2400"/>
              <a:buChar char="•"/>
            </a:pPr>
            <a:r>
              <a:rPr lang="en-SG"/>
              <a:t>http://nosql-database.org/</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0"/>
          <p:cNvSpPr txBox="1"/>
          <p:nvPr>
            <p:ph type="title"/>
          </p:nvPr>
        </p:nvSpPr>
        <p:spPr>
          <a:xfrm>
            <a:off x="628650" y="0"/>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65" name="Google Shape;365;p20"/>
          <p:cNvSpPr txBox="1"/>
          <p:nvPr>
            <p:ph idx="1" type="body"/>
          </p:nvPr>
        </p:nvSpPr>
        <p:spPr>
          <a:xfrm>
            <a:off x="132736" y="802201"/>
            <a:ext cx="8878528" cy="173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Char char="•"/>
            </a:pPr>
            <a:r>
              <a:rPr lang="en-SG">
                <a:solidFill>
                  <a:srgbClr val="FFFF00"/>
                </a:solidFill>
              </a:rPr>
              <a:t>update</a:t>
            </a:r>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db.person.updateOne({“name”:"John"},       {$set:</a:t>
            </a:r>
            <a:r>
              <a:rPr lang="en-SG">
                <a:solidFill>
                  <a:srgbClr val="FFFF00"/>
                </a:solidFill>
                <a:latin typeface="Courier New"/>
                <a:ea typeface="Courier New"/>
                <a:cs typeface="Courier New"/>
                <a:sym typeface="Courier New"/>
              </a:rPr>
              <a:t>{“name”:"NewJohn"}</a:t>
            </a:r>
            <a:r>
              <a:rPr lang="en-SG">
                <a:latin typeface="Courier New"/>
                <a:ea typeface="Courier New"/>
                <a:cs typeface="Courier New"/>
                <a:sym typeface="Courier New"/>
              </a:rPr>
              <a:t> } )</a:t>
            </a:r>
            <a:endParaRPr/>
          </a:p>
          <a:p>
            <a:pPr indent="0" lvl="1" marL="457200" rtl="0" algn="l">
              <a:lnSpc>
                <a:spcPct val="90000"/>
              </a:lnSpc>
              <a:spcBef>
                <a:spcPts val="500"/>
              </a:spcBef>
              <a:spcAft>
                <a:spcPts val="0"/>
              </a:spcAft>
              <a:buClr>
                <a:schemeClr val="lt1"/>
              </a:buClr>
              <a:buSzPts val="2400"/>
              <a:buNone/>
            </a:pPr>
            <a:r>
              <a:rPr lang="en-SG"/>
              <a:t>   # UPDATE person SET name =“NewJohn”  WHERE name=“John”</a:t>
            </a:r>
            <a:endParaRPr/>
          </a:p>
          <a:p>
            <a:pPr indent="0" lvl="1" marL="457200" rtl="0" algn="l">
              <a:lnSpc>
                <a:spcPct val="90000"/>
              </a:lnSpc>
              <a:spcBef>
                <a:spcPts val="500"/>
              </a:spcBef>
              <a:spcAft>
                <a:spcPts val="0"/>
              </a:spcAft>
              <a:buClr>
                <a:schemeClr val="lt1"/>
              </a:buClr>
              <a:buSzPts val="2400"/>
              <a:buNone/>
            </a:pPr>
            <a:r>
              <a:t/>
            </a:r>
            <a:endParaRPr/>
          </a:p>
        </p:txBody>
      </p:sp>
      <p:sp>
        <p:nvSpPr>
          <p:cNvPr id="366" name="Google Shape;366;p20"/>
          <p:cNvSpPr txBox="1"/>
          <p:nvPr/>
        </p:nvSpPr>
        <p:spPr>
          <a:xfrm>
            <a:off x="1219200" y="368087"/>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
        <p:nvSpPr>
          <p:cNvPr id="367" name="Google Shape;367;p20"/>
          <p:cNvSpPr/>
          <p:nvPr/>
        </p:nvSpPr>
        <p:spPr>
          <a:xfrm>
            <a:off x="307257" y="4434225"/>
            <a:ext cx="7654413" cy="1733551"/>
          </a:xfrm>
          <a:prstGeom prst="rect">
            <a:avLst/>
          </a:prstGeom>
          <a:noFill/>
          <a:ln>
            <a:noFill/>
          </a:ln>
        </p:spPr>
        <p:txBody>
          <a:bodyPr anchorCtr="0" anchor="t" bIns="45700" lIns="91425" spcFirstLastPara="1" rIns="91425" wrap="square" tIns="45700">
            <a:spAutoFit/>
          </a:bodyPr>
          <a:lstStyle/>
          <a:p>
            <a:pPr indent="0" lvl="0" marL="270510" marR="0" rtl="0" algn="l">
              <a:lnSpc>
                <a:spcPct val="107000"/>
              </a:lnSpc>
              <a:spcBef>
                <a:spcPts val="0"/>
              </a:spcBef>
              <a:spcAft>
                <a:spcPts val="0"/>
              </a:spcAft>
              <a:buNone/>
            </a:pPr>
            <a:r>
              <a:rPr lang="en-SG" sz="2000">
                <a:solidFill>
                  <a:srgbClr val="FFFF00"/>
                </a:solidFill>
                <a:latin typeface="Courier New"/>
                <a:ea typeface="Courier New"/>
                <a:cs typeface="Courier New"/>
                <a:sym typeface="Courier New"/>
              </a:rPr>
              <a:t>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“name”:"John",”class”:"18S01",                       “hobbies”:["running","kayaking","GAMING"],</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“PM”:{“name”:”Chan”,"age":34}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a:t>
            </a:r>
            <a:endParaRPr b="0" i="0" sz="1800" u="none" cap="none" strike="noStrike">
              <a:solidFill>
                <a:srgbClr val="FFFF00"/>
              </a:solidFill>
              <a:latin typeface="Open Sans"/>
              <a:ea typeface="Open Sans"/>
              <a:cs typeface="Open Sans"/>
              <a:sym typeface="Open Sans"/>
            </a:endParaRPr>
          </a:p>
        </p:txBody>
      </p:sp>
      <p:sp>
        <p:nvSpPr>
          <p:cNvPr id="368" name="Google Shape;368;p20"/>
          <p:cNvSpPr txBox="1"/>
          <p:nvPr/>
        </p:nvSpPr>
        <p:spPr>
          <a:xfrm>
            <a:off x="307256" y="2791875"/>
            <a:ext cx="8504235" cy="1530373"/>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rgbClr val="FFFF00"/>
              </a:buClr>
              <a:buSzPts val="2800"/>
              <a:buFont typeface="Arial"/>
              <a:buChar char="•"/>
            </a:pPr>
            <a:r>
              <a:rPr lang="en-SG" sz="2800">
                <a:solidFill>
                  <a:srgbClr val="FFFF00"/>
                </a:solidFill>
                <a:latin typeface="Open Sans"/>
                <a:ea typeface="Open Sans"/>
                <a:cs typeface="Open Sans"/>
                <a:sym typeface="Open Sans"/>
              </a:rPr>
              <a:t>update PM's Chan age to 35</a:t>
            </a:r>
            <a:endParaRPr/>
          </a:p>
          <a:p>
            <a:pPr indent="-228600" lvl="1" marL="685800" marR="0" rtl="0" algn="l">
              <a:lnSpc>
                <a:spcPct val="90000"/>
              </a:lnSpc>
              <a:spcBef>
                <a:spcPts val="500"/>
              </a:spcBef>
              <a:spcAft>
                <a:spcPts val="0"/>
              </a:spcAft>
              <a:buClr>
                <a:schemeClr val="lt1"/>
              </a:buClr>
              <a:buSzPts val="2400"/>
              <a:buFont typeface="Arial"/>
              <a:buChar char="•"/>
            </a:pPr>
            <a:r>
              <a:rPr b="0" i="0" lang="en-SG" sz="2400" u="none" cap="none" strike="noStrike">
                <a:solidFill>
                  <a:schemeClr val="lt1"/>
                </a:solidFill>
                <a:latin typeface="Courier New"/>
                <a:ea typeface="Courier New"/>
                <a:cs typeface="Courier New"/>
                <a:sym typeface="Courier New"/>
              </a:rPr>
              <a:t>db.person.updateMany({“PM.name”:"Chan"},       {"$set":</a:t>
            </a:r>
            <a:r>
              <a:rPr b="0" i="0" lang="en-SG" sz="2400" u="none" cap="none" strike="noStrike">
                <a:solidFill>
                  <a:srgbClr val="FFFF00"/>
                </a:solidFill>
                <a:latin typeface="Courier New"/>
                <a:ea typeface="Courier New"/>
                <a:cs typeface="Courier New"/>
                <a:sym typeface="Courier New"/>
              </a:rPr>
              <a:t>{"PM.age":35}</a:t>
            </a:r>
            <a:r>
              <a:rPr b="0" i="0" lang="en-SG" sz="2400" u="none" cap="none" strike="noStrike">
                <a:solidFill>
                  <a:schemeClr val="lt1"/>
                </a:solidFill>
                <a:latin typeface="Courier New"/>
                <a:ea typeface="Courier New"/>
                <a:cs typeface="Courier New"/>
                <a:sym typeface="Courier New"/>
              </a:rPr>
              <a:t> } )</a:t>
            </a:r>
            <a:endParaRPr/>
          </a:p>
          <a:p>
            <a:pPr indent="0" lvl="1" marL="457200" marR="0" rtl="0" algn="l">
              <a:lnSpc>
                <a:spcPct val="90000"/>
              </a:lnSpc>
              <a:spcBef>
                <a:spcPts val="500"/>
              </a:spcBef>
              <a:spcAft>
                <a:spcPts val="0"/>
              </a:spcAft>
              <a:buClr>
                <a:schemeClr val="lt1"/>
              </a:buClr>
              <a:buSzPts val="2400"/>
              <a:buFont typeface="Arial"/>
              <a:buNone/>
            </a:pPr>
            <a:r>
              <a:rPr b="0" i="0" lang="en-SG" sz="2400" u="none" cap="none" strike="noStrike">
                <a:solidFill>
                  <a:schemeClr val="lt1"/>
                </a:solidFill>
                <a:latin typeface="Open Sans"/>
                <a:ea typeface="Open Sans"/>
                <a:cs typeface="Open Sans"/>
                <a:sym typeface="Open San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628650" y="0"/>
            <a:ext cx="7886700" cy="893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3333"/>
              <a:buFont typeface="Open Sans"/>
              <a:buNone/>
            </a:pPr>
            <a:r>
              <a:rPr lang="en-SG"/>
              <a:t>Database Operations</a:t>
            </a:r>
            <a:br>
              <a:rPr lang="en-SG"/>
            </a:br>
            <a:endParaRPr sz="2400"/>
          </a:p>
        </p:txBody>
      </p:sp>
      <p:sp>
        <p:nvSpPr>
          <p:cNvPr id="374" name="Google Shape;374;p21"/>
          <p:cNvSpPr txBox="1"/>
          <p:nvPr>
            <p:ph idx="1" type="body"/>
          </p:nvPr>
        </p:nvSpPr>
        <p:spPr>
          <a:xfrm>
            <a:off x="132736" y="3228758"/>
            <a:ext cx="8878528" cy="19929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Char char="•"/>
            </a:pPr>
            <a:r>
              <a:rPr lang="en-SG">
                <a:solidFill>
                  <a:srgbClr val="FFFF00"/>
                </a:solidFill>
              </a:rPr>
              <a:t>remove a field in a document</a:t>
            </a:r>
            <a:endParaRPr/>
          </a:p>
          <a:p>
            <a:pPr indent="-228600" lvl="1" marL="685800" rtl="0" algn="l">
              <a:lnSpc>
                <a:spcPct val="90000"/>
              </a:lnSpc>
              <a:spcBef>
                <a:spcPts val="500"/>
              </a:spcBef>
              <a:spcAft>
                <a:spcPts val="0"/>
              </a:spcAft>
              <a:buClr>
                <a:schemeClr val="lt1"/>
              </a:buClr>
              <a:buSzPts val="2400"/>
              <a:buChar char="•"/>
            </a:pPr>
            <a:r>
              <a:rPr lang="en-SG"/>
              <a:t>Remove the John's PM attribute from the document</a:t>
            </a:r>
            <a:endParaRPr/>
          </a:p>
          <a:p>
            <a:pPr indent="-228600" lvl="1" marL="685800" rtl="0" algn="l">
              <a:lnSpc>
                <a:spcPct val="90000"/>
              </a:lnSpc>
              <a:spcBef>
                <a:spcPts val="500"/>
              </a:spcBef>
              <a:spcAft>
                <a:spcPts val="0"/>
              </a:spcAft>
              <a:buClr>
                <a:schemeClr val="lt1"/>
              </a:buClr>
              <a:buSzPts val="2400"/>
              <a:buChar char="•"/>
            </a:pPr>
            <a:r>
              <a:rPr lang="en-SG">
                <a:latin typeface="Courier New"/>
                <a:ea typeface="Courier New"/>
                <a:cs typeface="Courier New"/>
                <a:sym typeface="Courier New"/>
              </a:rPr>
              <a:t>db.person.updateMany({“name”:"John"},       {"$unset":</a:t>
            </a:r>
            <a:r>
              <a:rPr lang="en-SG">
                <a:solidFill>
                  <a:srgbClr val="FFFF00"/>
                </a:solidFill>
                <a:latin typeface="Courier New"/>
                <a:ea typeface="Courier New"/>
                <a:cs typeface="Courier New"/>
                <a:sym typeface="Courier New"/>
              </a:rPr>
              <a:t>{“PM”:""}</a:t>
            </a:r>
            <a:r>
              <a:rPr lang="en-SG">
                <a:latin typeface="Courier New"/>
                <a:ea typeface="Courier New"/>
                <a:cs typeface="Courier New"/>
                <a:sym typeface="Courier New"/>
              </a:rPr>
              <a:t>} )</a:t>
            </a:r>
            <a:endParaRPr/>
          </a:p>
          <a:p>
            <a:pPr indent="0" lvl="1" marL="457200" rtl="0" algn="l">
              <a:lnSpc>
                <a:spcPct val="90000"/>
              </a:lnSpc>
              <a:spcBef>
                <a:spcPts val="500"/>
              </a:spcBef>
              <a:spcAft>
                <a:spcPts val="0"/>
              </a:spcAft>
              <a:buClr>
                <a:schemeClr val="lt1"/>
              </a:buClr>
              <a:buSzPts val="2400"/>
              <a:buNone/>
            </a:pPr>
            <a:r>
              <a:rPr lang="en-SG"/>
              <a:t> </a:t>
            </a:r>
            <a:endParaRPr/>
          </a:p>
        </p:txBody>
      </p:sp>
      <p:sp>
        <p:nvSpPr>
          <p:cNvPr id="375" name="Google Shape;375;p21"/>
          <p:cNvSpPr txBox="1"/>
          <p:nvPr/>
        </p:nvSpPr>
        <p:spPr>
          <a:xfrm>
            <a:off x="1219200" y="368087"/>
            <a:ext cx="583052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SG" sz="1800">
                <a:solidFill>
                  <a:schemeClr val="lt1"/>
                </a:solidFill>
                <a:latin typeface="Open Sans"/>
                <a:ea typeface="Open Sans"/>
                <a:cs typeface="Open Sans"/>
                <a:sym typeface="Open Sans"/>
              </a:rPr>
              <a:t>on Javascript shell</a:t>
            </a:r>
            <a:endParaRPr/>
          </a:p>
        </p:txBody>
      </p:sp>
      <p:sp>
        <p:nvSpPr>
          <p:cNvPr id="376" name="Google Shape;376;p21"/>
          <p:cNvSpPr/>
          <p:nvPr/>
        </p:nvSpPr>
        <p:spPr>
          <a:xfrm>
            <a:off x="267818" y="4974552"/>
            <a:ext cx="7654413" cy="1733551"/>
          </a:xfrm>
          <a:prstGeom prst="rect">
            <a:avLst/>
          </a:prstGeom>
          <a:noFill/>
          <a:ln>
            <a:noFill/>
          </a:ln>
        </p:spPr>
        <p:txBody>
          <a:bodyPr anchorCtr="0" anchor="t" bIns="45700" lIns="91425" spcFirstLastPara="1" rIns="91425" wrap="square" tIns="45700">
            <a:spAutoFit/>
          </a:bodyPr>
          <a:lstStyle/>
          <a:p>
            <a:pPr indent="0" lvl="0" marL="270510" marR="0" rtl="0" algn="l">
              <a:lnSpc>
                <a:spcPct val="107000"/>
              </a:lnSpc>
              <a:spcBef>
                <a:spcPts val="0"/>
              </a:spcBef>
              <a:spcAft>
                <a:spcPts val="0"/>
              </a:spcAft>
              <a:buNone/>
            </a:pPr>
            <a:r>
              <a:rPr lang="en-SG" sz="2000">
                <a:solidFill>
                  <a:srgbClr val="FFFF00"/>
                </a:solidFill>
                <a:latin typeface="Courier New"/>
                <a:ea typeface="Courier New"/>
                <a:cs typeface="Courier New"/>
                <a:sym typeface="Courier New"/>
              </a:rPr>
              <a:t>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“name”:"John",”class”:"18S01",                       “hobbies”:["running","kayaking","GAMING"],</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“PM”:{“name”:”Chan”,"age":34} </a:t>
            </a:r>
            <a:endParaRPr/>
          </a:p>
          <a:p>
            <a:pPr indent="0" lvl="1" marL="499110" marR="0" rtl="0" algn="l">
              <a:lnSpc>
                <a:spcPct val="107000"/>
              </a:lnSpc>
              <a:spcBef>
                <a:spcPts val="0"/>
              </a:spcBef>
              <a:spcAft>
                <a:spcPts val="0"/>
              </a:spcAft>
              <a:buClr>
                <a:srgbClr val="FFFF00"/>
              </a:buClr>
              <a:buSzPts val="2000"/>
              <a:buFont typeface="Courier New"/>
              <a:buNone/>
            </a:pPr>
            <a:r>
              <a:rPr b="0" i="0" lang="en-SG" sz="2000" u="none" cap="none" strike="noStrike">
                <a:solidFill>
                  <a:srgbClr val="FFFF00"/>
                </a:solidFill>
                <a:latin typeface="Courier New"/>
                <a:ea typeface="Courier New"/>
                <a:cs typeface="Courier New"/>
                <a:sym typeface="Courier New"/>
              </a:rPr>
              <a:t>}</a:t>
            </a:r>
            <a:endParaRPr b="0" i="0" sz="1800" u="none" cap="none" strike="noStrike">
              <a:solidFill>
                <a:srgbClr val="FFFF00"/>
              </a:solidFill>
              <a:latin typeface="Open Sans"/>
              <a:ea typeface="Open Sans"/>
              <a:cs typeface="Open Sans"/>
              <a:sym typeface="Open Sans"/>
            </a:endParaRPr>
          </a:p>
        </p:txBody>
      </p:sp>
      <p:sp>
        <p:nvSpPr>
          <p:cNvPr id="377" name="Google Shape;377;p21"/>
          <p:cNvSpPr txBox="1"/>
          <p:nvPr/>
        </p:nvSpPr>
        <p:spPr>
          <a:xfrm>
            <a:off x="132736" y="614763"/>
            <a:ext cx="8678755" cy="342176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l">
              <a:lnSpc>
                <a:spcPct val="90000"/>
              </a:lnSpc>
              <a:spcBef>
                <a:spcPts val="0"/>
              </a:spcBef>
              <a:spcAft>
                <a:spcPts val="0"/>
              </a:spcAft>
              <a:buClr>
                <a:srgbClr val="FFFF00"/>
              </a:buClr>
              <a:buSzPct val="100000"/>
              <a:buFont typeface="Arial"/>
              <a:buChar char="•"/>
            </a:pPr>
            <a:r>
              <a:rPr lang="en-SG" sz="2800">
                <a:solidFill>
                  <a:srgbClr val="FFFF00"/>
                </a:solidFill>
                <a:latin typeface="Open Sans"/>
                <a:ea typeface="Open Sans"/>
                <a:cs typeface="Open Sans"/>
                <a:sym typeface="Open Sans"/>
              </a:rPr>
              <a:t>update on an array element</a:t>
            </a:r>
            <a:endParaRPr/>
          </a:p>
          <a:p>
            <a:pPr indent="0" lvl="0" marL="0" marR="0" rtl="0" algn="l">
              <a:lnSpc>
                <a:spcPct val="90000"/>
              </a:lnSpc>
              <a:spcBef>
                <a:spcPts val="1000"/>
              </a:spcBef>
              <a:spcAft>
                <a:spcPts val="0"/>
              </a:spcAft>
              <a:buClr>
                <a:schemeClr val="lt1"/>
              </a:buClr>
              <a:buSzPct val="100000"/>
              <a:buFont typeface="Arial"/>
              <a:buNone/>
            </a:pPr>
            <a:r>
              <a:t/>
            </a:r>
            <a:endParaRPr sz="2800">
              <a:solidFill>
                <a:srgbClr val="FFFF00"/>
              </a:solidFill>
              <a:latin typeface="Open Sans"/>
              <a:ea typeface="Open Sans"/>
              <a:cs typeface="Open Sans"/>
              <a:sym typeface="Open Sans"/>
            </a:endParaRPr>
          </a:p>
          <a:p>
            <a:pPr indent="-228600" lvl="1" marL="685800" marR="0" rtl="0" algn="l">
              <a:lnSpc>
                <a:spcPct val="90000"/>
              </a:lnSpc>
              <a:spcBef>
                <a:spcPts val="500"/>
              </a:spcBef>
              <a:spcAft>
                <a:spcPts val="0"/>
              </a:spcAft>
              <a:buClr>
                <a:schemeClr val="lt1"/>
              </a:buClr>
              <a:buSzPct val="100000"/>
              <a:buFont typeface="Arial"/>
              <a:buChar char="•"/>
            </a:pPr>
            <a:r>
              <a:rPr b="0" i="0" lang="en-SG" sz="2400" u="none" cap="none" strike="noStrike">
                <a:solidFill>
                  <a:schemeClr val="lt1"/>
                </a:solidFill>
                <a:latin typeface="Open Sans"/>
                <a:ea typeface="Open Sans"/>
                <a:cs typeface="Open Sans"/>
                <a:sym typeface="Open Sans"/>
              </a:rPr>
              <a:t>Change "GAMING" in hobbies array to "gaming"</a:t>
            </a:r>
            <a:endParaRPr/>
          </a:p>
          <a:p>
            <a:pPr indent="-228600" lvl="1" marL="685800" marR="0" rtl="0" algn="l">
              <a:lnSpc>
                <a:spcPct val="120000"/>
              </a:lnSpc>
              <a:spcBef>
                <a:spcPts val="500"/>
              </a:spcBef>
              <a:spcAft>
                <a:spcPts val="0"/>
              </a:spcAft>
              <a:buClr>
                <a:schemeClr val="lt1"/>
              </a:buClr>
              <a:buSzPct val="100000"/>
              <a:buFont typeface="Arial"/>
              <a:buChar char="•"/>
            </a:pPr>
            <a:r>
              <a:rPr b="0" i="0" lang="en-SG" sz="2400" u="none" cap="none" strike="noStrike">
                <a:solidFill>
                  <a:schemeClr val="lt1"/>
                </a:solidFill>
                <a:latin typeface="Courier New"/>
                <a:ea typeface="Courier New"/>
                <a:cs typeface="Courier New"/>
                <a:sym typeface="Courier New"/>
              </a:rPr>
              <a:t>db.person.updateMany({"hobbies":"GAMING"},       {"$set":</a:t>
            </a:r>
            <a:r>
              <a:rPr b="0" i="0" lang="en-SG" sz="2400" u="none" cap="none" strike="noStrike">
                <a:solidFill>
                  <a:srgbClr val="FFFF00"/>
                </a:solidFill>
                <a:latin typeface="Courier New"/>
                <a:ea typeface="Courier New"/>
                <a:cs typeface="Courier New"/>
                <a:sym typeface="Courier New"/>
              </a:rPr>
              <a:t>{"hobbies":"gaming"}</a:t>
            </a:r>
            <a:r>
              <a:rPr b="0" i="0" lang="en-SG" sz="2400" u="none" cap="none" strike="noStrike">
                <a:solidFill>
                  <a:schemeClr val="lt1"/>
                </a:solidFill>
                <a:latin typeface="Courier New"/>
                <a:ea typeface="Courier New"/>
                <a:cs typeface="Courier New"/>
                <a:sym typeface="Courier New"/>
              </a:rPr>
              <a:t> } )</a:t>
            </a:r>
            <a:endParaRPr/>
          </a:p>
          <a:p>
            <a:pPr indent="0" lvl="1" marL="457200" marR="0" rtl="0" algn="l">
              <a:lnSpc>
                <a:spcPct val="90000"/>
              </a:lnSpc>
              <a:spcBef>
                <a:spcPts val="500"/>
              </a:spcBef>
              <a:spcAft>
                <a:spcPts val="0"/>
              </a:spcAft>
              <a:buClr>
                <a:schemeClr val="lt1"/>
              </a:buClr>
              <a:buSzPct val="100000"/>
              <a:buFont typeface="Arial"/>
              <a:buNone/>
            </a:pPr>
            <a:r>
              <a:t/>
            </a:r>
            <a:endParaRPr b="0" i="0" sz="2400" u="none" cap="none" strike="noStrike">
              <a:solidFill>
                <a:schemeClr val="lt1"/>
              </a:solidFill>
              <a:latin typeface="Courier New"/>
              <a:ea typeface="Courier New"/>
              <a:cs typeface="Courier New"/>
              <a:sym typeface="Courier New"/>
            </a:endParaRPr>
          </a:p>
          <a:p>
            <a:pPr indent="-228600" lvl="1" marL="685800" marR="0" rtl="0" algn="l">
              <a:lnSpc>
                <a:spcPct val="120000"/>
              </a:lnSpc>
              <a:spcBef>
                <a:spcPts val="500"/>
              </a:spcBef>
              <a:spcAft>
                <a:spcPts val="0"/>
              </a:spcAft>
              <a:buClr>
                <a:schemeClr val="lt1"/>
              </a:buClr>
              <a:buSzPct val="100000"/>
              <a:buFont typeface="Arial"/>
              <a:buChar char="•"/>
            </a:pPr>
            <a:r>
              <a:rPr b="0" i="0" lang="en-SG" sz="2400" u="none" cap="none" strike="noStrike">
                <a:solidFill>
                  <a:schemeClr val="lt1"/>
                </a:solidFill>
                <a:latin typeface="Courier New"/>
                <a:ea typeface="Courier New"/>
                <a:cs typeface="Courier New"/>
                <a:sym typeface="Courier New"/>
              </a:rPr>
              <a:t>db.person.updateMany({"hobbies":"GAMING"},       {"$set":</a:t>
            </a:r>
            <a:r>
              <a:rPr b="0" i="0" lang="en-SG" sz="2400" u="none" cap="none" strike="noStrike">
                <a:solidFill>
                  <a:srgbClr val="FFFF00"/>
                </a:solidFill>
                <a:latin typeface="Courier New"/>
                <a:ea typeface="Courier New"/>
                <a:cs typeface="Courier New"/>
                <a:sym typeface="Courier New"/>
              </a:rPr>
              <a:t>{"hobbies.$":"gaming"}</a:t>
            </a:r>
            <a:r>
              <a:rPr b="0" i="0" lang="en-SG" sz="2400" u="none" cap="none" strike="noStrike">
                <a:solidFill>
                  <a:schemeClr val="lt1"/>
                </a:solidFill>
                <a:latin typeface="Courier New"/>
                <a:ea typeface="Courier New"/>
                <a:cs typeface="Courier New"/>
                <a:sym typeface="Courier New"/>
              </a:rPr>
              <a:t> } )</a:t>
            </a:r>
            <a:endParaRPr/>
          </a:p>
          <a:p>
            <a:pPr indent="0" lvl="1" marL="457200" marR="0" rtl="0" algn="l">
              <a:lnSpc>
                <a:spcPct val="90000"/>
              </a:lnSpc>
              <a:spcBef>
                <a:spcPts val="500"/>
              </a:spcBef>
              <a:spcAft>
                <a:spcPts val="0"/>
              </a:spcAft>
              <a:buClr>
                <a:schemeClr val="lt1"/>
              </a:buClr>
              <a:buSzPct val="100000"/>
              <a:buFont typeface="Arial"/>
              <a:buNone/>
            </a:pPr>
            <a:r>
              <a:t/>
            </a:r>
            <a:endParaRPr b="0" i="0" sz="2400" u="none" cap="none" strike="noStrike">
              <a:solidFill>
                <a:schemeClr val="lt1"/>
              </a:solidFill>
              <a:latin typeface="Courier New"/>
              <a:ea typeface="Courier New"/>
              <a:cs typeface="Courier New"/>
              <a:sym typeface="Courier New"/>
            </a:endParaRPr>
          </a:p>
          <a:p>
            <a:pPr indent="0" lvl="1" marL="457200" marR="0" rtl="0" algn="l">
              <a:lnSpc>
                <a:spcPct val="90000"/>
              </a:lnSpc>
              <a:spcBef>
                <a:spcPts val="500"/>
              </a:spcBef>
              <a:spcAft>
                <a:spcPts val="0"/>
              </a:spcAft>
              <a:buClr>
                <a:schemeClr val="lt1"/>
              </a:buClr>
              <a:buSzPct val="100000"/>
              <a:buFont typeface="Arial"/>
              <a:buNone/>
            </a:pPr>
            <a:r>
              <a:rPr b="0" i="0" lang="en-SG" sz="2400" u="none" cap="none" strike="noStrike">
                <a:solidFill>
                  <a:schemeClr val="lt1"/>
                </a:solidFill>
                <a:latin typeface="Open Sans"/>
                <a:ea typeface="Open Sans"/>
                <a:cs typeface="Open Sans"/>
                <a:sym typeface="Open San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PyMongo</a:t>
            </a:r>
            <a:endParaRPr/>
          </a:p>
        </p:txBody>
      </p:sp>
      <p:graphicFrame>
        <p:nvGraphicFramePr>
          <p:cNvPr id="383" name="Google Shape;383;p22"/>
          <p:cNvGraphicFramePr/>
          <p:nvPr/>
        </p:nvGraphicFramePr>
        <p:xfrm>
          <a:off x="381000" y="1341873"/>
          <a:ext cx="3000000" cy="3000000"/>
        </p:xfrm>
        <a:graphic>
          <a:graphicData uri="http://schemas.openxmlformats.org/drawingml/2006/table">
            <a:tbl>
              <a:tblPr>
                <a:noFill/>
                <a:tableStyleId>{F4FE329D-C251-4382-8618-5839976BDB22}</a:tableStyleId>
              </a:tblPr>
              <a:tblGrid>
                <a:gridCol w="543650"/>
                <a:gridCol w="7863750"/>
              </a:tblGrid>
              <a:tr h="1434475">
                <a:tc>
                  <a:txBody>
                    <a:bodyPr/>
                    <a:lstStyle/>
                    <a:p>
                      <a:pPr indent="0" lvl="0" marL="0" marR="0" rtl="0" algn="just">
                        <a:lnSpc>
                          <a:spcPct val="107000"/>
                        </a:lnSpc>
                        <a:spcBef>
                          <a:spcPts val="0"/>
                        </a:spcBef>
                        <a:spcAft>
                          <a:spcPts val="0"/>
                        </a:spcAft>
                        <a:buNone/>
                      </a:pPr>
                      <a:r>
                        <a:rPr lang="en-SG" sz="2000">
                          <a:latin typeface="Consolas"/>
                          <a:ea typeface="Consolas"/>
                          <a:cs typeface="Consolas"/>
                          <a:sym typeface="Consolas"/>
                        </a:rPr>
                        <a:t>1</a:t>
                      </a:r>
                      <a:endParaRPr sz="2000">
                        <a:latin typeface="Calibri"/>
                        <a:ea typeface="Calibri"/>
                        <a:cs typeface="Calibri"/>
                        <a:sym typeface="Calibri"/>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2</a:t>
                      </a:r>
                      <a:endParaRPr sz="2000">
                        <a:latin typeface="Calibri"/>
                        <a:ea typeface="Calibri"/>
                        <a:cs typeface="Calibri"/>
                        <a:sym typeface="Calibri"/>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3</a:t>
                      </a:r>
                      <a:endParaRPr sz="2000">
                        <a:latin typeface="Calibri"/>
                        <a:ea typeface="Calibri"/>
                        <a:cs typeface="Calibri"/>
                        <a:sym typeface="Calibri"/>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4</a:t>
                      </a:r>
                      <a:endParaRPr sz="2000">
                        <a:latin typeface="Calibri"/>
                        <a:ea typeface="Calibri"/>
                        <a:cs typeface="Calibri"/>
                        <a:sym typeface="Calibri"/>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5</a:t>
                      </a:r>
                      <a:endParaRPr sz="2000">
                        <a:latin typeface="Calibri"/>
                        <a:ea typeface="Calibri"/>
                        <a:cs typeface="Calibri"/>
                        <a:sym typeface="Calibri"/>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6</a:t>
                      </a:r>
                      <a:endParaRPr sz="2000">
                        <a:latin typeface="Calibri"/>
                        <a:ea typeface="Calibri"/>
                        <a:cs typeface="Calibri"/>
                        <a:sym typeface="Calibri"/>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7</a:t>
                      </a:r>
                      <a:endParaRPr/>
                    </a:p>
                    <a:p>
                      <a:pPr indent="0" lvl="0" marL="0" marR="0" rtl="0" algn="just">
                        <a:lnSpc>
                          <a:spcPct val="107000"/>
                        </a:lnSpc>
                        <a:spcBef>
                          <a:spcPts val="0"/>
                        </a:spcBef>
                        <a:spcAft>
                          <a:spcPts val="0"/>
                        </a:spcAft>
                        <a:buNone/>
                      </a:pPr>
                      <a:r>
                        <a:t/>
                      </a:r>
                      <a:endParaRPr sz="2000">
                        <a:latin typeface="Consolas"/>
                        <a:ea typeface="Consolas"/>
                        <a:cs typeface="Consolas"/>
                        <a:sym typeface="Consolas"/>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8</a:t>
                      </a:r>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9</a:t>
                      </a:r>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10</a:t>
                      </a:r>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11 </a:t>
                      </a:r>
                      <a:endParaRPr sz="20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import pymongo</a:t>
                      </a:r>
                      <a:endParaRPr sz="2000">
                        <a:latin typeface="Courier New"/>
                        <a:ea typeface="Courier New"/>
                        <a:cs typeface="Courier New"/>
                        <a:sym typeface="Courier New"/>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client = pymongo.MongoClient("127.0.0.1", 27017)</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databases = client.database_names()</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print("The databases in the MongoDB server are:")</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print(databases)</a:t>
                      </a:r>
                      <a:endParaRPr/>
                    </a:p>
                    <a:p>
                      <a:pPr indent="0" lvl="0" marL="0" marR="0" rtl="0" algn="just">
                        <a:lnSpc>
                          <a:spcPct val="107000"/>
                        </a:lnSpc>
                        <a:spcBef>
                          <a:spcPts val="0"/>
                        </a:spcBef>
                        <a:spcAft>
                          <a:spcPts val="0"/>
                        </a:spcAft>
                        <a:buNone/>
                      </a:pPr>
                      <a:r>
                        <a:t/>
                      </a:r>
                      <a:endParaRPr sz="2000">
                        <a:latin typeface="Courier New"/>
                        <a:ea typeface="Courier New"/>
                        <a:cs typeface="Courier New"/>
                        <a:sym typeface="Courier New"/>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db = client.get_database("entertainment")</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col = db.get_collection("movies")</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db = client["entertainment"]</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col = client["entertainment"]["movies"]</a:t>
                      </a:r>
                      <a:endParaRPr/>
                    </a:p>
                    <a:p>
                      <a:pPr indent="0" lvl="0" marL="0" marR="0" rtl="0" algn="just">
                        <a:lnSpc>
                          <a:spcPct val="107000"/>
                        </a:lnSpc>
                        <a:spcBef>
                          <a:spcPts val="0"/>
                        </a:spcBef>
                        <a:spcAft>
                          <a:spcPts val="0"/>
                        </a:spcAft>
                        <a:buNone/>
                      </a:pPr>
                      <a:r>
                        <a:rPr lang="en-SG" sz="2000">
                          <a:latin typeface="Courier New"/>
                          <a:ea typeface="Courier New"/>
                          <a:cs typeface="Courier New"/>
                          <a:sym typeface="Courier New"/>
                        </a:rPr>
                        <a:t>client.close()</a:t>
                      </a:r>
                      <a:endParaRPr/>
                    </a:p>
                    <a:p>
                      <a:pPr indent="0" lvl="0" marL="0" marR="0" rtl="0" algn="just">
                        <a:lnSpc>
                          <a:spcPct val="107000"/>
                        </a:lnSpc>
                        <a:spcBef>
                          <a:spcPts val="0"/>
                        </a:spcBef>
                        <a:spcAft>
                          <a:spcPts val="0"/>
                        </a:spcAft>
                        <a:buNone/>
                      </a:pPr>
                      <a:r>
                        <a:rPr lang="en-SG" sz="2000">
                          <a:latin typeface="Consolas"/>
                          <a:ea typeface="Consolas"/>
                          <a:cs typeface="Consolas"/>
                          <a:sym typeface="Consolas"/>
                        </a:rPr>
                        <a:t> </a:t>
                      </a:r>
                      <a:endParaRPr sz="20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95550">
                <a:tc>
                  <a:txBody>
                    <a:bodyPr/>
                    <a:lstStyle/>
                    <a:p>
                      <a:pPr indent="0" lvl="0" marL="0" marR="0" rtl="0" algn="just">
                        <a:lnSpc>
                          <a:spcPct val="107000"/>
                        </a:lnSpc>
                        <a:spcBef>
                          <a:spcPts val="0"/>
                        </a:spcBef>
                        <a:spcAft>
                          <a:spcPts val="0"/>
                        </a:spcAft>
                        <a:buNone/>
                      </a:pPr>
                      <a:r>
                        <a:t/>
                      </a:r>
                      <a:endParaRPr sz="20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t/>
                      </a:r>
                      <a:endParaRPr sz="20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7" name="Shape 387"/>
        <p:cNvGrpSpPr/>
        <p:nvPr/>
      </p:nvGrpSpPr>
      <p:grpSpPr>
        <a:xfrm>
          <a:off x="0" y="0"/>
          <a:ext cx="0" cy="0"/>
          <a:chOff x="0" y="0"/>
          <a:chExt cx="0" cy="0"/>
        </a:xfrm>
      </p:grpSpPr>
      <p:sp>
        <p:nvSpPr>
          <p:cNvPr id="388" name="Google Shape;388;p23"/>
          <p:cNvSpPr txBox="1"/>
          <p:nvPr>
            <p:ph type="title"/>
          </p:nvPr>
        </p:nvSpPr>
        <p:spPr>
          <a:xfrm>
            <a:off x="328357" y="3949"/>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Regular Expressions</a:t>
            </a:r>
            <a:br>
              <a:rPr lang="en-SG"/>
            </a:br>
            <a:r>
              <a:rPr lang="en-SG" sz="2000"/>
              <a:t>{"name":/regular expression/}</a:t>
            </a:r>
            <a:endParaRPr/>
          </a:p>
        </p:txBody>
      </p:sp>
      <p:graphicFrame>
        <p:nvGraphicFramePr>
          <p:cNvPr id="389" name="Google Shape;389;p23"/>
          <p:cNvGraphicFramePr/>
          <p:nvPr/>
        </p:nvGraphicFramePr>
        <p:xfrm>
          <a:off x="465471" y="1422599"/>
          <a:ext cx="3000000" cy="3000000"/>
        </p:xfrm>
        <a:graphic>
          <a:graphicData uri="http://schemas.openxmlformats.org/drawingml/2006/table">
            <a:tbl>
              <a:tblPr bandRow="1" firstRow="1">
                <a:noFill/>
                <a:tableStyleId>{81DB67CD-A7E2-4385-8C8E-7869F246228A}</a:tableStyleId>
              </a:tblPr>
              <a:tblGrid>
                <a:gridCol w="2529850"/>
                <a:gridCol w="1634150"/>
              </a:tblGrid>
              <a:tr h="370950">
                <a:tc>
                  <a:txBody>
                    <a:bodyPr/>
                    <a:lstStyle/>
                    <a:p>
                      <a:pPr indent="0" lvl="0" marL="0" marR="0" rtl="0" algn="l">
                        <a:spcBef>
                          <a:spcPts val="0"/>
                        </a:spcBef>
                        <a:spcAft>
                          <a:spcPts val="0"/>
                        </a:spcAft>
                        <a:buNone/>
                      </a:pPr>
                      <a:r>
                        <a:rPr lang="en-SG" sz="1800"/>
                        <a:t>Pattern value</a:t>
                      </a:r>
                      <a:endParaRPr/>
                    </a:p>
                  </a:txBody>
                  <a:tcPr marT="45725" marB="45725" marR="91425" marL="91425"/>
                </a:tc>
                <a:tc>
                  <a:txBody>
                    <a:bodyPr/>
                    <a:lstStyle/>
                    <a:p>
                      <a:pPr indent="0" lvl="0" marL="0" marR="0" rtl="0" algn="l">
                        <a:spcBef>
                          <a:spcPts val="0"/>
                        </a:spcBef>
                        <a:spcAft>
                          <a:spcPts val="0"/>
                        </a:spcAft>
                        <a:buNone/>
                      </a:pPr>
                      <a:r>
                        <a:rPr lang="en-SG" sz="1800"/>
                        <a:t> Examples</a:t>
                      </a:r>
                      <a:endParaRPr/>
                    </a:p>
                  </a:txBody>
                  <a:tcPr marT="45725" marB="45725" marR="91425" marL="91425"/>
                </a:tc>
              </a:tr>
              <a:tr h="370950">
                <a:tc>
                  <a:txBody>
                    <a:bodyPr/>
                    <a:lstStyle/>
                    <a:p>
                      <a:pPr indent="0" lvl="0" marL="0" marR="0" rtl="0" algn="l">
                        <a:spcBef>
                          <a:spcPts val="0"/>
                        </a:spcBef>
                        <a:spcAft>
                          <a:spcPts val="0"/>
                        </a:spcAft>
                        <a:buNone/>
                      </a:pPr>
                      <a:r>
                        <a:rPr lang="en-SG" sz="1800"/>
                        <a:t>/ a</a:t>
                      </a:r>
                      <a:r>
                        <a:rPr lang="en-SG" sz="1800"/>
                        <a:t>*x/</a:t>
                      </a:r>
                      <a:endParaRPr sz="1800"/>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x,</a:t>
                      </a:r>
                      <a:r>
                        <a:rPr lang="en-SG" sz="1800">
                          <a:solidFill>
                            <a:schemeClr val="dk1"/>
                          </a:solidFill>
                          <a:latin typeface="Open Sans"/>
                          <a:ea typeface="Open Sans"/>
                          <a:cs typeface="Open Sans"/>
                          <a:sym typeface="Open Sans"/>
                        </a:rPr>
                        <a:t> ax, aax</a:t>
                      </a:r>
                      <a:endParaRPr sz="1800">
                        <a:solidFill>
                          <a:schemeClr val="dk1"/>
                        </a:solidFill>
                        <a:latin typeface="Open Sans"/>
                        <a:ea typeface="Open Sans"/>
                        <a:cs typeface="Open Sans"/>
                        <a:sym typeface="Open Sans"/>
                      </a:endParaRPr>
                    </a:p>
                  </a:txBody>
                  <a:tcPr marT="45725" marB="45725" marR="91425" marL="91425"/>
                </a:tc>
              </a:tr>
              <a:tr h="370950">
                <a:tc>
                  <a:txBody>
                    <a:bodyPr/>
                    <a:lstStyle/>
                    <a:p>
                      <a:pPr indent="0" lvl="0" marL="0" marR="0" rtl="0" algn="l">
                        <a:spcBef>
                          <a:spcPts val="0"/>
                        </a:spcBef>
                        <a:spcAft>
                          <a:spcPts val="0"/>
                        </a:spcAft>
                        <a:buNone/>
                      </a:pPr>
                      <a:r>
                        <a:rPr lang="en-SG" sz="1800"/>
                        <a:t>/a+x/</a:t>
                      </a:r>
                      <a:endParaRPr/>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ax, aax, </a:t>
                      </a:r>
                      <a:endParaRPr/>
                    </a:p>
                  </a:txBody>
                  <a:tcPr marT="45725" marB="45725" marR="91425" marL="91425"/>
                </a:tc>
              </a:tr>
              <a:tr h="370950">
                <a:tc>
                  <a:txBody>
                    <a:bodyPr/>
                    <a:lstStyle/>
                    <a:p>
                      <a:pPr indent="0" lvl="0" marL="0" marR="0" rtl="0" algn="l">
                        <a:spcBef>
                          <a:spcPts val="0"/>
                        </a:spcBef>
                        <a:spcAft>
                          <a:spcPts val="0"/>
                        </a:spcAft>
                        <a:buNone/>
                      </a:pPr>
                      <a:r>
                        <a:rPr lang="en-SG" sz="1800"/>
                        <a:t>/a?x/</a:t>
                      </a:r>
                      <a:endParaRPr/>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x,</a:t>
                      </a:r>
                      <a:r>
                        <a:rPr lang="en-SG" sz="1800">
                          <a:solidFill>
                            <a:schemeClr val="dk1"/>
                          </a:solidFill>
                          <a:latin typeface="Open Sans"/>
                          <a:ea typeface="Open Sans"/>
                          <a:cs typeface="Open Sans"/>
                          <a:sym typeface="Open Sans"/>
                        </a:rPr>
                        <a:t> ax</a:t>
                      </a:r>
                      <a:endParaRPr sz="1800">
                        <a:solidFill>
                          <a:schemeClr val="dk1"/>
                        </a:solidFill>
                        <a:latin typeface="Open Sans"/>
                        <a:ea typeface="Open Sans"/>
                        <a:cs typeface="Open Sans"/>
                        <a:sym typeface="Open Sans"/>
                      </a:endParaRPr>
                    </a:p>
                  </a:txBody>
                  <a:tcPr marT="45725" marB="45725" marR="91425" marL="91425"/>
                </a:tc>
              </a:tr>
              <a:tr h="370950">
                <a:tc>
                  <a:txBody>
                    <a:bodyPr/>
                    <a:lstStyle/>
                    <a:p>
                      <a:pPr indent="0" lvl="0" marL="0" marR="0" rtl="0" algn="l">
                        <a:spcBef>
                          <a:spcPts val="0"/>
                        </a:spcBef>
                        <a:spcAft>
                          <a:spcPts val="0"/>
                        </a:spcAft>
                        <a:buNone/>
                      </a:pPr>
                      <a:r>
                        <a:rPr lang="en-SG" sz="1800"/>
                        <a:t>/a|b|c/ same as [abc]</a:t>
                      </a:r>
                      <a:endParaRPr/>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a,</a:t>
                      </a:r>
                      <a:r>
                        <a:rPr lang="en-SG" sz="1800">
                          <a:solidFill>
                            <a:schemeClr val="dk1"/>
                          </a:solidFill>
                          <a:latin typeface="Open Sans"/>
                          <a:ea typeface="Open Sans"/>
                          <a:cs typeface="Open Sans"/>
                          <a:sym typeface="Open Sans"/>
                        </a:rPr>
                        <a:t> b, c</a:t>
                      </a:r>
                      <a:endParaRPr sz="1800">
                        <a:solidFill>
                          <a:schemeClr val="dk1"/>
                        </a:solidFill>
                        <a:latin typeface="Open Sans"/>
                        <a:ea typeface="Open Sans"/>
                        <a:cs typeface="Open Sans"/>
                        <a:sym typeface="Open Sans"/>
                      </a:endParaRPr>
                    </a:p>
                  </a:txBody>
                  <a:tcPr marT="45725" marB="45725" marR="91425" marL="91425"/>
                </a:tc>
              </a:tr>
              <a:tr h="370950">
                <a:tc>
                  <a:txBody>
                    <a:bodyPr/>
                    <a:lstStyle/>
                    <a:p>
                      <a:pPr indent="0" lvl="0" marL="0" marR="0" rtl="0" algn="l">
                        <a:spcBef>
                          <a:spcPts val="0"/>
                        </a:spcBef>
                        <a:spcAft>
                          <a:spcPts val="0"/>
                        </a:spcAft>
                        <a:buNone/>
                      </a:pPr>
                      <a:r>
                        <a:rPr lang="en-SG" sz="1800"/>
                        <a:t>/.x/</a:t>
                      </a:r>
                      <a:endParaRPr/>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ax, bx</a:t>
                      </a:r>
                      <a:endParaRPr sz="1800">
                        <a:solidFill>
                          <a:schemeClr val="dk1"/>
                        </a:solidFill>
                        <a:latin typeface="Open Sans"/>
                        <a:ea typeface="Open Sans"/>
                        <a:cs typeface="Open Sans"/>
                        <a:sym typeface="Open Sans"/>
                      </a:endParaRPr>
                    </a:p>
                  </a:txBody>
                  <a:tcPr marT="45725" marB="45725" marR="91425" marL="91425"/>
                </a:tc>
              </a:tr>
              <a:tr h="370950">
                <a:tc>
                  <a:txBody>
                    <a:bodyPr/>
                    <a:lstStyle/>
                    <a:p>
                      <a:pPr indent="0" lvl="0" marL="0" marR="0" rtl="0" algn="l">
                        <a:spcBef>
                          <a:spcPts val="0"/>
                        </a:spcBef>
                        <a:spcAft>
                          <a:spcPts val="0"/>
                        </a:spcAft>
                        <a:buNone/>
                      </a:pPr>
                      <a:r>
                        <a:rPr lang="en-SG" sz="1800"/>
                        <a:t>/^No/</a:t>
                      </a:r>
                      <a:endParaRPr/>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No1,No2</a:t>
                      </a:r>
                      <a:endParaRPr/>
                    </a:p>
                  </a:txBody>
                  <a:tcPr marT="45725" marB="45725" marR="91425" marL="91425"/>
                </a:tc>
              </a:tr>
              <a:tr h="370950">
                <a:tc>
                  <a:txBody>
                    <a:bodyPr/>
                    <a:lstStyle/>
                    <a:p>
                      <a:pPr indent="0" lvl="0" marL="0" marR="0" rtl="0" algn="l">
                        <a:spcBef>
                          <a:spcPts val="0"/>
                        </a:spcBef>
                        <a:spcAft>
                          <a:spcPts val="0"/>
                        </a:spcAft>
                        <a:buNone/>
                      </a:pPr>
                      <a:r>
                        <a:rPr lang="en-SG" sz="1800"/>
                        <a:t>/st$/</a:t>
                      </a:r>
                      <a:endParaRPr/>
                    </a:p>
                  </a:txBody>
                  <a:tcPr marT="45725" marB="45725" marR="91425" marL="91425"/>
                </a:tc>
                <a:tc>
                  <a:txBody>
                    <a:bodyPr/>
                    <a:lstStyle/>
                    <a:p>
                      <a:pPr indent="0" lvl="0" marL="0" marR="0" rtl="0" algn="l">
                        <a:lnSpc>
                          <a:spcPct val="100000"/>
                        </a:lnSpc>
                        <a:spcBef>
                          <a:spcPts val="0"/>
                        </a:spcBef>
                        <a:spcAft>
                          <a:spcPts val="0"/>
                        </a:spcAft>
                        <a:buClr>
                          <a:schemeClr val="dk1"/>
                        </a:buClr>
                        <a:buSzPts val="1800"/>
                        <a:buFont typeface="Open Sans"/>
                        <a:buNone/>
                      </a:pPr>
                      <a:r>
                        <a:rPr lang="en-SG" sz="1800">
                          <a:solidFill>
                            <a:schemeClr val="dk1"/>
                          </a:solidFill>
                          <a:latin typeface="Open Sans"/>
                          <a:ea typeface="Open Sans"/>
                          <a:cs typeface="Open Sans"/>
                          <a:sym typeface="Open Sans"/>
                        </a:rPr>
                        <a:t>First, </a:t>
                      </a:r>
                      <a:endParaRPr/>
                    </a:p>
                  </a:txBody>
                  <a:tcPr marT="45725" marB="45725" marR="91425" marL="91425"/>
                </a:tc>
              </a:tr>
            </a:tbl>
          </a:graphicData>
        </a:graphic>
      </p:graphicFrame>
      <p:sp>
        <p:nvSpPr>
          <p:cNvPr id="390" name="Google Shape;390;p23"/>
          <p:cNvSpPr txBox="1"/>
          <p:nvPr/>
        </p:nvSpPr>
        <p:spPr>
          <a:xfrm>
            <a:off x="328357" y="5165879"/>
            <a:ext cx="3555834" cy="13858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any 1 of the following</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{min,max} number of times, </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group of characters</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aseline="30000" sz="1800">
              <a:solidFill>
                <a:schemeClr val="lt1"/>
              </a:solidFill>
              <a:latin typeface="Calibri"/>
              <a:ea typeface="Calibri"/>
              <a:cs typeface="Calibri"/>
              <a:sym typeface="Calibri"/>
            </a:endParaRPr>
          </a:p>
        </p:txBody>
      </p:sp>
      <p:sp>
        <p:nvSpPr>
          <p:cNvPr id="391" name="Google Shape;391;p23"/>
          <p:cNvSpPr txBox="1"/>
          <p:nvPr/>
        </p:nvSpPr>
        <p:spPr>
          <a:xfrm>
            <a:off x="4814631" y="4250195"/>
            <a:ext cx="4164013" cy="264687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Arial"/>
              <a:buChar char="•"/>
            </a:pPr>
            <a:r>
              <a:rPr lang="en-SG" sz="2000">
                <a:solidFill>
                  <a:schemeClr val="lt1"/>
                </a:solidFill>
                <a:latin typeface="Calibri"/>
                <a:ea typeface="Calibri"/>
                <a:cs typeface="Calibri"/>
                <a:sym typeface="Calibri"/>
              </a:rPr>
              <a:t>*</a:t>
            </a:r>
            <a:r>
              <a:rPr lang="en-SG" sz="2800">
                <a:solidFill>
                  <a:schemeClr val="lt1"/>
                </a:solidFill>
                <a:latin typeface="Calibri"/>
                <a:ea typeface="Calibri"/>
                <a:cs typeface="Calibri"/>
                <a:sym typeface="Calibri"/>
              </a:rPr>
              <a:t> </a:t>
            </a:r>
            <a:r>
              <a:rPr lang="en-SG" sz="1800">
                <a:solidFill>
                  <a:schemeClr val="lt1"/>
                </a:solidFill>
                <a:latin typeface="Calibri"/>
                <a:ea typeface="Calibri"/>
                <a:cs typeface="Calibri"/>
                <a:sym typeface="Calibri"/>
              </a:rPr>
              <a:t>0 or more</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+ 1 or more</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0 or 1</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or</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to</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any character</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starts with</a:t>
            </a:r>
            <a:endParaRPr/>
          </a:p>
          <a:p>
            <a:pPr indent="-285750" lvl="0" marL="285750" marR="0" rtl="0" algn="l">
              <a:spcBef>
                <a:spcPts val="0"/>
              </a:spcBef>
              <a:spcAft>
                <a:spcPts val="0"/>
              </a:spcAft>
              <a:buClr>
                <a:schemeClr val="lt1"/>
              </a:buClr>
              <a:buSzPts val="1800"/>
              <a:buFont typeface="Arial"/>
              <a:buChar char="•"/>
            </a:pPr>
            <a:r>
              <a:rPr lang="en-SG" sz="1800">
                <a:solidFill>
                  <a:schemeClr val="lt1"/>
                </a:solidFill>
                <a:latin typeface="Calibri"/>
                <a:ea typeface="Calibri"/>
                <a:cs typeface="Calibri"/>
                <a:sym typeface="Calibri"/>
              </a:rPr>
              <a:t>$ ends with </a:t>
            </a:r>
            <a:endParaRPr/>
          </a:p>
          <a:p>
            <a:pPr indent="0" lvl="0" marL="0" marR="0" rtl="0" algn="l">
              <a:spcBef>
                <a:spcPts val="0"/>
              </a:spcBef>
              <a:spcAft>
                <a:spcPts val="0"/>
              </a:spcAft>
              <a:buNone/>
            </a:pPr>
            <a:r>
              <a:t/>
            </a:r>
            <a:endParaRPr baseline="30000" sz="1800">
              <a:solidFill>
                <a:schemeClr val="lt1"/>
              </a:solidFill>
              <a:latin typeface="Calibri"/>
              <a:ea typeface="Calibri"/>
              <a:cs typeface="Calibri"/>
              <a:sym typeface="Calibri"/>
            </a:endParaRPr>
          </a:p>
        </p:txBody>
      </p:sp>
      <p:sp>
        <p:nvSpPr>
          <p:cNvPr id="392" name="Google Shape;392;p23"/>
          <p:cNvSpPr txBox="1"/>
          <p:nvPr/>
        </p:nvSpPr>
        <p:spPr>
          <a:xfrm>
            <a:off x="436307" y="4483254"/>
            <a:ext cx="14515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rgbClr val="FF0000"/>
                </a:solidFill>
                <a:latin typeface="Calibri"/>
                <a:ea typeface="Calibri"/>
                <a:cs typeface="Calibri"/>
                <a:sym typeface="Calibri"/>
              </a:rPr>
              <a:t>Special symbols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457200" y="704088"/>
            <a:ext cx="843528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SG" sz="4000"/>
              <a:t>Database, Database Application </a:t>
            </a:r>
            <a:br>
              <a:rPr lang="en-SG" sz="4000"/>
            </a:br>
            <a:r>
              <a:rPr lang="en-SG" sz="4000"/>
              <a:t>and DBMS</a:t>
            </a:r>
            <a:endParaRPr sz="4000"/>
          </a:p>
        </p:txBody>
      </p:sp>
      <p:sp>
        <p:nvSpPr>
          <p:cNvPr id="190" name="Google Shape;190;p3"/>
          <p:cNvSpPr txBox="1"/>
          <p:nvPr>
            <p:ph idx="4294967295" type="sldNum"/>
          </p:nvPr>
        </p:nvSpPr>
        <p:spPr>
          <a:xfrm>
            <a:off x="7924800" y="6356349"/>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35C75"/>
              </a:buClr>
              <a:buSzPts val="1200"/>
              <a:buFont typeface="Constantia"/>
              <a:buNone/>
            </a:pPr>
            <a:fld id="{00000000-1234-1234-1234-123412341234}" type="slidenum">
              <a:rPr b="0" i="0" lang="en-SG"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191" name="Google Shape;191;p3"/>
          <p:cNvSpPr/>
          <p:nvPr/>
        </p:nvSpPr>
        <p:spPr>
          <a:xfrm>
            <a:off x="5976156" y="3354266"/>
            <a:ext cx="1872208" cy="1224136"/>
          </a:xfrm>
          <a:prstGeom prst="can">
            <a:avLst>
              <a:gd fmla="val 25000" name="adj"/>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Constantia"/>
              <a:buNone/>
            </a:pPr>
            <a:r>
              <a:rPr b="0" i="0" lang="en-SG" sz="2800" u="none" cap="none" strike="noStrike">
                <a:solidFill>
                  <a:srgbClr val="FFFFFF"/>
                </a:solidFill>
                <a:latin typeface="Constantia"/>
                <a:ea typeface="Constantia"/>
                <a:cs typeface="Constantia"/>
                <a:sym typeface="Constantia"/>
              </a:rPr>
              <a:t>Database</a:t>
            </a:r>
            <a:endParaRPr/>
          </a:p>
        </p:txBody>
      </p:sp>
      <p:sp>
        <p:nvSpPr>
          <p:cNvPr id="192" name="Google Shape;192;p3"/>
          <p:cNvSpPr/>
          <p:nvPr/>
        </p:nvSpPr>
        <p:spPr>
          <a:xfrm>
            <a:off x="880765" y="3131675"/>
            <a:ext cx="2304256" cy="954107"/>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Constantia"/>
              <a:buNone/>
            </a:pPr>
            <a:r>
              <a:rPr b="0" i="0" lang="en-SG" sz="2800" u="none" cap="none" strike="noStrike">
                <a:solidFill>
                  <a:srgbClr val="000000"/>
                </a:solidFill>
                <a:latin typeface="Constantia"/>
                <a:ea typeface="Constantia"/>
                <a:cs typeface="Constantia"/>
                <a:sym typeface="Constantia"/>
              </a:rPr>
              <a:t>Database Application</a:t>
            </a:r>
            <a:endParaRPr/>
          </a:p>
        </p:txBody>
      </p:sp>
      <p:cxnSp>
        <p:nvCxnSpPr>
          <p:cNvPr id="193" name="Google Shape;193;p3"/>
          <p:cNvCxnSpPr/>
          <p:nvPr/>
        </p:nvCxnSpPr>
        <p:spPr>
          <a:xfrm>
            <a:off x="3185021" y="3520172"/>
            <a:ext cx="2107059" cy="0"/>
          </a:xfrm>
          <a:prstGeom prst="straightConnector1">
            <a:avLst/>
          </a:prstGeom>
          <a:noFill/>
          <a:ln cap="flat" cmpd="sng" w="28575">
            <a:solidFill>
              <a:srgbClr val="075192"/>
            </a:solidFill>
            <a:prstDash val="solid"/>
            <a:round/>
            <a:headEnd len="sm" w="sm" type="none"/>
            <a:tailEnd len="med" w="med" type="triangle"/>
          </a:ln>
        </p:spPr>
      </p:cxnSp>
      <p:sp>
        <p:nvSpPr>
          <p:cNvPr id="194" name="Google Shape;194;p3"/>
          <p:cNvSpPr txBox="1"/>
          <p:nvPr/>
        </p:nvSpPr>
        <p:spPr>
          <a:xfrm>
            <a:off x="3257029" y="2996952"/>
            <a:ext cx="196304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nstantia"/>
              <a:buNone/>
            </a:pPr>
            <a:r>
              <a:rPr b="0" i="0" lang="en-SG" sz="2800" u="none" cap="none" strike="noStrike">
                <a:solidFill>
                  <a:srgbClr val="000000"/>
                </a:solidFill>
                <a:latin typeface="Constantia"/>
                <a:ea typeface="Constantia"/>
                <a:cs typeface="Constantia"/>
                <a:sym typeface="Constantia"/>
              </a:rPr>
              <a:t>Commands </a:t>
            </a:r>
            <a:endParaRPr/>
          </a:p>
        </p:txBody>
      </p:sp>
      <p:cxnSp>
        <p:nvCxnSpPr>
          <p:cNvPr id="195" name="Google Shape;195;p3"/>
          <p:cNvCxnSpPr/>
          <p:nvPr/>
        </p:nvCxnSpPr>
        <p:spPr>
          <a:xfrm>
            <a:off x="3185021" y="3704723"/>
            <a:ext cx="2107059" cy="0"/>
          </a:xfrm>
          <a:prstGeom prst="straightConnector1">
            <a:avLst/>
          </a:prstGeom>
          <a:noFill/>
          <a:ln cap="flat" cmpd="sng" w="28575">
            <a:solidFill>
              <a:srgbClr val="075192"/>
            </a:solidFill>
            <a:prstDash val="solid"/>
            <a:round/>
            <a:headEnd len="med" w="med" type="triangle"/>
            <a:tailEnd len="sm" w="sm" type="none"/>
          </a:ln>
        </p:spPr>
      </p:cxnSp>
      <p:sp>
        <p:nvSpPr>
          <p:cNvPr id="196" name="Google Shape;196;p3"/>
          <p:cNvSpPr txBox="1"/>
          <p:nvPr/>
        </p:nvSpPr>
        <p:spPr>
          <a:xfrm>
            <a:off x="3707904" y="3704724"/>
            <a:ext cx="127153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nstantia"/>
              <a:buNone/>
            </a:pPr>
            <a:r>
              <a:rPr b="0" i="0" lang="en-SG" sz="2800" u="none" cap="none" strike="noStrike">
                <a:solidFill>
                  <a:srgbClr val="000000"/>
                </a:solidFill>
                <a:latin typeface="Constantia"/>
                <a:ea typeface="Constantia"/>
                <a:cs typeface="Constantia"/>
                <a:sym typeface="Constantia"/>
              </a:rPr>
              <a:t>Data </a:t>
            </a:r>
            <a:endParaRPr/>
          </a:p>
        </p:txBody>
      </p:sp>
      <p:sp>
        <p:nvSpPr>
          <p:cNvPr id="197" name="Google Shape;197;p3"/>
          <p:cNvSpPr/>
          <p:nvPr/>
        </p:nvSpPr>
        <p:spPr>
          <a:xfrm>
            <a:off x="5364088" y="2711080"/>
            <a:ext cx="3096344" cy="2448268"/>
          </a:xfrm>
          <a:prstGeom prst="frame">
            <a:avLst>
              <a:gd fmla="val 12500" name="adj1"/>
            </a:avLst>
          </a:prstGeom>
          <a:solidFill>
            <a:schemeClr val="accent1"/>
          </a:solidFill>
          <a:ln cap="flat" cmpd="sng" w="25400">
            <a:solidFill>
              <a:srgbClr val="0A519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nstantia"/>
              <a:buNone/>
            </a:pPr>
            <a:r>
              <a:t/>
            </a:r>
            <a:endParaRPr b="0" i="0" sz="1800" u="none" cap="none" strike="noStrike">
              <a:solidFill>
                <a:srgbClr val="000000"/>
              </a:solidFill>
              <a:latin typeface="Constantia"/>
              <a:ea typeface="Constantia"/>
              <a:cs typeface="Constantia"/>
              <a:sym typeface="Constantia"/>
            </a:endParaRPr>
          </a:p>
        </p:txBody>
      </p:sp>
      <p:sp>
        <p:nvSpPr>
          <p:cNvPr id="198" name="Google Shape;198;p3"/>
          <p:cNvSpPr txBox="1"/>
          <p:nvPr/>
        </p:nvSpPr>
        <p:spPr>
          <a:xfrm>
            <a:off x="5302717" y="2674758"/>
            <a:ext cx="3219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nstantia"/>
              <a:buNone/>
            </a:pPr>
            <a:r>
              <a:rPr b="0" i="0" lang="en-SG" sz="1800" u="none" cap="none" strike="noStrike">
                <a:solidFill>
                  <a:srgbClr val="FFFFFF"/>
                </a:solidFill>
                <a:latin typeface="Constantia"/>
                <a:ea typeface="Constantia"/>
                <a:cs typeface="Constantia"/>
                <a:sym typeface="Constantia"/>
              </a:rPr>
              <a:t>Database Management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RECAP: features of a Relational DBMS</a:t>
            </a:r>
            <a:endParaRPr/>
          </a:p>
        </p:txBody>
      </p:sp>
      <p:grpSp>
        <p:nvGrpSpPr>
          <p:cNvPr id="204" name="Google Shape;204;p4"/>
          <p:cNvGrpSpPr/>
          <p:nvPr/>
        </p:nvGrpSpPr>
        <p:grpSpPr>
          <a:xfrm>
            <a:off x="1740221" y="1470324"/>
            <a:ext cx="5360989" cy="5153799"/>
            <a:chOff x="1283021" y="22284"/>
            <a:chExt cx="5360989" cy="5153799"/>
          </a:xfrm>
        </p:grpSpPr>
        <p:sp>
          <p:nvSpPr>
            <p:cNvPr id="205" name="Google Shape;205;p4"/>
            <p:cNvSpPr/>
            <p:nvPr/>
          </p:nvSpPr>
          <p:spPr>
            <a:xfrm>
              <a:off x="3239794" y="2029379"/>
              <a:ext cx="1338373"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txBox="1"/>
            <p:nvPr/>
          </p:nvSpPr>
          <p:spPr>
            <a:xfrm>
              <a:off x="3435794" y="2225379"/>
              <a:ext cx="946373" cy="946373"/>
            </a:xfrm>
            <a:prstGeom prst="rect">
              <a:avLst/>
            </a:prstGeom>
            <a:noFill/>
            <a:ln>
              <a:noFill/>
            </a:ln>
          </p:spPr>
          <p:txBody>
            <a:bodyPr anchorCtr="0" anchor="ctr" bIns="15225" lIns="15225" spcFirstLastPara="1" rIns="15225" wrap="square" tIns="15225">
              <a:noAutofit/>
            </a:bodyPr>
            <a:lstStyle/>
            <a:p>
              <a:pPr indent="0" lvl="0" marL="0" marR="0" rtl="0" algn="ctr">
                <a:lnSpc>
                  <a:spcPct val="100000"/>
                </a:lnSpc>
                <a:spcBef>
                  <a:spcPts val="0"/>
                </a:spcBef>
                <a:spcAft>
                  <a:spcPts val="0"/>
                </a:spcAft>
                <a:buClr>
                  <a:schemeClr val="lt1"/>
                </a:buClr>
                <a:buSzPts val="2400"/>
                <a:buFont typeface="Arial"/>
                <a:buNone/>
              </a:pPr>
              <a:r>
                <a:rPr b="1" i="1" lang="en-SG" sz="2400" u="none" cap="none" strike="noStrike">
                  <a:solidFill>
                    <a:schemeClr val="lt1"/>
                  </a:solidFill>
                  <a:latin typeface="Arial"/>
                  <a:ea typeface="Arial"/>
                  <a:cs typeface="Arial"/>
                  <a:sym typeface="Arial"/>
                </a:rPr>
                <a:t>DBMS</a:t>
              </a:r>
              <a:endParaRPr/>
            </a:p>
          </p:txBody>
        </p:sp>
        <p:sp>
          <p:nvSpPr>
            <p:cNvPr id="207" name="Google Shape;207;p4"/>
            <p:cNvSpPr/>
            <p:nvPr/>
          </p:nvSpPr>
          <p:spPr>
            <a:xfrm rot="-5400000">
              <a:off x="3574619" y="1679823"/>
              <a:ext cx="668721"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txBox="1"/>
            <p:nvPr/>
          </p:nvSpPr>
          <p:spPr>
            <a:xfrm rot="-5400000">
              <a:off x="3892262" y="1678300"/>
              <a:ext cx="33436" cy="334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09" name="Google Shape;209;p4"/>
            <p:cNvSpPr/>
            <p:nvPr/>
          </p:nvSpPr>
          <p:spPr>
            <a:xfrm>
              <a:off x="3239794" y="22284"/>
              <a:ext cx="1338373"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txBox="1"/>
            <p:nvPr/>
          </p:nvSpPr>
          <p:spPr>
            <a:xfrm>
              <a:off x="3435794" y="218284"/>
              <a:ext cx="946373" cy="946373"/>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Persistent data</a:t>
              </a:r>
              <a:endParaRPr/>
            </a:p>
          </p:txBody>
        </p:sp>
        <p:sp>
          <p:nvSpPr>
            <p:cNvPr id="211" name="Google Shape;211;p4"/>
            <p:cNvSpPr/>
            <p:nvPr/>
          </p:nvSpPr>
          <p:spPr>
            <a:xfrm rot="-2314286">
              <a:off x="4359224" y="2057669"/>
              <a:ext cx="668721"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txBox="1"/>
            <p:nvPr/>
          </p:nvSpPr>
          <p:spPr>
            <a:xfrm rot="-2314286">
              <a:off x="4676867" y="2056146"/>
              <a:ext cx="33436" cy="334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13" name="Google Shape;213;p4"/>
            <p:cNvSpPr/>
            <p:nvPr/>
          </p:nvSpPr>
          <p:spPr>
            <a:xfrm>
              <a:off x="4809004" y="777976"/>
              <a:ext cx="1338373"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txBox="1"/>
            <p:nvPr/>
          </p:nvSpPr>
          <p:spPr>
            <a:xfrm>
              <a:off x="5005004" y="973976"/>
              <a:ext cx="946373" cy="946373"/>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Data Dictionary</a:t>
              </a:r>
              <a:endParaRPr/>
            </a:p>
          </p:txBody>
        </p:sp>
        <p:sp>
          <p:nvSpPr>
            <p:cNvPr id="215" name="Google Shape;215;p4"/>
            <p:cNvSpPr/>
            <p:nvPr/>
          </p:nvSpPr>
          <p:spPr>
            <a:xfrm rot="771429">
              <a:off x="4554291" y="2895272"/>
              <a:ext cx="566176"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txBox="1"/>
            <p:nvPr/>
          </p:nvSpPr>
          <p:spPr>
            <a:xfrm rot="771429">
              <a:off x="4823225" y="2896313"/>
              <a:ext cx="28308" cy="283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17" name="Google Shape;217;p4"/>
            <p:cNvSpPr/>
            <p:nvPr/>
          </p:nvSpPr>
          <p:spPr>
            <a:xfrm>
              <a:off x="5087496" y="2473611"/>
              <a:ext cx="1556514" cy="1343151"/>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txBox="1"/>
            <p:nvPr/>
          </p:nvSpPr>
          <p:spPr>
            <a:xfrm>
              <a:off x="5315442" y="2670311"/>
              <a:ext cx="1100622" cy="949751"/>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Data Manipulation Language (DML)</a:t>
              </a:r>
              <a:endParaRPr/>
            </a:p>
          </p:txBody>
        </p:sp>
        <p:sp>
          <p:nvSpPr>
            <p:cNvPr id="219" name="Google Shape;219;p4"/>
            <p:cNvSpPr/>
            <p:nvPr/>
          </p:nvSpPr>
          <p:spPr>
            <a:xfrm rot="3857143">
              <a:off x="4016816" y="3576755"/>
              <a:ext cx="644790"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nvSpPr>
          <p:spPr>
            <a:xfrm rot="3857143">
              <a:off x="4323092" y="3575831"/>
              <a:ext cx="32239" cy="3223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21" name="Google Shape;221;p4"/>
            <p:cNvSpPr/>
            <p:nvPr/>
          </p:nvSpPr>
          <p:spPr>
            <a:xfrm>
              <a:off x="3943028" y="3837710"/>
              <a:ext cx="1673595"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txBox="1"/>
            <p:nvPr/>
          </p:nvSpPr>
          <p:spPr>
            <a:xfrm>
              <a:off x="4188120" y="4033710"/>
              <a:ext cx="1183411" cy="946373"/>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Data Definition Language </a:t>
              </a:r>
              <a:endParaRPr/>
            </a:p>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 DDL)</a:t>
              </a:r>
              <a:endParaRPr/>
            </a:p>
          </p:txBody>
        </p:sp>
        <p:sp>
          <p:nvSpPr>
            <p:cNvPr id="223" name="Google Shape;223;p4"/>
            <p:cNvSpPr/>
            <p:nvPr/>
          </p:nvSpPr>
          <p:spPr>
            <a:xfrm rot="6942857">
              <a:off x="3139196" y="3587536"/>
              <a:ext cx="668721"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txBox="1"/>
            <p:nvPr/>
          </p:nvSpPr>
          <p:spPr>
            <a:xfrm rot="-3857143">
              <a:off x="3456839" y="3586013"/>
              <a:ext cx="33436" cy="334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25" name="Google Shape;225;p4"/>
            <p:cNvSpPr/>
            <p:nvPr/>
          </p:nvSpPr>
          <p:spPr>
            <a:xfrm>
              <a:off x="2368948" y="3837710"/>
              <a:ext cx="1338373"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txBox="1"/>
            <p:nvPr/>
          </p:nvSpPr>
          <p:spPr>
            <a:xfrm>
              <a:off x="2564948" y="4033710"/>
              <a:ext cx="946373" cy="946373"/>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Integrity</a:t>
              </a:r>
              <a:endParaRPr/>
            </a:p>
          </p:txBody>
        </p:sp>
        <p:sp>
          <p:nvSpPr>
            <p:cNvPr id="227" name="Google Shape;227;p4"/>
            <p:cNvSpPr/>
            <p:nvPr/>
          </p:nvSpPr>
          <p:spPr>
            <a:xfrm rot="10028571">
              <a:off x="2596233" y="2906681"/>
              <a:ext cx="668721"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txBox="1"/>
            <p:nvPr/>
          </p:nvSpPr>
          <p:spPr>
            <a:xfrm rot="-771429">
              <a:off x="2913876" y="2905158"/>
              <a:ext cx="33436" cy="334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29" name="Google Shape;229;p4"/>
            <p:cNvSpPr/>
            <p:nvPr/>
          </p:nvSpPr>
          <p:spPr>
            <a:xfrm>
              <a:off x="1283021" y="2476000"/>
              <a:ext cx="1338373"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txBox="1"/>
            <p:nvPr/>
          </p:nvSpPr>
          <p:spPr>
            <a:xfrm>
              <a:off x="1479021" y="2672000"/>
              <a:ext cx="946373" cy="946373"/>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Concurrent </a:t>
              </a:r>
              <a:endParaRPr/>
            </a:p>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Access</a:t>
              </a:r>
              <a:endParaRPr/>
            </a:p>
          </p:txBody>
        </p:sp>
        <p:sp>
          <p:nvSpPr>
            <p:cNvPr id="231" name="Google Shape;231;p4"/>
            <p:cNvSpPr/>
            <p:nvPr/>
          </p:nvSpPr>
          <p:spPr>
            <a:xfrm rot="-8485714">
              <a:off x="2790014" y="2057669"/>
              <a:ext cx="668721" cy="30390"/>
            </a:xfrm>
            <a:custGeom>
              <a:rect b="b" l="l" r="r" t="t"/>
              <a:pathLst>
                <a:path extrusionOk="0" h="120000" w="120000">
                  <a:moveTo>
                    <a:pt x="0" y="60000"/>
                  </a:moveTo>
                  <a:lnTo>
                    <a:pt x="120000" y="60000"/>
                  </a:lnTo>
                </a:path>
              </a:pathLst>
            </a:cu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txBox="1"/>
            <p:nvPr/>
          </p:nvSpPr>
          <p:spPr>
            <a:xfrm rot="2314286">
              <a:off x="3107657" y="2056146"/>
              <a:ext cx="33436" cy="334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Open Sans"/>
                <a:buNone/>
              </a:pPr>
              <a:r>
                <a:t/>
              </a:r>
              <a:endParaRPr sz="500">
                <a:solidFill>
                  <a:schemeClr val="lt1"/>
                </a:solidFill>
                <a:latin typeface="Open Sans"/>
                <a:ea typeface="Open Sans"/>
                <a:cs typeface="Open Sans"/>
                <a:sym typeface="Open Sans"/>
              </a:endParaRPr>
            </a:p>
          </p:txBody>
        </p:sp>
        <p:sp>
          <p:nvSpPr>
            <p:cNvPr id="233" name="Google Shape;233;p4"/>
            <p:cNvSpPr/>
            <p:nvPr/>
          </p:nvSpPr>
          <p:spPr>
            <a:xfrm>
              <a:off x="1670584" y="777976"/>
              <a:ext cx="1338373" cy="1338373"/>
            </a:xfrm>
            <a:prstGeom prst="ellipse">
              <a:avLst/>
            </a:prstGeom>
            <a:solidFill>
              <a:srgbClr val="7F7F7F"/>
            </a:solidFill>
            <a:ln cap="flat" cmpd="sng" w="12700">
              <a:solidFill>
                <a:srgbClr val="FF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txBox="1"/>
            <p:nvPr/>
          </p:nvSpPr>
          <p:spPr>
            <a:xfrm>
              <a:off x="1866584" y="973976"/>
              <a:ext cx="946373" cy="946373"/>
            </a:xfrm>
            <a:prstGeom prst="rect">
              <a:avLst/>
            </a:prstGeom>
            <a:noFill/>
            <a:ln>
              <a:noFill/>
            </a:ln>
          </p:spPr>
          <p:txBody>
            <a:bodyPr anchorCtr="0" anchor="ctr" bIns="8875" lIns="8875" spcFirstLastPara="1" rIns="8875" wrap="square" tIns="8875">
              <a:noAutofit/>
            </a:bodyPr>
            <a:lstStyle/>
            <a:p>
              <a:pPr indent="0" lvl="0" marL="0" marR="0" rtl="0" algn="ctr">
                <a:lnSpc>
                  <a:spcPct val="100000"/>
                </a:lnSpc>
                <a:spcBef>
                  <a:spcPts val="0"/>
                </a:spcBef>
                <a:spcAft>
                  <a:spcPts val="0"/>
                </a:spcAft>
                <a:buClr>
                  <a:schemeClr val="lt1"/>
                </a:buClr>
                <a:buSzPts val="1400"/>
                <a:buFont typeface="Arial"/>
                <a:buNone/>
              </a:pPr>
              <a:r>
                <a:rPr b="0" i="0" lang="en-SG" sz="1400" u="none" cap="none" strike="noStrike">
                  <a:solidFill>
                    <a:schemeClr val="lt1"/>
                  </a:solidFill>
                  <a:latin typeface="Arial"/>
                  <a:ea typeface="Arial"/>
                  <a:cs typeface="Arial"/>
                  <a:sym typeface="Arial"/>
                </a:rPr>
                <a:t>Security</a:t>
              </a:r>
              <a:endParaRPr/>
            </a:p>
            <a:p>
              <a:pPr indent="0" lvl="0" marL="0" marR="0" rtl="0" algn="ctr">
                <a:lnSpc>
                  <a:spcPct val="100000"/>
                </a:lnSpc>
                <a:spcBef>
                  <a:spcPts val="0"/>
                </a:spcBef>
                <a:spcAft>
                  <a:spcPts val="0"/>
                </a:spcAft>
                <a:buClr>
                  <a:schemeClr val="lt1"/>
                </a:buClr>
                <a:buSzPts val="1400"/>
                <a:buFont typeface="Open Sans"/>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
          <p:cNvSpPr txBox="1"/>
          <p:nvPr>
            <p:ph type="title"/>
          </p:nvPr>
        </p:nvSpPr>
        <p:spPr>
          <a:xfrm>
            <a:off x="628650" y="0"/>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Relational      vs      NoSQL </a:t>
            </a:r>
            <a:endParaRPr/>
          </a:p>
        </p:txBody>
      </p:sp>
      <p:sp>
        <p:nvSpPr>
          <p:cNvPr id="240" name="Google Shape;240;p5"/>
          <p:cNvSpPr txBox="1"/>
          <p:nvPr>
            <p:ph idx="1" type="body"/>
          </p:nvPr>
        </p:nvSpPr>
        <p:spPr>
          <a:xfrm>
            <a:off x="628650" y="1131580"/>
            <a:ext cx="38862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Fixed Schema</a:t>
            </a:r>
            <a:endParaRPr/>
          </a:p>
          <a:p>
            <a:pPr indent="-228600" lvl="1" marL="685800" rtl="0" algn="l">
              <a:lnSpc>
                <a:spcPct val="90000"/>
              </a:lnSpc>
              <a:spcBef>
                <a:spcPts val="500"/>
              </a:spcBef>
              <a:spcAft>
                <a:spcPts val="0"/>
              </a:spcAft>
              <a:buClr>
                <a:schemeClr val="lt1"/>
              </a:buClr>
              <a:buSzPts val="2400"/>
              <a:buChar char="•"/>
            </a:pPr>
            <a:r>
              <a:rPr lang="en-SG"/>
              <a:t>Normalised, prevent I/U/D anomalies and reduce redundancy </a:t>
            </a:r>
            <a:endParaRPr/>
          </a:p>
          <a:p>
            <a:pPr indent="-228600" lvl="1" marL="685800" rtl="0" algn="l">
              <a:lnSpc>
                <a:spcPct val="90000"/>
              </a:lnSpc>
              <a:spcBef>
                <a:spcPts val="500"/>
              </a:spcBef>
              <a:spcAft>
                <a:spcPts val="0"/>
              </a:spcAft>
              <a:buClr>
                <a:schemeClr val="lt1"/>
              </a:buClr>
              <a:buSzPts val="2400"/>
              <a:buChar char="•"/>
            </a:pPr>
            <a:r>
              <a:rPr lang="en-SG"/>
              <a:t>Complex queries using JOINs</a:t>
            </a:r>
            <a:endParaRPr/>
          </a:p>
          <a:p>
            <a:pPr indent="-50800" lvl="0" marL="228600" rtl="0" algn="l">
              <a:lnSpc>
                <a:spcPct val="90000"/>
              </a:lnSpc>
              <a:spcBef>
                <a:spcPts val="1000"/>
              </a:spcBef>
              <a:spcAft>
                <a:spcPts val="0"/>
              </a:spcAft>
              <a:buClr>
                <a:schemeClr val="lt1"/>
              </a:buClr>
              <a:buSzPts val="2800"/>
              <a:buNone/>
            </a:pPr>
            <a:r>
              <a:t/>
            </a:r>
            <a:endParaRPr/>
          </a:p>
        </p:txBody>
      </p:sp>
      <p:sp>
        <p:nvSpPr>
          <p:cNvPr id="241" name="Google Shape;241;p5"/>
          <p:cNvSpPr txBox="1"/>
          <p:nvPr>
            <p:ph idx="2" type="body"/>
          </p:nvPr>
        </p:nvSpPr>
        <p:spPr>
          <a:xfrm>
            <a:off x="4686300" y="1131580"/>
            <a:ext cx="38862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Dynamic Schema</a:t>
            </a:r>
            <a:endParaRPr/>
          </a:p>
          <a:p>
            <a:pPr indent="-228600" lvl="1" marL="685800" rtl="0" algn="l">
              <a:lnSpc>
                <a:spcPct val="90000"/>
              </a:lnSpc>
              <a:spcBef>
                <a:spcPts val="500"/>
              </a:spcBef>
              <a:spcAft>
                <a:spcPts val="0"/>
              </a:spcAft>
              <a:buClr>
                <a:schemeClr val="lt1"/>
              </a:buClr>
              <a:buSzPts val="2400"/>
              <a:buChar char="•"/>
            </a:pPr>
            <a:r>
              <a:rPr lang="en-SG"/>
              <a:t>unstructured</a:t>
            </a:r>
            <a:endParaRPr/>
          </a:p>
          <a:p>
            <a:pPr indent="-228600" lvl="1" marL="685800" rtl="0" algn="l">
              <a:lnSpc>
                <a:spcPct val="90000"/>
              </a:lnSpc>
              <a:spcBef>
                <a:spcPts val="500"/>
              </a:spcBef>
              <a:spcAft>
                <a:spcPts val="0"/>
              </a:spcAft>
              <a:buClr>
                <a:schemeClr val="lt1"/>
              </a:buClr>
              <a:buSzPts val="2400"/>
              <a:buChar char="•"/>
            </a:pPr>
            <a:r>
              <a:rPr lang="en-SG"/>
              <a:t>unnormalized, introduce I/U/D anomalies and redundancy</a:t>
            </a:r>
            <a:endParaRPr/>
          </a:p>
          <a:p>
            <a:pPr indent="-228600" lvl="1" marL="685800" rtl="0" algn="l">
              <a:lnSpc>
                <a:spcPct val="90000"/>
              </a:lnSpc>
              <a:spcBef>
                <a:spcPts val="500"/>
              </a:spcBef>
              <a:spcAft>
                <a:spcPts val="0"/>
              </a:spcAft>
              <a:buClr>
                <a:schemeClr val="lt1"/>
              </a:buClr>
              <a:buSzPts val="2400"/>
              <a:buChar char="•"/>
            </a:pPr>
            <a:r>
              <a:rPr lang="en-SG"/>
              <a:t>"Simple" queries using filters</a:t>
            </a:r>
            <a:endParaRPr/>
          </a:p>
          <a:p>
            <a:pPr indent="-76200" lvl="1" marL="685800" rtl="0" algn="l">
              <a:lnSpc>
                <a:spcPct val="90000"/>
              </a:lnSpc>
              <a:spcBef>
                <a:spcPts val="500"/>
              </a:spcBef>
              <a:spcAft>
                <a:spcPts val="0"/>
              </a:spcAft>
              <a:buClr>
                <a:schemeClr val="lt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idx="1" type="body"/>
          </p:nvPr>
        </p:nvSpPr>
        <p:spPr>
          <a:xfrm>
            <a:off x="628650" y="1131580"/>
            <a:ext cx="38862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Scaled Vertically</a:t>
            </a:r>
            <a:endParaRPr/>
          </a:p>
          <a:p>
            <a:pPr indent="-228600" lvl="1" marL="685800" rtl="0" algn="l">
              <a:lnSpc>
                <a:spcPct val="90000"/>
              </a:lnSpc>
              <a:spcBef>
                <a:spcPts val="500"/>
              </a:spcBef>
              <a:spcAft>
                <a:spcPts val="0"/>
              </a:spcAft>
              <a:buClr>
                <a:schemeClr val="lt1"/>
              </a:buClr>
              <a:buSzPts val="2400"/>
              <a:buChar char="•"/>
            </a:pPr>
            <a:r>
              <a:rPr lang="en-SG"/>
              <a:t>grow by increasing capacity of the DBMS/Server</a:t>
            </a:r>
            <a:endParaRPr/>
          </a:p>
          <a:p>
            <a:pPr indent="-228600" lvl="1" marL="685800" rtl="0" algn="l">
              <a:lnSpc>
                <a:spcPct val="90000"/>
              </a:lnSpc>
              <a:spcBef>
                <a:spcPts val="500"/>
              </a:spcBef>
              <a:spcAft>
                <a:spcPts val="0"/>
              </a:spcAft>
              <a:buClr>
                <a:schemeClr val="lt1"/>
              </a:buClr>
              <a:buSzPts val="2400"/>
              <a:buChar char="•"/>
            </a:pPr>
            <a:r>
              <a:rPr lang="en-SG"/>
              <a:t>Single Point of Failure</a:t>
            </a:r>
            <a:endParaRPr/>
          </a:p>
          <a:p>
            <a:pPr indent="-50800" lvl="0" marL="228600" rtl="0" algn="l">
              <a:lnSpc>
                <a:spcPct val="90000"/>
              </a:lnSpc>
              <a:spcBef>
                <a:spcPts val="1000"/>
              </a:spcBef>
              <a:spcAft>
                <a:spcPts val="0"/>
              </a:spcAft>
              <a:buClr>
                <a:schemeClr val="lt1"/>
              </a:buClr>
              <a:buSzPts val="2800"/>
              <a:buNone/>
            </a:pPr>
            <a:r>
              <a:t/>
            </a:r>
            <a:endParaRPr/>
          </a:p>
        </p:txBody>
      </p:sp>
      <p:sp>
        <p:nvSpPr>
          <p:cNvPr id="247" name="Google Shape;247;p6"/>
          <p:cNvSpPr txBox="1"/>
          <p:nvPr>
            <p:ph idx="2" type="body"/>
          </p:nvPr>
        </p:nvSpPr>
        <p:spPr>
          <a:xfrm>
            <a:off x="4686300" y="1131580"/>
            <a:ext cx="38862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Scaled Horizontally</a:t>
            </a:r>
            <a:endParaRPr/>
          </a:p>
          <a:p>
            <a:pPr indent="-228600" lvl="1" marL="685800" rtl="0" algn="l">
              <a:lnSpc>
                <a:spcPct val="90000"/>
              </a:lnSpc>
              <a:spcBef>
                <a:spcPts val="500"/>
              </a:spcBef>
              <a:spcAft>
                <a:spcPts val="0"/>
              </a:spcAft>
              <a:buClr>
                <a:schemeClr val="lt1"/>
              </a:buClr>
              <a:buSzPts val="2400"/>
              <a:buChar char="•"/>
            </a:pPr>
            <a:r>
              <a:rPr lang="en-SG"/>
              <a:t>grow by adding more servers</a:t>
            </a:r>
            <a:endParaRPr/>
          </a:p>
          <a:p>
            <a:pPr indent="-228600" lvl="1" marL="685800" rtl="0" algn="l">
              <a:lnSpc>
                <a:spcPct val="90000"/>
              </a:lnSpc>
              <a:spcBef>
                <a:spcPts val="500"/>
              </a:spcBef>
              <a:spcAft>
                <a:spcPts val="0"/>
              </a:spcAft>
              <a:buClr>
                <a:schemeClr val="lt1"/>
              </a:buClr>
              <a:buSzPts val="2400"/>
              <a:buChar char="•"/>
            </a:pPr>
            <a:r>
              <a:rPr lang="en-SG"/>
              <a:t>No Single Point of Failure</a:t>
            </a:r>
            <a:endParaRPr/>
          </a:p>
          <a:p>
            <a:pPr indent="-76200" lvl="1" marL="685800" rtl="0" algn="l">
              <a:lnSpc>
                <a:spcPct val="90000"/>
              </a:lnSpc>
              <a:spcBef>
                <a:spcPts val="500"/>
              </a:spcBef>
              <a:spcAft>
                <a:spcPts val="0"/>
              </a:spcAft>
              <a:buClr>
                <a:schemeClr val="lt1"/>
              </a:buClr>
              <a:buSzPts val="2400"/>
              <a:buNone/>
            </a:pPr>
            <a:r>
              <a:t/>
            </a:r>
            <a:endParaRPr/>
          </a:p>
        </p:txBody>
      </p:sp>
      <p:sp>
        <p:nvSpPr>
          <p:cNvPr id="248" name="Google Shape;248;p6"/>
          <p:cNvSpPr txBox="1"/>
          <p:nvPr>
            <p:ph type="title"/>
          </p:nvPr>
        </p:nvSpPr>
        <p:spPr>
          <a:xfrm>
            <a:off x="628650" y="0"/>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Relational      vs      NoSQL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idx="1" type="body"/>
          </p:nvPr>
        </p:nvSpPr>
        <p:spPr>
          <a:xfrm>
            <a:off x="628647" y="1131580"/>
            <a:ext cx="6637392" cy="503237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n-SG"/>
              <a:t>A Transaction is a logical grouping of  DB operations (I/U/D) as a single unit</a:t>
            </a:r>
            <a:endParaRPr/>
          </a:p>
          <a:p>
            <a:pPr indent="-228600" lvl="0" marL="228600" rtl="0" algn="l">
              <a:lnSpc>
                <a:spcPct val="90000"/>
              </a:lnSpc>
              <a:spcBef>
                <a:spcPts val="1000"/>
              </a:spcBef>
              <a:spcAft>
                <a:spcPts val="0"/>
              </a:spcAft>
              <a:buClr>
                <a:schemeClr val="lt1"/>
              </a:buClr>
              <a:buSzPct val="100000"/>
              <a:buChar char="•"/>
            </a:pPr>
            <a:r>
              <a:rPr lang="en-SG"/>
              <a:t>Support for ACID DB transactions (INSERT/UPDATE/DELETE)</a:t>
            </a:r>
            <a:endParaRPr/>
          </a:p>
          <a:p>
            <a:pPr indent="-64135" lvl="0" marL="228600" rtl="0" algn="l">
              <a:lnSpc>
                <a:spcPct val="90000"/>
              </a:lnSpc>
              <a:spcBef>
                <a:spcPts val="1000"/>
              </a:spcBef>
              <a:spcAft>
                <a:spcPts val="0"/>
              </a:spcAft>
              <a:buClr>
                <a:schemeClr val="lt1"/>
              </a:buClr>
              <a:buSzPct val="100000"/>
              <a:buNone/>
            </a:pPr>
            <a:r>
              <a:t/>
            </a:r>
            <a:endParaRPr/>
          </a:p>
          <a:p>
            <a:pPr indent="0" lvl="0" marL="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SG"/>
              <a:t>A – Atomicity : All OR None</a:t>
            </a:r>
            <a:endParaRPr/>
          </a:p>
          <a:p>
            <a:pPr indent="-228600" lvl="0" marL="228600" rtl="0" algn="l">
              <a:lnSpc>
                <a:spcPct val="90000"/>
              </a:lnSpc>
              <a:spcBef>
                <a:spcPts val="1000"/>
              </a:spcBef>
              <a:spcAft>
                <a:spcPts val="0"/>
              </a:spcAft>
              <a:buClr>
                <a:schemeClr val="lt1"/>
              </a:buClr>
              <a:buSzPct val="100000"/>
              <a:buChar char="•"/>
            </a:pPr>
            <a:r>
              <a:rPr lang="en-SG"/>
              <a:t>C – Consistency: Integrity Rules</a:t>
            </a:r>
            <a:endParaRPr/>
          </a:p>
          <a:p>
            <a:pPr indent="-228600" lvl="0" marL="228600" rtl="0" algn="l">
              <a:lnSpc>
                <a:spcPct val="90000"/>
              </a:lnSpc>
              <a:spcBef>
                <a:spcPts val="1000"/>
              </a:spcBef>
              <a:spcAft>
                <a:spcPts val="0"/>
              </a:spcAft>
              <a:buClr>
                <a:schemeClr val="lt1"/>
              </a:buClr>
              <a:buSzPct val="100000"/>
              <a:buChar char="•"/>
            </a:pPr>
            <a:r>
              <a:rPr lang="en-SG"/>
              <a:t>I – Isolation:  NO interleaving of transaction</a:t>
            </a:r>
            <a:endParaRPr/>
          </a:p>
          <a:p>
            <a:pPr indent="-228600" lvl="0" marL="228600" rtl="0" algn="l">
              <a:lnSpc>
                <a:spcPct val="90000"/>
              </a:lnSpc>
              <a:spcBef>
                <a:spcPts val="1000"/>
              </a:spcBef>
              <a:spcAft>
                <a:spcPts val="0"/>
              </a:spcAft>
              <a:buClr>
                <a:schemeClr val="lt1"/>
              </a:buClr>
              <a:buSzPct val="100000"/>
              <a:buChar char="•"/>
            </a:pPr>
            <a:r>
              <a:rPr lang="en-SG"/>
              <a:t>D – Durability : Data persists across power failure</a:t>
            </a:r>
            <a:endParaRPr/>
          </a:p>
          <a:p>
            <a:pPr indent="0" lvl="0" marL="0" rtl="0" algn="l">
              <a:lnSpc>
                <a:spcPct val="90000"/>
              </a:lnSpc>
              <a:spcBef>
                <a:spcPts val="1000"/>
              </a:spcBef>
              <a:spcAft>
                <a:spcPts val="0"/>
              </a:spcAft>
              <a:buClr>
                <a:schemeClr val="lt1"/>
              </a:buClr>
              <a:buSzPct val="100000"/>
              <a:buNone/>
            </a:pPr>
            <a:r>
              <a:t/>
            </a:r>
            <a:endParaRPr/>
          </a:p>
        </p:txBody>
      </p:sp>
      <p:sp>
        <p:nvSpPr>
          <p:cNvPr id="254" name="Google Shape;254;p7"/>
          <p:cNvSpPr txBox="1"/>
          <p:nvPr>
            <p:ph idx="2" type="body"/>
          </p:nvPr>
        </p:nvSpPr>
        <p:spPr>
          <a:xfrm>
            <a:off x="5551538" y="1769754"/>
            <a:ext cx="3494139" cy="114059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n-SG"/>
              <a:t>No Support for ACID behaviour resulting in faster DB operations</a:t>
            </a:r>
            <a:endParaRPr/>
          </a:p>
          <a:p>
            <a:pPr indent="-87630" lvl="1" marL="685800" rtl="0" algn="l">
              <a:lnSpc>
                <a:spcPct val="90000"/>
              </a:lnSpc>
              <a:spcBef>
                <a:spcPts val="500"/>
              </a:spcBef>
              <a:spcAft>
                <a:spcPts val="0"/>
              </a:spcAft>
              <a:buClr>
                <a:schemeClr val="lt1"/>
              </a:buClr>
              <a:buSzPct val="100000"/>
              <a:buNone/>
            </a:pPr>
            <a:r>
              <a:t/>
            </a:r>
            <a:endParaRPr/>
          </a:p>
        </p:txBody>
      </p:sp>
      <p:sp>
        <p:nvSpPr>
          <p:cNvPr id="255" name="Google Shape;255;p7"/>
          <p:cNvSpPr txBox="1"/>
          <p:nvPr>
            <p:ph type="title"/>
          </p:nvPr>
        </p:nvSpPr>
        <p:spPr>
          <a:xfrm>
            <a:off x="628650" y="0"/>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Relational      vs      NoSQL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Atomicity and Isolation Example</a:t>
            </a:r>
            <a:endParaRPr/>
          </a:p>
        </p:txBody>
      </p:sp>
      <p:sp>
        <p:nvSpPr>
          <p:cNvPr id="261" name="Google Shape;261;p8"/>
          <p:cNvSpPr txBox="1"/>
          <p:nvPr>
            <p:ph idx="1" type="body"/>
          </p:nvPr>
        </p:nvSpPr>
        <p:spPr>
          <a:xfrm>
            <a:off x="842809" y="1823858"/>
            <a:ext cx="3886200" cy="7012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Account A : $0</a:t>
            </a:r>
            <a:endParaRPr/>
          </a:p>
        </p:txBody>
      </p:sp>
      <p:sp>
        <p:nvSpPr>
          <p:cNvPr id="262" name="Google Shape;262;p8"/>
          <p:cNvSpPr txBox="1"/>
          <p:nvPr>
            <p:ph idx="2" type="body"/>
          </p:nvPr>
        </p:nvSpPr>
        <p:spPr>
          <a:xfrm>
            <a:off x="4572000" y="1823858"/>
            <a:ext cx="3886200" cy="48495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Account B : $20</a:t>
            </a:r>
            <a:endParaRPr/>
          </a:p>
        </p:txBody>
      </p:sp>
      <p:sp>
        <p:nvSpPr>
          <p:cNvPr id="263" name="Google Shape;263;p8"/>
          <p:cNvSpPr txBox="1"/>
          <p:nvPr/>
        </p:nvSpPr>
        <p:spPr>
          <a:xfrm>
            <a:off x="843116" y="2393461"/>
            <a:ext cx="3886200" cy="179710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lt1"/>
              </a:buClr>
              <a:buSzPct val="100000"/>
              <a:buFont typeface="Arial"/>
              <a:buNone/>
            </a:pPr>
            <a:r>
              <a:rPr lang="en-SG" sz="2800" u="sng">
                <a:solidFill>
                  <a:schemeClr val="lt1"/>
                </a:solidFill>
                <a:latin typeface="Open Sans"/>
                <a:ea typeface="Open Sans"/>
                <a:cs typeface="Open Sans"/>
                <a:sym typeface="Open Sans"/>
              </a:rPr>
              <a:t>Transaction 1</a:t>
            </a:r>
            <a:endParaRPr/>
          </a:p>
          <a:p>
            <a:pPr indent="-228600" lvl="0" marL="228600" marR="0" rtl="0" algn="l">
              <a:lnSpc>
                <a:spcPct val="90000"/>
              </a:lnSpc>
              <a:spcBef>
                <a:spcPts val="100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B - $10</a:t>
            </a:r>
            <a:endParaRPr/>
          </a:p>
          <a:p>
            <a:pPr indent="-228600" lvl="0" marL="228600" marR="0" rtl="0" algn="l">
              <a:lnSpc>
                <a:spcPct val="90000"/>
              </a:lnSpc>
              <a:spcBef>
                <a:spcPts val="1000"/>
              </a:spcBef>
              <a:spcAft>
                <a:spcPts val="0"/>
              </a:spcAft>
              <a:buClr>
                <a:schemeClr val="lt1"/>
              </a:buClr>
              <a:buSzPct val="100000"/>
              <a:buFont typeface="Arial"/>
              <a:buChar char="•"/>
            </a:pPr>
            <a:r>
              <a:rPr lang="en-SG" sz="2800">
                <a:solidFill>
                  <a:schemeClr val="lt1"/>
                </a:solidFill>
                <a:latin typeface="Open Sans"/>
                <a:ea typeface="Open Sans"/>
                <a:cs typeface="Open Sans"/>
                <a:sym typeface="Open Sans"/>
              </a:rPr>
              <a:t>A + $10</a:t>
            </a:r>
            <a:endParaRPr/>
          </a:p>
          <a:p>
            <a:pPr indent="0" lvl="0" marL="0" marR="0" rtl="0" algn="l">
              <a:lnSpc>
                <a:spcPct val="90000"/>
              </a:lnSpc>
              <a:spcBef>
                <a:spcPts val="1000"/>
              </a:spcBef>
              <a:spcAft>
                <a:spcPts val="0"/>
              </a:spcAft>
              <a:buClr>
                <a:schemeClr val="lt1"/>
              </a:buClr>
              <a:buSzPct val="100000"/>
              <a:buFont typeface="Arial"/>
              <a:buNone/>
            </a:pPr>
            <a:r>
              <a:rPr lang="en-SG" sz="2800" u="sng">
                <a:solidFill>
                  <a:schemeClr val="lt1"/>
                </a:solidFill>
                <a:latin typeface="Open Sans"/>
                <a:ea typeface="Open Sans"/>
                <a:cs typeface="Open Sans"/>
                <a:sym typeface="Open Sans"/>
              </a:rPr>
              <a:t>Committed</a:t>
            </a:r>
            <a:r>
              <a:rPr lang="en-SG" sz="2800">
                <a:solidFill>
                  <a:schemeClr val="lt1"/>
                </a:solidFill>
                <a:latin typeface="Open Sans"/>
                <a:ea typeface="Open Sans"/>
                <a:cs typeface="Open Sans"/>
                <a:sym typeface="Open Sans"/>
              </a:rPr>
              <a:t> A: $10, B:$10</a:t>
            </a:r>
            <a:endParaRPr/>
          </a:p>
          <a:p>
            <a:pPr indent="0" lvl="0" marL="0" marR="0" rtl="0" algn="l">
              <a:lnSpc>
                <a:spcPct val="90000"/>
              </a:lnSpc>
              <a:spcBef>
                <a:spcPts val="100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p:txBody>
      </p:sp>
      <p:sp>
        <p:nvSpPr>
          <p:cNvPr id="264" name="Google Shape;264;p8"/>
          <p:cNvSpPr txBox="1"/>
          <p:nvPr/>
        </p:nvSpPr>
        <p:spPr>
          <a:xfrm>
            <a:off x="4640825" y="2526890"/>
            <a:ext cx="3494950" cy="166367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B050"/>
              </a:buClr>
              <a:buSzPct val="100000"/>
              <a:buFont typeface="Arial"/>
              <a:buNone/>
            </a:pPr>
            <a:r>
              <a:rPr lang="en-SG" sz="2800" u="sng">
                <a:solidFill>
                  <a:srgbClr val="00B050"/>
                </a:solidFill>
                <a:latin typeface="Open Sans"/>
                <a:ea typeface="Open Sans"/>
                <a:cs typeface="Open Sans"/>
                <a:sym typeface="Open Sans"/>
              </a:rPr>
              <a:t>Transaction 2</a:t>
            </a:r>
            <a:endParaRPr/>
          </a:p>
          <a:p>
            <a:pPr indent="-228600" lvl="0" marL="228600" marR="0" rtl="0" algn="l">
              <a:lnSpc>
                <a:spcPct val="90000"/>
              </a:lnSpc>
              <a:spcBef>
                <a:spcPts val="1000"/>
              </a:spcBef>
              <a:spcAft>
                <a:spcPts val="0"/>
              </a:spcAft>
              <a:buClr>
                <a:srgbClr val="00B050"/>
              </a:buClr>
              <a:buSzPct val="100000"/>
              <a:buFont typeface="Arial"/>
              <a:buChar char="•"/>
            </a:pPr>
            <a:r>
              <a:rPr lang="en-SG" sz="2800">
                <a:solidFill>
                  <a:srgbClr val="00B050"/>
                </a:solidFill>
                <a:latin typeface="Open Sans"/>
                <a:ea typeface="Open Sans"/>
                <a:cs typeface="Open Sans"/>
                <a:sym typeface="Open Sans"/>
              </a:rPr>
              <a:t>B - $20</a:t>
            </a:r>
            <a:endParaRPr/>
          </a:p>
          <a:p>
            <a:pPr indent="-228600" lvl="0" marL="228600" marR="0" rtl="0" algn="l">
              <a:lnSpc>
                <a:spcPct val="90000"/>
              </a:lnSpc>
              <a:spcBef>
                <a:spcPts val="1000"/>
              </a:spcBef>
              <a:spcAft>
                <a:spcPts val="0"/>
              </a:spcAft>
              <a:buClr>
                <a:srgbClr val="00B050"/>
              </a:buClr>
              <a:buSzPct val="100000"/>
              <a:buFont typeface="Arial"/>
              <a:buChar char="•"/>
            </a:pPr>
            <a:r>
              <a:rPr lang="en-SG" sz="2800">
                <a:solidFill>
                  <a:srgbClr val="00B050"/>
                </a:solidFill>
                <a:latin typeface="Open Sans"/>
                <a:ea typeface="Open Sans"/>
                <a:cs typeface="Open Sans"/>
                <a:sym typeface="Open Sans"/>
              </a:rPr>
              <a:t>A + $20</a:t>
            </a:r>
            <a:endParaRPr/>
          </a:p>
          <a:p>
            <a:pPr indent="0" lvl="0" marL="0" marR="0" rtl="0" algn="l">
              <a:lnSpc>
                <a:spcPct val="90000"/>
              </a:lnSpc>
              <a:spcBef>
                <a:spcPts val="1000"/>
              </a:spcBef>
              <a:spcAft>
                <a:spcPts val="0"/>
              </a:spcAft>
              <a:buClr>
                <a:srgbClr val="00B050"/>
              </a:buClr>
              <a:buSzPct val="100000"/>
              <a:buFont typeface="Arial"/>
              <a:buNone/>
            </a:pPr>
            <a:r>
              <a:rPr lang="en-SG" sz="2800" u="sng">
                <a:solidFill>
                  <a:srgbClr val="00B050"/>
                </a:solidFill>
                <a:latin typeface="Open Sans"/>
                <a:ea typeface="Open Sans"/>
                <a:cs typeface="Open Sans"/>
                <a:sym typeface="Open Sans"/>
              </a:rPr>
              <a:t>Committed</a:t>
            </a:r>
            <a:r>
              <a:rPr lang="en-SG" sz="2800">
                <a:solidFill>
                  <a:srgbClr val="00B050"/>
                </a:solidFill>
                <a:latin typeface="Open Sans"/>
                <a:ea typeface="Open Sans"/>
                <a:cs typeface="Open Sans"/>
                <a:sym typeface="Open Sans"/>
              </a:rPr>
              <a:t> A: $20, B: $0</a:t>
            </a:r>
            <a:endParaRPr/>
          </a:p>
          <a:p>
            <a:pPr indent="0" lvl="0" marL="0" marR="0" rtl="0" algn="l">
              <a:lnSpc>
                <a:spcPct val="90000"/>
              </a:lnSpc>
              <a:spcBef>
                <a:spcPts val="100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p:txBody>
      </p:sp>
      <p:sp>
        <p:nvSpPr>
          <p:cNvPr id="265" name="Google Shape;265;p8"/>
          <p:cNvSpPr txBox="1"/>
          <p:nvPr/>
        </p:nvSpPr>
        <p:spPr>
          <a:xfrm>
            <a:off x="206477" y="4376688"/>
            <a:ext cx="8868697" cy="2116186"/>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l">
              <a:lnSpc>
                <a:spcPct val="90000"/>
              </a:lnSpc>
              <a:spcBef>
                <a:spcPts val="0"/>
              </a:spcBef>
              <a:spcAft>
                <a:spcPts val="0"/>
              </a:spcAft>
              <a:buClr>
                <a:schemeClr val="lt1"/>
              </a:buClr>
              <a:buSzPct val="100000"/>
              <a:buFont typeface="Arial"/>
              <a:buNone/>
            </a:pPr>
            <a:r>
              <a:rPr lang="en-SG" sz="5100" u="sng">
                <a:solidFill>
                  <a:schemeClr val="lt1"/>
                </a:solidFill>
                <a:latin typeface="Open Sans"/>
                <a:ea typeface="Open Sans"/>
                <a:cs typeface="Open Sans"/>
                <a:sym typeface="Open Sans"/>
              </a:rPr>
              <a:t>No Isolation (CRUD operations are interleaved between each other)</a:t>
            </a:r>
            <a:endParaRPr/>
          </a:p>
          <a:p>
            <a:pPr indent="-228600" lvl="0" marL="228600" marR="0" rtl="0" algn="l">
              <a:lnSpc>
                <a:spcPct val="90000"/>
              </a:lnSpc>
              <a:spcBef>
                <a:spcPts val="1000"/>
              </a:spcBef>
              <a:spcAft>
                <a:spcPts val="0"/>
              </a:spcAft>
              <a:buClr>
                <a:schemeClr val="lt1"/>
              </a:buClr>
              <a:buSzPct val="100000"/>
              <a:buFont typeface="Arial"/>
              <a:buChar char="•"/>
            </a:pPr>
            <a:r>
              <a:rPr lang="en-SG" sz="5100">
                <a:solidFill>
                  <a:schemeClr val="lt1"/>
                </a:solidFill>
                <a:latin typeface="Open Sans"/>
                <a:ea typeface="Open Sans"/>
                <a:cs typeface="Open Sans"/>
                <a:sym typeface="Open Sans"/>
              </a:rPr>
              <a:t>B -$10 (T1)</a:t>
            </a:r>
            <a:endParaRPr/>
          </a:p>
          <a:p>
            <a:pPr indent="-228600" lvl="0" marL="228600" marR="0" rtl="0" algn="l">
              <a:lnSpc>
                <a:spcPct val="90000"/>
              </a:lnSpc>
              <a:spcBef>
                <a:spcPts val="1000"/>
              </a:spcBef>
              <a:spcAft>
                <a:spcPts val="0"/>
              </a:spcAft>
              <a:buClr>
                <a:srgbClr val="00B050"/>
              </a:buClr>
              <a:buSzPct val="100000"/>
              <a:buFont typeface="Arial"/>
              <a:buChar char="•"/>
            </a:pPr>
            <a:r>
              <a:rPr lang="en-SG" sz="5100">
                <a:solidFill>
                  <a:srgbClr val="00B050"/>
                </a:solidFill>
                <a:latin typeface="Open Sans"/>
                <a:ea typeface="Open Sans"/>
                <a:cs typeface="Open Sans"/>
                <a:sym typeface="Open Sans"/>
              </a:rPr>
              <a:t>B - $20 (T2)</a:t>
            </a:r>
            <a:endParaRPr/>
          </a:p>
          <a:p>
            <a:pPr indent="-228600" lvl="0" marL="228600" marR="0" rtl="0" algn="l">
              <a:lnSpc>
                <a:spcPct val="90000"/>
              </a:lnSpc>
              <a:spcBef>
                <a:spcPts val="1000"/>
              </a:spcBef>
              <a:spcAft>
                <a:spcPts val="0"/>
              </a:spcAft>
              <a:buClr>
                <a:srgbClr val="00B050"/>
              </a:buClr>
              <a:buSzPct val="100000"/>
              <a:buFont typeface="Arial"/>
              <a:buChar char="•"/>
            </a:pPr>
            <a:r>
              <a:rPr lang="en-SG" sz="5100">
                <a:solidFill>
                  <a:srgbClr val="00B050"/>
                </a:solidFill>
                <a:latin typeface="Open Sans"/>
                <a:ea typeface="Open Sans"/>
                <a:cs typeface="Open Sans"/>
                <a:sym typeface="Open Sans"/>
              </a:rPr>
              <a:t>A + 20  (T2)   ✔ Transaction 2 COMMITTED</a:t>
            </a:r>
            <a:endParaRPr sz="5100">
              <a:solidFill>
                <a:srgbClr val="00B050"/>
              </a:solidFill>
              <a:latin typeface="Open Sans"/>
              <a:ea typeface="Open Sans"/>
              <a:cs typeface="Open Sans"/>
              <a:sym typeface="Open Sans"/>
            </a:endParaRPr>
          </a:p>
          <a:p>
            <a:pPr indent="-228600" lvl="0" marL="228600" marR="0" rtl="0" algn="l">
              <a:lnSpc>
                <a:spcPct val="90000"/>
              </a:lnSpc>
              <a:spcBef>
                <a:spcPts val="1000"/>
              </a:spcBef>
              <a:spcAft>
                <a:spcPts val="0"/>
              </a:spcAft>
              <a:buClr>
                <a:schemeClr val="lt1"/>
              </a:buClr>
              <a:buSzPct val="100000"/>
              <a:buFont typeface="Arial"/>
              <a:buChar char="•"/>
            </a:pPr>
            <a:r>
              <a:rPr lang="en-SG" sz="5100">
                <a:solidFill>
                  <a:schemeClr val="lt1"/>
                </a:solidFill>
                <a:latin typeface="Open Sans"/>
                <a:ea typeface="Open Sans"/>
                <a:cs typeface="Open Sans"/>
                <a:sym typeface="Open Sans"/>
              </a:rPr>
              <a:t>A + $10 (T1)  🗴Transaction 1 Failed, ROLLBACK B to $20 resulting in  INCONSISTENT STATE ( A: $20, B: $20)</a:t>
            </a:r>
            <a:endParaRPr/>
          </a:p>
          <a:p>
            <a:pPr indent="-99060" lvl="0" marL="228600" marR="0" rtl="0" algn="l">
              <a:lnSpc>
                <a:spcPct val="90000"/>
              </a:lnSpc>
              <a:spcBef>
                <a:spcPts val="1000"/>
              </a:spcBef>
              <a:spcAft>
                <a:spcPts val="0"/>
              </a:spcAft>
              <a:buClr>
                <a:schemeClr val="lt1"/>
              </a:buClr>
              <a:buSzPct val="100000"/>
              <a:buFont typeface="Arial"/>
              <a:buNone/>
            </a:pPr>
            <a:r>
              <a:t/>
            </a:r>
            <a:endParaRPr sz="5100">
              <a:solidFill>
                <a:srgbClr val="FF0000"/>
              </a:solidFill>
              <a:latin typeface="Open Sans"/>
              <a:ea typeface="Open Sans"/>
              <a:cs typeface="Open Sans"/>
              <a:sym typeface="Open Sans"/>
            </a:endParaRPr>
          </a:p>
          <a:p>
            <a:pPr indent="-99060" lvl="0" marL="228600" marR="0" rtl="0" algn="l">
              <a:lnSpc>
                <a:spcPct val="90000"/>
              </a:lnSpc>
              <a:spcBef>
                <a:spcPts val="1000"/>
              </a:spcBef>
              <a:spcAft>
                <a:spcPts val="0"/>
              </a:spcAft>
              <a:buClr>
                <a:schemeClr val="lt1"/>
              </a:buClr>
              <a:buSzPct val="100000"/>
              <a:buFont typeface="Arial"/>
              <a:buNone/>
            </a:pPr>
            <a:r>
              <a:t/>
            </a:r>
            <a:endParaRPr sz="5100">
              <a:solidFill>
                <a:srgbClr val="FF0000"/>
              </a:solidFill>
              <a:latin typeface="Open Sans"/>
              <a:ea typeface="Open Sans"/>
              <a:cs typeface="Open Sans"/>
              <a:sym typeface="Open Sans"/>
            </a:endParaRPr>
          </a:p>
          <a:p>
            <a:pPr indent="-157480" lvl="0" marL="228600" marR="0" rtl="0" algn="l">
              <a:lnSpc>
                <a:spcPct val="90000"/>
              </a:lnSpc>
              <a:spcBef>
                <a:spcPts val="1000"/>
              </a:spcBef>
              <a:spcAft>
                <a:spcPts val="0"/>
              </a:spcAft>
              <a:buClr>
                <a:schemeClr val="lt1"/>
              </a:buClr>
              <a:buSzPct val="100000"/>
              <a:buFont typeface="Arial"/>
              <a:buNone/>
            </a:pPr>
            <a:r>
              <a:t/>
            </a:r>
            <a:endParaRPr sz="2800">
              <a:solidFill>
                <a:schemeClr val="lt1"/>
              </a:solidFill>
              <a:latin typeface="Open Sans"/>
              <a:ea typeface="Open Sans"/>
              <a:cs typeface="Open Sans"/>
              <a:sym typeface="Open Sans"/>
            </a:endParaRPr>
          </a:p>
        </p:txBody>
      </p:sp>
      <p:sp>
        <p:nvSpPr>
          <p:cNvPr id="266" name="Google Shape;266;p8"/>
          <p:cNvSpPr/>
          <p:nvPr/>
        </p:nvSpPr>
        <p:spPr>
          <a:xfrm>
            <a:off x="628650" y="2393461"/>
            <a:ext cx="214159" cy="1658994"/>
          </a:xfrm>
          <a:prstGeom prst="leftBrace">
            <a:avLst>
              <a:gd fmla="val 8333" name="adj1"/>
              <a:gd fmla="val 5000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67" name="Google Shape;267;p8"/>
          <p:cNvSpPr/>
          <p:nvPr/>
        </p:nvSpPr>
        <p:spPr>
          <a:xfrm>
            <a:off x="8052955" y="2525123"/>
            <a:ext cx="176645" cy="1527332"/>
          </a:xfrm>
          <a:prstGeom prst="rightBrace">
            <a:avLst>
              <a:gd fmla="val 8333" name="adj1"/>
              <a:gd fmla="val 5000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68" name="Google Shape;268;p8"/>
          <p:cNvSpPr txBox="1"/>
          <p:nvPr/>
        </p:nvSpPr>
        <p:spPr>
          <a:xfrm>
            <a:off x="8229600" y="3057956"/>
            <a:ext cx="7843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chemeClr val="lt1"/>
                </a:solidFill>
                <a:latin typeface="Open Sans"/>
                <a:ea typeface="Open Sans"/>
                <a:cs typeface="Open Sans"/>
                <a:sym typeface="Open Sans"/>
              </a:rPr>
              <a:t>Atomic</a:t>
            </a:r>
            <a:endParaRPr/>
          </a:p>
        </p:txBody>
      </p:sp>
      <p:sp>
        <p:nvSpPr>
          <p:cNvPr id="269" name="Google Shape;269;p8"/>
          <p:cNvSpPr txBox="1"/>
          <p:nvPr/>
        </p:nvSpPr>
        <p:spPr>
          <a:xfrm rot="-2514530">
            <a:off x="25084" y="2992125"/>
            <a:ext cx="7843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chemeClr val="lt1"/>
                </a:solidFill>
                <a:latin typeface="Open Sans"/>
                <a:ea typeface="Open Sans"/>
                <a:cs typeface="Open Sans"/>
                <a:sym typeface="Open Sans"/>
              </a:rPr>
              <a:t>Atomic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9"/>
          <p:cNvSpPr txBox="1"/>
          <p:nvPr>
            <p:ph idx="1" type="body"/>
          </p:nvPr>
        </p:nvSpPr>
        <p:spPr>
          <a:xfrm>
            <a:off x="628650" y="1131580"/>
            <a:ext cx="38862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Use Cases:</a:t>
            </a:r>
            <a:endParaRPr/>
          </a:p>
          <a:p>
            <a:pPr indent="-228600" lvl="1" marL="685800" rtl="0" algn="l">
              <a:lnSpc>
                <a:spcPct val="90000"/>
              </a:lnSpc>
              <a:spcBef>
                <a:spcPts val="500"/>
              </a:spcBef>
              <a:spcAft>
                <a:spcPts val="0"/>
              </a:spcAft>
              <a:buClr>
                <a:schemeClr val="lt1"/>
              </a:buClr>
              <a:buSzPts val="2400"/>
              <a:buChar char="•"/>
            </a:pPr>
            <a:r>
              <a:rPr lang="en-SG"/>
              <a:t>Schema is known in advance</a:t>
            </a:r>
            <a:endParaRPr/>
          </a:p>
          <a:p>
            <a:pPr indent="-228600" lvl="1" marL="685800" rtl="0" algn="l">
              <a:lnSpc>
                <a:spcPct val="90000"/>
              </a:lnSpc>
              <a:spcBef>
                <a:spcPts val="500"/>
              </a:spcBef>
              <a:spcAft>
                <a:spcPts val="0"/>
              </a:spcAft>
              <a:buClr>
                <a:schemeClr val="lt1"/>
              </a:buClr>
              <a:buSzPts val="2400"/>
              <a:buChar char="•"/>
            </a:pPr>
            <a:r>
              <a:rPr lang="en-SG"/>
              <a:t>Business model is mature and does not change</a:t>
            </a:r>
            <a:endParaRPr/>
          </a:p>
          <a:p>
            <a:pPr indent="-228600" lvl="2" marL="1143000" rtl="0" algn="l">
              <a:lnSpc>
                <a:spcPct val="90000"/>
              </a:lnSpc>
              <a:spcBef>
                <a:spcPts val="500"/>
              </a:spcBef>
              <a:spcAft>
                <a:spcPts val="0"/>
              </a:spcAft>
              <a:buClr>
                <a:schemeClr val="lt1"/>
              </a:buClr>
              <a:buSzPts val="1900"/>
              <a:buChar char="•"/>
            </a:pPr>
            <a:r>
              <a:rPr lang="en-SG" sz="1900"/>
              <a:t>Order Processing and Flight Reservations.</a:t>
            </a:r>
            <a:endParaRPr/>
          </a:p>
          <a:p>
            <a:pPr indent="-228600" lvl="2" marL="1143000" rtl="0" algn="l">
              <a:lnSpc>
                <a:spcPct val="90000"/>
              </a:lnSpc>
              <a:spcBef>
                <a:spcPts val="500"/>
              </a:spcBef>
              <a:spcAft>
                <a:spcPts val="0"/>
              </a:spcAft>
              <a:buClr>
                <a:schemeClr val="lt1"/>
              </a:buClr>
              <a:buSzPts val="1900"/>
              <a:buChar char="•"/>
            </a:pPr>
            <a:r>
              <a:rPr lang="en-SG" sz="1900"/>
              <a:t>Most Line of Busines Applications</a:t>
            </a:r>
            <a:endParaRPr/>
          </a:p>
          <a:p>
            <a:pPr indent="-228600" lvl="1" marL="685800" rtl="0" algn="l">
              <a:lnSpc>
                <a:spcPct val="90000"/>
              </a:lnSpc>
              <a:spcBef>
                <a:spcPts val="500"/>
              </a:spcBef>
              <a:spcAft>
                <a:spcPts val="0"/>
              </a:spcAft>
              <a:buClr>
                <a:schemeClr val="lt1"/>
              </a:buClr>
              <a:buSzPts val="2300"/>
              <a:buChar char="•"/>
            </a:pPr>
            <a:r>
              <a:rPr lang="en-SG" sz="2300"/>
              <a:t>ACID transactions are essential</a:t>
            </a:r>
            <a:endParaRPr/>
          </a:p>
          <a:p>
            <a:pPr indent="-228600" lvl="2" marL="1143000" rtl="0" algn="l">
              <a:lnSpc>
                <a:spcPct val="90000"/>
              </a:lnSpc>
              <a:spcBef>
                <a:spcPts val="500"/>
              </a:spcBef>
              <a:spcAft>
                <a:spcPts val="0"/>
              </a:spcAft>
              <a:buClr>
                <a:schemeClr val="lt1"/>
              </a:buClr>
              <a:buSzPts val="1900"/>
              <a:buChar char="•"/>
            </a:pPr>
            <a:r>
              <a:rPr lang="en-SG" sz="1900"/>
              <a:t>Banking</a:t>
            </a:r>
            <a:endParaRPr/>
          </a:p>
          <a:p>
            <a:pPr indent="-228600" lvl="2" marL="1143000" rtl="0" algn="l">
              <a:lnSpc>
                <a:spcPct val="90000"/>
              </a:lnSpc>
              <a:spcBef>
                <a:spcPts val="500"/>
              </a:spcBef>
              <a:spcAft>
                <a:spcPts val="0"/>
              </a:spcAft>
              <a:buClr>
                <a:schemeClr val="lt1"/>
              </a:buClr>
              <a:buSzPts val="1900"/>
              <a:buChar char="•"/>
            </a:pPr>
            <a:r>
              <a:rPr lang="en-SG" sz="1900"/>
              <a:t>Financial Trading system</a:t>
            </a:r>
            <a:endParaRPr/>
          </a:p>
          <a:p>
            <a:pPr indent="-82550" lvl="1" marL="685800" rtl="0" algn="l">
              <a:lnSpc>
                <a:spcPct val="90000"/>
              </a:lnSpc>
              <a:spcBef>
                <a:spcPts val="500"/>
              </a:spcBef>
              <a:spcAft>
                <a:spcPts val="0"/>
              </a:spcAft>
              <a:buClr>
                <a:schemeClr val="lt1"/>
              </a:buClr>
              <a:buSzPts val="2300"/>
              <a:buNone/>
            </a:pPr>
            <a:r>
              <a:t/>
            </a:r>
            <a:endParaRPr sz="2300"/>
          </a:p>
          <a:p>
            <a:pPr indent="-50800" lvl="0" marL="228600" rtl="0" algn="l">
              <a:lnSpc>
                <a:spcPct val="90000"/>
              </a:lnSpc>
              <a:spcBef>
                <a:spcPts val="1000"/>
              </a:spcBef>
              <a:spcAft>
                <a:spcPts val="0"/>
              </a:spcAft>
              <a:buClr>
                <a:schemeClr val="lt1"/>
              </a:buClr>
              <a:buSzPts val="2800"/>
              <a:buNone/>
            </a:pPr>
            <a:r>
              <a:t/>
            </a:r>
            <a:endParaRPr/>
          </a:p>
        </p:txBody>
      </p:sp>
      <p:sp>
        <p:nvSpPr>
          <p:cNvPr id="275" name="Google Shape;275;p9"/>
          <p:cNvSpPr txBox="1"/>
          <p:nvPr>
            <p:ph idx="2" type="body"/>
          </p:nvPr>
        </p:nvSpPr>
        <p:spPr>
          <a:xfrm>
            <a:off x="4686300" y="1131580"/>
            <a:ext cx="38862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SG"/>
              <a:t>Use Cases:</a:t>
            </a:r>
            <a:endParaRPr/>
          </a:p>
          <a:p>
            <a:pPr indent="-228600" lvl="1" marL="685800" rtl="0" algn="l">
              <a:lnSpc>
                <a:spcPct val="90000"/>
              </a:lnSpc>
              <a:spcBef>
                <a:spcPts val="500"/>
              </a:spcBef>
              <a:spcAft>
                <a:spcPts val="0"/>
              </a:spcAft>
              <a:buClr>
                <a:schemeClr val="lt1"/>
              </a:buClr>
              <a:buSzPts val="2400"/>
              <a:buChar char="•"/>
            </a:pPr>
            <a:r>
              <a:rPr lang="en-SG"/>
              <a:t>Schema changes often</a:t>
            </a:r>
            <a:endParaRPr/>
          </a:p>
          <a:p>
            <a:pPr indent="-228600" lvl="1" marL="685800" rtl="0" algn="l">
              <a:lnSpc>
                <a:spcPct val="90000"/>
              </a:lnSpc>
              <a:spcBef>
                <a:spcPts val="500"/>
              </a:spcBef>
              <a:spcAft>
                <a:spcPts val="0"/>
              </a:spcAft>
              <a:buClr>
                <a:schemeClr val="lt1"/>
              </a:buClr>
              <a:buSzPts val="2400"/>
              <a:buChar char="•"/>
            </a:pPr>
            <a:r>
              <a:rPr lang="en-SG"/>
              <a:t>Unstructured data</a:t>
            </a:r>
            <a:endParaRPr/>
          </a:p>
          <a:p>
            <a:pPr indent="-228600" lvl="2" marL="1143000" rtl="0" algn="l">
              <a:lnSpc>
                <a:spcPct val="90000"/>
              </a:lnSpc>
              <a:spcBef>
                <a:spcPts val="500"/>
              </a:spcBef>
              <a:spcAft>
                <a:spcPts val="0"/>
              </a:spcAft>
              <a:buClr>
                <a:schemeClr val="lt1"/>
              </a:buClr>
              <a:buSzPts val="2000"/>
              <a:buChar char="•"/>
            </a:pPr>
            <a:r>
              <a:rPr lang="en-SG"/>
              <a:t>Social Media Apps/ Personalised Content</a:t>
            </a:r>
            <a:endParaRPr/>
          </a:p>
          <a:p>
            <a:pPr indent="-228600" lvl="2" marL="1143000" rtl="0" algn="l">
              <a:lnSpc>
                <a:spcPct val="90000"/>
              </a:lnSpc>
              <a:spcBef>
                <a:spcPts val="500"/>
              </a:spcBef>
              <a:spcAft>
                <a:spcPts val="0"/>
              </a:spcAft>
              <a:buClr>
                <a:schemeClr val="lt1"/>
              </a:buClr>
              <a:buSzPts val="2000"/>
              <a:buChar char="•"/>
            </a:pPr>
            <a:r>
              <a:rPr lang="en-SG"/>
              <a:t>IoT / Real Time Data</a:t>
            </a:r>
            <a:endParaRPr/>
          </a:p>
          <a:p>
            <a:pPr indent="-228600" lvl="2" marL="1143000" rtl="0" algn="l">
              <a:lnSpc>
                <a:spcPct val="90000"/>
              </a:lnSpc>
              <a:spcBef>
                <a:spcPts val="500"/>
              </a:spcBef>
              <a:spcAft>
                <a:spcPts val="0"/>
              </a:spcAft>
              <a:buClr>
                <a:schemeClr val="lt1"/>
              </a:buClr>
              <a:buSzPts val="2000"/>
              <a:buChar char="•"/>
            </a:pPr>
            <a:r>
              <a:rPr lang="en-SG"/>
              <a:t>Machine Learning</a:t>
            </a:r>
            <a:endParaRPr/>
          </a:p>
          <a:p>
            <a:pPr indent="-228600" lvl="1" marL="685800" rtl="0" algn="l">
              <a:lnSpc>
                <a:spcPct val="90000"/>
              </a:lnSpc>
              <a:spcBef>
                <a:spcPts val="500"/>
              </a:spcBef>
              <a:spcAft>
                <a:spcPts val="0"/>
              </a:spcAft>
              <a:buClr>
                <a:schemeClr val="lt1"/>
              </a:buClr>
              <a:buSzPts val="2400"/>
              <a:buChar char="•"/>
            </a:pPr>
            <a:r>
              <a:rPr lang="en-SG"/>
              <a:t>Data Archiving </a:t>
            </a:r>
            <a:endParaRPr/>
          </a:p>
          <a:p>
            <a:pPr indent="0" lvl="1" marL="457200" rtl="0" algn="l">
              <a:lnSpc>
                <a:spcPct val="90000"/>
              </a:lnSpc>
              <a:spcBef>
                <a:spcPts val="500"/>
              </a:spcBef>
              <a:spcAft>
                <a:spcPts val="0"/>
              </a:spcAft>
              <a:buClr>
                <a:schemeClr val="lt1"/>
              </a:buClr>
              <a:buSzPts val="2400"/>
              <a:buNone/>
            </a:pPr>
            <a:r>
              <a:t/>
            </a:r>
            <a:endParaRPr/>
          </a:p>
        </p:txBody>
      </p:sp>
      <p:sp>
        <p:nvSpPr>
          <p:cNvPr id="276" name="Google Shape;276;p9"/>
          <p:cNvSpPr txBox="1"/>
          <p:nvPr>
            <p:ph type="title"/>
          </p:nvPr>
        </p:nvSpPr>
        <p:spPr>
          <a:xfrm>
            <a:off x="628650" y="0"/>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Open Sans"/>
              <a:buNone/>
            </a:pPr>
            <a:r>
              <a:rPr lang="en-SG"/>
              <a:t>Relational      vs      NoSQL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2019-05-29T00:08:15Z</dcterms:created>
  <dc:creator>khar woh leong</dc:creator>
</cp:coreProperties>
</file>