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340e56e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340e56e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340e56e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340e56e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2340e56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2340e56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340e56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340e56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340e56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2340e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340e56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340e56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340e56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340e56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340e56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340e56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340e56e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340e56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Cassandra</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for Cassandra</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HEAVY APPLICATIONS!!!</a:t>
            </a:r>
            <a:endParaRPr/>
          </a:p>
          <a:p>
            <a:pPr indent="0" lvl="0" marL="0" rtl="0" algn="l">
              <a:spcBef>
                <a:spcPts val="1200"/>
              </a:spcBef>
              <a:spcAft>
                <a:spcPts val="0"/>
              </a:spcAft>
              <a:buNone/>
            </a:pPr>
            <a:r>
              <a:rPr lang="en"/>
              <a:t>If data is generally self contained, and only needs to be fetched with other data from its partition.</a:t>
            </a:r>
            <a:endParaRPr/>
          </a:p>
          <a:p>
            <a:pPr indent="0" lvl="0" marL="0" rtl="0" algn="l">
              <a:spcBef>
                <a:spcPts val="1200"/>
              </a:spcBef>
              <a:spcAft>
                <a:spcPts val="1200"/>
              </a:spcAft>
              <a:buNone/>
            </a:pPr>
            <a:r>
              <a:rPr lang="en"/>
              <a:t>Examples: sensor readings, chat messages, user activity tracking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Conclusion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Great for write heavy applications for millions or even billions of users with performance as the main concern</a:t>
            </a:r>
            <a:endParaRPr/>
          </a:p>
          <a:p>
            <a:pPr indent="-317500" lvl="1" marL="914400" rtl="0" algn="l">
              <a:spcBef>
                <a:spcPts val="0"/>
              </a:spcBef>
              <a:spcAft>
                <a:spcPts val="0"/>
              </a:spcAft>
              <a:buSzPts val="1400"/>
              <a:buChar char="○"/>
            </a:pPr>
            <a:r>
              <a:rPr lang="en"/>
              <a:t>See messaging, sensor readings, activity tracking</a:t>
            </a:r>
            <a:endParaRPr/>
          </a:p>
          <a:p>
            <a:pPr indent="-342900" lvl="0" marL="457200" rtl="0" algn="l">
              <a:spcBef>
                <a:spcPts val="0"/>
              </a:spcBef>
              <a:spcAft>
                <a:spcPts val="0"/>
              </a:spcAft>
              <a:buSzPts val="1800"/>
              <a:buChar char="●"/>
            </a:pPr>
            <a:r>
              <a:rPr lang="en"/>
              <a:t>Main pitfalls are the lack of strong consistency, lack of ability to support data relationships (outside of sorting data in a given partition), lack of global secondary indexes</a:t>
            </a:r>
            <a:endParaRPr/>
          </a:p>
          <a:p>
            <a:pPr indent="-317500" lvl="1" marL="914400" rtl="0" algn="l">
              <a:spcBef>
                <a:spcPts val="0"/>
              </a:spcBef>
              <a:spcAft>
                <a:spcPts val="0"/>
              </a:spcAft>
              <a:buSzPts val="1400"/>
              <a:buChar char="○"/>
            </a:pPr>
            <a:r>
              <a:rPr lang="en"/>
              <a:t>In these scenarios we will need other options!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Cassandra is a NoSQL, wide column database designed for both high read and write throughput.  It was first created at Facebook, and then has since become open source under the apache license.</a:t>
            </a:r>
            <a:endParaRPr/>
          </a:p>
          <a:p>
            <a:pPr indent="0" lvl="0" marL="0" rtl="0" algn="l">
              <a:spcBef>
                <a:spcPts val="1200"/>
              </a:spcBef>
              <a:spcAft>
                <a:spcPts val="1200"/>
              </a:spcAft>
              <a:buNone/>
            </a:pPr>
            <a:r>
              <a:rPr lang="en"/>
              <a:t>In these slides, we will see how it achieves this, as well as some of the best use cases for the technology.</a:t>
            </a:r>
            <a:endParaRPr/>
          </a:p>
        </p:txBody>
      </p:sp>
      <p:pic>
        <p:nvPicPr>
          <p:cNvPr id="62" name="Google Shape;62;p14"/>
          <p:cNvPicPr preferRelativeResize="0"/>
          <p:nvPr/>
        </p:nvPicPr>
        <p:blipFill>
          <a:blip r:embed="rId3">
            <a:alphaModFix/>
          </a:blip>
          <a:stretch>
            <a:fillRect/>
          </a:stretch>
        </p:blipFill>
        <p:spPr>
          <a:xfrm>
            <a:off x="7590849" y="4077675"/>
            <a:ext cx="1483424" cy="994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Design Philosophy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The reason that SQL databases tend to scale poorly are that many operations touch multiple partitions due to the tendency to have highly related data.</a:t>
            </a:r>
            <a:endParaRPr/>
          </a:p>
          <a:p>
            <a:pPr indent="0" lvl="0" marL="0" rtl="0" algn="l">
              <a:spcBef>
                <a:spcPts val="1200"/>
              </a:spcBef>
              <a:spcAft>
                <a:spcPts val="1200"/>
              </a:spcAft>
              <a:buNone/>
            </a:pPr>
            <a:r>
              <a:rPr lang="en"/>
              <a:t>Instead, Cassandra has opted to optimize for single partition writes and reads, and make those very fast.  Because it is NoSQL, the hope is that you can store all relevant information in one single row within a partition.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Organization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Cassandra is a wide column database - rows of a table can have any number and type of columns, but they all must contain one primary key known as the partition key.  Additionally, it can designate other rows of the row to be known as clustering keys.</a:t>
            </a:r>
            <a:endParaRPr/>
          </a:p>
        </p:txBody>
      </p:sp>
      <p:pic>
        <p:nvPicPr>
          <p:cNvPr id="75" name="Google Shape;75;p16"/>
          <p:cNvPicPr preferRelativeResize="0"/>
          <p:nvPr/>
        </p:nvPicPr>
        <p:blipFill>
          <a:blip r:embed="rId3">
            <a:alphaModFix/>
          </a:blip>
          <a:stretch>
            <a:fillRect/>
          </a:stretch>
        </p:blipFill>
        <p:spPr>
          <a:xfrm>
            <a:off x="2863663" y="2494600"/>
            <a:ext cx="3416675" cy="193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Storage Engine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opposed to many traditional SQL databases (which use B-trees), Cassandra uses an LSM tree + SSTable based storage </a:t>
            </a:r>
            <a:r>
              <a:rPr lang="en"/>
              <a:t>engine.</a:t>
            </a:r>
            <a:endParaRPr/>
          </a:p>
          <a:p>
            <a:pPr indent="0" lvl="0" marL="0" rtl="0" algn="l">
              <a:spcBef>
                <a:spcPts val="1200"/>
              </a:spcBef>
              <a:spcAft>
                <a:spcPts val="0"/>
              </a:spcAft>
              <a:buNone/>
            </a:pPr>
            <a:r>
              <a:rPr lang="en"/>
              <a:t>Recall:</a:t>
            </a:r>
            <a:endParaRPr/>
          </a:p>
          <a:p>
            <a:pPr indent="-342900" lvl="0" marL="457200" rtl="0" algn="l">
              <a:spcBef>
                <a:spcPts val="1200"/>
              </a:spcBef>
              <a:spcAft>
                <a:spcPts val="0"/>
              </a:spcAft>
              <a:buSzPts val="1800"/>
              <a:buChar char="●"/>
            </a:pPr>
            <a:r>
              <a:rPr lang="en"/>
              <a:t>Writes are extremely fast as they are first sent to memory</a:t>
            </a:r>
            <a:endParaRPr/>
          </a:p>
          <a:p>
            <a:pPr indent="-317500" lvl="1" marL="914400" rtl="0" algn="l">
              <a:spcBef>
                <a:spcPts val="0"/>
              </a:spcBef>
              <a:spcAft>
                <a:spcPts val="0"/>
              </a:spcAft>
              <a:buSzPts val="1400"/>
              <a:buChar char="○"/>
            </a:pPr>
            <a:r>
              <a:rPr lang="en"/>
              <a:t>Depending on how often log compaction is performed, frequent updates or deletes of a row can take up a lot of extra disk space</a:t>
            </a:r>
            <a:endParaRPr/>
          </a:p>
          <a:p>
            <a:pPr indent="-342900" lvl="0" marL="457200" rtl="0" algn="l">
              <a:spcBef>
                <a:spcPts val="0"/>
              </a:spcBef>
              <a:spcAft>
                <a:spcPts val="0"/>
              </a:spcAft>
              <a:buSzPts val="1800"/>
              <a:buChar char="●"/>
            </a:pPr>
            <a:r>
              <a:rPr lang="en"/>
              <a:t>The performance of reads can be a bit slower if you need to search for a key through the SSTables</a:t>
            </a:r>
            <a:endParaRPr/>
          </a:p>
          <a:p>
            <a:pPr indent="-317500" lvl="1" marL="914400" rtl="0" algn="l">
              <a:spcBef>
                <a:spcPts val="0"/>
              </a:spcBef>
              <a:spcAft>
                <a:spcPts val="0"/>
              </a:spcAft>
              <a:buSzPts val="1400"/>
              <a:buChar char="○"/>
            </a:pPr>
            <a:r>
              <a:rPr lang="en"/>
              <a:t>However, Cassandra uses bloom filters as an optimization (approximates the contents of a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might expect, Cassandra uses the partitioning key, in conjunction with consistent hashing, to determine which replica to send a given row to.  Each shard is replicated, with the number of replicas specified by the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Dynamo style database: all writes are sent to every single replica for a given partition, and the administrator can choose how many replicas need to respond with a success before returning a success to the client (can use quorums).  This means that there will inevitably be conflicting writes:</a:t>
            </a:r>
            <a:endParaRPr/>
          </a:p>
          <a:p>
            <a:pPr indent="-317500" lvl="0" marL="457200" rtl="0" algn="l">
              <a:spcBef>
                <a:spcPts val="1200"/>
              </a:spcBef>
              <a:spcAft>
                <a:spcPts val="0"/>
              </a:spcAft>
              <a:buSzPts val="1400"/>
              <a:buChar char="●"/>
            </a:pPr>
            <a:r>
              <a:rPr lang="en" sz="1400"/>
              <a:t>Handle conflicts using last write wins</a:t>
            </a:r>
            <a:endParaRPr sz="1400"/>
          </a:p>
          <a:p>
            <a:pPr indent="-317500" lvl="1" marL="914400" rtl="0" algn="l">
              <a:spcBef>
                <a:spcPts val="0"/>
              </a:spcBef>
              <a:spcAft>
                <a:spcPts val="0"/>
              </a:spcAft>
              <a:buSzPts val="1400"/>
              <a:buChar char="○"/>
            </a:pPr>
            <a:r>
              <a:rPr lang="en"/>
              <a:t>Requires keeping server clocks close to in sync via something like NTP, will be lost data</a:t>
            </a:r>
            <a:endParaRPr/>
          </a:p>
          <a:p>
            <a:pPr indent="-317500" lvl="0" marL="457200" rtl="0" algn="l">
              <a:spcBef>
                <a:spcPts val="0"/>
              </a:spcBef>
              <a:spcAft>
                <a:spcPts val="0"/>
              </a:spcAft>
              <a:buSzPts val="1400"/>
              <a:buChar char="●"/>
            </a:pPr>
            <a:r>
              <a:rPr lang="en" sz="1400"/>
              <a:t>Read repair on reads, if client sees a replica with an outdated value it will update it</a:t>
            </a:r>
            <a:endParaRPr sz="1400"/>
          </a:p>
          <a:p>
            <a:pPr indent="-317500" lvl="0" marL="457200" rtl="0" algn="l">
              <a:spcBef>
                <a:spcPts val="0"/>
              </a:spcBef>
              <a:spcAft>
                <a:spcPts val="0"/>
              </a:spcAft>
              <a:buSzPts val="1400"/>
              <a:buChar char="●"/>
            </a:pPr>
            <a:r>
              <a:rPr lang="en" sz="1400"/>
              <a:t>Anti-entropy process running in background ensures eventual consistency of replicas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Note: if for some reason replicas cannot handle writes in a given moment, the coordinator will store the write to be sent to them later, and then perform a hinted handoff.</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stored on replicas</a:t>
            </a:r>
            <a:endParaRPr/>
          </a:p>
          <a:p>
            <a:pPr indent="-317500" lvl="1" marL="914400" rtl="0" algn="l">
              <a:spcBef>
                <a:spcPts val="0"/>
              </a:spcBef>
              <a:spcAft>
                <a:spcPts val="0"/>
              </a:spcAft>
              <a:buSzPts val="1400"/>
              <a:buChar char="○"/>
            </a:pPr>
            <a:r>
              <a:rPr lang="en"/>
              <a:t>Each replica added should allow read and write throughput to scale linearly</a:t>
            </a:r>
            <a:endParaRPr/>
          </a:p>
          <a:p>
            <a:pPr indent="-317500" lvl="1" marL="914400" rtl="0" algn="l">
              <a:spcBef>
                <a:spcPts val="0"/>
              </a:spcBef>
              <a:spcAft>
                <a:spcPts val="0"/>
              </a:spcAft>
              <a:buSzPts val="1400"/>
              <a:buChar char="○"/>
            </a:pPr>
            <a:r>
              <a:rPr lang="en"/>
              <a:t>Choose replication topology, number of replicas in addition to location such as different rack or data center</a:t>
            </a:r>
            <a:endParaRPr/>
          </a:p>
          <a:p>
            <a:pPr indent="-342900" lvl="0" marL="457200" rtl="0" algn="l">
              <a:spcBef>
                <a:spcPts val="0"/>
              </a:spcBef>
              <a:spcAft>
                <a:spcPts val="0"/>
              </a:spcAft>
              <a:buSzPts val="1800"/>
              <a:buChar char="●"/>
            </a:pPr>
            <a:r>
              <a:rPr lang="en"/>
              <a:t>Faults detected via gossip protocol</a:t>
            </a:r>
            <a:endParaRPr/>
          </a:p>
          <a:p>
            <a:pPr indent="-317500" lvl="1" marL="914400" rtl="0" algn="l">
              <a:spcBef>
                <a:spcPts val="0"/>
              </a:spcBef>
              <a:spcAft>
                <a:spcPts val="0"/>
              </a:spcAft>
              <a:buSzPts val="1400"/>
              <a:buChar char="○"/>
            </a:pPr>
            <a:r>
              <a:rPr lang="en"/>
              <a:t>Nodes keep track of heartbeats received by other nodes in the cluster and their timestamp and send these via gossip, if a node has not gossipped in a long time it is presumed dead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Cassandra uses the clustering keys to create indexes of the data within a partition - note that these are only local indexes, not global indexes.  If you have many clustering keys in order to achieve multiple different sort orders, Cassandra will denormalize the data such that it keeps two copies of it, slows down writes.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