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f41681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f41681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f416810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f41681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f41681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f41681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5f41681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5f41681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f41681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5f41681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f416810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f416810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f416810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f416810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26ba6f1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26ba6f1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HBase</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HBase is a wide column storage database designed for either transactions or analytics processing, and it is built on top of HDFS.  In this video, we will compare how it </a:t>
            </a:r>
            <a:r>
              <a:rPr lang="en"/>
              <a:t>performs</a:t>
            </a:r>
            <a:r>
              <a:rPr lang="en"/>
              <a:t> for certain operations with the other popular wide column data store, Cassandra.</a:t>
            </a:r>
            <a:endParaRPr/>
          </a:p>
          <a:p>
            <a:pPr indent="0" lvl="0" marL="0" rtl="0" algn="l">
              <a:spcBef>
                <a:spcPts val="1200"/>
              </a:spcBef>
              <a:spcAft>
                <a:spcPts val="1200"/>
              </a:spcAft>
              <a:buNone/>
            </a:pPr>
            <a:r>
              <a:rPr lang="en"/>
              <a:t>HDFS provides high latency writes and reads (since they all come directly from disk), and only allows for sequential writes as opposed to in the middle of a file - we will see how using an LSM tree based architecture HBase can mitigate this issue and provide low latency writes and reads on random accesses.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Wide column format:</a:t>
            </a:r>
            <a:endParaRPr/>
          </a:p>
          <a:p>
            <a:pPr indent="-342900" lvl="0" marL="457200" rtl="0" algn="l">
              <a:spcBef>
                <a:spcPts val="1200"/>
              </a:spcBef>
              <a:spcAft>
                <a:spcPts val="0"/>
              </a:spcAft>
              <a:buSzPts val="1800"/>
              <a:buChar char="●"/>
            </a:pPr>
            <a:r>
              <a:rPr lang="en"/>
              <a:t>Each row has a single row key, and any columns that they want (or column families which consist of multiple values)</a:t>
            </a:r>
            <a:endParaRPr/>
          </a:p>
          <a:p>
            <a:pPr indent="-342900" lvl="0" marL="457200" rtl="0" algn="l">
              <a:spcBef>
                <a:spcPts val="0"/>
              </a:spcBef>
              <a:spcAft>
                <a:spcPts val="0"/>
              </a:spcAft>
              <a:buSzPts val="1800"/>
              <a:buChar char="●"/>
            </a:pPr>
            <a:r>
              <a:rPr lang="en"/>
              <a:t>The row key can be comprised of multiple parts which allows the sorting of rows within a table</a:t>
            </a:r>
            <a:endParaRPr/>
          </a:p>
        </p:txBody>
      </p:sp>
      <p:pic>
        <p:nvPicPr>
          <p:cNvPr id="68" name="Google Shape;68;p15"/>
          <p:cNvPicPr preferRelativeResize="0"/>
          <p:nvPr/>
        </p:nvPicPr>
        <p:blipFill>
          <a:blip r:embed="rId3">
            <a:alphaModFix/>
          </a:blip>
          <a:stretch>
            <a:fillRect/>
          </a:stretch>
        </p:blipFill>
        <p:spPr>
          <a:xfrm>
            <a:off x="1385888" y="3065950"/>
            <a:ext cx="6372225"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Overview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Master server</a:t>
            </a:r>
            <a:endParaRPr/>
          </a:p>
          <a:p>
            <a:pPr indent="-342900" lvl="0" marL="457200" rtl="0" algn="l">
              <a:spcBef>
                <a:spcPts val="0"/>
              </a:spcBef>
              <a:spcAft>
                <a:spcPts val="0"/>
              </a:spcAft>
              <a:buSzPts val="1800"/>
              <a:buChar char="●"/>
            </a:pPr>
            <a:r>
              <a:rPr lang="en"/>
              <a:t>Region server</a:t>
            </a:r>
            <a:endParaRPr/>
          </a:p>
          <a:p>
            <a:pPr indent="-342900" lvl="0" marL="457200" rtl="0" algn="l">
              <a:spcBef>
                <a:spcPts val="0"/>
              </a:spcBef>
              <a:spcAft>
                <a:spcPts val="0"/>
              </a:spcAft>
              <a:buSzPts val="1800"/>
              <a:buChar char="●"/>
            </a:pPr>
            <a:r>
              <a:rPr lang="en"/>
              <a:t>Replication</a:t>
            </a:r>
            <a:endParaRPr/>
          </a:p>
        </p:txBody>
      </p:sp>
      <p:pic>
        <p:nvPicPr>
          <p:cNvPr id="75" name="Google Shape;75;p16"/>
          <p:cNvPicPr preferRelativeResize="0"/>
          <p:nvPr/>
        </p:nvPicPr>
        <p:blipFill>
          <a:blip r:embed="rId3">
            <a:alphaModFix/>
          </a:blip>
          <a:stretch>
            <a:fillRect/>
          </a:stretch>
        </p:blipFill>
        <p:spPr>
          <a:xfrm>
            <a:off x="2797000" y="1256175"/>
            <a:ext cx="5102499" cy="306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Master Server</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parallels to HDFS NameNode:</a:t>
            </a:r>
            <a:endParaRPr/>
          </a:p>
          <a:p>
            <a:pPr indent="-342900" lvl="0" marL="457200" rtl="0" algn="l">
              <a:spcBef>
                <a:spcPts val="1200"/>
              </a:spcBef>
              <a:spcAft>
                <a:spcPts val="0"/>
              </a:spcAft>
              <a:buSzPts val="1800"/>
              <a:buChar char="●"/>
            </a:pPr>
            <a:r>
              <a:rPr lang="en"/>
              <a:t>Stores all file metadata, as well as the locations of the chunks of files</a:t>
            </a:r>
            <a:endParaRPr/>
          </a:p>
          <a:p>
            <a:pPr indent="-317500" lvl="1" marL="914400" rtl="0" algn="l">
              <a:spcBef>
                <a:spcPts val="0"/>
              </a:spcBef>
              <a:spcAft>
                <a:spcPts val="0"/>
              </a:spcAft>
              <a:buSzPts val="1400"/>
              <a:buChar char="○"/>
            </a:pPr>
            <a:r>
              <a:rPr lang="en"/>
              <a:t>Keep in mind that this is effectively the partitioning schema of HBase</a:t>
            </a:r>
            <a:endParaRPr/>
          </a:p>
          <a:p>
            <a:pPr indent="-317500" lvl="1" marL="914400" rtl="0" algn="l">
              <a:spcBef>
                <a:spcPts val="0"/>
              </a:spcBef>
              <a:spcAft>
                <a:spcPts val="0"/>
              </a:spcAft>
              <a:buSzPts val="1400"/>
              <a:buChar char="○"/>
            </a:pPr>
            <a:r>
              <a:rPr lang="en"/>
              <a:t>Range based partitioning that can be split if too big, based on row key</a:t>
            </a:r>
            <a:endParaRPr/>
          </a:p>
          <a:p>
            <a:pPr indent="-342900" lvl="0" marL="457200" rtl="0" algn="l">
              <a:spcBef>
                <a:spcPts val="0"/>
              </a:spcBef>
              <a:spcAft>
                <a:spcPts val="0"/>
              </a:spcAft>
              <a:buSzPts val="1800"/>
              <a:buChar char="●"/>
            </a:pPr>
            <a:r>
              <a:rPr lang="en"/>
              <a:t>For both reads and writes, client first reaches out to master server in order to figure out the location of the file that it will be reading to and writing from</a:t>
            </a:r>
            <a:endParaRPr/>
          </a:p>
          <a:p>
            <a:pPr indent="-342900" lvl="0" marL="457200" rtl="0" algn="l">
              <a:spcBef>
                <a:spcPts val="0"/>
              </a:spcBef>
              <a:spcAft>
                <a:spcPts val="0"/>
              </a:spcAft>
              <a:buSzPts val="1800"/>
              <a:buChar char="●"/>
            </a:pPr>
            <a:r>
              <a:rPr lang="en"/>
              <a:t>Can be used in conjunction with ZooKeeper to replicate its write ahead log and thus support a backup master node, increases fault tolerance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 Server</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as a separate thread on HDFS datanode servers:</a:t>
            </a:r>
            <a:endParaRPr/>
          </a:p>
          <a:p>
            <a:pPr indent="-342900" lvl="0" marL="457200" rtl="0" algn="l">
              <a:spcBef>
                <a:spcPts val="1200"/>
              </a:spcBef>
              <a:spcAft>
                <a:spcPts val="0"/>
              </a:spcAft>
              <a:buSzPts val="1800"/>
              <a:buChar char="●"/>
            </a:pPr>
            <a:r>
              <a:rPr lang="en"/>
              <a:t>Occasionally</a:t>
            </a:r>
            <a:r>
              <a:rPr lang="en"/>
              <a:t> send heartbeats to ZooKeeper so master knows they are alive</a:t>
            </a:r>
            <a:endParaRPr/>
          </a:p>
          <a:p>
            <a:pPr indent="-342900" lvl="0" marL="457200" rtl="0" algn="l">
              <a:spcBef>
                <a:spcPts val="0"/>
              </a:spcBef>
              <a:spcAft>
                <a:spcPts val="0"/>
              </a:spcAft>
              <a:buSzPts val="1800"/>
              <a:buChar char="●"/>
            </a:pPr>
            <a:r>
              <a:rPr lang="en"/>
              <a:t>Uses an LSM tree style in memory data structure where writes are first sent (in addition to a write ahead log for persistence)</a:t>
            </a:r>
            <a:endParaRPr/>
          </a:p>
          <a:p>
            <a:pPr indent="-342900" lvl="0" marL="457200" rtl="0" algn="l">
              <a:spcBef>
                <a:spcPts val="0"/>
              </a:spcBef>
              <a:spcAft>
                <a:spcPts val="0"/>
              </a:spcAft>
              <a:buSzPts val="1800"/>
              <a:buChar char="●"/>
            </a:pPr>
            <a:r>
              <a:rPr lang="en"/>
              <a:t>Once the LSM tree becomes too large, writes are flushed to sorted HFiles</a:t>
            </a:r>
            <a:endParaRPr/>
          </a:p>
          <a:p>
            <a:pPr indent="-317500" lvl="1" marL="914400" rtl="0" algn="l">
              <a:spcBef>
                <a:spcPts val="0"/>
              </a:spcBef>
              <a:spcAft>
                <a:spcPts val="0"/>
              </a:spcAft>
              <a:buSzPts val="1400"/>
              <a:buChar char="○"/>
            </a:pPr>
            <a:r>
              <a:rPr lang="en"/>
              <a:t>Basically the same as an SSTable</a:t>
            </a:r>
            <a:endParaRPr/>
          </a:p>
          <a:p>
            <a:pPr indent="-342900" lvl="0" marL="457200" rtl="0" algn="l">
              <a:spcBef>
                <a:spcPts val="0"/>
              </a:spcBef>
              <a:spcAft>
                <a:spcPts val="0"/>
              </a:spcAft>
              <a:buSzPts val="1800"/>
              <a:buChar char="●"/>
            </a:pPr>
            <a:r>
              <a:rPr lang="en"/>
              <a:t>SSTables stored in column oriented format</a:t>
            </a:r>
            <a:endParaRPr/>
          </a:p>
          <a:p>
            <a:pPr indent="-317500" lvl="1" marL="914400" rtl="0" algn="l">
              <a:spcBef>
                <a:spcPts val="0"/>
              </a:spcBef>
              <a:spcAft>
                <a:spcPts val="0"/>
              </a:spcAft>
              <a:buSzPts val="1400"/>
              <a:buChar char="○"/>
            </a:pPr>
            <a:r>
              <a:rPr lang="en"/>
              <a:t>Good for high read throughput and analytics over a range of the row key</a:t>
            </a:r>
            <a:endParaRPr/>
          </a:p>
          <a:p>
            <a:pPr indent="0" lvl="0" marL="91440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a:t>
            </a:r>
            <a:endParaRPr/>
          </a:p>
        </p:txBody>
      </p:sp>
      <p:sp>
        <p:nvSpPr>
          <p:cNvPr id="93" name="Google Shape;93;p19"/>
          <p:cNvSpPr txBox="1"/>
          <p:nvPr>
            <p:ph idx="1" type="body"/>
          </p:nvPr>
        </p:nvSpPr>
        <p:spPr>
          <a:xfrm>
            <a:off x="311700" y="1152475"/>
            <a:ext cx="348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Region nodes, occasionally will write new HFiles (similar to SSTables).</a:t>
            </a:r>
            <a:endParaRPr/>
          </a:p>
          <a:p>
            <a:pPr indent="0" lvl="0" marL="0" rtl="0" algn="l">
              <a:spcBef>
                <a:spcPts val="1200"/>
              </a:spcBef>
              <a:spcAft>
                <a:spcPts val="1200"/>
              </a:spcAft>
              <a:buNone/>
            </a:pPr>
            <a:r>
              <a:rPr lang="en"/>
              <a:t>Since the region node is (usually) running on an HDFS replication node, it uses the HDFS replication pipeline to synchronously replicate the HFile to other nodes.</a:t>
            </a:r>
            <a:endParaRPr/>
          </a:p>
        </p:txBody>
      </p:sp>
      <p:pic>
        <p:nvPicPr>
          <p:cNvPr id="94" name="Google Shape;94;p19"/>
          <p:cNvPicPr preferRelativeResize="0"/>
          <p:nvPr/>
        </p:nvPicPr>
        <p:blipFill>
          <a:blip r:embed="rId3">
            <a:alphaModFix/>
          </a:blip>
          <a:stretch>
            <a:fillRect/>
          </a:stretch>
        </p:blipFill>
        <p:spPr>
          <a:xfrm>
            <a:off x="4047575" y="1233775"/>
            <a:ext cx="4363549" cy="2681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Perspective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Column oriented storage (all elements of a column family stored in one file) make for very high read throughput of one column</a:t>
            </a:r>
            <a:endParaRPr/>
          </a:p>
          <a:p>
            <a:pPr indent="-342900" lvl="0" marL="457200" rtl="0" algn="l">
              <a:spcBef>
                <a:spcPts val="0"/>
              </a:spcBef>
              <a:spcAft>
                <a:spcPts val="0"/>
              </a:spcAft>
              <a:buSzPts val="1800"/>
              <a:buChar char="●"/>
            </a:pPr>
            <a:r>
              <a:rPr lang="en"/>
              <a:t>Being built on HDFS allows for good integration with both MapReduce and dataflow engines (Spark, Tez) for high throughput analytics</a:t>
            </a:r>
            <a:endParaRPr/>
          </a:p>
          <a:p>
            <a:pPr indent="-317500" lvl="1" marL="914400" rtl="0" algn="l">
              <a:spcBef>
                <a:spcPts val="0"/>
              </a:spcBef>
              <a:spcAft>
                <a:spcPts val="0"/>
              </a:spcAft>
              <a:buSzPts val="1400"/>
              <a:buChar char="○"/>
            </a:pPr>
            <a:r>
              <a:rPr lang="en"/>
              <a:t>Use batch processes to perform joins!  Joins are not supported in HBase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While HBase looks very similar to Cassandra on a surface level, they serve very different use cases!</a:t>
            </a:r>
            <a:endParaRPr/>
          </a:p>
          <a:p>
            <a:pPr indent="0" lvl="0" marL="0" rtl="0" algn="l">
              <a:spcBef>
                <a:spcPts val="1200"/>
              </a:spcBef>
              <a:spcAft>
                <a:spcPts val="0"/>
              </a:spcAft>
              <a:buNone/>
            </a:pPr>
            <a:r>
              <a:rPr lang="en"/>
              <a:t>Cassandra:</a:t>
            </a:r>
            <a:endParaRPr/>
          </a:p>
          <a:p>
            <a:pPr indent="-342900" lvl="0" marL="457200" rtl="0" algn="l">
              <a:spcBef>
                <a:spcPts val="1200"/>
              </a:spcBef>
              <a:spcAft>
                <a:spcPts val="0"/>
              </a:spcAft>
              <a:buSzPts val="1800"/>
              <a:buChar char="●"/>
            </a:pPr>
            <a:r>
              <a:rPr lang="en"/>
              <a:t>Real time transactions processing database, super fast writes</a:t>
            </a:r>
            <a:endParaRPr/>
          </a:p>
          <a:p>
            <a:pPr indent="0" lvl="0" marL="0" rtl="0" algn="l">
              <a:spcBef>
                <a:spcPts val="1200"/>
              </a:spcBef>
              <a:spcAft>
                <a:spcPts val="0"/>
              </a:spcAft>
              <a:buNone/>
            </a:pPr>
            <a:r>
              <a:rPr lang="en"/>
              <a:t>HBase:</a:t>
            </a:r>
            <a:endParaRPr/>
          </a:p>
          <a:p>
            <a:pPr indent="-342900" lvl="0" marL="457200" rtl="0" algn="l">
              <a:spcBef>
                <a:spcPts val="1200"/>
              </a:spcBef>
              <a:spcAft>
                <a:spcPts val="0"/>
              </a:spcAft>
              <a:buSzPts val="1800"/>
              <a:buChar char="●"/>
            </a:pPr>
            <a:r>
              <a:rPr lang="en"/>
              <a:t>Great as a data lake for running huge batch/streaming processes on, also capable of fast reads and writes</a:t>
            </a:r>
            <a:endParaRPr/>
          </a:p>
          <a:p>
            <a:pPr indent="-342900" lvl="0" marL="457200" rtl="0" algn="l">
              <a:spcBef>
                <a:spcPts val="0"/>
              </a:spcBef>
              <a:spcAft>
                <a:spcPts val="0"/>
              </a:spcAft>
              <a:buSzPts val="1800"/>
              <a:buChar char="●"/>
            </a:pPr>
            <a:r>
              <a:rPr lang="en"/>
              <a:t>If you want to support more structured data with advanced queries, opt for a SQL based data warehouse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