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646c8f07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646c8f07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646c8f07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646c8f07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646c8f07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646c8f07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646c8f07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646c8f07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646c8f07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646c8f07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646c8f07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646c8f07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646c8f0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646c8f0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646c8f0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646c8f0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646c8f0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646c8f0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646c8f0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646c8f0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646c8f07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646c8f07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646c8f07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646c8f07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646c8f07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646c8f07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646c8f07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646c8f07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Caching</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Around Cache</a:t>
            </a:r>
            <a:endParaRPr/>
          </a:p>
        </p:txBody>
      </p:sp>
      <p:pic>
        <p:nvPicPr>
          <p:cNvPr id="123" name="Google Shape;123;p22"/>
          <p:cNvPicPr preferRelativeResize="0"/>
          <p:nvPr/>
        </p:nvPicPr>
        <p:blipFill>
          <a:blip r:embed="rId3">
            <a:alphaModFix/>
          </a:blip>
          <a:stretch>
            <a:fillRect/>
          </a:stretch>
        </p:blipFill>
        <p:spPr>
          <a:xfrm>
            <a:off x="677075" y="1264075"/>
            <a:ext cx="1244700" cy="746825"/>
          </a:xfrm>
          <a:prstGeom prst="rect">
            <a:avLst/>
          </a:prstGeom>
          <a:noFill/>
          <a:ln>
            <a:noFill/>
          </a:ln>
        </p:spPr>
      </p:pic>
      <p:pic>
        <p:nvPicPr>
          <p:cNvPr id="124" name="Google Shape;124;p22"/>
          <p:cNvPicPr preferRelativeResize="0"/>
          <p:nvPr/>
        </p:nvPicPr>
        <p:blipFill>
          <a:blip r:embed="rId4">
            <a:alphaModFix/>
          </a:blip>
          <a:stretch>
            <a:fillRect/>
          </a:stretch>
        </p:blipFill>
        <p:spPr>
          <a:xfrm>
            <a:off x="3603351" y="1264075"/>
            <a:ext cx="753749" cy="647525"/>
          </a:xfrm>
          <a:prstGeom prst="rect">
            <a:avLst/>
          </a:prstGeom>
          <a:noFill/>
          <a:ln>
            <a:noFill/>
          </a:ln>
        </p:spPr>
      </p:pic>
      <p:pic>
        <p:nvPicPr>
          <p:cNvPr id="125" name="Google Shape;125;p22"/>
          <p:cNvPicPr preferRelativeResize="0"/>
          <p:nvPr/>
        </p:nvPicPr>
        <p:blipFill>
          <a:blip r:embed="rId5">
            <a:alphaModFix/>
          </a:blip>
          <a:stretch>
            <a:fillRect/>
          </a:stretch>
        </p:blipFill>
        <p:spPr>
          <a:xfrm>
            <a:off x="6196900" y="1163975"/>
            <a:ext cx="847700" cy="847700"/>
          </a:xfrm>
          <a:prstGeom prst="rect">
            <a:avLst/>
          </a:prstGeom>
          <a:noFill/>
          <a:ln>
            <a:noFill/>
          </a:ln>
        </p:spPr>
      </p:pic>
      <p:cxnSp>
        <p:nvCxnSpPr>
          <p:cNvPr id="126" name="Google Shape;126;p22"/>
          <p:cNvCxnSpPr>
            <a:endCxn id="125" idx="2"/>
          </p:cNvCxnSpPr>
          <p:nvPr/>
        </p:nvCxnSpPr>
        <p:spPr>
          <a:xfrm>
            <a:off x="1943151" y="1869176"/>
            <a:ext cx="4677600" cy="142500"/>
          </a:xfrm>
          <a:prstGeom prst="curvedConnector4">
            <a:avLst>
              <a:gd fmla="val 45469" name="adj1"/>
              <a:gd fmla="val 267105" name="adj2"/>
            </a:avLst>
          </a:prstGeom>
          <a:noFill/>
          <a:ln cap="flat" cmpd="sng" w="9525">
            <a:solidFill>
              <a:schemeClr val="dk1"/>
            </a:solidFill>
            <a:prstDash val="solid"/>
            <a:round/>
            <a:headEnd len="med" w="med" type="none"/>
            <a:tailEnd len="med" w="med" type="none"/>
          </a:ln>
        </p:spPr>
      </p:cxnSp>
      <p:sp>
        <p:nvSpPr>
          <p:cNvPr id="127" name="Google Shape;127;p22"/>
          <p:cNvSpPr txBox="1"/>
          <p:nvPr/>
        </p:nvSpPr>
        <p:spPr>
          <a:xfrm>
            <a:off x="732875" y="2588550"/>
            <a:ext cx="7812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Write the database, and also invalidate the current cache data for that key</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Client requests data for the given key</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Cache requests data from the database for said key, and returns it to the client</a:t>
            </a:r>
            <a:endParaRPr>
              <a:solidFill>
                <a:schemeClr val="dk1"/>
              </a:solidFill>
            </a:endParaRPr>
          </a:p>
          <a:p>
            <a:pPr indent="0" lvl="0" marL="0" rtl="0" algn="l">
              <a:spcBef>
                <a:spcPts val="0"/>
              </a:spcBef>
              <a:spcAft>
                <a:spcPts val="0"/>
              </a:spcAft>
              <a:buNone/>
            </a:pPr>
            <a:br>
              <a:rPr lang="en">
                <a:solidFill>
                  <a:schemeClr val="dk1"/>
                </a:solidFill>
              </a:rPr>
            </a:br>
            <a:endParaRPr>
              <a:solidFill>
                <a:schemeClr val="dk1"/>
              </a:solidFill>
            </a:endParaRPr>
          </a:p>
        </p:txBody>
      </p:sp>
      <p:cxnSp>
        <p:nvCxnSpPr>
          <p:cNvPr id="128" name="Google Shape;128;p22"/>
          <p:cNvCxnSpPr/>
          <p:nvPr/>
        </p:nvCxnSpPr>
        <p:spPr>
          <a:xfrm flipH="1" rot="10800000">
            <a:off x="1921775" y="1635700"/>
            <a:ext cx="1554300" cy="3600"/>
          </a:xfrm>
          <a:prstGeom prst="straightConnector1">
            <a:avLst/>
          </a:prstGeom>
          <a:noFill/>
          <a:ln cap="flat" cmpd="sng" w="9525">
            <a:solidFill>
              <a:schemeClr val="dk1"/>
            </a:solidFill>
            <a:prstDash val="solid"/>
            <a:round/>
            <a:headEnd len="med" w="med" type="none"/>
            <a:tailEnd len="med" w="med" type="triangle"/>
          </a:ln>
        </p:spPr>
      </p:cxnSp>
      <p:cxnSp>
        <p:nvCxnSpPr>
          <p:cNvPr id="129" name="Google Shape;129;p22"/>
          <p:cNvCxnSpPr/>
          <p:nvPr/>
        </p:nvCxnSpPr>
        <p:spPr>
          <a:xfrm flipH="1" rot="10800000">
            <a:off x="4499850" y="1586025"/>
            <a:ext cx="1554300" cy="3600"/>
          </a:xfrm>
          <a:prstGeom prst="straightConnector1">
            <a:avLst/>
          </a:prstGeom>
          <a:noFill/>
          <a:ln cap="flat" cmpd="sng" w="9525">
            <a:solidFill>
              <a:schemeClr val="dk1"/>
            </a:solidFill>
            <a:prstDash val="solid"/>
            <a:round/>
            <a:headEnd len="med" w="med" type="none"/>
            <a:tailEnd len="med" w="med" type="triangle"/>
          </a:ln>
        </p:spPr>
      </p:cxnSp>
      <p:cxnSp>
        <p:nvCxnSpPr>
          <p:cNvPr id="130" name="Google Shape;130;p22"/>
          <p:cNvCxnSpPr/>
          <p:nvPr/>
        </p:nvCxnSpPr>
        <p:spPr>
          <a:xfrm rot="10800000">
            <a:off x="4511625" y="1741400"/>
            <a:ext cx="1526100" cy="0"/>
          </a:xfrm>
          <a:prstGeom prst="straightConnector1">
            <a:avLst/>
          </a:prstGeom>
          <a:noFill/>
          <a:ln cap="flat" cmpd="sng" w="9525">
            <a:solidFill>
              <a:schemeClr val="dk1"/>
            </a:solidFill>
            <a:prstDash val="solid"/>
            <a:round/>
            <a:headEnd len="med" w="med" type="none"/>
            <a:tailEnd len="med" w="med" type="triangle"/>
          </a:ln>
        </p:spPr>
      </p:cxnSp>
      <p:cxnSp>
        <p:nvCxnSpPr>
          <p:cNvPr id="131" name="Google Shape;131;p22"/>
          <p:cNvCxnSpPr/>
          <p:nvPr/>
        </p:nvCxnSpPr>
        <p:spPr>
          <a:xfrm rot="10800000">
            <a:off x="1935875" y="1779500"/>
            <a:ext cx="15261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Back Cache</a:t>
            </a:r>
            <a:endParaRPr/>
          </a:p>
        </p:txBody>
      </p:sp>
      <p:pic>
        <p:nvPicPr>
          <p:cNvPr id="137" name="Google Shape;137;p23"/>
          <p:cNvPicPr preferRelativeResize="0"/>
          <p:nvPr/>
        </p:nvPicPr>
        <p:blipFill>
          <a:blip r:embed="rId3">
            <a:alphaModFix/>
          </a:blip>
          <a:stretch>
            <a:fillRect/>
          </a:stretch>
        </p:blipFill>
        <p:spPr>
          <a:xfrm>
            <a:off x="677075" y="1264075"/>
            <a:ext cx="1244700" cy="746825"/>
          </a:xfrm>
          <a:prstGeom prst="rect">
            <a:avLst/>
          </a:prstGeom>
          <a:noFill/>
          <a:ln>
            <a:noFill/>
          </a:ln>
        </p:spPr>
      </p:pic>
      <p:pic>
        <p:nvPicPr>
          <p:cNvPr id="138" name="Google Shape;138;p23"/>
          <p:cNvPicPr preferRelativeResize="0"/>
          <p:nvPr/>
        </p:nvPicPr>
        <p:blipFill>
          <a:blip r:embed="rId4">
            <a:alphaModFix/>
          </a:blip>
          <a:stretch>
            <a:fillRect/>
          </a:stretch>
        </p:blipFill>
        <p:spPr>
          <a:xfrm>
            <a:off x="3603351" y="1264075"/>
            <a:ext cx="753749" cy="647525"/>
          </a:xfrm>
          <a:prstGeom prst="rect">
            <a:avLst/>
          </a:prstGeom>
          <a:noFill/>
          <a:ln>
            <a:noFill/>
          </a:ln>
        </p:spPr>
      </p:pic>
      <p:pic>
        <p:nvPicPr>
          <p:cNvPr id="139" name="Google Shape;139;p23"/>
          <p:cNvPicPr preferRelativeResize="0"/>
          <p:nvPr/>
        </p:nvPicPr>
        <p:blipFill>
          <a:blip r:embed="rId5">
            <a:alphaModFix/>
          </a:blip>
          <a:stretch>
            <a:fillRect/>
          </a:stretch>
        </p:blipFill>
        <p:spPr>
          <a:xfrm>
            <a:off x="6196900" y="1163975"/>
            <a:ext cx="847700" cy="847700"/>
          </a:xfrm>
          <a:prstGeom prst="rect">
            <a:avLst/>
          </a:prstGeom>
          <a:noFill/>
          <a:ln>
            <a:noFill/>
          </a:ln>
        </p:spPr>
      </p:pic>
      <p:cxnSp>
        <p:nvCxnSpPr>
          <p:cNvPr id="140" name="Google Shape;140;p23"/>
          <p:cNvCxnSpPr>
            <a:stCxn id="137" idx="3"/>
          </p:cNvCxnSpPr>
          <p:nvPr/>
        </p:nvCxnSpPr>
        <p:spPr>
          <a:xfrm flipH="1" rot="10800000">
            <a:off x="1921775" y="1633887"/>
            <a:ext cx="1554300" cy="3600"/>
          </a:xfrm>
          <a:prstGeom prst="straightConnector1">
            <a:avLst/>
          </a:prstGeom>
          <a:noFill/>
          <a:ln cap="flat" cmpd="sng" w="9525">
            <a:solidFill>
              <a:schemeClr val="dk1"/>
            </a:solidFill>
            <a:prstDash val="solid"/>
            <a:round/>
            <a:headEnd len="med" w="med" type="none"/>
            <a:tailEnd len="med" w="med" type="triangle"/>
          </a:ln>
        </p:spPr>
      </p:cxnSp>
      <p:sp>
        <p:nvSpPr>
          <p:cNvPr id="141" name="Google Shape;141;p23"/>
          <p:cNvSpPr txBox="1"/>
          <p:nvPr/>
        </p:nvSpPr>
        <p:spPr>
          <a:xfrm>
            <a:off x="732875" y="2588550"/>
            <a:ext cx="7812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Write data only to the cache</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Back Cache</a:t>
            </a:r>
            <a:endParaRPr/>
          </a:p>
        </p:txBody>
      </p:sp>
      <p:pic>
        <p:nvPicPr>
          <p:cNvPr id="147" name="Google Shape;147;p24"/>
          <p:cNvPicPr preferRelativeResize="0"/>
          <p:nvPr/>
        </p:nvPicPr>
        <p:blipFill>
          <a:blip r:embed="rId3">
            <a:alphaModFix/>
          </a:blip>
          <a:stretch>
            <a:fillRect/>
          </a:stretch>
        </p:blipFill>
        <p:spPr>
          <a:xfrm>
            <a:off x="677075" y="1264075"/>
            <a:ext cx="1244700" cy="746825"/>
          </a:xfrm>
          <a:prstGeom prst="rect">
            <a:avLst/>
          </a:prstGeom>
          <a:noFill/>
          <a:ln>
            <a:noFill/>
          </a:ln>
        </p:spPr>
      </p:pic>
      <p:pic>
        <p:nvPicPr>
          <p:cNvPr id="148" name="Google Shape;148;p24"/>
          <p:cNvPicPr preferRelativeResize="0"/>
          <p:nvPr/>
        </p:nvPicPr>
        <p:blipFill>
          <a:blip r:embed="rId4">
            <a:alphaModFix/>
          </a:blip>
          <a:stretch>
            <a:fillRect/>
          </a:stretch>
        </p:blipFill>
        <p:spPr>
          <a:xfrm>
            <a:off x="3603351" y="1264075"/>
            <a:ext cx="753749" cy="647525"/>
          </a:xfrm>
          <a:prstGeom prst="rect">
            <a:avLst/>
          </a:prstGeom>
          <a:noFill/>
          <a:ln>
            <a:noFill/>
          </a:ln>
        </p:spPr>
      </p:pic>
      <p:pic>
        <p:nvPicPr>
          <p:cNvPr id="149" name="Google Shape;149;p24"/>
          <p:cNvPicPr preferRelativeResize="0"/>
          <p:nvPr/>
        </p:nvPicPr>
        <p:blipFill>
          <a:blip r:embed="rId5">
            <a:alphaModFix/>
          </a:blip>
          <a:stretch>
            <a:fillRect/>
          </a:stretch>
        </p:blipFill>
        <p:spPr>
          <a:xfrm>
            <a:off x="6196900" y="1163975"/>
            <a:ext cx="847700" cy="847700"/>
          </a:xfrm>
          <a:prstGeom prst="rect">
            <a:avLst/>
          </a:prstGeom>
          <a:noFill/>
          <a:ln>
            <a:noFill/>
          </a:ln>
        </p:spPr>
      </p:pic>
      <p:cxnSp>
        <p:nvCxnSpPr>
          <p:cNvPr id="150" name="Google Shape;150;p24"/>
          <p:cNvCxnSpPr>
            <a:stCxn id="147" idx="3"/>
          </p:cNvCxnSpPr>
          <p:nvPr/>
        </p:nvCxnSpPr>
        <p:spPr>
          <a:xfrm flipH="1" rot="10800000">
            <a:off x="1921775" y="1633887"/>
            <a:ext cx="1554300" cy="3600"/>
          </a:xfrm>
          <a:prstGeom prst="straightConnector1">
            <a:avLst/>
          </a:prstGeom>
          <a:noFill/>
          <a:ln cap="flat" cmpd="sng" w="9525">
            <a:solidFill>
              <a:schemeClr val="dk1"/>
            </a:solidFill>
            <a:prstDash val="solid"/>
            <a:round/>
            <a:headEnd len="med" w="med" type="none"/>
            <a:tailEnd len="med" w="med" type="triangle"/>
          </a:ln>
        </p:spPr>
      </p:cxnSp>
      <p:sp>
        <p:nvSpPr>
          <p:cNvPr id="151" name="Google Shape;151;p24"/>
          <p:cNvSpPr txBox="1"/>
          <p:nvPr/>
        </p:nvSpPr>
        <p:spPr>
          <a:xfrm>
            <a:off x="732875" y="2588550"/>
            <a:ext cx="78126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Write data only to the cache</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Eventually, write data from cache to the database, possibly many writes at once so as to reduce network calls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While this approach has the fastest write speed for the client, it obviously does not work for data where we can not deal with eventual consistency such as password changes.  In this scenario, such a write </a:t>
            </a:r>
            <a:r>
              <a:rPr lang="en">
                <a:solidFill>
                  <a:schemeClr val="dk1"/>
                </a:solidFill>
              </a:rPr>
              <a:t>policy</a:t>
            </a:r>
            <a:r>
              <a:rPr lang="en">
                <a:solidFill>
                  <a:schemeClr val="dk1"/>
                </a:solidFill>
              </a:rPr>
              <a:t> is unacceptable.</a:t>
            </a:r>
            <a:endParaRPr>
              <a:solidFill>
                <a:schemeClr val="dk1"/>
              </a:solidFill>
            </a:endParaRPr>
          </a:p>
        </p:txBody>
      </p:sp>
      <p:cxnSp>
        <p:nvCxnSpPr>
          <p:cNvPr id="152" name="Google Shape;152;p24"/>
          <p:cNvCxnSpPr/>
          <p:nvPr/>
        </p:nvCxnSpPr>
        <p:spPr>
          <a:xfrm flipH="1" rot="10800000">
            <a:off x="4499850" y="1586037"/>
            <a:ext cx="1554300" cy="3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Back Cache with Cache Consistency</a:t>
            </a:r>
            <a:endParaRPr/>
          </a:p>
        </p:txBody>
      </p:sp>
      <p:sp>
        <p:nvSpPr>
          <p:cNvPr id="158" name="Google Shape;158;p25"/>
          <p:cNvSpPr txBox="1"/>
          <p:nvPr>
            <p:ph idx="1" type="body"/>
          </p:nvPr>
        </p:nvSpPr>
        <p:spPr>
          <a:xfrm>
            <a:off x="311700" y="1152475"/>
            <a:ext cx="8520600" cy="363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What if we did want to have fast writes using a write back cache, but also want other users to be able to see the changes held on the cache when they want to read the modified object?</a:t>
            </a:r>
            <a:endParaRPr/>
          </a:p>
          <a:p>
            <a:pPr indent="0" lvl="0" marL="0" rtl="0" algn="l">
              <a:spcBef>
                <a:spcPts val="1200"/>
              </a:spcBef>
              <a:spcAft>
                <a:spcPts val="0"/>
              </a:spcAft>
              <a:buNone/>
            </a:pPr>
            <a:r>
              <a:rPr lang="en"/>
              <a:t>We could use a distributed lock service (such as ZooKeeper), where a cache server needs to hold a lock in order to modify that object.  When another server wants to read the object, the lock server informs the cache server that it must release its lock on the object, and write back the modifications to the database before doing so.</a:t>
            </a:r>
            <a:endParaRPr/>
          </a:p>
          <a:p>
            <a:pPr indent="0" lvl="0" marL="0" rtl="0" algn="l">
              <a:spcBef>
                <a:spcPts val="1200"/>
              </a:spcBef>
              <a:spcAft>
                <a:spcPts val="0"/>
              </a:spcAft>
              <a:buNone/>
            </a:pPr>
            <a:r>
              <a:rPr lang="en"/>
              <a:t>This obviously has the tradeoff that only one server can hold the lock at a time and therefore ruins the ability to have high write throughput from many servers.</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Caching in Practice</a:t>
            </a:r>
            <a:endParaRPr/>
          </a:p>
        </p:txBody>
      </p:sp>
      <p:sp>
        <p:nvSpPr>
          <p:cNvPr id="164" name="Google Shape;16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actual systems, cache servers treated very similarly to databases!</a:t>
            </a:r>
            <a:endParaRPr/>
          </a:p>
          <a:p>
            <a:pPr indent="-342900" lvl="0" marL="457200" rtl="0" algn="l">
              <a:spcBef>
                <a:spcPts val="1200"/>
              </a:spcBef>
              <a:spcAft>
                <a:spcPts val="0"/>
              </a:spcAft>
              <a:buSzPts val="1800"/>
              <a:buChar char="●"/>
            </a:pPr>
            <a:r>
              <a:rPr lang="en"/>
              <a:t>Replication for fault tolerance</a:t>
            </a:r>
            <a:endParaRPr/>
          </a:p>
          <a:p>
            <a:pPr indent="-342900" lvl="0" marL="457200" rtl="0" algn="l">
              <a:spcBef>
                <a:spcPts val="0"/>
              </a:spcBef>
              <a:spcAft>
                <a:spcPts val="0"/>
              </a:spcAft>
              <a:buSzPts val="1800"/>
              <a:buChar char="●"/>
            </a:pPr>
            <a:r>
              <a:rPr lang="en"/>
              <a:t>Partitioning for large datasets</a:t>
            </a:r>
            <a:endParaRPr/>
          </a:p>
          <a:p>
            <a:pPr indent="-342900" lvl="0" marL="457200" rtl="0" algn="l">
              <a:spcBef>
                <a:spcPts val="0"/>
              </a:spcBef>
              <a:spcAft>
                <a:spcPts val="0"/>
              </a:spcAft>
              <a:buSzPts val="1800"/>
              <a:buChar char="●"/>
            </a:pPr>
            <a:r>
              <a:rPr lang="en"/>
              <a:t>Coordination services for cluster management</a:t>
            </a:r>
            <a:endParaRPr/>
          </a:p>
          <a:p>
            <a:pPr indent="-342900" lvl="0" marL="457200" rtl="0" algn="l">
              <a:spcBef>
                <a:spcPts val="0"/>
              </a:spcBef>
              <a:spcAft>
                <a:spcPts val="0"/>
              </a:spcAft>
              <a:buSzPts val="1800"/>
              <a:buChar char="●"/>
            </a:pPr>
            <a:r>
              <a:rPr lang="en"/>
              <a:t>Secondary indexes (not just a hash table?)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the following videos, we will see actual existing technologies that have built out distributed caching solutions using all of these principles!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Caching Conclusion</a:t>
            </a:r>
            <a:endParaRPr/>
          </a:p>
        </p:txBody>
      </p:sp>
      <p:sp>
        <p:nvSpPr>
          <p:cNvPr id="170" name="Google Shape;17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Caching - Improves read latency, and depending on design, possibly write latency</a:t>
            </a:r>
            <a:endParaRPr/>
          </a:p>
          <a:p>
            <a:pPr indent="0" lvl="0" marL="0" rtl="0" algn="l">
              <a:spcBef>
                <a:spcPts val="1200"/>
              </a:spcBef>
              <a:spcAft>
                <a:spcPts val="0"/>
              </a:spcAft>
              <a:buNone/>
            </a:pPr>
            <a:r>
              <a:rPr lang="en"/>
              <a:t>Generally better to decouple cache from application servers for ability to independently scale and communicate with all servers (at the cost of more network requests).</a:t>
            </a:r>
            <a:endParaRPr/>
          </a:p>
          <a:p>
            <a:pPr indent="0" lvl="0" marL="0" rtl="0" algn="l">
              <a:spcBef>
                <a:spcPts val="1200"/>
              </a:spcBef>
              <a:spcAft>
                <a:spcPts val="0"/>
              </a:spcAft>
              <a:buNone/>
            </a:pPr>
            <a:r>
              <a:rPr lang="en"/>
              <a:t>As for writes:</a:t>
            </a:r>
            <a:endParaRPr/>
          </a:p>
          <a:p>
            <a:pPr indent="-317500" lvl="0" marL="457200" rtl="0" algn="l">
              <a:spcBef>
                <a:spcPts val="1200"/>
              </a:spcBef>
              <a:spcAft>
                <a:spcPts val="0"/>
              </a:spcAft>
              <a:buSzPts val="1400"/>
              <a:buChar char="●"/>
            </a:pPr>
            <a:r>
              <a:rPr lang="en" sz="1400"/>
              <a:t>Write back for minimal write latency, but at the cost of eventual consistency</a:t>
            </a:r>
            <a:endParaRPr sz="1400"/>
          </a:p>
          <a:p>
            <a:pPr indent="-317500" lvl="0" marL="457200" rtl="0" algn="l">
              <a:spcBef>
                <a:spcPts val="0"/>
              </a:spcBef>
              <a:spcAft>
                <a:spcPts val="0"/>
              </a:spcAft>
              <a:buSzPts val="1400"/>
              <a:buChar char="●"/>
            </a:pPr>
            <a:r>
              <a:rPr lang="en" sz="1400"/>
              <a:t>Write through for maximum consistency, but may have to use distributed transactions</a:t>
            </a:r>
            <a:endParaRPr sz="1400"/>
          </a:p>
          <a:p>
            <a:pPr indent="-317500" lvl="0" marL="457200" rtl="0" algn="l">
              <a:spcBef>
                <a:spcPts val="0"/>
              </a:spcBef>
              <a:spcAft>
                <a:spcPts val="0"/>
              </a:spcAft>
              <a:buSzPts val="1400"/>
              <a:buChar char="●"/>
            </a:pPr>
            <a:r>
              <a:rPr lang="en" sz="1400"/>
              <a:t>Write around for simple implementation, but at the cost of an initial cache miss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all technology (not just distributed systems), caching is a way of providing faster reads to the end client.  It tends to do so by using some faster form of data storage (in distributed systems this generally means storing data in RAM, not disk).</a:t>
            </a:r>
            <a:endParaRPr/>
          </a:p>
          <a:p>
            <a:pPr indent="0" lvl="0" marL="0" rtl="0" algn="l">
              <a:spcBef>
                <a:spcPts val="1200"/>
              </a:spcBef>
              <a:spcAft>
                <a:spcPts val="0"/>
              </a:spcAft>
              <a:buNone/>
            </a:pPr>
            <a:r>
              <a:rPr lang="en" sz="1400"/>
              <a:t>Caching accomplishes three main objectives:</a:t>
            </a:r>
            <a:endParaRPr sz="1400"/>
          </a:p>
          <a:p>
            <a:pPr indent="-317500" lvl="0" marL="457200" rtl="0" algn="l">
              <a:spcBef>
                <a:spcPts val="1200"/>
              </a:spcBef>
              <a:spcAft>
                <a:spcPts val="0"/>
              </a:spcAft>
              <a:buSzPts val="1400"/>
              <a:buChar char="●"/>
            </a:pPr>
            <a:r>
              <a:rPr lang="en" sz="1400"/>
              <a:t>Storing precomputed values (either previous calls to a database or aggregations)</a:t>
            </a:r>
            <a:endParaRPr sz="1400"/>
          </a:p>
          <a:p>
            <a:pPr indent="-317500" lvl="0" marL="457200" rtl="0" algn="l">
              <a:spcBef>
                <a:spcPts val="0"/>
              </a:spcBef>
              <a:spcAft>
                <a:spcPts val="0"/>
              </a:spcAft>
              <a:buSzPts val="1400"/>
              <a:buChar char="●"/>
            </a:pPr>
            <a:r>
              <a:rPr lang="en" sz="1400"/>
              <a:t>Fewer network calls to the database (which is probably located </a:t>
            </a:r>
            <a:r>
              <a:rPr lang="en" sz="1400"/>
              <a:t>physically</a:t>
            </a:r>
            <a:r>
              <a:rPr lang="en" sz="1400"/>
              <a:t> further away)</a:t>
            </a:r>
            <a:endParaRPr sz="1400"/>
          </a:p>
          <a:p>
            <a:pPr indent="-317500" lvl="0" marL="457200" rtl="0" algn="l">
              <a:spcBef>
                <a:spcPts val="0"/>
              </a:spcBef>
              <a:spcAft>
                <a:spcPts val="0"/>
              </a:spcAft>
              <a:buSzPts val="1400"/>
              <a:buChar char="●"/>
            </a:pPr>
            <a:r>
              <a:rPr lang="en" sz="1400"/>
              <a:t>Fewer load on the database, as it probably already is under plenty</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Tradeoffs of Caching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42900" lvl="0" marL="457200" rtl="0" algn="l">
              <a:spcBef>
                <a:spcPts val="1200"/>
              </a:spcBef>
              <a:spcAft>
                <a:spcPts val="0"/>
              </a:spcAft>
              <a:buSzPts val="1800"/>
              <a:buChar char="●"/>
            </a:pPr>
            <a:r>
              <a:rPr lang="en"/>
              <a:t>Faster reads</a:t>
            </a:r>
            <a:endParaRPr/>
          </a:p>
          <a:p>
            <a:pPr indent="-317500" lvl="1" marL="914400" rtl="0" algn="l">
              <a:spcBef>
                <a:spcPts val="0"/>
              </a:spcBef>
              <a:spcAft>
                <a:spcPts val="0"/>
              </a:spcAft>
              <a:buSzPts val="1400"/>
              <a:buChar char="○"/>
            </a:pPr>
            <a:r>
              <a:rPr lang="en"/>
              <a:t>However if we attempt to find our data in the cache and it is rarely there, cache slows things down</a:t>
            </a:r>
            <a:endParaRPr/>
          </a:p>
          <a:p>
            <a:pPr indent="-317500" lvl="2" marL="1371600" rtl="0" algn="l">
              <a:spcBef>
                <a:spcPts val="0"/>
              </a:spcBef>
              <a:spcAft>
                <a:spcPts val="0"/>
              </a:spcAft>
              <a:buSzPts val="1400"/>
              <a:buChar char="■"/>
            </a:pPr>
            <a:r>
              <a:rPr lang="en"/>
              <a:t>This can happen because of thrashing (value that we want in cache keeps getting replaced right before we want to read it since cache size is too small)</a:t>
            </a:r>
            <a:endParaRPr/>
          </a:p>
          <a:p>
            <a:pPr indent="-317500" lvl="2" marL="1371600" rtl="0" algn="l">
              <a:spcBef>
                <a:spcPts val="0"/>
              </a:spcBef>
              <a:spcAft>
                <a:spcPts val="0"/>
              </a:spcAft>
              <a:buSzPts val="1400"/>
              <a:buChar char="■"/>
            </a:pPr>
            <a:r>
              <a:rPr lang="en"/>
              <a:t>Can also happen </a:t>
            </a:r>
            <a:r>
              <a:rPr lang="en"/>
              <a:t>because</a:t>
            </a:r>
            <a:r>
              <a:rPr lang="en"/>
              <a:t> of poor cache eviction policies</a:t>
            </a:r>
            <a:endParaRPr/>
          </a:p>
          <a:p>
            <a:pPr indent="-342900" lvl="0" marL="457200" rtl="0" algn="l">
              <a:spcBef>
                <a:spcPts val="0"/>
              </a:spcBef>
              <a:spcAft>
                <a:spcPts val="0"/>
              </a:spcAft>
              <a:buSzPts val="1800"/>
              <a:buChar char="●"/>
            </a:pPr>
            <a:r>
              <a:rPr lang="en"/>
              <a:t>Potentially faster writes</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Increased complexity on each write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Cache Eviction Policies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in first out</a:t>
            </a:r>
            <a:endParaRPr/>
          </a:p>
          <a:p>
            <a:pPr indent="-342900" lvl="0" marL="457200" rtl="0" algn="l">
              <a:spcBef>
                <a:spcPts val="0"/>
              </a:spcBef>
              <a:spcAft>
                <a:spcPts val="0"/>
              </a:spcAft>
              <a:buSzPts val="1800"/>
              <a:buChar char="●"/>
            </a:pPr>
            <a:r>
              <a:rPr lang="en"/>
              <a:t>Last in first out</a:t>
            </a:r>
            <a:endParaRPr/>
          </a:p>
          <a:p>
            <a:pPr indent="-342900" lvl="0" marL="457200" rtl="0" algn="l">
              <a:spcBef>
                <a:spcPts val="0"/>
              </a:spcBef>
              <a:spcAft>
                <a:spcPts val="0"/>
              </a:spcAft>
              <a:buSzPts val="1800"/>
              <a:buChar char="●"/>
            </a:pPr>
            <a:r>
              <a:rPr lang="en"/>
              <a:t>Least recently used</a:t>
            </a:r>
            <a:endParaRPr/>
          </a:p>
          <a:p>
            <a:pPr indent="-317500" lvl="1" marL="914400" rtl="0" algn="l">
              <a:spcBef>
                <a:spcPts val="0"/>
              </a:spcBef>
              <a:spcAft>
                <a:spcPts val="0"/>
              </a:spcAft>
              <a:buSzPts val="1400"/>
              <a:buChar char="○"/>
            </a:pPr>
            <a:r>
              <a:rPr lang="en"/>
              <a:t>Out of these this is the most practical one for an interview answer, discard the piece of data that was accessed longest ago</a:t>
            </a:r>
            <a:endParaRPr/>
          </a:p>
          <a:p>
            <a:pPr indent="-317500" lvl="1" marL="914400" rtl="0" algn="l">
              <a:spcBef>
                <a:spcPts val="0"/>
              </a:spcBef>
              <a:spcAft>
                <a:spcPts val="0"/>
              </a:spcAft>
              <a:buSzPts val="1400"/>
              <a:buChar char="○"/>
            </a:pPr>
            <a:r>
              <a:rPr lang="en"/>
              <a:t>If it comes up, this is implemented with a doubly linked list and a hashmap</a:t>
            </a:r>
            <a:endParaRPr/>
          </a:p>
          <a:p>
            <a:pPr indent="-342900" lvl="0" marL="457200" rtl="0" algn="l">
              <a:spcBef>
                <a:spcPts val="0"/>
              </a:spcBef>
              <a:spcAft>
                <a:spcPts val="0"/>
              </a:spcAft>
              <a:buSzPts val="1800"/>
              <a:buChar char="●"/>
            </a:pPr>
            <a:r>
              <a:rPr lang="en"/>
              <a:t>Least frequently used</a:t>
            </a:r>
            <a:endParaRPr/>
          </a:p>
          <a:p>
            <a:pPr indent="-342900" lvl="0" marL="457200" rtl="0" algn="l">
              <a:spcBef>
                <a:spcPts val="0"/>
              </a:spcBef>
              <a:spcAft>
                <a:spcPts val="0"/>
              </a:spcAft>
              <a:buSzPts val="1800"/>
              <a:buChar char="●"/>
            </a:pPr>
            <a:r>
              <a:rPr lang="en"/>
              <a:t>Random replacement</a:t>
            </a:r>
            <a:endParaRPr/>
          </a:p>
          <a:p>
            <a:pPr indent="-342900" lvl="0" marL="457200" rtl="0" algn="l">
              <a:spcBef>
                <a:spcPts val="0"/>
              </a:spcBef>
              <a:spcAft>
                <a:spcPts val="0"/>
              </a:spcAft>
              <a:buSzPts val="1800"/>
              <a:buChar char="●"/>
            </a:pPr>
            <a:r>
              <a:rPr lang="en"/>
              <a:t>Sliding window</a:t>
            </a:r>
            <a:endParaRPr/>
          </a:p>
          <a:p>
            <a:pPr indent="-317500" lvl="1" marL="914400" rtl="0" algn="l">
              <a:spcBef>
                <a:spcPts val="0"/>
              </a:spcBef>
              <a:spcAft>
                <a:spcPts val="0"/>
              </a:spcAft>
              <a:buSzPts val="1400"/>
              <a:buChar char="○"/>
            </a:pPr>
            <a:r>
              <a:rPr lang="en"/>
              <a:t>Can work very well but still being researched, probably not worth mentioning in this video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Server and Global Cache</a:t>
            </a:r>
            <a:endParaRPr/>
          </a:p>
        </p:txBody>
      </p:sp>
      <p:sp>
        <p:nvSpPr>
          <p:cNvPr id="79" name="Google Shape;79;p17"/>
          <p:cNvSpPr txBox="1"/>
          <p:nvPr>
            <p:ph idx="1" type="body"/>
          </p:nvPr>
        </p:nvSpPr>
        <p:spPr>
          <a:xfrm>
            <a:off x="311700" y="1152475"/>
            <a:ext cx="8520600" cy="36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 possible options for implementing cache are either to use memory on our application servers as cache or instead to use standalone nodes as dedicated cache servers.</a:t>
            </a:r>
            <a:endParaRPr/>
          </a:p>
          <a:p>
            <a:pPr indent="0" lvl="0" marL="0" rtl="0" algn="l">
              <a:spcBef>
                <a:spcPts val="1200"/>
              </a:spcBef>
              <a:spcAft>
                <a:spcPts val="0"/>
              </a:spcAft>
              <a:buNone/>
            </a:pPr>
            <a:r>
              <a:rPr lang="en" sz="1400"/>
              <a:t>Application Server Cache:</a:t>
            </a:r>
            <a:endParaRPr sz="1400"/>
          </a:p>
          <a:p>
            <a:pPr indent="-317500" lvl="0" marL="457200" rtl="0" algn="l">
              <a:spcBef>
                <a:spcPts val="1200"/>
              </a:spcBef>
              <a:spcAft>
                <a:spcPts val="0"/>
              </a:spcAft>
              <a:buSzPts val="1400"/>
              <a:buChar char="●"/>
            </a:pPr>
            <a:r>
              <a:rPr lang="en" sz="1400"/>
              <a:t>No extra network calls required from server to hit cache</a:t>
            </a:r>
            <a:endParaRPr sz="1400"/>
          </a:p>
          <a:p>
            <a:pPr indent="0" lvl="0" marL="0" rtl="0" algn="l">
              <a:spcBef>
                <a:spcPts val="1200"/>
              </a:spcBef>
              <a:spcAft>
                <a:spcPts val="0"/>
              </a:spcAft>
              <a:buNone/>
            </a:pPr>
            <a:r>
              <a:rPr lang="en" sz="1400"/>
              <a:t>Global Cache (Generally better):</a:t>
            </a:r>
            <a:endParaRPr sz="1400"/>
          </a:p>
          <a:p>
            <a:pPr indent="-317500" lvl="0" marL="457200" rtl="0" algn="l">
              <a:spcBef>
                <a:spcPts val="1200"/>
              </a:spcBef>
              <a:spcAft>
                <a:spcPts val="0"/>
              </a:spcAft>
              <a:buSzPts val="1400"/>
              <a:buChar char="●"/>
            </a:pPr>
            <a:r>
              <a:rPr lang="en" sz="1400"/>
              <a:t>Can scale independently of number of application servers and does not crash with application server</a:t>
            </a:r>
            <a:endParaRPr sz="1400"/>
          </a:p>
          <a:p>
            <a:pPr indent="-317500" lvl="0" marL="457200" rtl="0" algn="l">
              <a:spcBef>
                <a:spcPts val="0"/>
              </a:spcBef>
              <a:spcAft>
                <a:spcPts val="0"/>
              </a:spcAft>
              <a:buSzPts val="1400"/>
              <a:buChar char="●"/>
            </a:pPr>
            <a:r>
              <a:rPr lang="en" sz="1400"/>
              <a:t>Can be accessed by any application server</a:t>
            </a:r>
            <a:endParaRPr sz="1400"/>
          </a:p>
          <a:p>
            <a:pPr indent="-317500" lvl="0" marL="457200" rtl="0" algn="l">
              <a:spcBef>
                <a:spcPts val="0"/>
              </a:spcBef>
              <a:spcAft>
                <a:spcPts val="0"/>
              </a:spcAft>
              <a:buSzPts val="1400"/>
              <a:buChar char="●"/>
            </a:pPr>
            <a:r>
              <a:rPr lang="en" sz="1400"/>
              <a:t>Can be replicated and partitioned, we will see these in play with Redis and Memcached</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Keeping Cache Updated On Writes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Write through</a:t>
            </a:r>
            <a:endParaRPr/>
          </a:p>
          <a:p>
            <a:pPr indent="-342900" lvl="0" marL="457200" rtl="0" algn="l">
              <a:spcBef>
                <a:spcPts val="0"/>
              </a:spcBef>
              <a:spcAft>
                <a:spcPts val="0"/>
              </a:spcAft>
              <a:buSzPts val="1800"/>
              <a:buChar char="●"/>
            </a:pPr>
            <a:r>
              <a:rPr lang="en"/>
              <a:t>Write around</a:t>
            </a:r>
            <a:endParaRPr/>
          </a:p>
          <a:p>
            <a:pPr indent="-342900" lvl="0" marL="457200" rtl="0" algn="l">
              <a:spcBef>
                <a:spcPts val="0"/>
              </a:spcBef>
              <a:spcAft>
                <a:spcPts val="0"/>
              </a:spcAft>
              <a:buSzPts val="1800"/>
              <a:buChar char="●"/>
            </a:pPr>
            <a:r>
              <a:rPr lang="en"/>
              <a:t>Write back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Through Cache</a:t>
            </a:r>
            <a:endParaRPr/>
          </a:p>
        </p:txBody>
      </p:sp>
      <p:pic>
        <p:nvPicPr>
          <p:cNvPr id="91" name="Google Shape;91;p19"/>
          <p:cNvPicPr preferRelativeResize="0"/>
          <p:nvPr/>
        </p:nvPicPr>
        <p:blipFill>
          <a:blip r:embed="rId3">
            <a:alphaModFix/>
          </a:blip>
          <a:stretch>
            <a:fillRect/>
          </a:stretch>
        </p:blipFill>
        <p:spPr>
          <a:xfrm>
            <a:off x="677075" y="1264075"/>
            <a:ext cx="1244700" cy="746825"/>
          </a:xfrm>
          <a:prstGeom prst="rect">
            <a:avLst/>
          </a:prstGeom>
          <a:noFill/>
          <a:ln>
            <a:noFill/>
          </a:ln>
        </p:spPr>
      </p:pic>
      <p:pic>
        <p:nvPicPr>
          <p:cNvPr id="92" name="Google Shape;92;p19"/>
          <p:cNvPicPr preferRelativeResize="0"/>
          <p:nvPr/>
        </p:nvPicPr>
        <p:blipFill>
          <a:blip r:embed="rId4">
            <a:alphaModFix/>
          </a:blip>
          <a:stretch>
            <a:fillRect/>
          </a:stretch>
        </p:blipFill>
        <p:spPr>
          <a:xfrm>
            <a:off x="3603351" y="1264075"/>
            <a:ext cx="753749" cy="647525"/>
          </a:xfrm>
          <a:prstGeom prst="rect">
            <a:avLst/>
          </a:prstGeom>
          <a:noFill/>
          <a:ln>
            <a:noFill/>
          </a:ln>
        </p:spPr>
      </p:pic>
      <p:pic>
        <p:nvPicPr>
          <p:cNvPr id="93" name="Google Shape;93;p19"/>
          <p:cNvPicPr preferRelativeResize="0"/>
          <p:nvPr/>
        </p:nvPicPr>
        <p:blipFill>
          <a:blip r:embed="rId5">
            <a:alphaModFix/>
          </a:blip>
          <a:stretch>
            <a:fillRect/>
          </a:stretch>
        </p:blipFill>
        <p:spPr>
          <a:xfrm>
            <a:off x="6196900" y="1163975"/>
            <a:ext cx="847700" cy="847700"/>
          </a:xfrm>
          <a:prstGeom prst="rect">
            <a:avLst/>
          </a:prstGeom>
          <a:noFill/>
          <a:ln>
            <a:noFill/>
          </a:ln>
        </p:spPr>
      </p:pic>
      <p:cxnSp>
        <p:nvCxnSpPr>
          <p:cNvPr id="94" name="Google Shape;94;p19"/>
          <p:cNvCxnSpPr>
            <a:stCxn id="91" idx="3"/>
          </p:cNvCxnSpPr>
          <p:nvPr/>
        </p:nvCxnSpPr>
        <p:spPr>
          <a:xfrm flipH="1" rot="10800000">
            <a:off x="1921775" y="1633887"/>
            <a:ext cx="1554300" cy="3600"/>
          </a:xfrm>
          <a:prstGeom prst="straightConnector1">
            <a:avLst/>
          </a:prstGeom>
          <a:noFill/>
          <a:ln cap="flat" cmpd="sng" w="9525">
            <a:solidFill>
              <a:schemeClr val="dk1"/>
            </a:solidFill>
            <a:prstDash val="solid"/>
            <a:round/>
            <a:headEnd len="med" w="med" type="none"/>
            <a:tailEnd len="med" w="med" type="triangle"/>
          </a:ln>
        </p:spPr>
      </p:cxnSp>
      <p:cxnSp>
        <p:nvCxnSpPr>
          <p:cNvPr id="95" name="Google Shape;95;p19"/>
          <p:cNvCxnSpPr>
            <a:endCxn id="93" idx="2"/>
          </p:cNvCxnSpPr>
          <p:nvPr/>
        </p:nvCxnSpPr>
        <p:spPr>
          <a:xfrm>
            <a:off x="1943151" y="1869176"/>
            <a:ext cx="4677600" cy="142500"/>
          </a:xfrm>
          <a:prstGeom prst="curvedConnector4">
            <a:avLst>
              <a:gd fmla="val 45469" name="adj1"/>
              <a:gd fmla="val 267105" name="adj2"/>
            </a:avLst>
          </a:prstGeom>
          <a:noFill/>
          <a:ln cap="flat" cmpd="sng" w="9525">
            <a:solidFill>
              <a:schemeClr val="dk1"/>
            </a:solidFill>
            <a:prstDash val="solid"/>
            <a:round/>
            <a:headEnd len="med" w="med" type="none"/>
            <a:tailEnd len="med" w="med" type="none"/>
          </a:ln>
        </p:spPr>
      </p:cxnSp>
      <p:sp>
        <p:nvSpPr>
          <p:cNvPr id="96" name="Google Shape;96;p19"/>
          <p:cNvSpPr txBox="1"/>
          <p:nvPr/>
        </p:nvSpPr>
        <p:spPr>
          <a:xfrm>
            <a:off x="732875" y="2588550"/>
            <a:ext cx="7812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Write both the cache and database at the same time, in parallel!</a:t>
            </a:r>
            <a:endParaRPr>
              <a:solidFill>
                <a:schemeClr val="dk1"/>
              </a:solidFill>
            </a:endParaRPr>
          </a:p>
          <a:p>
            <a:pPr indent="0" lvl="0" marL="0" rtl="0" algn="l">
              <a:spcBef>
                <a:spcPts val="0"/>
              </a:spcBef>
              <a:spcAft>
                <a:spcPts val="0"/>
              </a:spcAft>
              <a:buNone/>
            </a:pPr>
            <a:br>
              <a:rPr lang="en">
                <a:solidFill>
                  <a:schemeClr val="dk1"/>
                </a:solidFill>
              </a:rPr>
            </a:br>
            <a:r>
              <a:rPr lang="en">
                <a:solidFill>
                  <a:schemeClr val="dk1"/>
                </a:solidFill>
              </a:rPr>
              <a:t>But what if only one update works?  Depending on how much it matters, we may need a 2 phase commit protocol, which really slows things down.</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Around Cache</a:t>
            </a:r>
            <a:endParaRPr/>
          </a:p>
        </p:txBody>
      </p:sp>
      <p:pic>
        <p:nvPicPr>
          <p:cNvPr id="102" name="Google Shape;102;p20"/>
          <p:cNvPicPr preferRelativeResize="0"/>
          <p:nvPr/>
        </p:nvPicPr>
        <p:blipFill>
          <a:blip r:embed="rId3">
            <a:alphaModFix/>
          </a:blip>
          <a:stretch>
            <a:fillRect/>
          </a:stretch>
        </p:blipFill>
        <p:spPr>
          <a:xfrm>
            <a:off x="677075" y="1264075"/>
            <a:ext cx="1244700" cy="746825"/>
          </a:xfrm>
          <a:prstGeom prst="rect">
            <a:avLst/>
          </a:prstGeom>
          <a:noFill/>
          <a:ln>
            <a:noFill/>
          </a:ln>
        </p:spPr>
      </p:pic>
      <p:pic>
        <p:nvPicPr>
          <p:cNvPr id="103" name="Google Shape;103;p20"/>
          <p:cNvPicPr preferRelativeResize="0"/>
          <p:nvPr/>
        </p:nvPicPr>
        <p:blipFill>
          <a:blip r:embed="rId4">
            <a:alphaModFix/>
          </a:blip>
          <a:stretch>
            <a:fillRect/>
          </a:stretch>
        </p:blipFill>
        <p:spPr>
          <a:xfrm>
            <a:off x="3603351" y="1264075"/>
            <a:ext cx="753749" cy="647525"/>
          </a:xfrm>
          <a:prstGeom prst="rect">
            <a:avLst/>
          </a:prstGeom>
          <a:noFill/>
          <a:ln>
            <a:noFill/>
          </a:ln>
        </p:spPr>
      </p:pic>
      <p:pic>
        <p:nvPicPr>
          <p:cNvPr id="104" name="Google Shape;104;p20"/>
          <p:cNvPicPr preferRelativeResize="0"/>
          <p:nvPr/>
        </p:nvPicPr>
        <p:blipFill>
          <a:blip r:embed="rId5">
            <a:alphaModFix/>
          </a:blip>
          <a:stretch>
            <a:fillRect/>
          </a:stretch>
        </p:blipFill>
        <p:spPr>
          <a:xfrm>
            <a:off x="6196900" y="1163975"/>
            <a:ext cx="847700" cy="847700"/>
          </a:xfrm>
          <a:prstGeom prst="rect">
            <a:avLst/>
          </a:prstGeom>
          <a:noFill/>
          <a:ln>
            <a:noFill/>
          </a:ln>
        </p:spPr>
      </p:pic>
      <p:cxnSp>
        <p:nvCxnSpPr>
          <p:cNvPr id="105" name="Google Shape;105;p20"/>
          <p:cNvCxnSpPr>
            <a:endCxn id="104" idx="2"/>
          </p:cNvCxnSpPr>
          <p:nvPr/>
        </p:nvCxnSpPr>
        <p:spPr>
          <a:xfrm>
            <a:off x="1943151" y="1869176"/>
            <a:ext cx="4677600" cy="142500"/>
          </a:xfrm>
          <a:prstGeom prst="curvedConnector4">
            <a:avLst>
              <a:gd fmla="val 45469" name="adj1"/>
              <a:gd fmla="val 267105" name="adj2"/>
            </a:avLst>
          </a:prstGeom>
          <a:noFill/>
          <a:ln cap="flat" cmpd="sng" w="9525">
            <a:solidFill>
              <a:schemeClr val="dk1"/>
            </a:solidFill>
            <a:prstDash val="solid"/>
            <a:round/>
            <a:headEnd len="med" w="med" type="none"/>
            <a:tailEnd len="med" w="med" type="none"/>
          </a:ln>
        </p:spPr>
      </p:cxnSp>
      <p:sp>
        <p:nvSpPr>
          <p:cNvPr id="106" name="Google Shape;106;p20"/>
          <p:cNvSpPr txBox="1"/>
          <p:nvPr/>
        </p:nvSpPr>
        <p:spPr>
          <a:xfrm>
            <a:off x="732875" y="2588550"/>
            <a:ext cx="7812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Write the database, and also invalidate the current cache data for that key</a:t>
            </a:r>
            <a:endParaRPr>
              <a:solidFill>
                <a:schemeClr val="dk1"/>
              </a:solidFill>
            </a:endParaRPr>
          </a:p>
          <a:p>
            <a:pPr indent="0" lvl="0" marL="0" rtl="0" algn="l">
              <a:spcBef>
                <a:spcPts val="0"/>
              </a:spcBef>
              <a:spcAft>
                <a:spcPts val="0"/>
              </a:spcAft>
              <a:buNone/>
            </a:pPr>
            <a:br>
              <a:rPr lang="en">
                <a:solidFill>
                  <a:schemeClr val="dk1"/>
                </a:solidFill>
              </a:rPr>
            </a:b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Around Cache</a:t>
            </a:r>
            <a:endParaRPr/>
          </a:p>
        </p:txBody>
      </p:sp>
      <p:pic>
        <p:nvPicPr>
          <p:cNvPr id="112" name="Google Shape;112;p21"/>
          <p:cNvPicPr preferRelativeResize="0"/>
          <p:nvPr/>
        </p:nvPicPr>
        <p:blipFill>
          <a:blip r:embed="rId3">
            <a:alphaModFix/>
          </a:blip>
          <a:stretch>
            <a:fillRect/>
          </a:stretch>
        </p:blipFill>
        <p:spPr>
          <a:xfrm>
            <a:off x="677075" y="1264075"/>
            <a:ext cx="1244700" cy="746825"/>
          </a:xfrm>
          <a:prstGeom prst="rect">
            <a:avLst/>
          </a:prstGeom>
          <a:noFill/>
          <a:ln>
            <a:noFill/>
          </a:ln>
        </p:spPr>
      </p:pic>
      <p:pic>
        <p:nvPicPr>
          <p:cNvPr id="113" name="Google Shape;113;p21"/>
          <p:cNvPicPr preferRelativeResize="0"/>
          <p:nvPr/>
        </p:nvPicPr>
        <p:blipFill>
          <a:blip r:embed="rId4">
            <a:alphaModFix/>
          </a:blip>
          <a:stretch>
            <a:fillRect/>
          </a:stretch>
        </p:blipFill>
        <p:spPr>
          <a:xfrm>
            <a:off x="3603351" y="1264075"/>
            <a:ext cx="753749" cy="647525"/>
          </a:xfrm>
          <a:prstGeom prst="rect">
            <a:avLst/>
          </a:prstGeom>
          <a:noFill/>
          <a:ln>
            <a:noFill/>
          </a:ln>
        </p:spPr>
      </p:pic>
      <p:pic>
        <p:nvPicPr>
          <p:cNvPr id="114" name="Google Shape;114;p21"/>
          <p:cNvPicPr preferRelativeResize="0"/>
          <p:nvPr/>
        </p:nvPicPr>
        <p:blipFill>
          <a:blip r:embed="rId5">
            <a:alphaModFix/>
          </a:blip>
          <a:stretch>
            <a:fillRect/>
          </a:stretch>
        </p:blipFill>
        <p:spPr>
          <a:xfrm>
            <a:off x="6196900" y="1163975"/>
            <a:ext cx="847700" cy="847700"/>
          </a:xfrm>
          <a:prstGeom prst="rect">
            <a:avLst/>
          </a:prstGeom>
          <a:noFill/>
          <a:ln>
            <a:noFill/>
          </a:ln>
        </p:spPr>
      </p:pic>
      <p:cxnSp>
        <p:nvCxnSpPr>
          <p:cNvPr id="115" name="Google Shape;115;p21"/>
          <p:cNvCxnSpPr>
            <a:endCxn id="114" idx="2"/>
          </p:cNvCxnSpPr>
          <p:nvPr/>
        </p:nvCxnSpPr>
        <p:spPr>
          <a:xfrm>
            <a:off x="1943151" y="1869176"/>
            <a:ext cx="4677600" cy="142500"/>
          </a:xfrm>
          <a:prstGeom prst="curvedConnector4">
            <a:avLst>
              <a:gd fmla="val 45469" name="adj1"/>
              <a:gd fmla="val 267105" name="adj2"/>
            </a:avLst>
          </a:prstGeom>
          <a:noFill/>
          <a:ln cap="flat" cmpd="sng" w="9525">
            <a:solidFill>
              <a:schemeClr val="dk1"/>
            </a:solidFill>
            <a:prstDash val="solid"/>
            <a:round/>
            <a:headEnd len="med" w="med" type="none"/>
            <a:tailEnd len="med" w="med" type="none"/>
          </a:ln>
        </p:spPr>
      </p:cxnSp>
      <p:sp>
        <p:nvSpPr>
          <p:cNvPr id="116" name="Google Shape;116;p21"/>
          <p:cNvSpPr txBox="1"/>
          <p:nvPr/>
        </p:nvSpPr>
        <p:spPr>
          <a:xfrm>
            <a:off x="732875" y="2588550"/>
            <a:ext cx="7812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Write the database, and also invalidate the current cache data for that key</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Client requests data for the given key</a:t>
            </a:r>
            <a:endParaRPr>
              <a:solidFill>
                <a:schemeClr val="dk1"/>
              </a:solidFill>
            </a:endParaRPr>
          </a:p>
          <a:p>
            <a:pPr indent="0" lvl="0" marL="0" rtl="0" algn="l">
              <a:spcBef>
                <a:spcPts val="0"/>
              </a:spcBef>
              <a:spcAft>
                <a:spcPts val="0"/>
              </a:spcAft>
              <a:buNone/>
            </a:pPr>
            <a:br>
              <a:rPr lang="en">
                <a:solidFill>
                  <a:schemeClr val="dk1"/>
                </a:solidFill>
              </a:rPr>
            </a:br>
            <a:endParaRPr>
              <a:solidFill>
                <a:schemeClr val="dk1"/>
              </a:solidFill>
            </a:endParaRPr>
          </a:p>
        </p:txBody>
      </p:sp>
      <p:cxnSp>
        <p:nvCxnSpPr>
          <p:cNvPr id="117" name="Google Shape;117;p21"/>
          <p:cNvCxnSpPr/>
          <p:nvPr/>
        </p:nvCxnSpPr>
        <p:spPr>
          <a:xfrm flipH="1" rot="10800000">
            <a:off x="1921775" y="1635700"/>
            <a:ext cx="1554300" cy="3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