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6cad6473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6cad6473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6cad6473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6cad6473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6cad6473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6cad6473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6cad6473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6cad6473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6cad6473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6cad6473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6cad6473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6cad6473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7733d6f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7733d6f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733d6f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7733d6f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cad647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cad647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6cad6473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6cad6473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6cad6473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6cad6473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6cad6473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6cad6473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6cad6473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6cad6473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6cad6473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6cad6473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6cad6473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6cad6473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s.stackexchange.com/questions/18330/using-geohash-for-proximity-searches" TargetMode="External"/><Relationship Id="rId4" Type="http://schemas.openxmlformats.org/officeDocument/2006/relationships/hyperlink" Target="https://www.youtube.com/watch?v=tu6QKpV7GiI&amp;ab_channel=SuccessinTech" TargetMode="External"/><Relationship Id="rId5" Type="http://schemas.openxmlformats.org/officeDocument/2006/relationships/hyperlink" Target="https://eng.uber.com/h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Geospatial Indexes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Geospatial Indexing</a:t>
            </a:r>
            <a:endParaRPr/>
          </a:p>
        </p:txBody>
      </p:sp>
      <p:sp>
        <p:nvSpPr>
          <p:cNvPr id="225" name="Google Shape;2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Recall: Both B-trees and LSM Trees + SSTables allow us to execute fast range queries on the indexed field.</a:t>
            </a:r>
            <a:endParaRPr sz="1400"/>
          </a:p>
          <a:p>
            <a:pPr indent="0" lvl="0" marL="0" rtl="0" algn="l">
              <a:spcBef>
                <a:spcPts val="1200"/>
              </a:spcBef>
              <a:spcAft>
                <a:spcPts val="0"/>
              </a:spcAft>
              <a:buNone/>
            </a:pPr>
            <a:r>
              <a:rPr lang="en" sz="1400"/>
              <a:t>So if we want to find all points within a certain distance of a given point:</a:t>
            </a:r>
            <a:endParaRPr sz="1400"/>
          </a:p>
          <a:p>
            <a:pPr indent="-317500" lvl="0" marL="457200" rtl="0" algn="l">
              <a:spcBef>
                <a:spcPts val="1200"/>
              </a:spcBef>
              <a:spcAft>
                <a:spcPts val="0"/>
              </a:spcAft>
              <a:buSzPts val="1400"/>
              <a:buChar char="●"/>
            </a:pPr>
            <a:r>
              <a:rPr lang="en" sz="1400"/>
              <a:t>Convert original point to geohash</a:t>
            </a:r>
            <a:endParaRPr sz="1400"/>
          </a:p>
          <a:p>
            <a:pPr indent="-317500" lvl="0" marL="457200" rtl="0" algn="l">
              <a:spcBef>
                <a:spcPts val="0"/>
              </a:spcBef>
              <a:spcAft>
                <a:spcPts val="0"/>
              </a:spcAft>
              <a:buSzPts val="1400"/>
              <a:buChar char="●"/>
            </a:pPr>
            <a:r>
              <a:rPr lang="en" sz="1400"/>
              <a:t>Figure out the size of the geohash depth that encapsulates the distance from the point that we want (using the table from the previous slide)</a:t>
            </a:r>
            <a:endParaRPr sz="1400"/>
          </a:p>
          <a:p>
            <a:pPr indent="-317500" lvl="0" marL="457200" rtl="0" algn="l">
              <a:spcBef>
                <a:spcPts val="0"/>
              </a:spcBef>
              <a:spcAft>
                <a:spcPts val="0"/>
              </a:spcAft>
              <a:buSzPts val="1400"/>
              <a:buChar char="●"/>
            </a:pPr>
            <a:r>
              <a:rPr lang="en" sz="1400"/>
              <a:t>Truncate the geohash of the original point to the length figured out in the previous step</a:t>
            </a:r>
            <a:endParaRPr sz="1400"/>
          </a:p>
          <a:p>
            <a:pPr indent="-317500" lvl="0" marL="457200" rtl="0" algn="l">
              <a:spcBef>
                <a:spcPts val="0"/>
              </a:spcBef>
              <a:spcAft>
                <a:spcPts val="0"/>
              </a:spcAft>
              <a:buSzPts val="1400"/>
              <a:buChar char="●"/>
            </a:pPr>
            <a:r>
              <a:rPr lang="en" sz="1400"/>
              <a:t>Use the index to figure out all of the points in the larger bounding box, and check which ones are actually within the proper radius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Geospatial Indexing Continued</a:t>
            </a:r>
            <a:endParaRPr/>
          </a:p>
        </p:txBody>
      </p:sp>
      <p:sp>
        <p:nvSpPr>
          <p:cNvPr id="231" name="Google Shape;231;p23"/>
          <p:cNvSpPr txBox="1"/>
          <p:nvPr>
            <p:ph idx="1" type="body"/>
          </p:nvPr>
        </p:nvSpPr>
        <p:spPr>
          <a:xfrm>
            <a:off x="311700" y="1152475"/>
            <a:ext cx="4334400" cy="36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Example: Find all points &lt; 1km from (42.167, 12)</a:t>
            </a:r>
            <a:endParaRPr sz="1400"/>
          </a:p>
          <a:p>
            <a:pPr indent="-317500" lvl="0" marL="457200" rtl="0" algn="l">
              <a:spcBef>
                <a:spcPts val="1200"/>
              </a:spcBef>
              <a:spcAft>
                <a:spcPts val="0"/>
              </a:spcAft>
              <a:buSzPts val="1400"/>
              <a:buAutoNum type="arabicParenR"/>
            </a:pPr>
            <a:r>
              <a:rPr lang="en" sz="1400"/>
              <a:t>Get geohash: 91vz62q</a:t>
            </a:r>
            <a:endParaRPr sz="1400"/>
          </a:p>
          <a:p>
            <a:pPr indent="-317500" lvl="0" marL="457200" rtl="0" algn="l">
              <a:spcBef>
                <a:spcPts val="0"/>
              </a:spcBef>
              <a:spcAft>
                <a:spcPts val="0"/>
              </a:spcAft>
              <a:buSzPts val="1400"/>
              <a:buAutoNum type="arabicParenR"/>
            </a:pPr>
            <a:r>
              <a:rPr lang="en" sz="1400"/>
              <a:t>Get proper bounding box:</a:t>
            </a:r>
            <a:endParaRPr sz="1400"/>
          </a:p>
          <a:p>
            <a:pPr indent="-317500" lvl="1" marL="914400" rtl="0" algn="l">
              <a:spcBef>
                <a:spcPts val="0"/>
              </a:spcBef>
              <a:spcAft>
                <a:spcPts val="0"/>
              </a:spcAft>
              <a:buSzPts val="1400"/>
              <a:buAutoNum type="alphaLcParenR"/>
            </a:pPr>
            <a:r>
              <a:rPr lang="en"/>
              <a:t>Geohash of length 5 has size 4.9km</a:t>
            </a:r>
            <a:r>
              <a:rPr baseline="30000" lang="en"/>
              <a:t>2</a:t>
            </a:r>
            <a:endParaRPr/>
          </a:p>
          <a:p>
            <a:pPr indent="-317500" lvl="1" marL="914400" rtl="0" algn="l">
              <a:spcBef>
                <a:spcPts val="0"/>
              </a:spcBef>
              <a:spcAft>
                <a:spcPts val="0"/>
              </a:spcAft>
              <a:buSzPts val="1400"/>
              <a:buAutoNum type="alphaLcParenR"/>
            </a:pPr>
            <a:r>
              <a:rPr lang="en"/>
              <a:t>So we want to find all points in 91vz6</a:t>
            </a:r>
            <a:endParaRPr/>
          </a:p>
          <a:p>
            <a:pPr indent="-317500" lvl="0" marL="457200" rtl="0" algn="l">
              <a:spcBef>
                <a:spcPts val="0"/>
              </a:spcBef>
              <a:spcAft>
                <a:spcPts val="0"/>
              </a:spcAft>
              <a:buSzPts val="1400"/>
              <a:buAutoNum type="arabicParenR"/>
            </a:pPr>
            <a:r>
              <a:rPr lang="en" sz="1400"/>
              <a:t>Use index to find all points p where           91vz6 &lt; p &lt; 91vz7</a:t>
            </a:r>
            <a:endParaRPr sz="1400"/>
          </a:p>
          <a:p>
            <a:pPr indent="-317500" lvl="1" marL="914400" rtl="0" algn="l">
              <a:spcBef>
                <a:spcPts val="0"/>
              </a:spcBef>
              <a:spcAft>
                <a:spcPts val="0"/>
              </a:spcAft>
              <a:buSzPts val="1400"/>
              <a:buAutoNum type="alphaLcParenR"/>
            </a:pPr>
            <a:r>
              <a:rPr lang="en"/>
              <a:t>This is a </a:t>
            </a:r>
            <a:r>
              <a:rPr lang="en"/>
              <a:t>range</a:t>
            </a:r>
            <a:r>
              <a:rPr lang="en"/>
              <a:t> query, super quick!</a:t>
            </a:r>
            <a:endParaRPr/>
          </a:p>
          <a:p>
            <a:pPr indent="-317500" lvl="0" marL="457200" rtl="0" algn="l">
              <a:spcBef>
                <a:spcPts val="0"/>
              </a:spcBef>
              <a:spcAft>
                <a:spcPts val="0"/>
              </a:spcAft>
              <a:buSzPts val="1400"/>
              <a:buAutoNum type="arabicParenR"/>
            </a:pPr>
            <a:r>
              <a:rPr lang="en" sz="1400"/>
              <a:t>May have to filter down the result of the range query a bit by calculating the actual distance between the original point and the found points</a:t>
            </a:r>
            <a:endParaRPr sz="1400"/>
          </a:p>
        </p:txBody>
      </p:sp>
      <p:sp>
        <p:nvSpPr>
          <p:cNvPr id="232" name="Google Shape;232;p23"/>
          <p:cNvSpPr/>
          <p:nvPr/>
        </p:nvSpPr>
        <p:spPr>
          <a:xfrm>
            <a:off x="5318300" y="2077575"/>
            <a:ext cx="3456000" cy="1781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txBox="1"/>
          <p:nvPr/>
        </p:nvSpPr>
        <p:spPr>
          <a:xfrm>
            <a:off x="4834200" y="1898525"/>
            <a:ext cx="65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91vz6</a:t>
            </a:r>
            <a:endParaRPr sz="1000">
              <a:solidFill>
                <a:schemeClr val="dk1"/>
              </a:solidFill>
            </a:endParaRPr>
          </a:p>
        </p:txBody>
      </p:sp>
      <p:sp>
        <p:nvSpPr>
          <p:cNvPr id="234" name="Google Shape;234;p23"/>
          <p:cNvSpPr/>
          <p:nvPr/>
        </p:nvSpPr>
        <p:spPr>
          <a:xfrm>
            <a:off x="5419125" y="2682075"/>
            <a:ext cx="1658700" cy="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txBox="1"/>
          <p:nvPr/>
        </p:nvSpPr>
        <p:spPr>
          <a:xfrm>
            <a:off x="7024050" y="2460375"/>
            <a:ext cx="65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91vz62</a:t>
            </a:r>
            <a:endParaRPr sz="1000">
              <a:solidFill>
                <a:schemeClr val="dk1"/>
              </a:solidFill>
            </a:endParaRPr>
          </a:p>
        </p:txBody>
      </p:sp>
      <p:sp>
        <p:nvSpPr>
          <p:cNvPr id="236" name="Google Shape;236;p23"/>
          <p:cNvSpPr/>
          <p:nvPr/>
        </p:nvSpPr>
        <p:spPr>
          <a:xfrm>
            <a:off x="6037725" y="2998700"/>
            <a:ext cx="168000" cy="161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txBox="1"/>
          <p:nvPr/>
        </p:nvSpPr>
        <p:spPr>
          <a:xfrm>
            <a:off x="6151925" y="2799075"/>
            <a:ext cx="75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91vz62q</a:t>
            </a:r>
            <a:endParaRPr sz="1000">
              <a:solidFill>
                <a:schemeClr val="dk1"/>
              </a:solidFill>
            </a:endParaRPr>
          </a:p>
        </p:txBody>
      </p:sp>
      <p:sp>
        <p:nvSpPr>
          <p:cNvPr id="238" name="Google Shape;238;p23"/>
          <p:cNvSpPr txBox="1"/>
          <p:nvPr/>
        </p:nvSpPr>
        <p:spPr>
          <a:xfrm>
            <a:off x="440400" y="4650900"/>
            <a:ext cx="826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Note: in reality the point may be towards the border of the bounding box, and as a result we may have to check the ranges of the bordering bounding boxes as well (so could be upto 9 separate range queries!)</a:t>
            </a:r>
            <a:endParaRPr sz="1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GeoSpatial Indexes</a:t>
            </a:r>
            <a:endParaRPr/>
          </a:p>
        </p:txBody>
      </p:sp>
      <p:sp>
        <p:nvSpPr>
          <p:cNvPr id="244" name="Google Shape;2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can we actually scale a geospatial index over multiple nodes?  By partitioning!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Simply assign large chunks of an index (such as the box “a” and all of its children to one node, do the same to box “b” and all of its children).  That way all nearby points will be on the same node.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GeoSpatial Indexes in Practice</a:t>
            </a:r>
            <a:endParaRPr/>
          </a:p>
        </p:txBody>
      </p:sp>
      <p:sp>
        <p:nvSpPr>
          <p:cNvPr id="250" name="Google Shape;2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Lyft uses Redis’ geospatial indexes which use geohashes in order to keep them in memory for great performance.</a:t>
            </a:r>
            <a:endParaRPr/>
          </a:p>
          <a:p>
            <a:pPr indent="0" lvl="0" marL="0" rtl="0" algn="l">
              <a:spcBef>
                <a:spcPts val="1200"/>
              </a:spcBef>
              <a:spcAft>
                <a:spcPts val="1200"/>
              </a:spcAft>
              <a:buNone/>
            </a:pPr>
            <a:r>
              <a:rPr lang="en"/>
              <a:t>Uber has created their own type of geospatial index called H3, which is very similar to the geohashing approach that we have spoken about, but uses hexagons instead of rectangles and squares in order to help better figure out what other cells should be queried when finding all points in a given radius.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GeoSpatial Indexes for Shapes?</a:t>
            </a:r>
            <a:endParaRPr/>
          </a:p>
        </p:txBody>
      </p:sp>
      <p:sp>
        <p:nvSpPr>
          <p:cNvPr id="256" name="Google Shape;25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 If you see databases that are indexing full polygon shapes (as opposed to just points), these are unlikely to be using geohashes.  Instead, they use another similar but more complicated type of structure known as R-trees!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7" name="Google Shape;257;p26"/>
          <p:cNvPicPr preferRelativeResize="0"/>
          <p:nvPr/>
        </p:nvPicPr>
        <p:blipFill>
          <a:blip r:embed="rId3">
            <a:alphaModFix/>
          </a:blip>
          <a:stretch>
            <a:fillRect/>
          </a:stretch>
        </p:blipFill>
        <p:spPr>
          <a:xfrm>
            <a:off x="3469522" y="2339775"/>
            <a:ext cx="2204950" cy="233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63" name="Google Shape;26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GeoSpatial indexing is a must have for any application that heavily relies on finding objects with similar location.  If you are ever asked to build some sort of real estate service, hotel finder, or localized dating app, you now know what to say!</a:t>
            </a:r>
            <a:endParaRPr/>
          </a:p>
          <a:p>
            <a:pPr indent="0" lvl="0" marL="0" rtl="0" algn="l">
              <a:spcBef>
                <a:spcPts val="1200"/>
              </a:spcBef>
              <a:spcAft>
                <a:spcPts val="1200"/>
              </a:spcAft>
              <a:buNone/>
            </a:pPr>
            <a:r>
              <a:rPr lang="en"/>
              <a:t>By converting each two dimensional coordinate to a one dimensional hash with a hierarchical structure, we can quickly perform range queries on GeoSpatial data via an index.</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9" name="Google Shape;26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https://gis.stackexchange.com/questions/18330/using-geohash-for-proximity-searches</a:t>
            </a:r>
            <a:endParaRPr/>
          </a:p>
          <a:p>
            <a:pPr indent="0" lvl="0" marL="0" rtl="0" algn="l">
              <a:spcBef>
                <a:spcPts val="1200"/>
              </a:spcBef>
              <a:spcAft>
                <a:spcPts val="0"/>
              </a:spcAft>
              <a:buNone/>
            </a:pPr>
            <a:r>
              <a:rPr lang="en" u="sng">
                <a:solidFill>
                  <a:schemeClr val="hlink"/>
                </a:solidFill>
                <a:hlinkClick r:id="rId4"/>
              </a:rPr>
              <a:t>https://www.youtube.com/watch?v=tu6QKpV7GiI&amp;ab_channel=SuccessinTech</a:t>
            </a:r>
            <a:endParaRPr/>
          </a:p>
          <a:p>
            <a:pPr indent="0" lvl="0" marL="0" rtl="0" algn="l">
              <a:spcBef>
                <a:spcPts val="1200"/>
              </a:spcBef>
              <a:spcAft>
                <a:spcPts val="1200"/>
              </a:spcAft>
              <a:buNone/>
            </a:pPr>
            <a:r>
              <a:rPr lang="en" u="sng">
                <a:solidFill>
                  <a:schemeClr val="hlink"/>
                </a:solidFill>
                <a:hlinkClick r:id="rId5"/>
              </a:rPr>
              <a:t>https://eng.uber.com/h3/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many applications, it is useful to be able to perform queries based on the location of a given point - for example, finding all objects within a certain distance (radius) of the original point.  See Uber, Yelp, Tinder, etc.</a:t>
            </a:r>
            <a:endParaRPr/>
          </a:p>
          <a:p>
            <a:pPr indent="0" lvl="0" marL="0" rtl="0" algn="l">
              <a:spcBef>
                <a:spcPts val="1200"/>
              </a:spcBef>
              <a:spcAft>
                <a:spcPts val="1200"/>
              </a:spcAft>
              <a:buNone/>
            </a:pPr>
            <a:r>
              <a:rPr lang="en"/>
              <a:t>As we know, quick querying in a database can be accomplished by creating an index - but in order to index geolocation data, we need to do some more sophisticated work.  This is where geospatial indexes come 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Coordinate Data - The Problem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Coordinates are expressed by a 2D tuple containing latitude and longitude.</a:t>
            </a:r>
            <a:endParaRPr/>
          </a:p>
        </p:txBody>
      </p:sp>
      <p:cxnSp>
        <p:nvCxnSpPr>
          <p:cNvPr id="68" name="Google Shape;68;p15"/>
          <p:cNvCxnSpPr/>
          <p:nvPr/>
        </p:nvCxnSpPr>
        <p:spPr>
          <a:xfrm>
            <a:off x="4161750" y="1741400"/>
            <a:ext cx="40500" cy="2487600"/>
          </a:xfrm>
          <a:prstGeom prst="straightConnector1">
            <a:avLst/>
          </a:prstGeom>
          <a:noFill/>
          <a:ln cap="flat" cmpd="sng" w="28575">
            <a:solidFill>
              <a:schemeClr val="dk1"/>
            </a:solidFill>
            <a:prstDash val="solid"/>
            <a:round/>
            <a:headEnd len="med" w="med" type="none"/>
            <a:tailEnd len="med" w="med" type="none"/>
          </a:ln>
        </p:spPr>
      </p:cxnSp>
      <p:cxnSp>
        <p:nvCxnSpPr>
          <p:cNvPr id="69" name="Google Shape;69;p15"/>
          <p:cNvCxnSpPr/>
          <p:nvPr/>
        </p:nvCxnSpPr>
        <p:spPr>
          <a:xfrm flipH="1" rot="10800000">
            <a:off x="2702850" y="3005375"/>
            <a:ext cx="2958300" cy="13500"/>
          </a:xfrm>
          <a:prstGeom prst="straightConnector1">
            <a:avLst/>
          </a:prstGeom>
          <a:noFill/>
          <a:ln cap="flat" cmpd="sng" w="28575">
            <a:solidFill>
              <a:schemeClr val="dk1"/>
            </a:solidFill>
            <a:prstDash val="solid"/>
            <a:round/>
            <a:headEnd len="med" w="med" type="none"/>
            <a:tailEnd len="med" w="med" type="none"/>
          </a:ln>
        </p:spPr>
      </p:cxnSp>
      <p:sp>
        <p:nvSpPr>
          <p:cNvPr id="70" name="Google Shape;70;p15"/>
          <p:cNvSpPr txBox="1"/>
          <p:nvPr/>
        </p:nvSpPr>
        <p:spPr>
          <a:xfrm>
            <a:off x="5580525" y="29449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latitude</a:t>
            </a:r>
            <a:endParaRPr sz="1000">
              <a:solidFill>
                <a:schemeClr val="dk1"/>
              </a:solidFill>
            </a:endParaRPr>
          </a:p>
        </p:txBody>
      </p:sp>
      <p:sp>
        <p:nvSpPr>
          <p:cNvPr id="71" name="Google Shape;71;p15"/>
          <p:cNvSpPr txBox="1"/>
          <p:nvPr/>
        </p:nvSpPr>
        <p:spPr>
          <a:xfrm>
            <a:off x="4118200" y="15576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longitude</a:t>
            </a:r>
            <a:endParaRPr sz="1000">
              <a:solidFill>
                <a:schemeClr val="dk1"/>
              </a:solidFill>
            </a:endParaRPr>
          </a:p>
        </p:txBody>
      </p:sp>
      <p:sp>
        <p:nvSpPr>
          <p:cNvPr id="72" name="Google Shape;72;p15"/>
          <p:cNvSpPr/>
          <p:nvPr/>
        </p:nvSpPr>
        <p:spPr>
          <a:xfrm>
            <a:off x="4975400" y="1933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3473825" y="2059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8725" y="2059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4746800" y="25168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4318725" y="31048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4621300" y="33286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697925" y="24823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2821625" y="23035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2996825" y="3283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Coordinate Data - The Problem</a:t>
            </a:r>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find all the points within some distance x of the highlighted point!</a:t>
            </a:r>
            <a:endParaRPr/>
          </a:p>
        </p:txBody>
      </p:sp>
      <p:cxnSp>
        <p:nvCxnSpPr>
          <p:cNvPr id="87" name="Google Shape;87;p16"/>
          <p:cNvCxnSpPr/>
          <p:nvPr/>
        </p:nvCxnSpPr>
        <p:spPr>
          <a:xfrm>
            <a:off x="4161750" y="1741400"/>
            <a:ext cx="40500" cy="2487600"/>
          </a:xfrm>
          <a:prstGeom prst="straightConnector1">
            <a:avLst/>
          </a:prstGeom>
          <a:noFill/>
          <a:ln cap="flat" cmpd="sng" w="28575">
            <a:solidFill>
              <a:schemeClr val="dk1"/>
            </a:solidFill>
            <a:prstDash val="solid"/>
            <a:round/>
            <a:headEnd len="med" w="med" type="none"/>
            <a:tailEnd len="med" w="med" type="none"/>
          </a:ln>
        </p:spPr>
      </p:cxnSp>
      <p:cxnSp>
        <p:nvCxnSpPr>
          <p:cNvPr id="88" name="Google Shape;88;p16"/>
          <p:cNvCxnSpPr/>
          <p:nvPr/>
        </p:nvCxnSpPr>
        <p:spPr>
          <a:xfrm flipH="1" rot="10800000">
            <a:off x="2702850" y="3005375"/>
            <a:ext cx="2958300" cy="13500"/>
          </a:xfrm>
          <a:prstGeom prst="straightConnector1">
            <a:avLst/>
          </a:prstGeom>
          <a:noFill/>
          <a:ln cap="flat" cmpd="sng" w="28575">
            <a:solidFill>
              <a:schemeClr val="dk1"/>
            </a:solidFill>
            <a:prstDash val="solid"/>
            <a:round/>
            <a:headEnd len="med" w="med" type="none"/>
            <a:tailEnd len="med" w="med" type="none"/>
          </a:ln>
        </p:spPr>
      </p:cxnSp>
      <p:sp>
        <p:nvSpPr>
          <p:cNvPr id="89" name="Google Shape;89;p16"/>
          <p:cNvSpPr txBox="1"/>
          <p:nvPr/>
        </p:nvSpPr>
        <p:spPr>
          <a:xfrm>
            <a:off x="5580525" y="29449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latitude</a:t>
            </a:r>
            <a:endParaRPr sz="1000">
              <a:solidFill>
                <a:schemeClr val="dk1"/>
              </a:solidFill>
            </a:endParaRPr>
          </a:p>
        </p:txBody>
      </p:sp>
      <p:sp>
        <p:nvSpPr>
          <p:cNvPr id="90" name="Google Shape;90;p16"/>
          <p:cNvSpPr txBox="1"/>
          <p:nvPr/>
        </p:nvSpPr>
        <p:spPr>
          <a:xfrm>
            <a:off x="4118200" y="15576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longitude</a:t>
            </a:r>
            <a:endParaRPr sz="1000">
              <a:solidFill>
                <a:schemeClr val="dk1"/>
              </a:solidFill>
            </a:endParaRPr>
          </a:p>
        </p:txBody>
      </p:sp>
      <p:sp>
        <p:nvSpPr>
          <p:cNvPr id="91" name="Google Shape;91;p16"/>
          <p:cNvSpPr/>
          <p:nvPr/>
        </p:nvSpPr>
        <p:spPr>
          <a:xfrm>
            <a:off x="4975400" y="1933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3473825" y="2059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4318725" y="2059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4746800" y="25168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318725" y="3104800"/>
            <a:ext cx="175200" cy="178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4621300" y="33286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3697925" y="24823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2821625" y="23035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996825" y="3283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3590626" y="2384950"/>
            <a:ext cx="1631400" cy="1618500"/>
          </a:xfrm>
          <a:prstGeom prst="ellipse">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Coordinate Data - The Problem</a:t>
            </a:r>
            <a:endParaRPr/>
          </a:p>
        </p:txBody>
      </p:sp>
      <p:sp>
        <p:nvSpPr>
          <p:cNvPr id="106" name="Google Shape;10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Since LatLng is 2 dimensions, we can only have an index on one of them - imagine we first selected points based on latitude - we would then after have to check the </a:t>
            </a:r>
            <a:r>
              <a:rPr lang="en" sz="1300"/>
              <a:t>longitude</a:t>
            </a:r>
            <a:r>
              <a:rPr lang="en" sz="1300"/>
              <a:t> still in order to see if it falls in the circle.</a:t>
            </a:r>
            <a:endParaRPr sz="1300"/>
          </a:p>
        </p:txBody>
      </p:sp>
      <p:cxnSp>
        <p:nvCxnSpPr>
          <p:cNvPr id="107" name="Google Shape;107;p17"/>
          <p:cNvCxnSpPr/>
          <p:nvPr/>
        </p:nvCxnSpPr>
        <p:spPr>
          <a:xfrm>
            <a:off x="4161750" y="1741400"/>
            <a:ext cx="40500" cy="2487600"/>
          </a:xfrm>
          <a:prstGeom prst="straightConnector1">
            <a:avLst/>
          </a:prstGeom>
          <a:noFill/>
          <a:ln cap="flat" cmpd="sng" w="28575">
            <a:solidFill>
              <a:schemeClr val="dk1"/>
            </a:solidFill>
            <a:prstDash val="solid"/>
            <a:round/>
            <a:headEnd len="med" w="med" type="none"/>
            <a:tailEnd len="med" w="med" type="none"/>
          </a:ln>
        </p:spPr>
      </p:cxnSp>
      <p:cxnSp>
        <p:nvCxnSpPr>
          <p:cNvPr id="108" name="Google Shape;108;p17"/>
          <p:cNvCxnSpPr/>
          <p:nvPr/>
        </p:nvCxnSpPr>
        <p:spPr>
          <a:xfrm flipH="1" rot="10800000">
            <a:off x="2702850" y="3005375"/>
            <a:ext cx="2958300" cy="13500"/>
          </a:xfrm>
          <a:prstGeom prst="straightConnector1">
            <a:avLst/>
          </a:prstGeom>
          <a:noFill/>
          <a:ln cap="flat" cmpd="sng" w="28575">
            <a:solidFill>
              <a:schemeClr val="dk1"/>
            </a:solidFill>
            <a:prstDash val="solid"/>
            <a:round/>
            <a:headEnd len="med" w="med" type="none"/>
            <a:tailEnd len="med" w="med" type="none"/>
          </a:ln>
        </p:spPr>
      </p:cxnSp>
      <p:sp>
        <p:nvSpPr>
          <p:cNvPr id="109" name="Google Shape;109;p17"/>
          <p:cNvSpPr txBox="1"/>
          <p:nvPr/>
        </p:nvSpPr>
        <p:spPr>
          <a:xfrm>
            <a:off x="5580525" y="29449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latitude</a:t>
            </a:r>
            <a:endParaRPr sz="1000">
              <a:solidFill>
                <a:schemeClr val="dk1"/>
              </a:solidFill>
            </a:endParaRPr>
          </a:p>
        </p:txBody>
      </p:sp>
      <p:sp>
        <p:nvSpPr>
          <p:cNvPr id="110" name="Google Shape;110;p17"/>
          <p:cNvSpPr txBox="1"/>
          <p:nvPr/>
        </p:nvSpPr>
        <p:spPr>
          <a:xfrm>
            <a:off x="4118200" y="15576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longitude</a:t>
            </a:r>
            <a:endParaRPr sz="1000">
              <a:solidFill>
                <a:schemeClr val="dk1"/>
              </a:solidFill>
            </a:endParaRPr>
          </a:p>
        </p:txBody>
      </p:sp>
      <p:sp>
        <p:nvSpPr>
          <p:cNvPr id="111" name="Google Shape;111;p17"/>
          <p:cNvSpPr/>
          <p:nvPr/>
        </p:nvSpPr>
        <p:spPr>
          <a:xfrm>
            <a:off x="4975400" y="1933600"/>
            <a:ext cx="175200" cy="178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3473825" y="2059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4318725" y="2059600"/>
            <a:ext cx="175200" cy="178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746800" y="25168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4318725" y="3104800"/>
            <a:ext cx="175200" cy="178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4621300" y="33286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3697925" y="2482350"/>
            <a:ext cx="175200" cy="178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2821625" y="23035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2996825" y="3283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3590626" y="2384950"/>
            <a:ext cx="1631400" cy="1618500"/>
          </a:xfrm>
          <a:prstGeom prst="ellipse">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Coordinate Data - The Problem</a:t>
            </a:r>
            <a:endParaRPr/>
          </a:p>
        </p:txBody>
      </p:sp>
      <p:sp>
        <p:nvSpPr>
          <p:cNvPr id="126" name="Google Shape;12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Ultimately, a traditional index is not really useful to us as in the worst case, we basically still have to perform a scan over most of the points to check manually if they are in the circle - instead let’s find a better solution!</a:t>
            </a:r>
            <a:endParaRPr sz="1300"/>
          </a:p>
        </p:txBody>
      </p:sp>
      <p:cxnSp>
        <p:nvCxnSpPr>
          <p:cNvPr id="127" name="Google Shape;127;p18"/>
          <p:cNvCxnSpPr/>
          <p:nvPr/>
        </p:nvCxnSpPr>
        <p:spPr>
          <a:xfrm>
            <a:off x="4161750" y="1741400"/>
            <a:ext cx="40500" cy="2487600"/>
          </a:xfrm>
          <a:prstGeom prst="straightConnector1">
            <a:avLst/>
          </a:prstGeom>
          <a:noFill/>
          <a:ln cap="flat" cmpd="sng" w="28575">
            <a:solidFill>
              <a:schemeClr val="dk1"/>
            </a:solidFill>
            <a:prstDash val="solid"/>
            <a:round/>
            <a:headEnd len="med" w="med" type="none"/>
            <a:tailEnd len="med" w="med" type="none"/>
          </a:ln>
        </p:spPr>
      </p:cxnSp>
      <p:cxnSp>
        <p:nvCxnSpPr>
          <p:cNvPr id="128" name="Google Shape;128;p18"/>
          <p:cNvCxnSpPr/>
          <p:nvPr/>
        </p:nvCxnSpPr>
        <p:spPr>
          <a:xfrm flipH="1" rot="10800000">
            <a:off x="2702850" y="3005375"/>
            <a:ext cx="2958300" cy="13500"/>
          </a:xfrm>
          <a:prstGeom prst="straightConnector1">
            <a:avLst/>
          </a:prstGeom>
          <a:noFill/>
          <a:ln cap="flat" cmpd="sng" w="28575">
            <a:solidFill>
              <a:schemeClr val="dk1"/>
            </a:solidFill>
            <a:prstDash val="solid"/>
            <a:round/>
            <a:headEnd len="med" w="med" type="none"/>
            <a:tailEnd len="med" w="med" type="none"/>
          </a:ln>
        </p:spPr>
      </p:cxnSp>
      <p:sp>
        <p:nvSpPr>
          <p:cNvPr id="129" name="Google Shape;129;p18"/>
          <p:cNvSpPr txBox="1"/>
          <p:nvPr/>
        </p:nvSpPr>
        <p:spPr>
          <a:xfrm>
            <a:off x="5580525" y="29449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latitude</a:t>
            </a:r>
            <a:endParaRPr sz="1000">
              <a:solidFill>
                <a:schemeClr val="dk1"/>
              </a:solidFill>
            </a:endParaRPr>
          </a:p>
        </p:txBody>
      </p:sp>
      <p:sp>
        <p:nvSpPr>
          <p:cNvPr id="130" name="Google Shape;130;p18"/>
          <p:cNvSpPr txBox="1"/>
          <p:nvPr/>
        </p:nvSpPr>
        <p:spPr>
          <a:xfrm>
            <a:off x="4118200" y="1557600"/>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longitude</a:t>
            </a:r>
            <a:endParaRPr sz="1000">
              <a:solidFill>
                <a:schemeClr val="dk1"/>
              </a:solidFill>
            </a:endParaRPr>
          </a:p>
        </p:txBody>
      </p:sp>
      <p:sp>
        <p:nvSpPr>
          <p:cNvPr id="131" name="Google Shape;131;p18"/>
          <p:cNvSpPr/>
          <p:nvPr/>
        </p:nvSpPr>
        <p:spPr>
          <a:xfrm>
            <a:off x="4975400" y="1933600"/>
            <a:ext cx="175200" cy="178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3473825" y="2059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4318725" y="2059600"/>
            <a:ext cx="175200" cy="178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4746800" y="25168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4318725" y="3104800"/>
            <a:ext cx="175200" cy="178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4621300" y="33286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3697925" y="2482350"/>
            <a:ext cx="175200" cy="178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2821625" y="230355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2996825" y="3283600"/>
            <a:ext cx="175200" cy="178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590626" y="2384950"/>
            <a:ext cx="1631400" cy="1618500"/>
          </a:xfrm>
          <a:prstGeom prst="ellipse">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Geohashing</a:t>
            </a:r>
            <a:endParaRPr/>
          </a:p>
        </p:txBody>
      </p:sp>
      <p:sp>
        <p:nvSpPr>
          <p:cNvPr id="146" name="Google Shape;14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comes geohashing, which maps areas of a 2d plane to a single string value!</a:t>
            </a:r>
            <a:endParaRPr/>
          </a:p>
        </p:txBody>
      </p:sp>
      <p:cxnSp>
        <p:nvCxnSpPr>
          <p:cNvPr id="147" name="Google Shape;147;p19"/>
          <p:cNvCxnSpPr/>
          <p:nvPr/>
        </p:nvCxnSpPr>
        <p:spPr>
          <a:xfrm>
            <a:off x="4128150" y="2111175"/>
            <a:ext cx="40500" cy="2487600"/>
          </a:xfrm>
          <a:prstGeom prst="straightConnector1">
            <a:avLst/>
          </a:prstGeom>
          <a:noFill/>
          <a:ln cap="flat" cmpd="sng" w="28575">
            <a:solidFill>
              <a:schemeClr val="dk1"/>
            </a:solidFill>
            <a:prstDash val="solid"/>
            <a:round/>
            <a:headEnd len="med" w="med" type="none"/>
            <a:tailEnd len="med" w="med" type="none"/>
          </a:ln>
        </p:spPr>
      </p:cxnSp>
      <p:cxnSp>
        <p:nvCxnSpPr>
          <p:cNvPr id="148" name="Google Shape;148;p19"/>
          <p:cNvCxnSpPr/>
          <p:nvPr/>
        </p:nvCxnSpPr>
        <p:spPr>
          <a:xfrm flipH="1" rot="10800000">
            <a:off x="2669250" y="3375150"/>
            <a:ext cx="2958300" cy="13500"/>
          </a:xfrm>
          <a:prstGeom prst="straightConnector1">
            <a:avLst/>
          </a:prstGeom>
          <a:noFill/>
          <a:ln cap="flat" cmpd="sng" w="28575">
            <a:solidFill>
              <a:schemeClr val="dk1"/>
            </a:solidFill>
            <a:prstDash val="solid"/>
            <a:round/>
            <a:headEnd len="med" w="med" type="none"/>
            <a:tailEnd len="med" w="med" type="none"/>
          </a:ln>
        </p:spPr>
      </p:cxnSp>
      <p:sp>
        <p:nvSpPr>
          <p:cNvPr id="149" name="Google Shape;149;p19"/>
          <p:cNvSpPr txBox="1"/>
          <p:nvPr/>
        </p:nvSpPr>
        <p:spPr>
          <a:xfrm>
            <a:off x="5546925" y="3314675"/>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latitude</a:t>
            </a:r>
            <a:endParaRPr sz="1000">
              <a:solidFill>
                <a:schemeClr val="dk1"/>
              </a:solidFill>
            </a:endParaRPr>
          </a:p>
        </p:txBody>
      </p:sp>
      <p:sp>
        <p:nvSpPr>
          <p:cNvPr id="150" name="Google Shape;150;p19"/>
          <p:cNvSpPr txBox="1"/>
          <p:nvPr/>
        </p:nvSpPr>
        <p:spPr>
          <a:xfrm>
            <a:off x="4084600" y="1927375"/>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longitude</a:t>
            </a:r>
            <a:endParaRPr sz="1000">
              <a:solidFill>
                <a:schemeClr val="dk1"/>
              </a:solidFill>
            </a:endParaRPr>
          </a:p>
        </p:txBody>
      </p:sp>
      <p:cxnSp>
        <p:nvCxnSpPr>
          <p:cNvPr id="151" name="Google Shape;151;p19"/>
          <p:cNvCxnSpPr/>
          <p:nvPr/>
        </p:nvCxnSpPr>
        <p:spPr>
          <a:xfrm>
            <a:off x="294930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52" name="Google Shape;152;p19"/>
          <p:cNvCxnSpPr/>
          <p:nvPr/>
        </p:nvCxnSpPr>
        <p:spPr>
          <a:xfrm>
            <a:off x="3424425"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53" name="Google Shape;153;p19"/>
          <p:cNvCxnSpPr/>
          <p:nvPr/>
        </p:nvCxnSpPr>
        <p:spPr>
          <a:xfrm>
            <a:off x="3776288"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54" name="Google Shape;154;p19"/>
          <p:cNvCxnSpPr/>
          <p:nvPr/>
        </p:nvCxnSpPr>
        <p:spPr>
          <a:xfrm>
            <a:off x="453150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55" name="Google Shape;155;p19"/>
          <p:cNvCxnSpPr/>
          <p:nvPr/>
        </p:nvCxnSpPr>
        <p:spPr>
          <a:xfrm>
            <a:off x="493485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56" name="Google Shape;156;p19"/>
          <p:cNvCxnSpPr/>
          <p:nvPr/>
        </p:nvCxnSpPr>
        <p:spPr>
          <a:xfrm>
            <a:off x="533820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57" name="Google Shape;157;p19"/>
          <p:cNvCxnSpPr/>
          <p:nvPr/>
        </p:nvCxnSpPr>
        <p:spPr>
          <a:xfrm flipH="1" rot="10800000">
            <a:off x="2622175" y="2709525"/>
            <a:ext cx="2938200" cy="1350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19"/>
          <p:cNvCxnSpPr/>
          <p:nvPr/>
        </p:nvCxnSpPr>
        <p:spPr>
          <a:xfrm flipH="1" rot="10800000">
            <a:off x="2702850" y="4007175"/>
            <a:ext cx="2898000" cy="20100"/>
          </a:xfrm>
          <a:prstGeom prst="straightConnector1">
            <a:avLst/>
          </a:prstGeom>
          <a:noFill/>
          <a:ln cap="flat" cmpd="sng" w="9525">
            <a:solidFill>
              <a:schemeClr val="dk1"/>
            </a:solidFill>
            <a:prstDash val="solid"/>
            <a:round/>
            <a:headEnd len="med" w="med" type="none"/>
            <a:tailEnd len="med" w="med" type="none"/>
          </a:ln>
        </p:spPr>
      </p:cxnSp>
      <p:sp>
        <p:nvSpPr>
          <p:cNvPr id="159" name="Google Shape;159;p19"/>
          <p:cNvSpPr txBox="1"/>
          <p:nvPr/>
        </p:nvSpPr>
        <p:spPr>
          <a:xfrm>
            <a:off x="3018850" y="22660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endParaRPr sz="1000">
              <a:solidFill>
                <a:schemeClr val="dk1"/>
              </a:solidFill>
            </a:endParaRPr>
          </a:p>
        </p:txBody>
      </p:sp>
      <p:sp>
        <p:nvSpPr>
          <p:cNvPr id="160" name="Google Shape;160;p19"/>
          <p:cNvSpPr txBox="1"/>
          <p:nvPr/>
        </p:nvSpPr>
        <p:spPr>
          <a:xfrm>
            <a:off x="3062513" y="2879738"/>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g</a:t>
            </a:r>
            <a:endParaRPr sz="1000">
              <a:solidFill>
                <a:schemeClr val="dk1"/>
              </a:solidFill>
            </a:endParaRPr>
          </a:p>
        </p:txBody>
      </p:sp>
      <p:sp>
        <p:nvSpPr>
          <p:cNvPr id="161" name="Google Shape;161;p19"/>
          <p:cNvSpPr txBox="1"/>
          <p:nvPr/>
        </p:nvSpPr>
        <p:spPr>
          <a:xfrm>
            <a:off x="3476013" y="22660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b</a:t>
            </a:r>
            <a:endParaRPr sz="1000">
              <a:solidFill>
                <a:schemeClr val="dk1"/>
              </a:solidFill>
            </a:endParaRPr>
          </a:p>
        </p:txBody>
      </p:sp>
      <p:sp>
        <p:nvSpPr>
          <p:cNvPr id="162" name="Google Shape;162;p19"/>
          <p:cNvSpPr txBox="1"/>
          <p:nvPr/>
        </p:nvSpPr>
        <p:spPr>
          <a:xfrm>
            <a:off x="3476013" y="287972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h</a:t>
            </a:r>
            <a:endParaRPr sz="1000">
              <a:solidFill>
                <a:schemeClr val="dk1"/>
              </a:solidFill>
            </a:endParaRPr>
          </a:p>
        </p:txBody>
      </p:sp>
      <p:sp>
        <p:nvSpPr>
          <p:cNvPr id="163" name="Google Shape;163;p19"/>
          <p:cNvSpPr txBox="1"/>
          <p:nvPr/>
        </p:nvSpPr>
        <p:spPr>
          <a:xfrm>
            <a:off x="3853600" y="287972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a:t>
            </a:r>
            <a:endParaRPr sz="1000">
              <a:solidFill>
                <a:schemeClr val="dk1"/>
              </a:solidFill>
            </a:endParaRPr>
          </a:p>
        </p:txBody>
      </p:sp>
      <p:sp>
        <p:nvSpPr>
          <p:cNvPr id="164" name="Google Shape;164;p19"/>
          <p:cNvSpPr txBox="1"/>
          <p:nvPr/>
        </p:nvSpPr>
        <p:spPr>
          <a:xfrm>
            <a:off x="3802088" y="22660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c</a:t>
            </a:r>
            <a:endParaRPr sz="1000">
              <a:solidFill>
                <a:schemeClr val="dk1"/>
              </a:solidFill>
            </a:endParaRPr>
          </a:p>
        </p:txBody>
      </p:sp>
      <p:sp>
        <p:nvSpPr>
          <p:cNvPr id="165" name="Google Shape;165;p19"/>
          <p:cNvSpPr txBox="1"/>
          <p:nvPr/>
        </p:nvSpPr>
        <p:spPr>
          <a:xfrm>
            <a:off x="4205475" y="2233050"/>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d</a:t>
            </a:r>
            <a:endParaRPr sz="1000">
              <a:solidFill>
                <a:schemeClr val="dk1"/>
              </a:solidFill>
            </a:endParaRPr>
          </a:p>
        </p:txBody>
      </p:sp>
      <p:sp>
        <p:nvSpPr>
          <p:cNvPr id="166" name="Google Shape;166;p19"/>
          <p:cNvSpPr txBox="1"/>
          <p:nvPr/>
        </p:nvSpPr>
        <p:spPr>
          <a:xfrm>
            <a:off x="4608825" y="22660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e</a:t>
            </a:r>
            <a:endParaRPr sz="1000">
              <a:solidFill>
                <a:schemeClr val="dk1"/>
              </a:solidFill>
            </a:endParaRPr>
          </a:p>
        </p:txBody>
      </p:sp>
      <p:sp>
        <p:nvSpPr>
          <p:cNvPr id="167" name="Google Shape;167;p19"/>
          <p:cNvSpPr txBox="1"/>
          <p:nvPr/>
        </p:nvSpPr>
        <p:spPr>
          <a:xfrm>
            <a:off x="5012175" y="22660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f</a:t>
            </a:r>
            <a:endParaRPr sz="1000">
              <a:solidFill>
                <a:schemeClr val="dk1"/>
              </a:solidFill>
            </a:endParaRPr>
          </a:p>
        </p:txBody>
      </p:sp>
      <p:sp>
        <p:nvSpPr>
          <p:cNvPr id="168" name="Google Shape;168;p19"/>
          <p:cNvSpPr txBox="1"/>
          <p:nvPr/>
        </p:nvSpPr>
        <p:spPr>
          <a:xfrm>
            <a:off x="4192550" y="2879738"/>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j</a:t>
            </a:r>
            <a:endParaRPr sz="1000">
              <a:solidFill>
                <a:schemeClr val="dk1"/>
              </a:solidFill>
            </a:endParaRPr>
          </a:p>
        </p:txBody>
      </p:sp>
      <p:sp>
        <p:nvSpPr>
          <p:cNvPr id="169" name="Google Shape;169;p19"/>
          <p:cNvSpPr txBox="1"/>
          <p:nvPr/>
        </p:nvSpPr>
        <p:spPr>
          <a:xfrm>
            <a:off x="4608825" y="2879738"/>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k</a:t>
            </a:r>
            <a:endParaRPr sz="1000">
              <a:solidFill>
                <a:schemeClr val="dk1"/>
              </a:solidFill>
            </a:endParaRPr>
          </a:p>
        </p:txBody>
      </p:sp>
      <p:sp>
        <p:nvSpPr>
          <p:cNvPr id="170" name="Google Shape;170;p19"/>
          <p:cNvSpPr txBox="1"/>
          <p:nvPr/>
        </p:nvSpPr>
        <p:spPr>
          <a:xfrm>
            <a:off x="5012175" y="2879738"/>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
            </a:r>
            <a:endParaRPr sz="1000">
              <a:solidFill>
                <a:schemeClr val="dk1"/>
              </a:solidFill>
            </a:endParaRPr>
          </a:p>
        </p:txBody>
      </p:sp>
      <p:sp>
        <p:nvSpPr>
          <p:cNvPr id="171" name="Google Shape;171;p19"/>
          <p:cNvSpPr txBox="1"/>
          <p:nvPr/>
        </p:nvSpPr>
        <p:spPr>
          <a:xfrm>
            <a:off x="3062513" y="3583900"/>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m</a:t>
            </a:r>
            <a:endParaRPr sz="1000">
              <a:solidFill>
                <a:schemeClr val="dk1"/>
              </a:solidFill>
            </a:endParaRPr>
          </a:p>
        </p:txBody>
      </p:sp>
      <p:sp>
        <p:nvSpPr>
          <p:cNvPr id="172" name="Google Shape;172;p19"/>
          <p:cNvSpPr txBox="1"/>
          <p:nvPr/>
        </p:nvSpPr>
        <p:spPr>
          <a:xfrm>
            <a:off x="3476100" y="3583900"/>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n</a:t>
            </a:r>
            <a:endParaRPr sz="1000">
              <a:solidFill>
                <a:schemeClr val="dk1"/>
              </a:solidFill>
            </a:endParaRPr>
          </a:p>
        </p:txBody>
      </p:sp>
      <p:sp>
        <p:nvSpPr>
          <p:cNvPr id="173" name="Google Shape;173;p19"/>
          <p:cNvSpPr txBox="1"/>
          <p:nvPr/>
        </p:nvSpPr>
        <p:spPr>
          <a:xfrm>
            <a:off x="3827875" y="35453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a:t>
            </a:r>
            <a:endParaRPr sz="1000">
              <a:solidFill>
                <a:schemeClr val="dk1"/>
              </a:solidFill>
            </a:endParaRPr>
          </a:p>
        </p:txBody>
      </p:sp>
      <p:sp>
        <p:nvSpPr>
          <p:cNvPr id="174" name="Google Shape;174;p19"/>
          <p:cNvSpPr txBox="1"/>
          <p:nvPr/>
        </p:nvSpPr>
        <p:spPr>
          <a:xfrm>
            <a:off x="4231225" y="3583900"/>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p</a:t>
            </a:r>
            <a:endParaRPr sz="1000">
              <a:solidFill>
                <a:schemeClr val="dk1"/>
              </a:solidFill>
            </a:endParaRPr>
          </a:p>
        </p:txBody>
      </p:sp>
      <p:sp>
        <p:nvSpPr>
          <p:cNvPr id="175" name="Google Shape;175;p19"/>
          <p:cNvSpPr txBox="1"/>
          <p:nvPr/>
        </p:nvSpPr>
        <p:spPr>
          <a:xfrm>
            <a:off x="4608825" y="3545350"/>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q</a:t>
            </a:r>
            <a:endParaRPr sz="1000">
              <a:solidFill>
                <a:schemeClr val="dk1"/>
              </a:solidFill>
            </a:endParaRPr>
          </a:p>
        </p:txBody>
      </p:sp>
      <p:sp>
        <p:nvSpPr>
          <p:cNvPr id="176" name="Google Shape;176;p19"/>
          <p:cNvSpPr txBox="1"/>
          <p:nvPr/>
        </p:nvSpPr>
        <p:spPr>
          <a:xfrm>
            <a:off x="5012175" y="3583900"/>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r</a:t>
            </a:r>
            <a:endParaRPr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Geohashing</a:t>
            </a:r>
            <a:endParaRPr/>
          </a:p>
        </p:txBody>
      </p:sp>
      <p:sp>
        <p:nvSpPr>
          <p:cNvPr id="182" name="Google Shape;18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region is split into subregions, which have an additional character per depth of subregion.</a:t>
            </a:r>
            <a:endParaRPr/>
          </a:p>
        </p:txBody>
      </p:sp>
      <p:cxnSp>
        <p:nvCxnSpPr>
          <p:cNvPr id="183" name="Google Shape;183;p20"/>
          <p:cNvCxnSpPr/>
          <p:nvPr/>
        </p:nvCxnSpPr>
        <p:spPr>
          <a:xfrm>
            <a:off x="4128150" y="2111175"/>
            <a:ext cx="40500" cy="2487600"/>
          </a:xfrm>
          <a:prstGeom prst="straightConnector1">
            <a:avLst/>
          </a:prstGeom>
          <a:noFill/>
          <a:ln cap="flat" cmpd="sng" w="28575">
            <a:solidFill>
              <a:schemeClr val="dk1"/>
            </a:solidFill>
            <a:prstDash val="solid"/>
            <a:round/>
            <a:headEnd len="med" w="med" type="none"/>
            <a:tailEnd len="med" w="med" type="none"/>
          </a:ln>
        </p:spPr>
      </p:cxnSp>
      <p:cxnSp>
        <p:nvCxnSpPr>
          <p:cNvPr id="184" name="Google Shape;184;p20"/>
          <p:cNvCxnSpPr/>
          <p:nvPr/>
        </p:nvCxnSpPr>
        <p:spPr>
          <a:xfrm flipH="1" rot="10800000">
            <a:off x="2669250" y="3375150"/>
            <a:ext cx="2958300" cy="13500"/>
          </a:xfrm>
          <a:prstGeom prst="straightConnector1">
            <a:avLst/>
          </a:prstGeom>
          <a:noFill/>
          <a:ln cap="flat" cmpd="sng" w="28575">
            <a:solidFill>
              <a:schemeClr val="dk1"/>
            </a:solidFill>
            <a:prstDash val="solid"/>
            <a:round/>
            <a:headEnd len="med" w="med" type="none"/>
            <a:tailEnd len="med" w="med" type="none"/>
          </a:ln>
        </p:spPr>
      </p:cxnSp>
      <p:sp>
        <p:nvSpPr>
          <p:cNvPr id="185" name="Google Shape;185;p20"/>
          <p:cNvSpPr txBox="1"/>
          <p:nvPr/>
        </p:nvSpPr>
        <p:spPr>
          <a:xfrm>
            <a:off x="5546925" y="3314675"/>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latitude</a:t>
            </a:r>
            <a:endParaRPr sz="1000">
              <a:solidFill>
                <a:schemeClr val="dk1"/>
              </a:solidFill>
            </a:endParaRPr>
          </a:p>
        </p:txBody>
      </p:sp>
      <p:sp>
        <p:nvSpPr>
          <p:cNvPr id="186" name="Google Shape;186;p20"/>
          <p:cNvSpPr txBox="1"/>
          <p:nvPr/>
        </p:nvSpPr>
        <p:spPr>
          <a:xfrm>
            <a:off x="4084600" y="1927375"/>
            <a:ext cx="7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longitude</a:t>
            </a:r>
            <a:endParaRPr sz="1000">
              <a:solidFill>
                <a:schemeClr val="dk1"/>
              </a:solidFill>
            </a:endParaRPr>
          </a:p>
        </p:txBody>
      </p:sp>
      <p:cxnSp>
        <p:nvCxnSpPr>
          <p:cNvPr id="187" name="Google Shape;187;p20"/>
          <p:cNvCxnSpPr/>
          <p:nvPr/>
        </p:nvCxnSpPr>
        <p:spPr>
          <a:xfrm>
            <a:off x="294930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88" name="Google Shape;188;p20"/>
          <p:cNvCxnSpPr/>
          <p:nvPr/>
        </p:nvCxnSpPr>
        <p:spPr>
          <a:xfrm>
            <a:off x="3424425"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20"/>
          <p:cNvCxnSpPr/>
          <p:nvPr/>
        </p:nvCxnSpPr>
        <p:spPr>
          <a:xfrm>
            <a:off x="3776288"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90" name="Google Shape;190;p20"/>
          <p:cNvCxnSpPr/>
          <p:nvPr/>
        </p:nvCxnSpPr>
        <p:spPr>
          <a:xfrm>
            <a:off x="453150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91" name="Google Shape;191;p20"/>
          <p:cNvCxnSpPr/>
          <p:nvPr/>
        </p:nvCxnSpPr>
        <p:spPr>
          <a:xfrm>
            <a:off x="493485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0"/>
          <p:cNvCxnSpPr/>
          <p:nvPr/>
        </p:nvCxnSpPr>
        <p:spPr>
          <a:xfrm>
            <a:off x="5338200" y="2111175"/>
            <a:ext cx="40500" cy="2487600"/>
          </a:xfrm>
          <a:prstGeom prst="straightConnector1">
            <a:avLst/>
          </a:prstGeom>
          <a:noFill/>
          <a:ln cap="flat" cmpd="sng" w="9525">
            <a:solidFill>
              <a:schemeClr val="dk1"/>
            </a:solidFill>
            <a:prstDash val="solid"/>
            <a:round/>
            <a:headEnd len="med" w="med" type="none"/>
            <a:tailEnd len="med" w="med" type="none"/>
          </a:ln>
        </p:spPr>
      </p:cxnSp>
      <p:cxnSp>
        <p:nvCxnSpPr>
          <p:cNvPr id="193" name="Google Shape;193;p20"/>
          <p:cNvCxnSpPr/>
          <p:nvPr/>
        </p:nvCxnSpPr>
        <p:spPr>
          <a:xfrm flipH="1" rot="10800000">
            <a:off x="2622175" y="2709525"/>
            <a:ext cx="2938200" cy="13500"/>
          </a:xfrm>
          <a:prstGeom prst="straightConnector1">
            <a:avLst/>
          </a:prstGeom>
          <a:noFill/>
          <a:ln cap="flat" cmpd="sng" w="9525">
            <a:solidFill>
              <a:schemeClr val="dk1"/>
            </a:solidFill>
            <a:prstDash val="solid"/>
            <a:round/>
            <a:headEnd len="med" w="med" type="none"/>
            <a:tailEnd len="med" w="med" type="none"/>
          </a:ln>
        </p:spPr>
      </p:cxnSp>
      <p:cxnSp>
        <p:nvCxnSpPr>
          <p:cNvPr id="194" name="Google Shape;194;p20"/>
          <p:cNvCxnSpPr/>
          <p:nvPr/>
        </p:nvCxnSpPr>
        <p:spPr>
          <a:xfrm flipH="1" rot="10800000">
            <a:off x="2702850" y="4007175"/>
            <a:ext cx="2898000" cy="20100"/>
          </a:xfrm>
          <a:prstGeom prst="straightConnector1">
            <a:avLst/>
          </a:prstGeom>
          <a:noFill/>
          <a:ln cap="flat" cmpd="sng" w="9525">
            <a:solidFill>
              <a:schemeClr val="dk1"/>
            </a:solidFill>
            <a:prstDash val="solid"/>
            <a:round/>
            <a:headEnd len="med" w="med" type="none"/>
            <a:tailEnd len="med" w="med" type="none"/>
          </a:ln>
        </p:spPr>
      </p:cxnSp>
      <p:sp>
        <p:nvSpPr>
          <p:cNvPr id="195" name="Google Shape;195;p20"/>
          <p:cNvSpPr txBox="1"/>
          <p:nvPr/>
        </p:nvSpPr>
        <p:spPr>
          <a:xfrm>
            <a:off x="3018850" y="2266075"/>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a:t>
            </a:r>
            <a:endParaRPr sz="1000">
              <a:solidFill>
                <a:schemeClr val="dk1"/>
              </a:solidFill>
            </a:endParaRPr>
          </a:p>
        </p:txBody>
      </p:sp>
      <p:sp>
        <p:nvSpPr>
          <p:cNvPr id="196" name="Google Shape;196;p20"/>
          <p:cNvSpPr txBox="1"/>
          <p:nvPr/>
        </p:nvSpPr>
        <p:spPr>
          <a:xfrm>
            <a:off x="3062529" y="2879750"/>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g</a:t>
            </a:r>
            <a:endParaRPr sz="1000">
              <a:solidFill>
                <a:schemeClr val="dk1"/>
              </a:solidFill>
            </a:endParaRPr>
          </a:p>
        </p:txBody>
      </p:sp>
      <p:sp>
        <p:nvSpPr>
          <p:cNvPr id="197" name="Google Shape;197;p20"/>
          <p:cNvSpPr txBox="1"/>
          <p:nvPr/>
        </p:nvSpPr>
        <p:spPr>
          <a:xfrm>
            <a:off x="3476022" y="2266075"/>
            <a:ext cx="45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b</a:t>
            </a:r>
            <a:endParaRPr sz="1000">
              <a:solidFill>
                <a:schemeClr val="dk1"/>
              </a:solidFill>
            </a:endParaRPr>
          </a:p>
        </p:txBody>
      </p:sp>
      <p:sp>
        <p:nvSpPr>
          <p:cNvPr id="198" name="Google Shape;198;p20"/>
          <p:cNvSpPr txBox="1"/>
          <p:nvPr/>
        </p:nvSpPr>
        <p:spPr>
          <a:xfrm>
            <a:off x="3476028" y="2879725"/>
            <a:ext cx="35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h</a:t>
            </a:r>
            <a:endParaRPr sz="1000">
              <a:solidFill>
                <a:schemeClr val="dk1"/>
              </a:solidFill>
            </a:endParaRPr>
          </a:p>
        </p:txBody>
      </p:sp>
      <p:sp>
        <p:nvSpPr>
          <p:cNvPr id="199" name="Google Shape;199;p20"/>
          <p:cNvSpPr txBox="1"/>
          <p:nvPr/>
        </p:nvSpPr>
        <p:spPr>
          <a:xfrm>
            <a:off x="3853600" y="287972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i</a:t>
            </a:r>
            <a:endParaRPr sz="1000">
              <a:solidFill>
                <a:schemeClr val="dk1"/>
              </a:solidFill>
            </a:endParaRPr>
          </a:p>
        </p:txBody>
      </p:sp>
      <p:sp>
        <p:nvSpPr>
          <p:cNvPr id="200" name="Google Shape;200;p20"/>
          <p:cNvSpPr txBox="1"/>
          <p:nvPr/>
        </p:nvSpPr>
        <p:spPr>
          <a:xfrm>
            <a:off x="4205475" y="2233050"/>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d</a:t>
            </a:r>
            <a:endParaRPr sz="1000">
              <a:solidFill>
                <a:schemeClr val="dk1"/>
              </a:solidFill>
            </a:endParaRPr>
          </a:p>
        </p:txBody>
      </p:sp>
      <p:sp>
        <p:nvSpPr>
          <p:cNvPr id="201" name="Google Shape;201;p20"/>
          <p:cNvSpPr txBox="1"/>
          <p:nvPr/>
        </p:nvSpPr>
        <p:spPr>
          <a:xfrm>
            <a:off x="4608825" y="2266075"/>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e</a:t>
            </a:r>
            <a:endParaRPr sz="1000">
              <a:solidFill>
                <a:schemeClr val="dk1"/>
              </a:solidFill>
            </a:endParaRPr>
          </a:p>
        </p:txBody>
      </p:sp>
      <p:sp>
        <p:nvSpPr>
          <p:cNvPr id="202" name="Google Shape;202;p20"/>
          <p:cNvSpPr txBox="1"/>
          <p:nvPr/>
        </p:nvSpPr>
        <p:spPr>
          <a:xfrm>
            <a:off x="5012175" y="2266075"/>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f</a:t>
            </a:r>
            <a:endParaRPr sz="1000">
              <a:solidFill>
                <a:schemeClr val="dk1"/>
              </a:solidFill>
            </a:endParaRPr>
          </a:p>
        </p:txBody>
      </p:sp>
      <p:sp>
        <p:nvSpPr>
          <p:cNvPr id="203" name="Google Shape;203;p20"/>
          <p:cNvSpPr txBox="1"/>
          <p:nvPr/>
        </p:nvSpPr>
        <p:spPr>
          <a:xfrm>
            <a:off x="4192550" y="2879738"/>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j</a:t>
            </a:r>
            <a:endParaRPr sz="1000">
              <a:solidFill>
                <a:schemeClr val="dk1"/>
              </a:solidFill>
            </a:endParaRPr>
          </a:p>
        </p:txBody>
      </p:sp>
      <p:sp>
        <p:nvSpPr>
          <p:cNvPr id="204" name="Google Shape;204;p20"/>
          <p:cNvSpPr txBox="1"/>
          <p:nvPr/>
        </p:nvSpPr>
        <p:spPr>
          <a:xfrm>
            <a:off x="4608825" y="2879750"/>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k</a:t>
            </a:r>
            <a:endParaRPr sz="1000">
              <a:solidFill>
                <a:schemeClr val="dk1"/>
              </a:solidFill>
            </a:endParaRPr>
          </a:p>
        </p:txBody>
      </p:sp>
      <p:sp>
        <p:nvSpPr>
          <p:cNvPr id="205" name="Google Shape;205;p20"/>
          <p:cNvSpPr txBox="1"/>
          <p:nvPr/>
        </p:nvSpPr>
        <p:spPr>
          <a:xfrm>
            <a:off x="5012175" y="2879738"/>
            <a:ext cx="2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l</a:t>
            </a:r>
            <a:endParaRPr sz="1000">
              <a:solidFill>
                <a:schemeClr val="dk1"/>
              </a:solidFill>
            </a:endParaRPr>
          </a:p>
        </p:txBody>
      </p:sp>
      <p:sp>
        <p:nvSpPr>
          <p:cNvPr id="206" name="Google Shape;206;p20"/>
          <p:cNvSpPr txBox="1"/>
          <p:nvPr/>
        </p:nvSpPr>
        <p:spPr>
          <a:xfrm>
            <a:off x="3062529" y="3583900"/>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m</a:t>
            </a:r>
            <a:endParaRPr sz="1000">
              <a:solidFill>
                <a:schemeClr val="dk1"/>
              </a:solidFill>
            </a:endParaRPr>
          </a:p>
        </p:txBody>
      </p:sp>
      <p:sp>
        <p:nvSpPr>
          <p:cNvPr id="207" name="Google Shape;207;p20"/>
          <p:cNvSpPr txBox="1"/>
          <p:nvPr/>
        </p:nvSpPr>
        <p:spPr>
          <a:xfrm>
            <a:off x="3476100" y="3583900"/>
            <a:ext cx="35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a:t>
            </a:r>
            <a:r>
              <a:rPr lang="en" sz="1000">
                <a:solidFill>
                  <a:schemeClr val="dk1"/>
                </a:solidFill>
              </a:rPr>
              <a:t>n</a:t>
            </a:r>
            <a:endParaRPr sz="1000">
              <a:solidFill>
                <a:schemeClr val="dk1"/>
              </a:solidFill>
            </a:endParaRPr>
          </a:p>
        </p:txBody>
      </p:sp>
      <p:sp>
        <p:nvSpPr>
          <p:cNvPr id="208" name="Google Shape;208;p20"/>
          <p:cNvSpPr txBox="1"/>
          <p:nvPr/>
        </p:nvSpPr>
        <p:spPr>
          <a:xfrm>
            <a:off x="3827875" y="3545375"/>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ao</a:t>
            </a:r>
            <a:endParaRPr sz="1000">
              <a:solidFill>
                <a:schemeClr val="dk1"/>
              </a:solidFill>
            </a:endParaRPr>
          </a:p>
        </p:txBody>
      </p:sp>
      <p:sp>
        <p:nvSpPr>
          <p:cNvPr id="209" name="Google Shape;209;p20"/>
          <p:cNvSpPr txBox="1"/>
          <p:nvPr/>
        </p:nvSpPr>
        <p:spPr>
          <a:xfrm>
            <a:off x="4231225" y="3583900"/>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ap</a:t>
            </a:r>
            <a:endParaRPr sz="1000">
              <a:solidFill>
                <a:schemeClr val="dk1"/>
              </a:solidFill>
            </a:endParaRPr>
          </a:p>
        </p:txBody>
      </p:sp>
      <p:sp>
        <p:nvSpPr>
          <p:cNvPr id="210" name="Google Shape;210;p20"/>
          <p:cNvSpPr txBox="1"/>
          <p:nvPr/>
        </p:nvSpPr>
        <p:spPr>
          <a:xfrm>
            <a:off x="4608825" y="3545350"/>
            <a:ext cx="35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aq</a:t>
            </a:r>
            <a:endParaRPr sz="1000">
              <a:solidFill>
                <a:schemeClr val="dk1"/>
              </a:solidFill>
            </a:endParaRPr>
          </a:p>
        </p:txBody>
      </p:sp>
      <p:sp>
        <p:nvSpPr>
          <p:cNvPr id="211" name="Google Shape;211;p20"/>
          <p:cNvSpPr txBox="1"/>
          <p:nvPr/>
        </p:nvSpPr>
        <p:spPr>
          <a:xfrm>
            <a:off x="5012175" y="3583900"/>
            <a:ext cx="40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ar</a:t>
            </a:r>
            <a:endParaRPr sz="1000">
              <a:solidFill>
                <a:schemeClr val="dk1"/>
              </a:solidFill>
            </a:endParaRPr>
          </a:p>
        </p:txBody>
      </p:sp>
      <p:sp>
        <p:nvSpPr>
          <p:cNvPr id="212" name="Google Shape;212;p20"/>
          <p:cNvSpPr txBox="1"/>
          <p:nvPr/>
        </p:nvSpPr>
        <p:spPr>
          <a:xfrm>
            <a:off x="3809772" y="2266063"/>
            <a:ext cx="45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ac</a:t>
            </a:r>
            <a:endParaRPr sz="1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Geohashing Continued</a:t>
            </a:r>
            <a:endParaRPr/>
          </a:p>
        </p:txBody>
      </p:sp>
      <p:sp>
        <p:nvSpPr>
          <p:cNvPr id="218" name="Google Shape;218;p21"/>
          <p:cNvSpPr txBox="1"/>
          <p:nvPr>
            <p:ph idx="1" type="body"/>
          </p:nvPr>
        </p:nvSpPr>
        <p:spPr>
          <a:xfrm>
            <a:off x="311700" y="1152475"/>
            <a:ext cx="346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the length of the GeoHash increases, the size of the bounding box of the GeoHash decreases!</a:t>
            </a:r>
            <a:endParaRPr/>
          </a:p>
          <a:p>
            <a:pPr indent="0" lvl="0" marL="0" rtl="0" algn="l">
              <a:spcBef>
                <a:spcPts val="1200"/>
              </a:spcBef>
              <a:spcAft>
                <a:spcPts val="1200"/>
              </a:spcAft>
              <a:buNone/>
            </a:pPr>
            <a:r>
              <a:rPr lang="en"/>
              <a:t>Now that we have discussed what a GeoHash is, how can we use it in an index?</a:t>
            </a:r>
            <a:endParaRPr/>
          </a:p>
        </p:txBody>
      </p:sp>
      <p:pic>
        <p:nvPicPr>
          <p:cNvPr id="219" name="Google Shape;219;p21"/>
          <p:cNvPicPr preferRelativeResize="0"/>
          <p:nvPr/>
        </p:nvPicPr>
        <p:blipFill>
          <a:blip r:embed="rId3">
            <a:alphaModFix/>
          </a:blip>
          <a:stretch>
            <a:fillRect/>
          </a:stretch>
        </p:blipFill>
        <p:spPr>
          <a:xfrm>
            <a:off x="5356375" y="950175"/>
            <a:ext cx="2568404"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