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1bb8b8a438_4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1bb8b8a438_4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1bb8b8a438_4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1bb8b8a438_4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1bb8b8a438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1bb8b8a438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1bb8b8a438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1bb8b8a438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1bb8b8a438_4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1bb8b8a438_4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1bb8b8a438_4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1bb8b8a438_4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1bb8b8a438_4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1bb8b8a438_4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1bb8b8a438_4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1bb8b8a438_4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1bb8b8a438_4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1bb8b8a438_4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1bb8b8a438_4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1bb8b8a438_4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483"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Aurora</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Failure of a Storage Node</a:t>
            </a:r>
            <a:endParaRPr/>
          </a:p>
        </p:txBody>
      </p:sp>
      <p:sp>
        <p:nvSpPr>
          <p:cNvPr id="154" name="Google Shape;15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If a server holding 10gb storage partition fails, it is likely that it was holding hundreds or perhaps even thousands of these partitions.  In order to avoid massive network overhead of copying each partition to one other storage node, the shards on that storage node are sent to a variety of different storage nodes to parallelize the process of copying data over the network.</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60" name="Google Shape;16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AWS Aurora is yet another example of clever engineering in order to help scale out the traditional relational data model.  It acts as an interesting application of decoupling storage and caching, while also maintaining high availability and strong consistency (in some cases).</a:t>
            </a:r>
            <a:endParaRPr/>
          </a:p>
          <a:p>
            <a:pPr indent="0" lvl="0" marL="0" rtl="0" algn="l">
              <a:spcBef>
                <a:spcPts val="1200"/>
              </a:spcBef>
              <a:spcAft>
                <a:spcPts val="1200"/>
              </a:spcAft>
              <a:buNone/>
            </a:pPr>
            <a:r>
              <a:rPr lang="en"/>
              <a:t>While it is not overly necessary to know all of the </a:t>
            </a:r>
            <a:r>
              <a:rPr lang="en"/>
              <a:t>intricacies</a:t>
            </a:r>
            <a:r>
              <a:rPr lang="en"/>
              <a:t> of Aurora, being able to mention it in a SQL vs. NoSQL interview discussion could be very useful, as it falls under the category of NewSQL.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AWS Aurora is another NewSQL database which claims to gain a 35x performance boost over running traditional MySQL in the cloud.  It uses some interesting concepts that involve much of what we have spoken about in the past, such as quorum writes for replicated logs as well as using caching in a clever way.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Traditional RDBMS Design</a:t>
            </a:r>
            <a:endParaRPr/>
          </a:p>
        </p:txBody>
      </p:sp>
      <p:sp>
        <p:nvSpPr>
          <p:cNvPr id="67" name="Google Shape;67;p15"/>
          <p:cNvSpPr/>
          <p:nvPr/>
        </p:nvSpPr>
        <p:spPr>
          <a:xfrm>
            <a:off x="685800" y="1445550"/>
            <a:ext cx="2023800" cy="262200"/>
          </a:xfrm>
          <a:prstGeom prst="rect">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Memory (Page Cache)</a:t>
            </a:r>
            <a:endParaRPr/>
          </a:p>
        </p:txBody>
      </p:sp>
      <p:sp>
        <p:nvSpPr>
          <p:cNvPr id="68" name="Google Shape;68;p15"/>
          <p:cNvSpPr/>
          <p:nvPr/>
        </p:nvSpPr>
        <p:spPr>
          <a:xfrm>
            <a:off x="692525" y="1707775"/>
            <a:ext cx="2017200" cy="7128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Disk (B-Tree)</a:t>
            </a:r>
            <a:endParaRPr/>
          </a:p>
        </p:txBody>
      </p:sp>
      <p:sp>
        <p:nvSpPr>
          <p:cNvPr id="69" name="Google Shape;69;p15"/>
          <p:cNvSpPr txBox="1"/>
          <p:nvPr/>
        </p:nvSpPr>
        <p:spPr>
          <a:xfrm>
            <a:off x="3361750" y="1445550"/>
            <a:ext cx="46728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Traditionally, pages from the disk that need to be read or modified are first loaded from disk into memory.  If the page is modified in memory, first an entry is appended to the write ahead log and then the changes in memory are eventually written back to disk (does not necessarily have to be done right away as long as the write is in the log).</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Aurora</a:t>
            </a:r>
            <a:r>
              <a:rPr lang="en"/>
              <a:t> Design</a:t>
            </a:r>
            <a:endParaRPr/>
          </a:p>
        </p:txBody>
      </p:sp>
      <p:sp>
        <p:nvSpPr>
          <p:cNvPr id="75" name="Google Shape;75;p16"/>
          <p:cNvSpPr/>
          <p:nvPr/>
        </p:nvSpPr>
        <p:spPr>
          <a:xfrm>
            <a:off x="685800" y="1445550"/>
            <a:ext cx="2023800" cy="262200"/>
          </a:xfrm>
          <a:prstGeom prst="rect">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Memory (Page Cache)</a:t>
            </a:r>
            <a:endParaRPr/>
          </a:p>
        </p:txBody>
      </p:sp>
      <p:sp>
        <p:nvSpPr>
          <p:cNvPr id="76" name="Google Shape;76;p16"/>
          <p:cNvSpPr/>
          <p:nvPr/>
        </p:nvSpPr>
        <p:spPr>
          <a:xfrm>
            <a:off x="689100" y="2215350"/>
            <a:ext cx="2017200" cy="7128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Disk (B-Tree)</a:t>
            </a:r>
            <a:endParaRPr/>
          </a:p>
        </p:txBody>
      </p:sp>
      <p:sp>
        <p:nvSpPr>
          <p:cNvPr id="77" name="Google Shape;77;p16"/>
          <p:cNvSpPr txBox="1"/>
          <p:nvPr/>
        </p:nvSpPr>
        <p:spPr>
          <a:xfrm>
            <a:off x="3361750" y="1445550"/>
            <a:ext cx="46728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Aurora decouples the cache and disk on two different servers!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Takes too long to send entire modified page over network to disk (typically 8kb), instead just send new write ahead log entries to it, let disk server derive state locally.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Both disk and memory can be replicated independently!</a:t>
            </a:r>
            <a:endParaRPr>
              <a:solidFill>
                <a:schemeClr val="dk1"/>
              </a:solidFill>
            </a:endParaRPr>
          </a:p>
        </p:txBody>
      </p:sp>
      <p:cxnSp>
        <p:nvCxnSpPr>
          <p:cNvPr id="78" name="Google Shape;78;p16"/>
          <p:cNvCxnSpPr>
            <a:stCxn id="75" idx="2"/>
            <a:endCxn id="76" idx="0"/>
          </p:cNvCxnSpPr>
          <p:nvPr/>
        </p:nvCxnSpPr>
        <p:spPr>
          <a:xfrm>
            <a:off x="1697700" y="1707750"/>
            <a:ext cx="0" cy="5076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Replication of Storage</a:t>
            </a:r>
            <a:endParaRPr/>
          </a:p>
        </p:txBody>
      </p:sp>
      <p:sp>
        <p:nvSpPr>
          <p:cNvPr id="84" name="Google Shape;84;p17"/>
          <p:cNvSpPr/>
          <p:nvPr/>
        </p:nvSpPr>
        <p:spPr>
          <a:xfrm>
            <a:off x="685800" y="1445550"/>
            <a:ext cx="2023800" cy="262200"/>
          </a:xfrm>
          <a:prstGeom prst="rect">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Memory (Page Cache)</a:t>
            </a:r>
            <a:endParaRPr/>
          </a:p>
        </p:txBody>
      </p:sp>
      <p:sp>
        <p:nvSpPr>
          <p:cNvPr id="85" name="Google Shape;85;p17"/>
          <p:cNvSpPr/>
          <p:nvPr/>
        </p:nvSpPr>
        <p:spPr>
          <a:xfrm>
            <a:off x="689100" y="2215350"/>
            <a:ext cx="917700" cy="7128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Disk (B-Tree)</a:t>
            </a:r>
            <a:endParaRPr/>
          </a:p>
        </p:txBody>
      </p:sp>
      <p:cxnSp>
        <p:nvCxnSpPr>
          <p:cNvPr id="86" name="Google Shape;86;p17"/>
          <p:cNvCxnSpPr>
            <a:stCxn id="84" idx="2"/>
            <a:endCxn id="85" idx="0"/>
          </p:cNvCxnSpPr>
          <p:nvPr/>
        </p:nvCxnSpPr>
        <p:spPr>
          <a:xfrm flipH="1">
            <a:off x="1148100" y="1707750"/>
            <a:ext cx="549600" cy="507600"/>
          </a:xfrm>
          <a:prstGeom prst="straightConnector1">
            <a:avLst/>
          </a:prstGeom>
          <a:noFill/>
          <a:ln cap="flat" cmpd="sng" w="9525">
            <a:solidFill>
              <a:schemeClr val="dk1"/>
            </a:solidFill>
            <a:prstDash val="solid"/>
            <a:round/>
            <a:headEnd len="med" w="med" type="none"/>
            <a:tailEnd len="med" w="med" type="triangle"/>
          </a:ln>
        </p:spPr>
      </p:cxnSp>
      <p:sp>
        <p:nvSpPr>
          <p:cNvPr id="87" name="Google Shape;87;p17"/>
          <p:cNvSpPr txBox="1"/>
          <p:nvPr/>
        </p:nvSpPr>
        <p:spPr>
          <a:xfrm>
            <a:off x="840450" y="1089225"/>
            <a:ext cx="192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Availability Zone 1</a:t>
            </a:r>
            <a:endParaRPr>
              <a:solidFill>
                <a:schemeClr val="dk1"/>
              </a:solidFill>
            </a:endParaRPr>
          </a:p>
        </p:txBody>
      </p:sp>
      <p:sp>
        <p:nvSpPr>
          <p:cNvPr id="88" name="Google Shape;88;p17"/>
          <p:cNvSpPr/>
          <p:nvPr/>
        </p:nvSpPr>
        <p:spPr>
          <a:xfrm>
            <a:off x="1881475" y="2215350"/>
            <a:ext cx="917700" cy="7128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Disk (B-Tree)</a:t>
            </a:r>
            <a:endParaRPr/>
          </a:p>
        </p:txBody>
      </p:sp>
      <p:cxnSp>
        <p:nvCxnSpPr>
          <p:cNvPr id="89" name="Google Shape;89;p17"/>
          <p:cNvCxnSpPr>
            <a:stCxn id="84" idx="2"/>
            <a:endCxn id="88" idx="0"/>
          </p:cNvCxnSpPr>
          <p:nvPr/>
        </p:nvCxnSpPr>
        <p:spPr>
          <a:xfrm>
            <a:off x="1697700" y="1707750"/>
            <a:ext cx="642600" cy="507600"/>
          </a:xfrm>
          <a:prstGeom prst="straightConnector1">
            <a:avLst/>
          </a:prstGeom>
          <a:noFill/>
          <a:ln cap="flat" cmpd="sng" w="9525">
            <a:solidFill>
              <a:schemeClr val="dk1"/>
            </a:solidFill>
            <a:prstDash val="solid"/>
            <a:round/>
            <a:headEnd len="med" w="med" type="none"/>
            <a:tailEnd len="med" w="med" type="triangle"/>
          </a:ln>
        </p:spPr>
      </p:cxnSp>
      <p:sp>
        <p:nvSpPr>
          <p:cNvPr id="90" name="Google Shape;90;p17"/>
          <p:cNvSpPr/>
          <p:nvPr/>
        </p:nvSpPr>
        <p:spPr>
          <a:xfrm>
            <a:off x="5454988" y="2215350"/>
            <a:ext cx="917700" cy="7128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Disk (B-Tree)</a:t>
            </a:r>
            <a:endParaRPr/>
          </a:p>
        </p:txBody>
      </p:sp>
      <p:cxnSp>
        <p:nvCxnSpPr>
          <p:cNvPr id="91" name="Google Shape;91;p17"/>
          <p:cNvCxnSpPr>
            <a:stCxn id="84" idx="2"/>
            <a:endCxn id="90" idx="0"/>
          </p:cNvCxnSpPr>
          <p:nvPr/>
        </p:nvCxnSpPr>
        <p:spPr>
          <a:xfrm>
            <a:off x="1697700" y="1707750"/>
            <a:ext cx="4216200" cy="507600"/>
          </a:xfrm>
          <a:prstGeom prst="straightConnector1">
            <a:avLst/>
          </a:prstGeom>
          <a:noFill/>
          <a:ln cap="flat" cmpd="sng" w="9525">
            <a:solidFill>
              <a:schemeClr val="dk1"/>
            </a:solidFill>
            <a:prstDash val="solid"/>
            <a:round/>
            <a:headEnd len="med" w="med" type="none"/>
            <a:tailEnd len="med" w="med" type="triangle"/>
          </a:ln>
        </p:spPr>
      </p:cxnSp>
      <p:sp>
        <p:nvSpPr>
          <p:cNvPr id="92" name="Google Shape;92;p17"/>
          <p:cNvSpPr/>
          <p:nvPr/>
        </p:nvSpPr>
        <p:spPr>
          <a:xfrm>
            <a:off x="6647363" y="2215350"/>
            <a:ext cx="917700" cy="7128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Disk (B-Tree)</a:t>
            </a:r>
            <a:endParaRPr/>
          </a:p>
        </p:txBody>
      </p:sp>
      <p:cxnSp>
        <p:nvCxnSpPr>
          <p:cNvPr id="93" name="Google Shape;93;p17"/>
          <p:cNvCxnSpPr>
            <a:stCxn id="84" idx="2"/>
            <a:endCxn id="92" idx="0"/>
          </p:cNvCxnSpPr>
          <p:nvPr/>
        </p:nvCxnSpPr>
        <p:spPr>
          <a:xfrm>
            <a:off x="1697700" y="1707750"/>
            <a:ext cx="5408400" cy="507600"/>
          </a:xfrm>
          <a:prstGeom prst="straightConnector1">
            <a:avLst/>
          </a:prstGeom>
          <a:noFill/>
          <a:ln cap="flat" cmpd="sng" w="9525">
            <a:solidFill>
              <a:schemeClr val="dk1"/>
            </a:solidFill>
            <a:prstDash val="solid"/>
            <a:round/>
            <a:headEnd len="med" w="med" type="none"/>
            <a:tailEnd len="med" w="med" type="triangle"/>
          </a:ln>
        </p:spPr>
      </p:cxnSp>
      <p:sp>
        <p:nvSpPr>
          <p:cNvPr id="94" name="Google Shape;94;p17"/>
          <p:cNvSpPr/>
          <p:nvPr/>
        </p:nvSpPr>
        <p:spPr>
          <a:xfrm>
            <a:off x="3072050" y="2215350"/>
            <a:ext cx="917700" cy="7128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Disk (B-Tree)</a:t>
            </a:r>
            <a:endParaRPr/>
          </a:p>
        </p:txBody>
      </p:sp>
      <p:cxnSp>
        <p:nvCxnSpPr>
          <p:cNvPr id="95" name="Google Shape;95;p17"/>
          <p:cNvCxnSpPr>
            <a:stCxn id="84" idx="2"/>
            <a:endCxn id="94" idx="0"/>
          </p:cNvCxnSpPr>
          <p:nvPr/>
        </p:nvCxnSpPr>
        <p:spPr>
          <a:xfrm>
            <a:off x="1697700" y="1707750"/>
            <a:ext cx="1833300" cy="507600"/>
          </a:xfrm>
          <a:prstGeom prst="straightConnector1">
            <a:avLst/>
          </a:prstGeom>
          <a:noFill/>
          <a:ln cap="flat" cmpd="sng" w="9525">
            <a:solidFill>
              <a:schemeClr val="dk1"/>
            </a:solidFill>
            <a:prstDash val="solid"/>
            <a:round/>
            <a:headEnd len="med" w="med" type="none"/>
            <a:tailEnd len="med" w="med" type="triangle"/>
          </a:ln>
        </p:spPr>
      </p:cxnSp>
      <p:sp>
        <p:nvSpPr>
          <p:cNvPr id="96" name="Google Shape;96;p17"/>
          <p:cNvSpPr/>
          <p:nvPr/>
        </p:nvSpPr>
        <p:spPr>
          <a:xfrm>
            <a:off x="4264425" y="2215350"/>
            <a:ext cx="917700" cy="7128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Disk (B-Tree)</a:t>
            </a:r>
            <a:endParaRPr/>
          </a:p>
        </p:txBody>
      </p:sp>
      <p:cxnSp>
        <p:nvCxnSpPr>
          <p:cNvPr id="97" name="Google Shape;97;p17"/>
          <p:cNvCxnSpPr>
            <a:stCxn id="84" idx="2"/>
            <a:endCxn id="96" idx="0"/>
          </p:cNvCxnSpPr>
          <p:nvPr/>
        </p:nvCxnSpPr>
        <p:spPr>
          <a:xfrm>
            <a:off x="1697700" y="1707750"/>
            <a:ext cx="3025500" cy="507600"/>
          </a:xfrm>
          <a:prstGeom prst="straightConnector1">
            <a:avLst/>
          </a:prstGeom>
          <a:noFill/>
          <a:ln cap="flat" cmpd="sng" w="9525">
            <a:solidFill>
              <a:schemeClr val="dk1"/>
            </a:solidFill>
            <a:prstDash val="solid"/>
            <a:round/>
            <a:headEnd len="med" w="med" type="none"/>
            <a:tailEnd len="med" w="med" type="triangle"/>
          </a:ln>
        </p:spPr>
      </p:cxnSp>
      <p:sp>
        <p:nvSpPr>
          <p:cNvPr id="98" name="Google Shape;98;p17"/>
          <p:cNvSpPr/>
          <p:nvPr/>
        </p:nvSpPr>
        <p:spPr>
          <a:xfrm>
            <a:off x="268950" y="2043950"/>
            <a:ext cx="7987500" cy="1062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7"/>
          <p:cNvSpPr txBox="1"/>
          <p:nvPr/>
        </p:nvSpPr>
        <p:spPr>
          <a:xfrm>
            <a:off x="6508375" y="3139875"/>
            <a:ext cx="3032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Protection Group (like a shard)</a:t>
            </a:r>
            <a:endParaRPr sz="1000">
              <a:solidFill>
                <a:schemeClr val="dk1"/>
              </a:solidFill>
            </a:endParaRPr>
          </a:p>
        </p:txBody>
      </p:sp>
      <p:sp>
        <p:nvSpPr>
          <p:cNvPr id="100" name="Google Shape;100;p17"/>
          <p:cNvSpPr txBox="1"/>
          <p:nvPr/>
        </p:nvSpPr>
        <p:spPr>
          <a:xfrm>
            <a:off x="3178000" y="1089225"/>
            <a:ext cx="192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Availability Zone 2</a:t>
            </a:r>
            <a:endParaRPr>
              <a:solidFill>
                <a:schemeClr val="dk1"/>
              </a:solidFill>
            </a:endParaRPr>
          </a:p>
        </p:txBody>
      </p:sp>
      <p:sp>
        <p:nvSpPr>
          <p:cNvPr id="101" name="Google Shape;101;p17"/>
          <p:cNvSpPr txBox="1"/>
          <p:nvPr/>
        </p:nvSpPr>
        <p:spPr>
          <a:xfrm>
            <a:off x="5515550" y="1089225"/>
            <a:ext cx="192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Availability Zone 3</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Writes</a:t>
            </a:r>
            <a:endParaRPr/>
          </a:p>
        </p:txBody>
      </p:sp>
      <p:sp>
        <p:nvSpPr>
          <p:cNvPr id="107" name="Google Shape;10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Require a quorum of nodes in order to be successful!</a:t>
            </a:r>
            <a:endParaRPr/>
          </a:p>
          <a:p>
            <a:pPr indent="-342900" lvl="0" marL="457200" rtl="0" algn="l">
              <a:spcBef>
                <a:spcPts val="1200"/>
              </a:spcBef>
              <a:spcAft>
                <a:spcPts val="0"/>
              </a:spcAft>
              <a:buSzPts val="1800"/>
              <a:buChar char="●"/>
            </a:pPr>
            <a:r>
              <a:rPr lang="en"/>
              <a:t>In this case, it is 4 out of 6 nodes</a:t>
            </a:r>
            <a:endParaRPr/>
          </a:p>
          <a:p>
            <a:pPr indent="-342900" lvl="0" marL="457200" rtl="0" algn="l">
              <a:spcBef>
                <a:spcPts val="0"/>
              </a:spcBef>
              <a:spcAft>
                <a:spcPts val="0"/>
              </a:spcAft>
              <a:buSzPts val="1800"/>
              <a:buChar char="●"/>
            </a:pPr>
            <a:r>
              <a:rPr lang="en"/>
              <a:t>Ensures high availability if an entire availability zone goes down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Reads</a:t>
            </a:r>
            <a:endParaRPr/>
          </a:p>
        </p:txBody>
      </p:sp>
      <p:sp>
        <p:nvSpPr>
          <p:cNvPr id="113" name="Google Shape;11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Reads do not have to use a quorum!  The caching layer (database node) can simply look at its log to see what the log position is at the time the read was issued, and then only issue a log from an up to date replica.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Replication of Caching Layer</a:t>
            </a:r>
            <a:endParaRPr/>
          </a:p>
        </p:txBody>
      </p:sp>
      <p:sp>
        <p:nvSpPr>
          <p:cNvPr id="119" name="Google Shape;11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Can also add some read only cache replicas, main leader cache replica asynchronously propagates log changes to each of them.  Each read-only replica can issue eventually consistent reads using its log in the same way that the main replica </a:t>
            </a:r>
            <a:r>
              <a:rPr lang="en"/>
              <a:t>would</a:t>
            </a:r>
            <a:r>
              <a:rPr lang="en"/>
              <a:t> (but since log is itself being propagated asynchronously reads can be stale).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Failure of Database Node</a:t>
            </a:r>
            <a:endParaRPr/>
          </a:p>
        </p:txBody>
      </p:sp>
      <p:sp>
        <p:nvSpPr>
          <p:cNvPr id="125" name="Google Shape;125;p21"/>
          <p:cNvSpPr/>
          <p:nvPr/>
        </p:nvSpPr>
        <p:spPr>
          <a:xfrm>
            <a:off x="685800" y="1445550"/>
            <a:ext cx="2023800" cy="262200"/>
          </a:xfrm>
          <a:prstGeom prst="rect">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Memory (Page Cache)</a:t>
            </a:r>
            <a:endParaRPr/>
          </a:p>
        </p:txBody>
      </p:sp>
      <p:sp>
        <p:nvSpPr>
          <p:cNvPr id="126" name="Google Shape;126;p21"/>
          <p:cNvSpPr/>
          <p:nvPr/>
        </p:nvSpPr>
        <p:spPr>
          <a:xfrm>
            <a:off x="689100" y="2215350"/>
            <a:ext cx="917700" cy="7128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Disk (B-Tree)</a:t>
            </a:r>
            <a:endParaRPr/>
          </a:p>
        </p:txBody>
      </p:sp>
      <p:cxnSp>
        <p:nvCxnSpPr>
          <p:cNvPr id="127" name="Google Shape;127;p21"/>
          <p:cNvCxnSpPr>
            <a:stCxn id="125" idx="2"/>
            <a:endCxn id="126" idx="0"/>
          </p:cNvCxnSpPr>
          <p:nvPr/>
        </p:nvCxnSpPr>
        <p:spPr>
          <a:xfrm flipH="1">
            <a:off x="1148100" y="1707750"/>
            <a:ext cx="549600" cy="507600"/>
          </a:xfrm>
          <a:prstGeom prst="straightConnector1">
            <a:avLst/>
          </a:prstGeom>
          <a:noFill/>
          <a:ln cap="flat" cmpd="sng" w="9525">
            <a:solidFill>
              <a:schemeClr val="dk1"/>
            </a:solidFill>
            <a:prstDash val="solid"/>
            <a:round/>
            <a:headEnd len="med" w="med" type="none"/>
            <a:tailEnd len="med" w="med" type="triangle"/>
          </a:ln>
        </p:spPr>
      </p:cxnSp>
      <p:sp>
        <p:nvSpPr>
          <p:cNvPr id="128" name="Google Shape;128;p21"/>
          <p:cNvSpPr txBox="1"/>
          <p:nvPr/>
        </p:nvSpPr>
        <p:spPr>
          <a:xfrm>
            <a:off x="840450" y="1089225"/>
            <a:ext cx="192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Availability Zone 1</a:t>
            </a:r>
            <a:endParaRPr>
              <a:solidFill>
                <a:schemeClr val="dk1"/>
              </a:solidFill>
            </a:endParaRPr>
          </a:p>
        </p:txBody>
      </p:sp>
      <p:sp>
        <p:nvSpPr>
          <p:cNvPr id="129" name="Google Shape;129;p21"/>
          <p:cNvSpPr/>
          <p:nvPr/>
        </p:nvSpPr>
        <p:spPr>
          <a:xfrm>
            <a:off x="1881475" y="2215350"/>
            <a:ext cx="917700" cy="7128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Disk (B-Tree)</a:t>
            </a:r>
            <a:endParaRPr/>
          </a:p>
        </p:txBody>
      </p:sp>
      <p:cxnSp>
        <p:nvCxnSpPr>
          <p:cNvPr id="130" name="Google Shape;130;p21"/>
          <p:cNvCxnSpPr>
            <a:stCxn id="125" idx="2"/>
            <a:endCxn id="129" idx="0"/>
          </p:cNvCxnSpPr>
          <p:nvPr/>
        </p:nvCxnSpPr>
        <p:spPr>
          <a:xfrm>
            <a:off x="1697700" y="1707750"/>
            <a:ext cx="642600" cy="507600"/>
          </a:xfrm>
          <a:prstGeom prst="straightConnector1">
            <a:avLst/>
          </a:prstGeom>
          <a:noFill/>
          <a:ln cap="flat" cmpd="sng" w="9525">
            <a:solidFill>
              <a:schemeClr val="dk1"/>
            </a:solidFill>
            <a:prstDash val="solid"/>
            <a:round/>
            <a:headEnd len="med" w="med" type="none"/>
            <a:tailEnd len="med" w="med" type="triangle"/>
          </a:ln>
        </p:spPr>
      </p:cxnSp>
      <p:sp>
        <p:nvSpPr>
          <p:cNvPr id="131" name="Google Shape;131;p21"/>
          <p:cNvSpPr/>
          <p:nvPr/>
        </p:nvSpPr>
        <p:spPr>
          <a:xfrm>
            <a:off x="5454988" y="2215350"/>
            <a:ext cx="917700" cy="7128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Disk (B-Tree)</a:t>
            </a:r>
            <a:endParaRPr/>
          </a:p>
        </p:txBody>
      </p:sp>
      <p:cxnSp>
        <p:nvCxnSpPr>
          <p:cNvPr id="132" name="Google Shape;132;p21"/>
          <p:cNvCxnSpPr>
            <a:stCxn id="125" idx="2"/>
            <a:endCxn id="131" idx="0"/>
          </p:cNvCxnSpPr>
          <p:nvPr/>
        </p:nvCxnSpPr>
        <p:spPr>
          <a:xfrm>
            <a:off x="1697700" y="1707750"/>
            <a:ext cx="4216200" cy="507600"/>
          </a:xfrm>
          <a:prstGeom prst="straightConnector1">
            <a:avLst/>
          </a:prstGeom>
          <a:noFill/>
          <a:ln cap="flat" cmpd="sng" w="9525">
            <a:solidFill>
              <a:schemeClr val="dk1"/>
            </a:solidFill>
            <a:prstDash val="solid"/>
            <a:round/>
            <a:headEnd len="med" w="med" type="none"/>
            <a:tailEnd len="med" w="med" type="triangle"/>
          </a:ln>
        </p:spPr>
      </p:cxnSp>
      <p:sp>
        <p:nvSpPr>
          <p:cNvPr id="133" name="Google Shape;133;p21"/>
          <p:cNvSpPr/>
          <p:nvPr/>
        </p:nvSpPr>
        <p:spPr>
          <a:xfrm>
            <a:off x="6647363" y="2215350"/>
            <a:ext cx="917700" cy="7128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Disk (B-Tree)</a:t>
            </a:r>
            <a:endParaRPr/>
          </a:p>
        </p:txBody>
      </p:sp>
      <p:cxnSp>
        <p:nvCxnSpPr>
          <p:cNvPr id="134" name="Google Shape;134;p21"/>
          <p:cNvCxnSpPr>
            <a:stCxn id="125" idx="2"/>
            <a:endCxn id="133" idx="0"/>
          </p:cNvCxnSpPr>
          <p:nvPr/>
        </p:nvCxnSpPr>
        <p:spPr>
          <a:xfrm>
            <a:off x="1697700" y="1707750"/>
            <a:ext cx="5408400" cy="507600"/>
          </a:xfrm>
          <a:prstGeom prst="straightConnector1">
            <a:avLst/>
          </a:prstGeom>
          <a:noFill/>
          <a:ln cap="flat" cmpd="sng" w="9525">
            <a:solidFill>
              <a:schemeClr val="dk1"/>
            </a:solidFill>
            <a:prstDash val="solid"/>
            <a:round/>
            <a:headEnd len="med" w="med" type="none"/>
            <a:tailEnd len="med" w="med" type="triangle"/>
          </a:ln>
        </p:spPr>
      </p:cxnSp>
      <p:sp>
        <p:nvSpPr>
          <p:cNvPr id="135" name="Google Shape;135;p21"/>
          <p:cNvSpPr/>
          <p:nvPr/>
        </p:nvSpPr>
        <p:spPr>
          <a:xfrm>
            <a:off x="3072050" y="2215350"/>
            <a:ext cx="917700" cy="7128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Disk (B-Tree)</a:t>
            </a:r>
            <a:endParaRPr/>
          </a:p>
        </p:txBody>
      </p:sp>
      <p:cxnSp>
        <p:nvCxnSpPr>
          <p:cNvPr id="136" name="Google Shape;136;p21"/>
          <p:cNvCxnSpPr>
            <a:stCxn id="125" idx="2"/>
            <a:endCxn id="135" idx="0"/>
          </p:cNvCxnSpPr>
          <p:nvPr/>
        </p:nvCxnSpPr>
        <p:spPr>
          <a:xfrm>
            <a:off x="1697700" y="1707750"/>
            <a:ext cx="1833300" cy="507600"/>
          </a:xfrm>
          <a:prstGeom prst="straightConnector1">
            <a:avLst/>
          </a:prstGeom>
          <a:noFill/>
          <a:ln cap="flat" cmpd="sng" w="9525">
            <a:solidFill>
              <a:schemeClr val="dk1"/>
            </a:solidFill>
            <a:prstDash val="solid"/>
            <a:round/>
            <a:headEnd len="med" w="med" type="none"/>
            <a:tailEnd len="med" w="med" type="triangle"/>
          </a:ln>
        </p:spPr>
      </p:cxnSp>
      <p:sp>
        <p:nvSpPr>
          <p:cNvPr id="137" name="Google Shape;137;p21"/>
          <p:cNvSpPr/>
          <p:nvPr/>
        </p:nvSpPr>
        <p:spPr>
          <a:xfrm>
            <a:off x="4264425" y="2215350"/>
            <a:ext cx="917700" cy="7128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Disk (B-Tree)</a:t>
            </a:r>
            <a:endParaRPr/>
          </a:p>
        </p:txBody>
      </p:sp>
      <p:cxnSp>
        <p:nvCxnSpPr>
          <p:cNvPr id="138" name="Google Shape;138;p21"/>
          <p:cNvCxnSpPr>
            <a:stCxn id="125" idx="2"/>
            <a:endCxn id="137" idx="0"/>
          </p:cNvCxnSpPr>
          <p:nvPr/>
        </p:nvCxnSpPr>
        <p:spPr>
          <a:xfrm>
            <a:off x="1697700" y="1707750"/>
            <a:ext cx="3025500" cy="507600"/>
          </a:xfrm>
          <a:prstGeom prst="straightConnector1">
            <a:avLst/>
          </a:prstGeom>
          <a:noFill/>
          <a:ln cap="flat" cmpd="sng" w="9525">
            <a:solidFill>
              <a:schemeClr val="dk1"/>
            </a:solidFill>
            <a:prstDash val="solid"/>
            <a:round/>
            <a:headEnd len="med" w="med" type="none"/>
            <a:tailEnd len="med" w="med" type="triangle"/>
          </a:ln>
        </p:spPr>
      </p:cxnSp>
      <p:sp>
        <p:nvSpPr>
          <p:cNvPr id="139" name="Google Shape;139;p21"/>
          <p:cNvSpPr/>
          <p:nvPr/>
        </p:nvSpPr>
        <p:spPr>
          <a:xfrm>
            <a:off x="268950" y="2043950"/>
            <a:ext cx="7987500" cy="1062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1"/>
          <p:cNvSpPr txBox="1"/>
          <p:nvPr/>
        </p:nvSpPr>
        <p:spPr>
          <a:xfrm>
            <a:off x="3178000" y="1089225"/>
            <a:ext cx="192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Availability Zone 2</a:t>
            </a:r>
            <a:endParaRPr>
              <a:solidFill>
                <a:schemeClr val="dk1"/>
              </a:solidFill>
            </a:endParaRPr>
          </a:p>
        </p:txBody>
      </p:sp>
      <p:sp>
        <p:nvSpPr>
          <p:cNvPr id="141" name="Google Shape;141;p21"/>
          <p:cNvSpPr txBox="1"/>
          <p:nvPr/>
        </p:nvSpPr>
        <p:spPr>
          <a:xfrm>
            <a:off x="5515550" y="1089225"/>
            <a:ext cx="192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Availability Zone 3</a:t>
            </a:r>
            <a:endParaRPr>
              <a:solidFill>
                <a:schemeClr val="dk1"/>
              </a:solidFill>
            </a:endParaRPr>
          </a:p>
        </p:txBody>
      </p:sp>
      <p:sp>
        <p:nvSpPr>
          <p:cNvPr id="142" name="Google Shape;142;p21"/>
          <p:cNvSpPr txBox="1"/>
          <p:nvPr/>
        </p:nvSpPr>
        <p:spPr>
          <a:xfrm>
            <a:off x="840450" y="3180225"/>
            <a:ext cx="50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100</a:t>
            </a:r>
            <a:endParaRPr>
              <a:solidFill>
                <a:schemeClr val="dk1"/>
              </a:solidFill>
            </a:endParaRPr>
          </a:p>
        </p:txBody>
      </p:sp>
      <p:sp>
        <p:nvSpPr>
          <p:cNvPr id="143" name="Google Shape;143;p21"/>
          <p:cNvSpPr txBox="1"/>
          <p:nvPr/>
        </p:nvSpPr>
        <p:spPr>
          <a:xfrm>
            <a:off x="3278850" y="3180225"/>
            <a:ext cx="50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100</a:t>
            </a:r>
            <a:endParaRPr>
              <a:solidFill>
                <a:schemeClr val="dk1"/>
              </a:solidFill>
            </a:endParaRPr>
          </a:p>
        </p:txBody>
      </p:sp>
      <p:sp>
        <p:nvSpPr>
          <p:cNvPr id="144" name="Google Shape;144;p21"/>
          <p:cNvSpPr txBox="1"/>
          <p:nvPr/>
        </p:nvSpPr>
        <p:spPr>
          <a:xfrm>
            <a:off x="2059650" y="3180225"/>
            <a:ext cx="50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101</a:t>
            </a:r>
            <a:endParaRPr>
              <a:solidFill>
                <a:schemeClr val="dk1"/>
              </a:solidFill>
            </a:endParaRPr>
          </a:p>
        </p:txBody>
      </p:sp>
      <p:sp>
        <p:nvSpPr>
          <p:cNvPr id="145" name="Google Shape;145;p21"/>
          <p:cNvSpPr txBox="1"/>
          <p:nvPr/>
        </p:nvSpPr>
        <p:spPr>
          <a:xfrm>
            <a:off x="4471125" y="3180225"/>
            <a:ext cx="50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102</a:t>
            </a:r>
            <a:endParaRPr>
              <a:solidFill>
                <a:schemeClr val="dk1"/>
              </a:solidFill>
            </a:endParaRPr>
          </a:p>
        </p:txBody>
      </p:sp>
      <p:sp>
        <p:nvSpPr>
          <p:cNvPr id="146" name="Google Shape;146;p21"/>
          <p:cNvSpPr txBox="1"/>
          <p:nvPr/>
        </p:nvSpPr>
        <p:spPr>
          <a:xfrm>
            <a:off x="5663400" y="3180225"/>
            <a:ext cx="50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100</a:t>
            </a:r>
            <a:endParaRPr>
              <a:solidFill>
                <a:schemeClr val="dk1"/>
              </a:solidFill>
            </a:endParaRPr>
          </a:p>
        </p:txBody>
      </p:sp>
      <p:sp>
        <p:nvSpPr>
          <p:cNvPr id="147" name="Google Shape;147;p21"/>
          <p:cNvSpPr txBox="1"/>
          <p:nvPr/>
        </p:nvSpPr>
        <p:spPr>
          <a:xfrm>
            <a:off x="6855675" y="3180225"/>
            <a:ext cx="50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100</a:t>
            </a:r>
            <a:endParaRPr>
              <a:solidFill>
                <a:schemeClr val="dk1"/>
              </a:solidFill>
            </a:endParaRPr>
          </a:p>
        </p:txBody>
      </p:sp>
      <p:sp>
        <p:nvSpPr>
          <p:cNvPr id="148" name="Google Shape;148;p21"/>
          <p:cNvSpPr txBox="1"/>
          <p:nvPr/>
        </p:nvSpPr>
        <p:spPr>
          <a:xfrm>
            <a:off x="1038825" y="3778625"/>
            <a:ext cx="7368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If a new node needs to take over as leader database node, it needs to ensure that any </a:t>
            </a:r>
            <a:r>
              <a:rPr lang="en">
                <a:solidFill>
                  <a:schemeClr val="dk1"/>
                </a:solidFill>
              </a:rPr>
              <a:t>uncommitted</a:t>
            </a:r>
            <a:r>
              <a:rPr lang="en">
                <a:solidFill>
                  <a:schemeClr val="dk1"/>
                </a:solidFill>
              </a:rPr>
              <a:t> writes issued by the last leader are reverted.  It uses a quorum read to figure out the greatest committed log position (pictured above, 100), and reverts all log entries with a greater index on all of the replicas.</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