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f600428a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f600428a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f600428a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f600428a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f600428a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f600428a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f600428a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f600428a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f600428a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f600428a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f600428a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f600428a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f600428a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1f600428a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f600428a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f600428a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f600428a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1f600428a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f600428a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f600428a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edae83ab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edae83ab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edae83ab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edae83ab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f600428a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f600428a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f600428a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f600428a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f442d980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f442d980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f600428a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f600428a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f600428a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f600428a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f600428a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f600428a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Multi Leader Replication</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 read	</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database detects concurrent/conflicting writes, store both writes</a:t>
            </a:r>
            <a:endParaRPr/>
          </a:p>
          <a:p>
            <a:pPr indent="-342900" lvl="0" marL="457200" rtl="0" algn="l">
              <a:spcBef>
                <a:spcPts val="0"/>
              </a:spcBef>
              <a:spcAft>
                <a:spcPts val="0"/>
              </a:spcAft>
              <a:buSzPts val="1800"/>
              <a:buChar char="●"/>
            </a:pPr>
            <a:r>
              <a:rPr lang="en"/>
              <a:t>Return both values to a user on the next read to manually merge the values and store the resulting merged value in the database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 write</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database detects concurrent writes, call snippet of code to merge them somehow (often application specific)</a:t>
            </a:r>
            <a:endParaRPr/>
          </a:p>
          <a:p>
            <a:pPr indent="-342900" lvl="0" marL="457200" rtl="0" algn="l">
              <a:spcBef>
                <a:spcPts val="0"/>
              </a:spcBef>
              <a:spcAft>
                <a:spcPts val="0"/>
              </a:spcAft>
              <a:buSzPts val="1800"/>
              <a:buChar char="●"/>
            </a:pPr>
            <a:r>
              <a:rPr lang="en"/>
              <a:t>This is the idea between conflict free replicated data types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Detecting Concurrent Writes</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Two writes are concurrent if each client did not know about the write of the other when they made the write, has nothing to do with actual time of write.</a:t>
            </a:r>
            <a:endParaRPr/>
          </a:p>
          <a:p>
            <a:pPr indent="0" lvl="0" marL="0" rtl="0" algn="l">
              <a:spcBef>
                <a:spcPts val="1200"/>
              </a:spcBef>
              <a:spcAft>
                <a:spcPts val="0"/>
              </a:spcAft>
              <a:buNone/>
            </a:pPr>
            <a:r>
              <a:rPr lang="en"/>
              <a:t>If one client knew about the write of the other, we would have a causality relationship between the two.</a:t>
            </a:r>
            <a:endParaRPr/>
          </a:p>
          <a:p>
            <a:pPr indent="0" lvl="0" marL="0" rtl="0" algn="l">
              <a:spcBef>
                <a:spcPts val="1200"/>
              </a:spcBef>
              <a:spcAft>
                <a:spcPts val="1200"/>
              </a:spcAft>
              <a:buNone/>
            </a:pPr>
            <a:r>
              <a:rPr lang="en"/>
              <a:t>Hence, detecting concurrent writes is all about keeping track of what a client has seen from the database before making a write.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Version Vectors</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For each key: keep track of an increasing version number for each key for each replica</a:t>
            </a:r>
            <a:endParaRPr sz="1600"/>
          </a:p>
        </p:txBody>
      </p:sp>
      <p:sp>
        <p:nvSpPr>
          <p:cNvPr id="132" name="Google Shape;132;p25"/>
          <p:cNvSpPr txBox="1"/>
          <p:nvPr/>
        </p:nvSpPr>
        <p:spPr>
          <a:xfrm>
            <a:off x="194975" y="2086913"/>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Client 1</a:t>
            </a:r>
            <a:endParaRPr>
              <a:solidFill>
                <a:schemeClr val="dk1"/>
              </a:solidFill>
            </a:endParaRPr>
          </a:p>
        </p:txBody>
      </p:sp>
      <p:pic>
        <p:nvPicPr>
          <p:cNvPr id="133" name="Google Shape;133;p25"/>
          <p:cNvPicPr preferRelativeResize="0"/>
          <p:nvPr/>
        </p:nvPicPr>
        <p:blipFill>
          <a:blip r:embed="rId3">
            <a:alphaModFix/>
          </a:blip>
          <a:stretch>
            <a:fillRect/>
          </a:stretch>
        </p:blipFill>
        <p:spPr>
          <a:xfrm flipH="1">
            <a:off x="1237175" y="3207700"/>
            <a:ext cx="458300" cy="458300"/>
          </a:xfrm>
          <a:prstGeom prst="rect">
            <a:avLst/>
          </a:prstGeom>
          <a:noFill/>
          <a:ln>
            <a:noFill/>
          </a:ln>
        </p:spPr>
      </p:pic>
      <p:sp>
        <p:nvSpPr>
          <p:cNvPr id="134" name="Google Shape;134;p25"/>
          <p:cNvSpPr txBox="1"/>
          <p:nvPr/>
        </p:nvSpPr>
        <p:spPr>
          <a:xfrm>
            <a:off x="194975" y="323675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Replica B</a:t>
            </a:r>
            <a:endParaRPr>
              <a:solidFill>
                <a:schemeClr val="dk1"/>
              </a:solidFill>
            </a:endParaRPr>
          </a:p>
        </p:txBody>
      </p:sp>
      <p:pic>
        <p:nvPicPr>
          <p:cNvPr id="135" name="Google Shape;135;p25"/>
          <p:cNvPicPr preferRelativeResize="0"/>
          <p:nvPr/>
        </p:nvPicPr>
        <p:blipFill>
          <a:blip r:embed="rId3">
            <a:alphaModFix/>
          </a:blip>
          <a:stretch>
            <a:fillRect/>
          </a:stretch>
        </p:blipFill>
        <p:spPr>
          <a:xfrm flipH="1">
            <a:off x="1237175" y="2701100"/>
            <a:ext cx="458300" cy="458300"/>
          </a:xfrm>
          <a:prstGeom prst="rect">
            <a:avLst/>
          </a:prstGeom>
          <a:noFill/>
          <a:ln>
            <a:noFill/>
          </a:ln>
        </p:spPr>
      </p:pic>
      <p:sp>
        <p:nvSpPr>
          <p:cNvPr id="136" name="Google Shape;136;p25"/>
          <p:cNvSpPr txBox="1"/>
          <p:nvPr/>
        </p:nvSpPr>
        <p:spPr>
          <a:xfrm>
            <a:off x="194975" y="270110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Replica A</a:t>
            </a:r>
            <a:endParaRPr>
              <a:solidFill>
                <a:schemeClr val="dk1"/>
              </a:solidFill>
            </a:endParaRPr>
          </a:p>
        </p:txBody>
      </p:sp>
      <p:sp>
        <p:nvSpPr>
          <p:cNvPr id="137" name="Google Shape;137;p25"/>
          <p:cNvSpPr txBox="1"/>
          <p:nvPr/>
        </p:nvSpPr>
        <p:spPr>
          <a:xfrm>
            <a:off x="194975" y="388670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Client 2</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Version Vectors</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For each key: keep track of an increasing version number for each key for each replica</a:t>
            </a:r>
            <a:endParaRPr sz="1600"/>
          </a:p>
        </p:txBody>
      </p:sp>
      <p:sp>
        <p:nvSpPr>
          <p:cNvPr id="144" name="Google Shape;144;p26"/>
          <p:cNvSpPr txBox="1"/>
          <p:nvPr/>
        </p:nvSpPr>
        <p:spPr>
          <a:xfrm>
            <a:off x="194975" y="2086913"/>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Client 1</a:t>
            </a:r>
            <a:endParaRPr>
              <a:solidFill>
                <a:schemeClr val="dk1"/>
              </a:solidFill>
            </a:endParaRPr>
          </a:p>
        </p:txBody>
      </p:sp>
      <p:pic>
        <p:nvPicPr>
          <p:cNvPr id="145" name="Google Shape;145;p26"/>
          <p:cNvPicPr preferRelativeResize="0"/>
          <p:nvPr/>
        </p:nvPicPr>
        <p:blipFill>
          <a:blip r:embed="rId3">
            <a:alphaModFix/>
          </a:blip>
          <a:stretch>
            <a:fillRect/>
          </a:stretch>
        </p:blipFill>
        <p:spPr>
          <a:xfrm flipH="1">
            <a:off x="1237175" y="3207700"/>
            <a:ext cx="458300" cy="458300"/>
          </a:xfrm>
          <a:prstGeom prst="rect">
            <a:avLst/>
          </a:prstGeom>
          <a:noFill/>
          <a:ln>
            <a:noFill/>
          </a:ln>
        </p:spPr>
      </p:pic>
      <p:sp>
        <p:nvSpPr>
          <p:cNvPr id="146" name="Google Shape;146;p26"/>
          <p:cNvSpPr txBox="1"/>
          <p:nvPr/>
        </p:nvSpPr>
        <p:spPr>
          <a:xfrm>
            <a:off x="194975" y="323675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Replica B</a:t>
            </a:r>
            <a:endParaRPr>
              <a:solidFill>
                <a:schemeClr val="dk1"/>
              </a:solidFill>
            </a:endParaRPr>
          </a:p>
        </p:txBody>
      </p:sp>
      <p:pic>
        <p:nvPicPr>
          <p:cNvPr id="147" name="Google Shape;147;p26"/>
          <p:cNvPicPr preferRelativeResize="0"/>
          <p:nvPr/>
        </p:nvPicPr>
        <p:blipFill>
          <a:blip r:embed="rId3">
            <a:alphaModFix/>
          </a:blip>
          <a:stretch>
            <a:fillRect/>
          </a:stretch>
        </p:blipFill>
        <p:spPr>
          <a:xfrm flipH="1">
            <a:off x="1237175" y="2701100"/>
            <a:ext cx="458300" cy="458300"/>
          </a:xfrm>
          <a:prstGeom prst="rect">
            <a:avLst/>
          </a:prstGeom>
          <a:noFill/>
          <a:ln>
            <a:noFill/>
          </a:ln>
        </p:spPr>
      </p:pic>
      <p:sp>
        <p:nvSpPr>
          <p:cNvPr id="148" name="Google Shape;148;p26"/>
          <p:cNvSpPr txBox="1"/>
          <p:nvPr/>
        </p:nvSpPr>
        <p:spPr>
          <a:xfrm>
            <a:off x="194975" y="270110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Replica A</a:t>
            </a:r>
            <a:endParaRPr>
              <a:solidFill>
                <a:schemeClr val="dk1"/>
              </a:solidFill>
            </a:endParaRPr>
          </a:p>
        </p:txBody>
      </p:sp>
      <p:sp>
        <p:nvSpPr>
          <p:cNvPr id="149" name="Google Shape;149;p26"/>
          <p:cNvSpPr txBox="1"/>
          <p:nvPr/>
        </p:nvSpPr>
        <p:spPr>
          <a:xfrm>
            <a:off x="194975" y="388670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Client 2</a:t>
            </a:r>
            <a:endParaRPr>
              <a:solidFill>
                <a:schemeClr val="dk1"/>
              </a:solidFill>
            </a:endParaRPr>
          </a:p>
        </p:txBody>
      </p:sp>
      <p:sp>
        <p:nvSpPr>
          <p:cNvPr id="150" name="Google Shape;150;p26"/>
          <p:cNvSpPr txBox="1"/>
          <p:nvPr/>
        </p:nvSpPr>
        <p:spPr>
          <a:xfrm>
            <a:off x="1695475" y="2086925"/>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[0, 0] add PS5</a:t>
            </a:r>
            <a:endParaRPr>
              <a:solidFill>
                <a:schemeClr val="dk1"/>
              </a:solidFill>
            </a:endParaRPr>
          </a:p>
        </p:txBody>
      </p:sp>
      <p:sp>
        <p:nvSpPr>
          <p:cNvPr id="151" name="Google Shape;151;p26"/>
          <p:cNvSpPr txBox="1"/>
          <p:nvPr/>
        </p:nvSpPr>
        <p:spPr>
          <a:xfrm>
            <a:off x="1695475" y="2701100"/>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 0] | [PS5]</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Version Vectors</a:t>
            </a:r>
            <a:endParaRPr/>
          </a:p>
        </p:txBody>
      </p:sp>
      <p:sp>
        <p:nvSpPr>
          <p:cNvPr id="157" name="Google Shape;15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For each key: keep track of an increasing version number for each key for each replica</a:t>
            </a:r>
            <a:endParaRPr sz="1600"/>
          </a:p>
        </p:txBody>
      </p:sp>
      <p:sp>
        <p:nvSpPr>
          <p:cNvPr id="158" name="Google Shape;158;p27"/>
          <p:cNvSpPr txBox="1"/>
          <p:nvPr/>
        </p:nvSpPr>
        <p:spPr>
          <a:xfrm>
            <a:off x="194975" y="2086913"/>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Client 1</a:t>
            </a:r>
            <a:endParaRPr>
              <a:solidFill>
                <a:schemeClr val="dk1"/>
              </a:solidFill>
            </a:endParaRPr>
          </a:p>
        </p:txBody>
      </p:sp>
      <p:pic>
        <p:nvPicPr>
          <p:cNvPr id="159" name="Google Shape;159;p27"/>
          <p:cNvPicPr preferRelativeResize="0"/>
          <p:nvPr/>
        </p:nvPicPr>
        <p:blipFill>
          <a:blip r:embed="rId3">
            <a:alphaModFix/>
          </a:blip>
          <a:stretch>
            <a:fillRect/>
          </a:stretch>
        </p:blipFill>
        <p:spPr>
          <a:xfrm flipH="1">
            <a:off x="1237175" y="3207700"/>
            <a:ext cx="458300" cy="458300"/>
          </a:xfrm>
          <a:prstGeom prst="rect">
            <a:avLst/>
          </a:prstGeom>
          <a:noFill/>
          <a:ln>
            <a:noFill/>
          </a:ln>
        </p:spPr>
      </p:pic>
      <p:sp>
        <p:nvSpPr>
          <p:cNvPr id="160" name="Google Shape;160;p27"/>
          <p:cNvSpPr txBox="1"/>
          <p:nvPr/>
        </p:nvSpPr>
        <p:spPr>
          <a:xfrm>
            <a:off x="194975" y="323675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Replica B</a:t>
            </a:r>
            <a:endParaRPr>
              <a:solidFill>
                <a:schemeClr val="dk1"/>
              </a:solidFill>
            </a:endParaRPr>
          </a:p>
        </p:txBody>
      </p:sp>
      <p:pic>
        <p:nvPicPr>
          <p:cNvPr id="161" name="Google Shape;161;p27"/>
          <p:cNvPicPr preferRelativeResize="0"/>
          <p:nvPr/>
        </p:nvPicPr>
        <p:blipFill>
          <a:blip r:embed="rId3">
            <a:alphaModFix/>
          </a:blip>
          <a:stretch>
            <a:fillRect/>
          </a:stretch>
        </p:blipFill>
        <p:spPr>
          <a:xfrm flipH="1">
            <a:off x="1237175" y="2701100"/>
            <a:ext cx="458300" cy="458300"/>
          </a:xfrm>
          <a:prstGeom prst="rect">
            <a:avLst/>
          </a:prstGeom>
          <a:noFill/>
          <a:ln>
            <a:noFill/>
          </a:ln>
        </p:spPr>
      </p:pic>
      <p:sp>
        <p:nvSpPr>
          <p:cNvPr id="162" name="Google Shape;162;p27"/>
          <p:cNvSpPr txBox="1"/>
          <p:nvPr/>
        </p:nvSpPr>
        <p:spPr>
          <a:xfrm>
            <a:off x="194975" y="270110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Replica A</a:t>
            </a:r>
            <a:endParaRPr>
              <a:solidFill>
                <a:schemeClr val="dk1"/>
              </a:solidFill>
            </a:endParaRPr>
          </a:p>
        </p:txBody>
      </p:sp>
      <p:sp>
        <p:nvSpPr>
          <p:cNvPr id="163" name="Google Shape;163;p27"/>
          <p:cNvSpPr txBox="1"/>
          <p:nvPr/>
        </p:nvSpPr>
        <p:spPr>
          <a:xfrm>
            <a:off x="194975" y="388670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Client 2</a:t>
            </a:r>
            <a:endParaRPr>
              <a:solidFill>
                <a:schemeClr val="dk1"/>
              </a:solidFill>
            </a:endParaRPr>
          </a:p>
        </p:txBody>
      </p:sp>
      <p:sp>
        <p:nvSpPr>
          <p:cNvPr id="164" name="Google Shape;164;p27"/>
          <p:cNvSpPr txBox="1"/>
          <p:nvPr/>
        </p:nvSpPr>
        <p:spPr>
          <a:xfrm>
            <a:off x="1695475" y="2086925"/>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[0, 0] add PS5</a:t>
            </a:r>
            <a:endParaRPr>
              <a:solidFill>
                <a:schemeClr val="dk1"/>
              </a:solidFill>
            </a:endParaRPr>
          </a:p>
        </p:txBody>
      </p:sp>
      <p:sp>
        <p:nvSpPr>
          <p:cNvPr id="165" name="Google Shape;165;p27"/>
          <p:cNvSpPr txBox="1"/>
          <p:nvPr/>
        </p:nvSpPr>
        <p:spPr>
          <a:xfrm>
            <a:off x="1695475" y="2701100"/>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 0] | [PS5]</a:t>
            </a:r>
            <a:endParaRPr>
              <a:solidFill>
                <a:schemeClr val="dk1"/>
              </a:solidFill>
            </a:endParaRPr>
          </a:p>
        </p:txBody>
      </p:sp>
      <p:sp>
        <p:nvSpPr>
          <p:cNvPr id="166" name="Google Shape;166;p27"/>
          <p:cNvSpPr txBox="1"/>
          <p:nvPr/>
        </p:nvSpPr>
        <p:spPr>
          <a:xfrm>
            <a:off x="2293875" y="3236750"/>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[0, 1] | [xbox]</a:t>
            </a:r>
            <a:endParaRPr>
              <a:solidFill>
                <a:schemeClr val="dk1"/>
              </a:solidFill>
            </a:endParaRPr>
          </a:p>
        </p:txBody>
      </p:sp>
      <p:sp>
        <p:nvSpPr>
          <p:cNvPr id="167" name="Google Shape;167;p27"/>
          <p:cNvSpPr txBox="1"/>
          <p:nvPr/>
        </p:nvSpPr>
        <p:spPr>
          <a:xfrm>
            <a:off x="2293875" y="3850925"/>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t>
            </a:r>
            <a:r>
              <a:rPr lang="en">
                <a:solidFill>
                  <a:schemeClr val="dk1"/>
                </a:solidFill>
              </a:rPr>
              <a:t>0, 0] add xbox</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Version Vectors</a:t>
            </a:r>
            <a:endParaRPr/>
          </a:p>
        </p:txBody>
      </p:sp>
      <p:sp>
        <p:nvSpPr>
          <p:cNvPr id="173" name="Google Shape;17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For each key: keep track of an increasing version number for each key for each replica</a:t>
            </a:r>
            <a:endParaRPr sz="1600"/>
          </a:p>
        </p:txBody>
      </p:sp>
      <p:sp>
        <p:nvSpPr>
          <p:cNvPr id="174" name="Google Shape;174;p28"/>
          <p:cNvSpPr txBox="1"/>
          <p:nvPr/>
        </p:nvSpPr>
        <p:spPr>
          <a:xfrm>
            <a:off x="194975" y="2086913"/>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Client 1</a:t>
            </a:r>
            <a:endParaRPr>
              <a:solidFill>
                <a:schemeClr val="dk1"/>
              </a:solidFill>
            </a:endParaRPr>
          </a:p>
        </p:txBody>
      </p:sp>
      <p:pic>
        <p:nvPicPr>
          <p:cNvPr id="175" name="Google Shape;175;p28"/>
          <p:cNvPicPr preferRelativeResize="0"/>
          <p:nvPr/>
        </p:nvPicPr>
        <p:blipFill>
          <a:blip r:embed="rId3">
            <a:alphaModFix/>
          </a:blip>
          <a:stretch>
            <a:fillRect/>
          </a:stretch>
        </p:blipFill>
        <p:spPr>
          <a:xfrm flipH="1">
            <a:off x="1237175" y="3207700"/>
            <a:ext cx="458300" cy="458300"/>
          </a:xfrm>
          <a:prstGeom prst="rect">
            <a:avLst/>
          </a:prstGeom>
          <a:noFill/>
          <a:ln>
            <a:noFill/>
          </a:ln>
        </p:spPr>
      </p:pic>
      <p:sp>
        <p:nvSpPr>
          <p:cNvPr id="176" name="Google Shape;176;p28"/>
          <p:cNvSpPr txBox="1"/>
          <p:nvPr/>
        </p:nvSpPr>
        <p:spPr>
          <a:xfrm>
            <a:off x="194975" y="323675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Replica B</a:t>
            </a:r>
            <a:endParaRPr>
              <a:solidFill>
                <a:schemeClr val="dk1"/>
              </a:solidFill>
            </a:endParaRPr>
          </a:p>
        </p:txBody>
      </p:sp>
      <p:pic>
        <p:nvPicPr>
          <p:cNvPr id="177" name="Google Shape;177;p28"/>
          <p:cNvPicPr preferRelativeResize="0"/>
          <p:nvPr/>
        </p:nvPicPr>
        <p:blipFill>
          <a:blip r:embed="rId3">
            <a:alphaModFix/>
          </a:blip>
          <a:stretch>
            <a:fillRect/>
          </a:stretch>
        </p:blipFill>
        <p:spPr>
          <a:xfrm flipH="1">
            <a:off x="1237175" y="2701100"/>
            <a:ext cx="458300" cy="458300"/>
          </a:xfrm>
          <a:prstGeom prst="rect">
            <a:avLst/>
          </a:prstGeom>
          <a:noFill/>
          <a:ln>
            <a:noFill/>
          </a:ln>
        </p:spPr>
      </p:pic>
      <p:sp>
        <p:nvSpPr>
          <p:cNvPr id="178" name="Google Shape;178;p28"/>
          <p:cNvSpPr txBox="1"/>
          <p:nvPr/>
        </p:nvSpPr>
        <p:spPr>
          <a:xfrm>
            <a:off x="194975" y="270110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Replica A</a:t>
            </a:r>
            <a:endParaRPr>
              <a:solidFill>
                <a:schemeClr val="dk1"/>
              </a:solidFill>
            </a:endParaRPr>
          </a:p>
        </p:txBody>
      </p:sp>
      <p:sp>
        <p:nvSpPr>
          <p:cNvPr id="179" name="Google Shape;179;p28"/>
          <p:cNvSpPr txBox="1"/>
          <p:nvPr/>
        </p:nvSpPr>
        <p:spPr>
          <a:xfrm>
            <a:off x="194975" y="388670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Client 2</a:t>
            </a:r>
            <a:endParaRPr>
              <a:solidFill>
                <a:schemeClr val="dk1"/>
              </a:solidFill>
            </a:endParaRPr>
          </a:p>
        </p:txBody>
      </p:sp>
      <p:sp>
        <p:nvSpPr>
          <p:cNvPr id="180" name="Google Shape;180;p28"/>
          <p:cNvSpPr txBox="1"/>
          <p:nvPr/>
        </p:nvSpPr>
        <p:spPr>
          <a:xfrm>
            <a:off x="1695475" y="2086925"/>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[0, 0] add PS5</a:t>
            </a:r>
            <a:endParaRPr>
              <a:solidFill>
                <a:schemeClr val="dk1"/>
              </a:solidFill>
            </a:endParaRPr>
          </a:p>
        </p:txBody>
      </p:sp>
      <p:sp>
        <p:nvSpPr>
          <p:cNvPr id="181" name="Google Shape;181;p28"/>
          <p:cNvSpPr txBox="1"/>
          <p:nvPr/>
        </p:nvSpPr>
        <p:spPr>
          <a:xfrm>
            <a:off x="1695475" y="2701100"/>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 0] | [PS5]</a:t>
            </a:r>
            <a:endParaRPr>
              <a:solidFill>
                <a:schemeClr val="dk1"/>
              </a:solidFill>
            </a:endParaRPr>
          </a:p>
        </p:txBody>
      </p:sp>
      <p:sp>
        <p:nvSpPr>
          <p:cNvPr id="182" name="Google Shape;182;p28"/>
          <p:cNvSpPr txBox="1"/>
          <p:nvPr/>
        </p:nvSpPr>
        <p:spPr>
          <a:xfrm>
            <a:off x="2293875" y="3236750"/>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[0, 1] | [xbox]</a:t>
            </a:r>
            <a:endParaRPr>
              <a:solidFill>
                <a:schemeClr val="dk1"/>
              </a:solidFill>
            </a:endParaRPr>
          </a:p>
        </p:txBody>
      </p:sp>
      <p:sp>
        <p:nvSpPr>
          <p:cNvPr id="183" name="Google Shape;183;p28"/>
          <p:cNvSpPr txBox="1"/>
          <p:nvPr/>
        </p:nvSpPr>
        <p:spPr>
          <a:xfrm>
            <a:off x="2293875" y="3850925"/>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[0, 0] add xbox</a:t>
            </a:r>
            <a:endParaRPr>
              <a:solidFill>
                <a:schemeClr val="dk1"/>
              </a:solidFill>
            </a:endParaRPr>
          </a:p>
        </p:txBody>
      </p:sp>
      <p:sp>
        <p:nvSpPr>
          <p:cNvPr id="184" name="Google Shape;184;p28"/>
          <p:cNvSpPr txBox="1"/>
          <p:nvPr/>
        </p:nvSpPr>
        <p:spPr>
          <a:xfrm>
            <a:off x="3247450" y="2086925"/>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 0] add lotion</a:t>
            </a:r>
            <a:endParaRPr>
              <a:solidFill>
                <a:schemeClr val="dk1"/>
              </a:solidFill>
            </a:endParaRPr>
          </a:p>
        </p:txBody>
      </p:sp>
      <p:sp>
        <p:nvSpPr>
          <p:cNvPr id="185" name="Google Shape;185;p28"/>
          <p:cNvSpPr txBox="1"/>
          <p:nvPr/>
        </p:nvSpPr>
        <p:spPr>
          <a:xfrm>
            <a:off x="3247450" y="2701100"/>
            <a:ext cx="17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[2, 0] | [PS5, lotion]</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Version Vectors</a:t>
            </a:r>
            <a:endParaRPr/>
          </a:p>
        </p:txBody>
      </p:sp>
      <p:sp>
        <p:nvSpPr>
          <p:cNvPr id="191" name="Google Shape;19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For each key: keep track of an increasing version number for each key for each replica</a:t>
            </a:r>
            <a:endParaRPr sz="1600"/>
          </a:p>
        </p:txBody>
      </p:sp>
      <p:sp>
        <p:nvSpPr>
          <p:cNvPr id="192" name="Google Shape;192;p29"/>
          <p:cNvSpPr txBox="1"/>
          <p:nvPr/>
        </p:nvSpPr>
        <p:spPr>
          <a:xfrm>
            <a:off x="194975" y="2086913"/>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Client 1</a:t>
            </a:r>
            <a:endParaRPr>
              <a:solidFill>
                <a:schemeClr val="dk1"/>
              </a:solidFill>
            </a:endParaRPr>
          </a:p>
        </p:txBody>
      </p:sp>
      <p:pic>
        <p:nvPicPr>
          <p:cNvPr id="193" name="Google Shape;193;p29"/>
          <p:cNvPicPr preferRelativeResize="0"/>
          <p:nvPr/>
        </p:nvPicPr>
        <p:blipFill>
          <a:blip r:embed="rId3">
            <a:alphaModFix/>
          </a:blip>
          <a:stretch>
            <a:fillRect/>
          </a:stretch>
        </p:blipFill>
        <p:spPr>
          <a:xfrm flipH="1">
            <a:off x="1237175" y="3207700"/>
            <a:ext cx="458300" cy="458300"/>
          </a:xfrm>
          <a:prstGeom prst="rect">
            <a:avLst/>
          </a:prstGeom>
          <a:noFill/>
          <a:ln>
            <a:noFill/>
          </a:ln>
        </p:spPr>
      </p:pic>
      <p:sp>
        <p:nvSpPr>
          <p:cNvPr id="194" name="Google Shape;194;p29"/>
          <p:cNvSpPr txBox="1"/>
          <p:nvPr/>
        </p:nvSpPr>
        <p:spPr>
          <a:xfrm>
            <a:off x="194975" y="323675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Replica B</a:t>
            </a:r>
            <a:endParaRPr>
              <a:solidFill>
                <a:schemeClr val="dk1"/>
              </a:solidFill>
            </a:endParaRPr>
          </a:p>
        </p:txBody>
      </p:sp>
      <p:pic>
        <p:nvPicPr>
          <p:cNvPr id="195" name="Google Shape;195;p29"/>
          <p:cNvPicPr preferRelativeResize="0"/>
          <p:nvPr/>
        </p:nvPicPr>
        <p:blipFill>
          <a:blip r:embed="rId3">
            <a:alphaModFix/>
          </a:blip>
          <a:stretch>
            <a:fillRect/>
          </a:stretch>
        </p:blipFill>
        <p:spPr>
          <a:xfrm flipH="1">
            <a:off x="1237175" y="2701100"/>
            <a:ext cx="458300" cy="458300"/>
          </a:xfrm>
          <a:prstGeom prst="rect">
            <a:avLst/>
          </a:prstGeom>
          <a:noFill/>
          <a:ln>
            <a:noFill/>
          </a:ln>
        </p:spPr>
      </p:pic>
      <p:sp>
        <p:nvSpPr>
          <p:cNvPr id="196" name="Google Shape;196;p29"/>
          <p:cNvSpPr txBox="1"/>
          <p:nvPr/>
        </p:nvSpPr>
        <p:spPr>
          <a:xfrm>
            <a:off x="194975" y="270110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Replica A</a:t>
            </a:r>
            <a:endParaRPr>
              <a:solidFill>
                <a:schemeClr val="dk1"/>
              </a:solidFill>
            </a:endParaRPr>
          </a:p>
        </p:txBody>
      </p:sp>
      <p:sp>
        <p:nvSpPr>
          <p:cNvPr id="197" name="Google Shape;197;p29"/>
          <p:cNvSpPr txBox="1"/>
          <p:nvPr/>
        </p:nvSpPr>
        <p:spPr>
          <a:xfrm>
            <a:off x="194975" y="388670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Client 2</a:t>
            </a:r>
            <a:endParaRPr>
              <a:solidFill>
                <a:schemeClr val="dk1"/>
              </a:solidFill>
            </a:endParaRPr>
          </a:p>
        </p:txBody>
      </p:sp>
      <p:sp>
        <p:nvSpPr>
          <p:cNvPr id="198" name="Google Shape;198;p29"/>
          <p:cNvSpPr txBox="1"/>
          <p:nvPr/>
        </p:nvSpPr>
        <p:spPr>
          <a:xfrm>
            <a:off x="1695475" y="2086925"/>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[0, 0] add PS5</a:t>
            </a:r>
            <a:endParaRPr>
              <a:solidFill>
                <a:schemeClr val="dk1"/>
              </a:solidFill>
            </a:endParaRPr>
          </a:p>
        </p:txBody>
      </p:sp>
      <p:sp>
        <p:nvSpPr>
          <p:cNvPr id="199" name="Google Shape;199;p29"/>
          <p:cNvSpPr txBox="1"/>
          <p:nvPr/>
        </p:nvSpPr>
        <p:spPr>
          <a:xfrm>
            <a:off x="1695475" y="2701100"/>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 0] | [PS5]</a:t>
            </a:r>
            <a:endParaRPr>
              <a:solidFill>
                <a:schemeClr val="dk1"/>
              </a:solidFill>
            </a:endParaRPr>
          </a:p>
        </p:txBody>
      </p:sp>
      <p:sp>
        <p:nvSpPr>
          <p:cNvPr id="200" name="Google Shape;200;p29"/>
          <p:cNvSpPr txBox="1"/>
          <p:nvPr/>
        </p:nvSpPr>
        <p:spPr>
          <a:xfrm>
            <a:off x="2293875" y="3236750"/>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[0, 1] | [xbox]</a:t>
            </a:r>
            <a:endParaRPr>
              <a:solidFill>
                <a:schemeClr val="dk1"/>
              </a:solidFill>
            </a:endParaRPr>
          </a:p>
        </p:txBody>
      </p:sp>
      <p:sp>
        <p:nvSpPr>
          <p:cNvPr id="201" name="Google Shape;201;p29"/>
          <p:cNvSpPr txBox="1"/>
          <p:nvPr/>
        </p:nvSpPr>
        <p:spPr>
          <a:xfrm>
            <a:off x="2293875" y="3850925"/>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[0, 0] add xbox</a:t>
            </a:r>
            <a:endParaRPr>
              <a:solidFill>
                <a:schemeClr val="dk1"/>
              </a:solidFill>
            </a:endParaRPr>
          </a:p>
        </p:txBody>
      </p:sp>
      <p:sp>
        <p:nvSpPr>
          <p:cNvPr id="202" name="Google Shape;202;p29"/>
          <p:cNvSpPr txBox="1"/>
          <p:nvPr/>
        </p:nvSpPr>
        <p:spPr>
          <a:xfrm>
            <a:off x="3247450" y="2086925"/>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 0] add lotion</a:t>
            </a:r>
            <a:endParaRPr>
              <a:solidFill>
                <a:schemeClr val="dk1"/>
              </a:solidFill>
            </a:endParaRPr>
          </a:p>
        </p:txBody>
      </p:sp>
      <p:sp>
        <p:nvSpPr>
          <p:cNvPr id="203" name="Google Shape;203;p29"/>
          <p:cNvSpPr txBox="1"/>
          <p:nvPr/>
        </p:nvSpPr>
        <p:spPr>
          <a:xfrm>
            <a:off x="3247450" y="2701100"/>
            <a:ext cx="17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[2, 0] | [PS5, lotion]</a:t>
            </a:r>
            <a:endParaRPr>
              <a:solidFill>
                <a:schemeClr val="dk1"/>
              </a:solidFill>
            </a:endParaRPr>
          </a:p>
        </p:txBody>
      </p:sp>
      <p:sp>
        <p:nvSpPr>
          <p:cNvPr id="204" name="Google Shape;204;p29"/>
          <p:cNvSpPr txBox="1"/>
          <p:nvPr/>
        </p:nvSpPr>
        <p:spPr>
          <a:xfrm>
            <a:off x="5746375" y="2701100"/>
            <a:ext cx="231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[2, 1] | [PS5, lotion], [xbox]</a:t>
            </a:r>
            <a:endParaRPr>
              <a:solidFill>
                <a:schemeClr val="dk1"/>
              </a:solidFill>
            </a:endParaRPr>
          </a:p>
        </p:txBody>
      </p:sp>
      <p:sp>
        <p:nvSpPr>
          <p:cNvPr id="205" name="Google Shape;205;p29"/>
          <p:cNvSpPr txBox="1"/>
          <p:nvPr/>
        </p:nvSpPr>
        <p:spPr>
          <a:xfrm>
            <a:off x="5746375" y="3101300"/>
            <a:ext cx="231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[2, 1] | [PS5, lotion], [xbox]</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Version Vector Semantics</a:t>
            </a:r>
            <a:endParaRPr/>
          </a:p>
        </p:txBody>
      </p:sp>
      <p:sp>
        <p:nvSpPr>
          <p:cNvPr id="211" name="Google Shape;21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Every time a client reads from a database, the database gives it the version vector of a key</a:t>
            </a:r>
            <a:endParaRPr sz="1600"/>
          </a:p>
          <a:p>
            <a:pPr indent="-330200" lvl="0" marL="457200" rtl="0" algn="l">
              <a:spcBef>
                <a:spcPts val="0"/>
              </a:spcBef>
              <a:spcAft>
                <a:spcPts val="0"/>
              </a:spcAft>
              <a:buSzPts val="1600"/>
              <a:buChar char="●"/>
            </a:pPr>
            <a:r>
              <a:rPr lang="en" sz="1600"/>
              <a:t>Every time a client writes to a database, it passes the database its most recently read version vector for a key and the database supplies it with a new one</a:t>
            </a:r>
            <a:endParaRPr sz="1600"/>
          </a:p>
          <a:p>
            <a:pPr indent="-330200" lvl="0" marL="457200" rtl="0" algn="l">
              <a:spcBef>
                <a:spcPts val="0"/>
              </a:spcBef>
              <a:spcAft>
                <a:spcPts val="0"/>
              </a:spcAft>
              <a:buSzPts val="1600"/>
              <a:buChar char="●"/>
            </a:pPr>
            <a:r>
              <a:rPr lang="en" sz="1600"/>
              <a:t>Two values have a happens-before relationship if one version vector is strictly greater than the other (for each element of the list, the number is greater than or equal to the corresponding element of the other list)</a:t>
            </a:r>
            <a:endParaRPr sz="1600"/>
          </a:p>
          <a:p>
            <a:pPr indent="-330200" lvl="0" marL="457200" rtl="0" algn="l">
              <a:spcBef>
                <a:spcPts val="0"/>
              </a:spcBef>
              <a:spcAft>
                <a:spcPts val="0"/>
              </a:spcAft>
              <a:buSzPts val="1600"/>
              <a:buChar char="●"/>
            </a:pPr>
            <a:r>
              <a:rPr lang="en" sz="1600"/>
              <a:t>All other version vectors are concurrent</a:t>
            </a:r>
            <a:endParaRPr sz="1600"/>
          </a:p>
          <a:p>
            <a:pPr indent="-330200" lvl="1" marL="914400" rtl="0" algn="l">
              <a:spcBef>
                <a:spcPts val="0"/>
              </a:spcBef>
              <a:spcAft>
                <a:spcPts val="0"/>
              </a:spcAft>
              <a:buSzPts val="1600"/>
              <a:buChar char="○"/>
            </a:pPr>
            <a:r>
              <a:rPr lang="en" sz="1600"/>
              <a:t>The corresponding values can either be merged somehow or kept as “siblings” in the database</a:t>
            </a:r>
            <a:endParaRPr sz="1600"/>
          </a:p>
          <a:p>
            <a:pPr indent="-330200" lvl="1" marL="914400" rtl="0" algn="l">
              <a:spcBef>
                <a:spcPts val="0"/>
              </a:spcBef>
              <a:spcAft>
                <a:spcPts val="0"/>
              </a:spcAft>
              <a:buSzPts val="1600"/>
              <a:buChar char="○"/>
            </a:pPr>
            <a:r>
              <a:rPr lang="en" sz="1600"/>
              <a:t>Merging version vectors means taking the max of both version vectors at every index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 Leader Replication Tradeoffs</a:t>
            </a:r>
            <a:endParaRPr/>
          </a:p>
        </p:txBody>
      </p:sp>
      <p:sp>
        <p:nvSpPr>
          <p:cNvPr id="217" name="Google Shape;21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a:p>
            <a:pPr indent="-342900" lvl="0" marL="457200" rtl="0" algn="l">
              <a:spcBef>
                <a:spcPts val="1200"/>
              </a:spcBef>
              <a:spcAft>
                <a:spcPts val="0"/>
              </a:spcAft>
              <a:buSzPts val="1800"/>
              <a:buChar char="●"/>
            </a:pPr>
            <a:r>
              <a:rPr lang="en"/>
              <a:t>Can have a leader in each data center, makes having a global service more manageable (outages between datacenters do not break application)</a:t>
            </a:r>
            <a:endParaRPr/>
          </a:p>
          <a:p>
            <a:pPr indent="-342900" lvl="0" marL="457200" rtl="0" algn="l">
              <a:spcBef>
                <a:spcPts val="0"/>
              </a:spcBef>
              <a:spcAft>
                <a:spcPts val="0"/>
              </a:spcAft>
              <a:buSzPts val="1800"/>
              <a:buChar char="●"/>
            </a:pPr>
            <a:r>
              <a:rPr lang="en"/>
              <a:t>Are not limited to the write throughput of a single node</a:t>
            </a:r>
            <a:endParaRPr/>
          </a:p>
          <a:p>
            <a:pPr indent="0" lvl="0" marL="0" rtl="0" algn="l">
              <a:spcBef>
                <a:spcPts val="1200"/>
              </a:spcBef>
              <a:spcAft>
                <a:spcPts val="0"/>
              </a:spcAft>
              <a:buNone/>
            </a:pPr>
            <a:r>
              <a:rPr lang="en"/>
              <a:t>Cons:</a:t>
            </a:r>
            <a:endParaRPr/>
          </a:p>
          <a:p>
            <a:pPr indent="-342900" lvl="0" marL="457200" rtl="0" algn="l">
              <a:spcBef>
                <a:spcPts val="1200"/>
              </a:spcBef>
              <a:spcAft>
                <a:spcPts val="0"/>
              </a:spcAft>
              <a:buSzPts val="1800"/>
              <a:buChar char="●"/>
            </a:pPr>
            <a:r>
              <a:rPr lang="en"/>
              <a:t>Having to deal with write conflicts between multiple leaders</a:t>
            </a:r>
            <a:endParaRPr/>
          </a:p>
          <a:p>
            <a:pPr indent="0" lvl="0" marL="0" rtl="0" algn="l">
              <a:spcBef>
                <a:spcPts val="1200"/>
              </a:spcBef>
              <a:spcAft>
                <a:spcPts val="120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replication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Single leader</a:t>
            </a:r>
            <a:endParaRPr/>
          </a:p>
          <a:p>
            <a:pPr indent="-342900" lvl="0" marL="457200" rtl="0" algn="l">
              <a:spcBef>
                <a:spcPts val="0"/>
              </a:spcBef>
              <a:spcAft>
                <a:spcPts val="0"/>
              </a:spcAft>
              <a:buSzPts val="1800"/>
              <a:buChar char="●"/>
            </a:pPr>
            <a:r>
              <a:rPr lang="en"/>
              <a:t>Multi leader</a:t>
            </a:r>
            <a:endParaRPr/>
          </a:p>
          <a:p>
            <a:pPr indent="-342900" lvl="0" marL="457200" rtl="0" algn="l">
              <a:spcBef>
                <a:spcPts val="0"/>
              </a:spcBef>
              <a:spcAft>
                <a:spcPts val="0"/>
              </a:spcAft>
              <a:buSzPts val="1800"/>
              <a:buChar char="●"/>
            </a:pPr>
            <a:r>
              <a:rPr lang="en"/>
              <a:t>Leaderless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 Leader Replication Overview</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Multiple leader database, </a:t>
            </a:r>
            <a:r>
              <a:rPr lang="en"/>
              <a:t>possibly</a:t>
            </a:r>
            <a:r>
              <a:rPr lang="en"/>
              <a:t> across data centers</a:t>
            </a:r>
            <a:endParaRPr/>
          </a:p>
          <a:p>
            <a:pPr indent="-342900" lvl="0" marL="457200" rtl="0" algn="l">
              <a:spcBef>
                <a:spcPts val="0"/>
              </a:spcBef>
              <a:spcAft>
                <a:spcPts val="0"/>
              </a:spcAft>
              <a:buSzPts val="1800"/>
              <a:buChar char="●"/>
            </a:pPr>
            <a:r>
              <a:rPr lang="en"/>
              <a:t>Leader databases send each </a:t>
            </a:r>
            <a:r>
              <a:rPr lang="en"/>
              <a:t>other</a:t>
            </a:r>
            <a:r>
              <a:rPr lang="en"/>
              <a:t> writes through some pre-existing topology</a:t>
            </a:r>
            <a:endParaRPr/>
          </a:p>
          <a:p>
            <a:pPr indent="-342900" lvl="0" marL="457200" rtl="0" algn="l">
              <a:spcBef>
                <a:spcPts val="0"/>
              </a:spcBef>
              <a:spcAft>
                <a:spcPts val="0"/>
              </a:spcAft>
              <a:buSzPts val="1800"/>
              <a:buChar char="●"/>
            </a:pPr>
            <a:r>
              <a:rPr lang="en"/>
              <a:t>Reads can come from any database</a:t>
            </a:r>
            <a:endParaRPr/>
          </a:p>
        </p:txBody>
      </p:sp>
      <p:pic>
        <p:nvPicPr>
          <p:cNvPr id="68" name="Google Shape;68;p15"/>
          <p:cNvPicPr preferRelativeResize="0"/>
          <p:nvPr/>
        </p:nvPicPr>
        <p:blipFill>
          <a:blip r:embed="rId3">
            <a:alphaModFix/>
          </a:blip>
          <a:stretch>
            <a:fillRect/>
          </a:stretch>
        </p:blipFill>
        <p:spPr>
          <a:xfrm>
            <a:off x="2510001" y="2533223"/>
            <a:ext cx="4124001" cy="2186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 Leader Replication Topologies</a:t>
            </a:r>
            <a:endParaRPr/>
          </a:p>
        </p:txBody>
      </p:sp>
      <p:sp>
        <p:nvSpPr>
          <p:cNvPr id="74" name="Google Shape;74;p16"/>
          <p:cNvSpPr txBox="1"/>
          <p:nvPr>
            <p:ph idx="1" type="body"/>
          </p:nvPr>
        </p:nvSpPr>
        <p:spPr>
          <a:xfrm>
            <a:off x="311700" y="2642350"/>
            <a:ext cx="8520600" cy="192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641388" y="1474125"/>
            <a:ext cx="7861226" cy="2262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 Leader Replication Topologies</a:t>
            </a:r>
            <a:endParaRPr/>
          </a:p>
        </p:txBody>
      </p:sp>
      <p:sp>
        <p:nvSpPr>
          <p:cNvPr id="81" name="Google Shape;81;p17"/>
          <p:cNvSpPr txBox="1"/>
          <p:nvPr>
            <p:ph idx="1" type="body"/>
          </p:nvPr>
        </p:nvSpPr>
        <p:spPr>
          <a:xfrm>
            <a:off x="311700" y="2642350"/>
            <a:ext cx="8520600" cy="192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 name="Google Shape;82;p17"/>
          <p:cNvPicPr preferRelativeResize="0"/>
          <p:nvPr/>
        </p:nvPicPr>
        <p:blipFill>
          <a:blip r:embed="rId3">
            <a:alphaModFix/>
          </a:blip>
          <a:stretch>
            <a:fillRect/>
          </a:stretch>
        </p:blipFill>
        <p:spPr>
          <a:xfrm>
            <a:off x="641388" y="1474125"/>
            <a:ext cx="7861226" cy="2262825"/>
          </a:xfrm>
          <a:prstGeom prst="rect">
            <a:avLst/>
          </a:prstGeom>
          <a:noFill/>
          <a:ln>
            <a:noFill/>
          </a:ln>
        </p:spPr>
      </p:pic>
      <p:sp>
        <p:nvSpPr>
          <p:cNvPr id="83" name="Google Shape;83;p17"/>
          <p:cNvSpPr txBox="1"/>
          <p:nvPr/>
        </p:nvSpPr>
        <p:spPr>
          <a:xfrm>
            <a:off x="383263" y="3771900"/>
            <a:ext cx="83775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Circle and star topologies can easily fail (any node crash for circle, central node crash for star)</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All to all topology can have writes delivered out of order due to race condition</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 Leader Replication Tradeoffs</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a:p>
            <a:pPr indent="-342900" lvl="0" marL="457200" rtl="0" algn="l">
              <a:spcBef>
                <a:spcPts val="1200"/>
              </a:spcBef>
              <a:spcAft>
                <a:spcPts val="0"/>
              </a:spcAft>
              <a:buSzPts val="1800"/>
              <a:buChar char="●"/>
            </a:pPr>
            <a:r>
              <a:rPr lang="en"/>
              <a:t>Can have a leader in each data center, makes having a global service more manageable (outages between datacenters do not break application)</a:t>
            </a:r>
            <a:endParaRPr/>
          </a:p>
          <a:p>
            <a:pPr indent="-342900" lvl="0" marL="457200" rtl="0" algn="l">
              <a:spcBef>
                <a:spcPts val="0"/>
              </a:spcBef>
              <a:spcAft>
                <a:spcPts val="0"/>
              </a:spcAft>
              <a:buSzPts val="1800"/>
              <a:buChar char="●"/>
            </a:pPr>
            <a:r>
              <a:rPr lang="en"/>
              <a:t>Are not limited to the write throughput of a single node</a:t>
            </a:r>
            <a:endParaRPr/>
          </a:p>
          <a:p>
            <a:pPr indent="0" lvl="0" marL="0" rtl="0" algn="l">
              <a:spcBef>
                <a:spcPts val="1200"/>
              </a:spcBef>
              <a:spcAft>
                <a:spcPts val="0"/>
              </a:spcAft>
              <a:buNone/>
            </a:pPr>
            <a:r>
              <a:rPr lang="en"/>
              <a:t>Cons:</a:t>
            </a:r>
            <a:endParaRPr/>
          </a:p>
          <a:p>
            <a:pPr indent="-342900" lvl="0" marL="457200" rtl="0" algn="l">
              <a:spcBef>
                <a:spcPts val="1200"/>
              </a:spcBef>
              <a:spcAft>
                <a:spcPts val="0"/>
              </a:spcAft>
              <a:buSzPts val="1800"/>
              <a:buChar char="●"/>
            </a:pPr>
            <a:r>
              <a:rPr lang="en"/>
              <a:t>Having to deal with write conflicts between multiple leaders</a:t>
            </a:r>
            <a:endParaRPr/>
          </a:p>
          <a:p>
            <a:pPr indent="0" lvl="0" marL="0" rtl="0" algn="l">
              <a:spcBef>
                <a:spcPts val="1200"/>
              </a:spcBef>
              <a:spcAft>
                <a:spcPts val="1200"/>
              </a:spcAft>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Conflict Resolution</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Conflict Avoidance</a:t>
            </a:r>
            <a:endParaRPr/>
          </a:p>
          <a:p>
            <a:pPr indent="-342900" lvl="0" marL="457200" rtl="0" algn="l">
              <a:spcBef>
                <a:spcPts val="0"/>
              </a:spcBef>
              <a:spcAft>
                <a:spcPts val="0"/>
              </a:spcAft>
              <a:buSzPts val="1800"/>
              <a:buChar char="●"/>
            </a:pPr>
            <a:r>
              <a:rPr lang="en"/>
              <a:t>Last Write Wins</a:t>
            </a:r>
            <a:endParaRPr/>
          </a:p>
          <a:p>
            <a:pPr indent="-342900" lvl="0" marL="457200" rtl="0" algn="l">
              <a:spcBef>
                <a:spcPts val="0"/>
              </a:spcBef>
              <a:spcAft>
                <a:spcPts val="0"/>
              </a:spcAft>
              <a:buSzPts val="1800"/>
              <a:buChar char="●"/>
            </a:pPr>
            <a:r>
              <a:rPr lang="en"/>
              <a:t>On read</a:t>
            </a:r>
            <a:endParaRPr/>
          </a:p>
          <a:p>
            <a:pPr indent="-342900" lvl="0" marL="457200" rtl="0" algn="l">
              <a:spcBef>
                <a:spcPts val="0"/>
              </a:spcBef>
              <a:spcAft>
                <a:spcPts val="0"/>
              </a:spcAft>
              <a:buSzPts val="1800"/>
              <a:buChar char="●"/>
            </a:pPr>
            <a:r>
              <a:rPr lang="en"/>
              <a:t>On write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Conflict Avoidance</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easiest way to deal with conflicts is to just avoid them</a:t>
            </a:r>
            <a:endParaRPr/>
          </a:p>
          <a:p>
            <a:pPr indent="-342900" lvl="0" marL="457200" rtl="0" algn="l">
              <a:spcBef>
                <a:spcPts val="0"/>
              </a:spcBef>
              <a:spcAft>
                <a:spcPts val="0"/>
              </a:spcAft>
              <a:buSzPts val="1800"/>
              <a:buChar char="●"/>
            </a:pPr>
            <a:r>
              <a:rPr lang="en"/>
              <a:t>Have all writes to the same </a:t>
            </a:r>
            <a:r>
              <a:rPr lang="en"/>
              <a:t>item</a:t>
            </a:r>
            <a:r>
              <a:rPr lang="en"/>
              <a:t> go to a given leader</a:t>
            </a:r>
            <a:endParaRPr/>
          </a:p>
          <a:p>
            <a:pPr indent="-342900" lvl="0" marL="457200" rtl="0" algn="l">
              <a:spcBef>
                <a:spcPts val="0"/>
              </a:spcBef>
              <a:spcAft>
                <a:spcPts val="0"/>
              </a:spcAft>
              <a:buSzPts val="1800"/>
              <a:buChar char="●"/>
            </a:pPr>
            <a:r>
              <a:rPr lang="en"/>
              <a:t>Not always possible if leader is down or you want to change your database configuration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 Write Wins</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Each write is assigned a timestamp, write with latest timestamp is kept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Pros:</a:t>
            </a:r>
            <a:endParaRPr/>
          </a:p>
          <a:p>
            <a:pPr indent="-342900" lvl="0" marL="457200" rtl="0" algn="l">
              <a:spcBef>
                <a:spcPts val="1200"/>
              </a:spcBef>
              <a:spcAft>
                <a:spcPts val="0"/>
              </a:spcAft>
              <a:buSzPts val="1800"/>
              <a:buChar char="●"/>
            </a:pPr>
            <a:r>
              <a:rPr lang="en"/>
              <a:t>Very easy to implement</a:t>
            </a:r>
            <a:endParaRPr/>
          </a:p>
          <a:p>
            <a:pPr indent="0" lvl="0" marL="0" rtl="0" algn="l">
              <a:spcBef>
                <a:spcPts val="1200"/>
              </a:spcBef>
              <a:spcAft>
                <a:spcPts val="0"/>
              </a:spcAft>
              <a:buNone/>
            </a:pPr>
            <a:r>
              <a:rPr lang="en"/>
              <a:t>Cons:</a:t>
            </a:r>
            <a:endParaRPr/>
          </a:p>
          <a:p>
            <a:pPr indent="-342900" lvl="0" marL="457200" rtl="0" algn="l">
              <a:spcBef>
                <a:spcPts val="1200"/>
              </a:spcBef>
              <a:spcAft>
                <a:spcPts val="0"/>
              </a:spcAft>
              <a:buSzPts val="1800"/>
              <a:buChar char="●"/>
            </a:pPr>
            <a:r>
              <a:rPr lang="en"/>
              <a:t>Do we use the client or the server timestamp?</a:t>
            </a:r>
            <a:endParaRPr/>
          </a:p>
          <a:p>
            <a:pPr indent="-342900" lvl="0" marL="457200" rtl="0" algn="l">
              <a:spcBef>
                <a:spcPts val="0"/>
              </a:spcBef>
              <a:spcAft>
                <a:spcPts val="0"/>
              </a:spcAft>
              <a:buSzPts val="1800"/>
              <a:buChar char="●"/>
            </a:pPr>
            <a:r>
              <a:rPr lang="en"/>
              <a:t>Writes will be lost</a:t>
            </a:r>
            <a:endParaRPr/>
          </a:p>
          <a:p>
            <a:pPr indent="-342900" lvl="0" marL="457200" rtl="0" algn="l">
              <a:spcBef>
                <a:spcPts val="0"/>
              </a:spcBef>
              <a:spcAft>
                <a:spcPts val="0"/>
              </a:spcAft>
              <a:buSzPts val="1800"/>
              <a:buChar char="●"/>
            </a:pPr>
            <a:r>
              <a:rPr lang="en"/>
              <a:t>Clock skew on servers means that their times are not exactly synchronized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