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a5b04ee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a5b04ee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a5b04ee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a5b04ee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a5b04eeb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a5b04eeb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a5b04ee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a5b04ee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a5b04eeb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a5b04eeb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a5b04eeb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a5b04eeb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a5b04eeb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a5b04eeb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a5b04eeb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a5b04eeb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Parquet</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Previously we discussed libraries for efficiently serializing row based data: data with different fields.  However, as we have mentioned in the past, for certain analytics use cases, we also want to be able to store data in a column oriented manner.  Like the row oriented case, we are generally doing some sort of exporting/processing of this data (such as with MapReduce or Spark), and therefore we want to be able to store it as compactly as possible so that transferring it over the network is easy!  This is where Parquet comes 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Hybrid Oriented Storage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Issue with row oriented storage:</a:t>
            </a:r>
            <a:endParaRPr sz="1400"/>
          </a:p>
          <a:p>
            <a:pPr indent="-317500" lvl="0" marL="457200" rtl="0" algn="l">
              <a:spcBef>
                <a:spcPts val="1200"/>
              </a:spcBef>
              <a:spcAft>
                <a:spcPts val="0"/>
              </a:spcAft>
              <a:buSzPts val="1400"/>
              <a:buChar char="●"/>
            </a:pPr>
            <a:r>
              <a:rPr lang="en" sz="1400"/>
              <a:t>Bad for aggregations across a subset of columns</a:t>
            </a:r>
            <a:endParaRPr sz="1400"/>
          </a:p>
          <a:p>
            <a:pPr indent="0" lvl="0" marL="0" rtl="0" algn="l">
              <a:spcBef>
                <a:spcPts val="1200"/>
              </a:spcBef>
              <a:spcAft>
                <a:spcPts val="0"/>
              </a:spcAft>
              <a:buNone/>
            </a:pPr>
            <a:r>
              <a:rPr lang="en" sz="1400"/>
              <a:t>Issue with column oriented storage:</a:t>
            </a:r>
            <a:endParaRPr sz="1400"/>
          </a:p>
          <a:p>
            <a:pPr indent="-317500" lvl="0" marL="457200" rtl="0" algn="l">
              <a:spcBef>
                <a:spcPts val="1200"/>
              </a:spcBef>
              <a:spcAft>
                <a:spcPts val="0"/>
              </a:spcAft>
              <a:buSzPts val="1400"/>
              <a:buChar char="●"/>
            </a:pPr>
            <a:r>
              <a:rPr lang="en" sz="1400"/>
              <a:t>Lack of disk locality between elements of each row makes it hard to reassemble row</a:t>
            </a:r>
            <a:endParaRPr sz="1400"/>
          </a:p>
          <a:p>
            <a:pPr indent="0" lvl="0" marL="0" rtl="0" algn="l">
              <a:spcBef>
                <a:spcPts val="1200"/>
              </a:spcBef>
              <a:spcAft>
                <a:spcPts val="0"/>
              </a:spcAft>
              <a:buNone/>
            </a:pPr>
            <a:r>
              <a:rPr lang="en" sz="1400"/>
              <a:t>So instead Parquet has chosen to use a </a:t>
            </a:r>
            <a:r>
              <a:rPr lang="en" sz="1400">
                <a:solidFill>
                  <a:schemeClr val="dk1"/>
                </a:solidFill>
              </a:rPr>
              <a:t>hybrid approach</a:t>
            </a:r>
            <a:r>
              <a:rPr lang="en" sz="1400"/>
              <a:t>!</a:t>
            </a:r>
            <a:endParaRPr sz="1400"/>
          </a:p>
          <a:p>
            <a:pPr indent="-317500" lvl="0" marL="457200" rtl="0" algn="l">
              <a:spcBef>
                <a:spcPts val="1200"/>
              </a:spcBef>
              <a:spcAft>
                <a:spcPts val="0"/>
              </a:spcAft>
              <a:buSzPts val="1400"/>
              <a:buChar char="●"/>
            </a:pPr>
            <a:r>
              <a:rPr lang="en" sz="1400"/>
              <a:t>Partition the row space, and within each partition use column oriented storage</a:t>
            </a:r>
            <a:endParaRPr sz="1400"/>
          </a:p>
        </p:txBody>
      </p:sp>
      <p:pic>
        <p:nvPicPr>
          <p:cNvPr id="68" name="Google Shape;68;p15"/>
          <p:cNvPicPr preferRelativeResize="0"/>
          <p:nvPr/>
        </p:nvPicPr>
        <p:blipFill>
          <a:blip r:embed="rId3">
            <a:alphaModFix/>
          </a:blip>
          <a:stretch>
            <a:fillRect/>
          </a:stretch>
        </p:blipFill>
        <p:spPr>
          <a:xfrm>
            <a:off x="2444486" y="3605025"/>
            <a:ext cx="4255025" cy="141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Parquet Introduction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split into Parquet files, which contain multiple “row groups”</a:t>
            </a:r>
            <a:endParaRPr/>
          </a:p>
          <a:p>
            <a:pPr indent="-317500" lvl="1" marL="914400" rtl="0" algn="l">
              <a:spcBef>
                <a:spcPts val="0"/>
              </a:spcBef>
              <a:spcAft>
                <a:spcPts val="0"/>
              </a:spcAft>
              <a:buSzPts val="1400"/>
              <a:buChar char="○"/>
            </a:pPr>
            <a:r>
              <a:rPr lang="en"/>
              <a:t>Row groups are partitions of the rows in the actual data</a:t>
            </a:r>
            <a:endParaRPr/>
          </a:p>
          <a:p>
            <a:pPr indent="-317500" lvl="1" marL="914400" rtl="0" algn="l">
              <a:spcBef>
                <a:spcPts val="0"/>
              </a:spcBef>
              <a:spcAft>
                <a:spcPts val="0"/>
              </a:spcAft>
              <a:buSzPts val="1400"/>
              <a:buChar char="○"/>
            </a:pPr>
            <a:r>
              <a:rPr lang="en"/>
              <a:t>Also contain a footer with some metadata pertaining to the information in the row groups</a:t>
            </a:r>
            <a:endParaRPr/>
          </a:p>
          <a:p>
            <a:pPr indent="-342900" lvl="0" marL="457200" rtl="0" algn="l">
              <a:spcBef>
                <a:spcPts val="0"/>
              </a:spcBef>
              <a:spcAft>
                <a:spcPts val="0"/>
              </a:spcAft>
              <a:buSzPts val="1800"/>
              <a:buChar char="●"/>
            </a:pPr>
            <a:r>
              <a:rPr lang="en"/>
              <a:t>For each column in the row group, split into chunks</a:t>
            </a:r>
            <a:endParaRPr/>
          </a:p>
          <a:p>
            <a:pPr indent="-317500" lvl="1" marL="914400" rtl="0" algn="l">
              <a:spcBef>
                <a:spcPts val="0"/>
              </a:spcBef>
              <a:spcAft>
                <a:spcPts val="0"/>
              </a:spcAft>
              <a:buSzPts val="1400"/>
              <a:buChar char="○"/>
            </a:pPr>
            <a:r>
              <a:rPr lang="en"/>
              <a:t>Each chunk of a given column contains 1 MB pages which also contain some metadata about the encoded data</a:t>
            </a:r>
            <a:endParaRPr/>
          </a:p>
          <a:p>
            <a:pPr indent="-317500" lvl="2" marL="1371600" rtl="0" algn="l">
              <a:spcBef>
                <a:spcPts val="0"/>
              </a:spcBef>
              <a:spcAft>
                <a:spcPts val="0"/>
              </a:spcAft>
              <a:buSzPts val="1400"/>
              <a:buChar char="■"/>
            </a:pPr>
            <a:r>
              <a:rPr lang="en"/>
              <a:t>Min, max, or count of the data</a:t>
            </a:r>
            <a:endParaRPr/>
          </a:p>
          <a:p>
            <a:pPr indent="-317500" lvl="2" marL="1371600" rtl="0" algn="l">
              <a:spcBef>
                <a:spcPts val="0"/>
              </a:spcBef>
              <a:spcAft>
                <a:spcPts val="0"/>
              </a:spcAft>
              <a:buSzPts val="1400"/>
              <a:buChar char="■"/>
            </a:pPr>
            <a:r>
              <a:rPr lang="en"/>
              <a:t>A dictionary representing the elements in the data</a:t>
            </a:r>
            <a:endParaRPr/>
          </a:p>
          <a:p>
            <a:pPr indent="-317500" lvl="2" marL="1371600" rtl="0" algn="l">
              <a:spcBef>
                <a:spcPts val="0"/>
              </a:spcBef>
              <a:spcAft>
                <a:spcPts val="0"/>
              </a:spcAft>
              <a:buSzPts val="1400"/>
              <a:buChar char="■"/>
            </a:pPr>
            <a:r>
              <a:rPr lang="en"/>
              <a:t>Bloom filters?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Encoding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Plain Encoding</a:t>
            </a:r>
            <a:endParaRPr/>
          </a:p>
          <a:p>
            <a:pPr indent="-317500" lvl="1" marL="914400" rtl="0" algn="l">
              <a:spcBef>
                <a:spcPts val="0"/>
              </a:spcBef>
              <a:spcAft>
                <a:spcPts val="0"/>
              </a:spcAft>
              <a:buSzPts val="1400"/>
              <a:buChar char="○"/>
            </a:pPr>
            <a:r>
              <a:rPr lang="en"/>
              <a:t>If all data is of the same length, just store the raw data</a:t>
            </a:r>
            <a:endParaRPr/>
          </a:p>
          <a:p>
            <a:pPr indent="-317500" lvl="1" marL="914400" rtl="0" algn="l">
              <a:spcBef>
                <a:spcPts val="0"/>
              </a:spcBef>
              <a:spcAft>
                <a:spcPts val="0"/>
              </a:spcAft>
              <a:buSzPts val="1400"/>
              <a:buChar char="○"/>
            </a:pPr>
            <a:r>
              <a:rPr lang="en"/>
              <a:t>If data can be of varying lengths, store an integer representing the length and then the data</a:t>
            </a:r>
            <a:endParaRPr/>
          </a:p>
          <a:p>
            <a:pPr indent="-342900" lvl="0" marL="457200" rtl="0" algn="l">
              <a:spcBef>
                <a:spcPts val="0"/>
              </a:spcBef>
              <a:spcAft>
                <a:spcPts val="0"/>
              </a:spcAft>
              <a:buSzPts val="1800"/>
              <a:buChar char="●"/>
            </a:pPr>
            <a:r>
              <a:rPr lang="en"/>
              <a:t>Dictionary Compression/Run Length Encoding/Bit Packing</a:t>
            </a:r>
            <a:endParaRPr/>
          </a:p>
          <a:p>
            <a:pPr indent="-317500" lvl="1" marL="914400" rtl="0" algn="l">
              <a:spcBef>
                <a:spcPts val="0"/>
              </a:spcBef>
              <a:spcAft>
                <a:spcPts val="0"/>
              </a:spcAft>
              <a:buSzPts val="1400"/>
              <a:buChar char="○"/>
            </a:pPr>
            <a:r>
              <a:rPr lang="en"/>
              <a:t>Good for when many duplicate adjacent values in a column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Dictionary Compression</a:t>
            </a:r>
            <a:endParaRPr/>
          </a:p>
        </p:txBody>
      </p:sp>
      <p:pic>
        <p:nvPicPr>
          <p:cNvPr id="86" name="Google Shape;86;p18"/>
          <p:cNvPicPr preferRelativeResize="0"/>
          <p:nvPr/>
        </p:nvPicPr>
        <p:blipFill>
          <a:blip r:embed="rId3">
            <a:alphaModFix/>
          </a:blip>
          <a:stretch>
            <a:fillRect/>
          </a:stretch>
        </p:blipFill>
        <p:spPr>
          <a:xfrm>
            <a:off x="852762" y="1044624"/>
            <a:ext cx="7438476" cy="2498425"/>
          </a:xfrm>
          <a:prstGeom prst="rect">
            <a:avLst/>
          </a:prstGeom>
          <a:noFill/>
          <a:ln>
            <a:noFill/>
          </a:ln>
        </p:spPr>
      </p:pic>
      <p:sp>
        <p:nvSpPr>
          <p:cNvPr id="87" name="Google Shape;87;p18"/>
          <p:cNvSpPr txBox="1"/>
          <p:nvPr/>
        </p:nvSpPr>
        <p:spPr>
          <a:xfrm>
            <a:off x="860600" y="3684500"/>
            <a:ext cx="7430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If many duplicate terms, place them in a dictionary with a corresponding number key</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Replace all occurrences of term with corresponding integer (only use the number of bits that it takes to represent all of the numbers in the dictionary - in this case 2 bits)</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If there are adjacent duplicate values, just use a tuple of (value, number of times it has occurred)</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 Chunk Size</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chunks become too big, we will not be able to fit all of the values in the dictionary (because there may be too many), and then Parquet will have to use plain encodings in order to encode the rest of the data</a:t>
            </a:r>
            <a:endParaRPr/>
          </a:p>
          <a:p>
            <a:pPr indent="-342900" lvl="0" marL="457200" rtl="0" algn="l">
              <a:spcBef>
                <a:spcPts val="0"/>
              </a:spcBef>
              <a:spcAft>
                <a:spcPts val="0"/>
              </a:spcAft>
              <a:buSzPts val="1800"/>
              <a:buChar char="●"/>
            </a:pPr>
            <a:r>
              <a:rPr lang="en"/>
              <a:t>If there are many small chunks, we will incur extra overhead by virtue of having to store metadata for each chunk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 Pushdown</a:t>
            </a:r>
            <a:endParaRPr/>
          </a:p>
        </p:txBody>
      </p:sp>
      <p:sp>
        <p:nvSpPr>
          <p:cNvPr id="99" name="Google Shape;99;p20"/>
          <p:cNvSpPr txBox="1"/>
          <p:nvPr>
            <p:ph idx="1" type="body"/>
          </p:nvPr>
        </p:nvSpPr>
        <p:spPr>
          <a:xfrm>
            <a:off x="311700" y="1152475"/>
            <a:ext cx="8520600" cy="3749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What if we want to run a query over all rows of a given column?</a:t>
            </a:r>
            <a:endParaRPr/>
          </a:p>
          <a:p>
            <a:pPr indent="0" lvl="0" marL="0" rtl="0" algn="l">
              <a:spcBef>
                <a:spcPts val="1200"/>
              </a:spcBef>
              <a:spcAft>
                <a:spcPts val="0"/>
              </a:spcAft>
              <a:buNone/>
            </a:pPr>
            <a:r>
              <a:rPr lang="en">
                <a:solidFill>
                  <a:schemeClr val="dk1"/>
                </a:solidFill>
              </a:rPr>
              <a:t>e</a:t>
            </a:r>
            <a:r>
              <a:rPr lang="en">
                <a:solidFill>
                  <a:schemeClr val="dk1"/>
                </a:solidFill>
              </a:rPr>
              <a:t>.g. find all rows where x &gt; 69</a:t>
            </a:r>
            <a:endParaRPr>
              <a:solidFill>
                <a:schemeClr val="dk1"/>
              </a:solidFill>
            </a:endParaRPr>
          </a:p>
          <a:p>
            <a:pPr indent="0" lvl="0" marL="0" rtl="0" algn="l">
              <a:spcBef>
                <a:spcPts val="1200"/>
              </a:spcBef>
              <a:spcAft>
                <a:spcPts val="0"/>
              </a:spcAft>
              <a:buNone/>
            </a:pPr>
            <a:r>
              <a:rPr lang="en"/>
              <a:t>Recall: each page has metadata telling us the min and max, so we may be able to skip some pages! (Can pre-sort data so these stats are more useful)</a:t>
            </a:r>
            <a:endParaRPr/>
          </a:p>
          <a:p>
            <a:pPr indent="0" lvl="0" marL="0" rtl="0" algn="l">
              <a:spcBef>
                <a:spcPts val="1200"/>
              </a:spcBef>
              <a:spcAft>
                <a:spcPts val="0"/>
              </a:spcAft>
              <a:buNone/>
            </a:pPr>
            <a:r>
              <a:rPr lang="en">
                <a:solidFill>
                  <a:schemeClr val="dk1"/>
                </a:solidFill>
              </a:rPr>
              <a:t>e</a:t>
            </a:r>
            <a:r>
              <a:rPr lang="en">
                <a:solidFill>
                  <a:schemeClr val="dk1"/>
                </a:solidFill>
              </a:rPr>
              <a:t>.g. find all rows where x == 69</a:t>
            </a:r>
            <a:endParaRPr>
              <a:solidFill>
                <a:schemeClr val="dk1"/>
              </a:solidFill>
            </a:endParaRPr>
          </a:p>
          <a:p>
            <a:pPr indent="0" lvl="0" marL="0" rtl="0" algn="l">
              <a:spcBef>
                <a:spcPts val="1200"/>
              </a:spcBef>
              <a:spcAft>
                <a:spcPts val="0"/>
              </a:spcAft>
              <a:buNone/>
            </a:pPr>
            <a:r>
              <a:rPr lang="en"/>
              <a:t>Recall: some pages contain dictionaries listing the elements in them so we can skip the ones where x is not present!</a:t>
            </a:r>
            <a:endParaRPr/>
          </a:p>
          <a:p>
            <a:pPr indent="0" lvl="0" marL="0" rtl="0" algn="l">
              <a:spcBef>
                <a:spcPts val="1200"/>
              </a:spcBef>
              <a:spcAft>
                <a:spcPts val="0"/>
              </a:spcAft>
              <a:buNone/>
            </a:pPr>
            <a:r>
              <a:rPr lang="en">
                <a:solidFill>
                  <a:schemeClr val="dk1"/>
                </a:solidFill>
              </a:rPr>
              <a:t>Recent support for bloom filters as well for more space efficient set approximation!  Can also partition Parquet files such that they uphold certain predicates about the data and thus you can read only certain files.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we have touched upon column oriented storage in the past, and some possible techniques to compress the data, we can now see how Parquet uses a more hybrid approach to </a:t>
            </a:r>
            <a:r>
              <a:rPr lang="en"/>
              <a:t>provide</a:t>
            </a:r>
            <a:r>
              <a:rPr lang="en"/>
              <a:t> some </a:t>
            </a:r>
            <a:r>
              <a:rPr lang="en"/>
              <a:t>metadata</a:t>
            </a:r>
            <a:r>
              <a:rPr lang="en"/>
              <a:t> for each </a:t>
            </a:r>
            <a:r>
              <a:rPr lang="en"/>
              <a:t>column</a:t>
            </a:r>
            <a:r>
              <a:rPr lang="en"/>
              <a:t> chunk in order to allow for more efficient querying.  Parquet is not something that necessarily needs to be used instead of Avro, Thrift, or ProtoBuf, but rather in conjunction with one of them (use them for row compression).  </a:t>
            </a:r>
            <a:endParaRPr/>
          </a:p>
          <a:p>
            <a:pPr indent="0" lvl="0" marL="0" rtl="0" algn="l">
              <a:spcBef>
                <a:spcPts val="1200"/>
              </a:spcBef>
              <a:spcAft>
                <a:spcPts val="1200"/>
              </a:spcAft>
              <a:buNone/>
            </a:pPr>
            <a:r>
              <a:rPr lang="en"/>
              <a:t>Ultimately, using Parquet can provide huge advantages in batch processing as we want to be able to export large amounts of columnar data over the network as quickly as possible, and query it as well.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